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MATH</a:t>
            </a:r>
            <a:r>
              <a:rPr/>
              <a:t> </a:t>
            </a:r>
            <a:r>
              <a:rPr/>
              <a:t>1051H</a:t>
            </a:r>
            <a:r>
              <a:rPr/>
              <a:t> </a:t>
            </a:r>
            <a:r>
              <a:rPr/>
              <a:t>S61: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#03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</a:t>
            </a:r>
            <a:r>
              <a:rPr/>
              <a:t> </a:t>
            </a:r>
            <a:r>
              <a:rPr/>
              <a:t>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 one(s) of these histograms are useful? Which reveal too much about the data? Which hide too much?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fig_1_6_hist_f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Distribution:</a:t>
            </a:r>
            <a:r>
              <a:rPr/>
              <a:t> </a:t>
            </a:r>
            <a:r>
              <a:rPr/>
              <a:t>Modality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the histogram have a single prominent peak (</a:t>
            </a:r>
            <a:r>
              <a:rPr b="1"/>
              <a:t>unimodal</a:t>
            </a:r>
            <a:r>
              <a:rPr/>
              <a:t>), several prominent peaks (</a:t>
            </a:r>
            <a:r>
              <a:rPr b="1"/>
              <a:t>bimodal/multimodal</a:t>
            </a:r>
            <a:r>
              <a:rPr/>
              <a:t>), or no apparent peaks (</a:t>
            </a:r>
            <a:r>
              <a:rPr b="1"/>
              <a:t>uniform</a:t>
            </a:r>
            <a:r>
              <a:rPr/>
              <a:t>)?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 In order to determine modality, step back and imagine a smooth curve over the histogram – imagine that the bars are wooden blocks and you drop a limp spaghetti over them, the shape the spaghetti would take could be viewed as a smooth curve.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Distribution:</a:t>
            </a:r>
            <a:r>
              <a:rPr/>
              <a:t> </a:t>
            </a:r>
            <a:r>
              <a:rPr/>
              <a:t>Skewness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 histogram </a:t>
            </a:r>
            <a:r>
              <a:rPr b="1"/>
              <a:t>right skewed</a:t>
            </a:r>
            <a:r>
              <a:rPr/>
              <a:t>, </a:t>
            </a:r>
            <a:r>
              <a:rPr b="1"/>
              <a:t>left skewed</a:t>
            </a:r>
            <a:r>
              <a:rPr/>
              <a:t> or </a:t>
            </a:r>
            <a:r>
              <a:rPr b="1"/>
              <a:t>symmetric</a:t>
            </a:r>
            <a:r>
              <a:rPr/>
              <a:t>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Histograms are said to be skewed to the side of the </a:t>
            </a:r>
            <a:r>
              <a:rPr b="1"/>
              <a:t>long tail</a:t>
            </a:r>
            <a:r>
              <a:rPr/>
              <a:t>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Distribution: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 there any unusual observations or potential </a:t>
            </a:r>
            <a:r>
              <a:rPr b="1"/>
              <a:t>outliers</a:t>
            </a:r>
            <a:r>
              <a:rPr/>
              <a:t>?</a:t>
            </a:r>
          </a:p>
          <a:p>
            <a:pPr lvl="0" marL="0" indent="0">
              <a:buNone/>
            </a:pP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Commonly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Modality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 </a:t>
            </a:r>
            <a:r>
              <a:rPr b="1"/>
              <a:t>Skewness</a:t>
            </a:r>
          </a:p>
          <a:p>
            <a:pPr lvl="0" marL="0" indent="0"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 of these variables do you expect to be uniformly distributed?</a:t>
            </a:r>
          </a:p>
          <a:p>
            <a:pPr lvl="1">
              <a:buAutoNum type="arabicPeriod"/>
            </a:pPr>
            <a:r>
              <a:rPr/>
              <a:t>weights of adult females</a:t>
            </a:r>
          </a:p>
          <a:p>
            <a:pPr lvl="1">
              <a:buAutoNum type="arabicPeriod"/>
            </a:pPr>
            <a:r>
              <a:rPr/>
              <a:t>salaries of a random sample of people from North Carolina</a:t>
            </a:r>
          </a:p>
          <a:p>
            <a:pPr lvl="1">
              <a:buAutoNum type="arabicPeriod"/>
            </a:pPr>
            <a:r>
              <a:rPr/>
              <a:t>house prices</a:t>
            </a:r>
          </a:p>
          <a:p>
            <a:pPr lvl="1">
              <a:buAutoNum type="arabicPeriod"/>
            </a:pPr>
            <a:r>
              <a:rPr/>
              <a:t>birthdays of classmates (day of the month)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 of these variables do you expect to be uniformly distributed?</a:t>
            </a:r>
          </a:p>
          <a:p>
            <a:pPr lvl="1">
              <a:buAutoNum type="arabicPeriod"/>
            </a:pPr>
            <a:r>
              <a:rPr/>
              <a:t>weights of adult females</a:t>
            </a:r>
          </a:p>
          <a:p>
            <a:pPr lvl="1">
              <a:buAutoNum type="arabicPeriod"/>
            </a:pPr>
            <a:r>
              <a:rPr/>
              <a:t>salaries of a random sample of people from North Carolina</a:t>
            </a:r>
          </a:p>
          <a:p>
            <a:pPr lvl="1">
              <a:buAutoNum type="arabicPeriod"/>
            </a:pPr>
            <a:r>
              <a:rPr/>
              <a:t>house prices</a:t>
            </a:r>
          </a:p>
          <a:p>
            <a:pPr lvl="1">
              <a:buAutoNum type="arabicPeriod"/>
            </a:pPr>
            <a:r>
              <a:rPr/>
              <a:t>birthdays of classmates (day of the month)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Application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Sketch the expected distributions of the following variables:</a:t>
            </a:r>
          </a:p>
          <a:p>
            <a:pPr lvl="1"/>
            <a:r>
              <a:rPr/>
              <a:t>number of piercings</a:t>
            </a:r>
          </a:p>
          <a:p>
            <a:pPr lvl="1"/>
            <a:r>
              <a:rPr/>
              <a:t>scores on an exam</a:t>
            </a:r>
          </a:p>
          <a:p>
            <a:pPr lvl="1"/>
            <a:r>
              <a:rPr/>
              <a:t>IQ scores</a:t>
            </a:r>
          </a:p>
          <a:p>
            <a:pPr lvl="0" marL="0" indent="0">
              <a:buNone/>
            </a:pPr>
            <a:r>
              <a:rPr/>
              <a:t>Come up with a concise way (1-2 sentences) to teach someone how to determine the expected distribution of any variable.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typical?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 useful are centers alone for conveying the true characteristics of a distribution?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Examining</a:t>
            </a:r>
            <a:r>
              <a:rPr/>
              <a:t> </a:t>
            </a:r>
            <a:r>
              <a:rPr/>
              <a:t>Numerical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Variance</a:t>
                </a:r>
                <a:r>
                  <a:rPr/>
                  <a:t> is roughly the average squared deviation from the mean.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(</m:t>
                          </m:r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−</m:t>
                      </m:r>
                      <m:bar>
                        <m:barPr>
                          <m:pos m:val="top"/>
                        </m:barPr>
                        <m:e>
                          <m:r>
                            <m:t>x</m:t>
                          </m:r>
                        </m:e>
                      </m:ba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1"/>
                <a:r>
                  <a:rPr/>
                  <a:t>The sample mean is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  <m:r>
                      <m:t>=</m:t>
                    </m:r>
                    <m:r>
                      <m:t>6.71</m:t>
                    </m:r>
                  </m:oMath>
                </a14:m>
                <a:r>
                  <a:rPr/>
                  <a:t>, and the sample size is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217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variance of the amount of sleep students get per night can be calculated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t>s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217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grow/>
                              </m:dPr>
                              <m:e>
                                <m:r>
                                  <m:t>(</m:t>
                                </m:r>
                                <m:r>
                                  <m:t>5</m:t>
                                </m:r>
                                <m:r>
                                  <m:t>−</m:t>
                                </m:r>
                                <m:r>
                                  <m:t>6.71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+</m:t>
                                </m:r>
                                <m:r>
                                  <m:t>(</m:t>
                                </m:r>
                                <m:r>
                                  <m:t>9</m:t>
                                </m:r>
                                <m:r>
                                  <m:t>−</m:t>
                                </m:r>
                                <m:r>
                                  <m:t>6.71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t>+</m:t>
                                </m:r>
                                <m:r>
                                  <m:t>⋯</m:t>
                                </m:r>
                                <m:r>
                                  <m:t>+</m:t>
                                </m:r>
                                <m:r>
                                  <m:t>(</m:t>
                                </m:r>
                                <m:r>
                                  <m:t>7</m:t>
                                </m:r>
                                <m:r>
                                  <m:t>−</m:t>
                                </m:r>
                                <m:r>
                                  <m:t>6.71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  <m:r>
                              <m:t>4.11</m:t>
                            </m:r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 hours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Variance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 do we use the squared deviation in the calculation of variance?</a:t>
            </a:r>
          </a:p>
          <a:p>
            <a:pPr lvl="1"/>
            <a:r>
              <a:rPr/>
              <a:t>To get rid of negatives so that observations equally distant from the mean are weighed equally.</a:t>
            </a:r>
          </a:p>
          <a:p>
            <a:pPr lvl="1"/>
            <a:r>
              <a:rPr/>
              <a:t>To weigh larger deviations more heavily.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standard deviation</a:t>
                </a:r>
                <a:r>
                  <a:rPr/>
                  <a:t> is the square root of the variance, and has the same units as the data.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s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The standard deviation of the amount of sleep students get per night can be calculated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4.11</m:t>
                          </m:r>
                        </m:e>
                      </m:rad>
                      <m:r>
                        <m:t>=</m:t>
                      </m:r>
                      <m:r>
                        <m:t>2.03</m:t>
                      </m:r>
                      <m:r>
                        <m:rPr>
                          <m:sty m:val="p"/>
                        </m:rPr>
                        <m:t> hours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 can see that all of the data are within 3 standard deviations of the mean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  <m:r>
                      <m:t>=</m:t>
                    </m:r>
                    <m:r>
                      <m:t>6.17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will never expect you to compute a variance or SD without a calculator. In practice, we do this using R almost always. For example,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67.3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8.203658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sqrt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(x))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8.203658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median is the value that splits the data in half when ordered in ascending order.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fig_1_6_media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there are an even number of observations, then the median is the average of the two values in the middle.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fig_1_6_media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44800"/>
            <a:ext cx="8229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Since the median is the midpoint of the data, 50% of the values are below it. Hence, it is also the 50th </a:t>
            </a:r>
            <a:r>
              <a:rPr b="1"/>
              <a:t>percentile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Medians can’t really be computed with calculators, but we’ll use R for this anyway …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Scatterplots</a:t>
            </a:r>
            <a:r>
              <a:rPr/>
              <a:t> are useful for visualizing the relationship between two numerical 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 life expectancy and total fertility appear to be associated or independent?</a:t>
            </a:r>
          </a:p>
          <a:p>
            <a:pPr lvl="0" marL="0" indent="0">
              <a:buNone/>
            </a:pPr>
            <a:r>
              <a:rPr/>
              <a:t>They appear to be linearly and negatively associated: as fertility increases, life expectancy decreases.</a:t>
            </a:r>
          </a:p>
          <a:p>
            <a:pPr lvl="0" marL="0" indent="0">
              <a:buNone/>
            </a:pPr>
            <a:r>
              <a:rPr/>
              <a:t>Was the relationship the same throughout the years, or did it change?</a:t>
            </a:r>
          </a:p>
          <a:p>
            <a:pPr lvl="0" marL="0" indent="0">
              <a:buNone/>
            </a:pPr>
            <a:r>
              <a:rPr/>
              <a:t>The relationship changed over the years.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percentile</a:t>
                </a:r>
                <a:r>
                  <a:rPr/>
                  <a:t> is the the smallest value from an ordered list of numbers which is greater than or equal to that percentage of list elements.</a:t>
                </a:r>
              </a:p>
              <a:p>
                <a:pPr lvl="0" marL="0" indent="0">
                  <a:buNone/>
                </a:pPr>
                <a:r>
                  <a:rPr b="1"/>
                  <a:t>Example</a:t>
                </a:r>
                <a:r>
                  <a:rPr/>
                  <a:t>: The </a:t>
                </a:r>
                <a14:m>
                  <m:oMath xmlns:m="http://schemas.openxmlformats.org/officeDocument/2006/math">
                    <m:sSup>
                      <m:e>
                        <m:r>
                          <m:t>42</m:t>
                        </m:r>
                      </m:e>
                      <m:sup>
                        <m:r>
                          <m:rPr>
                            <m:sty m:val="p"/>
                          </m:rPr>
                          <m:t>nd</m:t>
                        </m:r>
                      </m:sup>
                    </m:sSup>
                  </m:oMath>
                </a14:m>
                <a:r>
                  <a:rPr/>
                  <a:t> percentile of the numbers </a:t>
                </a:r>
                <a14:m>
                  <m:oMath xmlns:m="http://schemas.openxmlformats.org/officeDocument/2006/math">
                    <m:r>
                      <m:t>{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3</m:t>
                    </m:r>
                    <m:r>
                      <m:t>,</m:t>
                    </m:r>
                    <m:r>
                      <m:t>⋯</m:t>
                    </m:r>
                    <m:r>
                      <m:t>,</m:t>
                    </m:r>
                    <m:r>
                      <m:t>99</m:t>
                    </m:r>
                    <m:r>
                      <m:t>,</m:t>
                    </m:r>
                    <m:r>
                      <m:t>100</m:t>
                    </m:r>
                    <m:r>
                      <m:t>}</m:t>
                    </m:r>
                  </m:oMath>
                </a14:m>
                <a:r>
                  <a:rPr/>
                  <a:t> is 42.</a:t>
                </a:r>
              </a:p>
              <a:p>
                <a:pPr lvl="0" marL="0" indent="0">
                  <a:buNone/>
                </a:pPr>
                <a:r>
                  <a:rPr/>
                  <a:t>It can become quite complicated when there aren’t an even multiple of 100 items!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Q1,</a:t>
            </a:r>
            <a:r>
              <a:rPr/>
              <a:t> </a:t>
            </a:r>
            <a:r>
              <a:rPr/>
              <a:t>Q3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25th percentile is also called the first quartile, </a:t>
                </a:r>
                <a:r>
                  <a:rPr b="1"/>
                  <a:t>Q1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50th percentile is also called the median.</a:t>
                </a:r>
              </a:p>
              <a:p>
                <a:pPr lvl="1"/>
                <a:r>
                  <a:rPr/>
                  <a:t>The 75th percentile is also called the third quartile, </a:t>
                </a:r>
                <a:r>
                  <a:rPr b="1"/>
                  <a:t>Q3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Between Q1 and Q3 is the middle 50% of the data. The range these data span is called the </a:t>
                </a:r>
                <a:r>
                  <a:rPr b="1"/>
                  <a:t>interquartile range</a:t>
                </a:r>
                <a:r>
                  <a:rPr/>
                  <a:t>, or the IQR.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IQR</m:t>
                      </m:r>
                      <m:r>
                        <m:t>=</m:t>
                      </m:r>
                      <m:r>
                        <m:rPr>
                          <m:sty m:val="p"/>
                        </m:rPr>
                        <m:t>Q3</m:t>
                      </m:r>
                      <m:r>
                        <m:t>−</m:t>
                      </m:r>
                      <m:r>
                        <m:rPr>
                          <m:sty m:val="p"/>
                        </m:rPr>
                        <m:t>Q1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Quantiles are actually hard to do with calculators, but R makes it easy.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replace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quantile</a:t>
            </a:r>
            <a:r>
              <a:rPr sz="1800">
                <a:latin typeface="Courier"/>
              </a:rPr>
              <a:t>(x, </a:t>
            </a:r>
            <a:r>
              <a:rPr sz="1800">
                <a:solidFill>
                  <a:srgbClr val="902000"/>
                </a:solidFill>
                <a:latin typeface="Courier"/>
              </a:rPr>
              <a:t>probs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40%  60% 
## 41.4 62.2</a:t>
            </a:r>
          </a:p>
          <a:p>
            <a:pPr lvl="0" marL="0" indent="0">
              <a:buNone/>
            </a:pPr>
            <a:r>
              <a:rPr/>
              <a:t>This computes the 40th and 60th percentiles.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Numerical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box in a </a:t>
            </a:r>
            <a:r>
              <a:rPr b="1"/>
              <a:t>box plot</a:t>
            </a:r>
            <a:r>
              <a:rPr/>
              <a:t> represents the middle 50% of the data, and the thick line in the box is the median.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fig_1_6_box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20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fig_1_6_boxplot_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600200"/>
            <a:ext cx="5842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whiskers</a:t>
                </a:r>
                <a:r>
                  <a:rPr/>
                  <a:t> of a box plot can extend up to </a:t>
                </a:r>
                <a14:m>
                  <m:oMath xmlns:m="http://schemas.openxmlformats.org/officeDocument/2006/math">
                    <m:r>
                      <m:t>1.5</m:t>
                    </m:r>
                    <m:r>
                      <m:t>×</m:t>
                    </m:r>
                    <m:r>
                      <m:rPr>
                        <m:sty m:val="p"/>
                      </m:rPr>
                      <m:t>IQR</m:t>
                    </m:r>
                  </m:oMath>
                </a14:m>
                <a:r>
                  <a:rPr/>
                  <a:t> away from the quartiles.</a:t>
                </a:r>
              </a:p>
              <a:p>
                <a:pPr lvl="1"/>
                <a:r>
                  <a:rPr/>
                  <a:t>max upper whisker reach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Q3</m:t>
                    </m:r>
                    <m:r>
                      <m:t>+</m:t>
                    </m:r>
                    <m:r>
                      <m:t>1.5</m:t>
                    </m:r>
                    <m:r>
                      <m:t>×</m:t>
                    </m:r>
                    <m:r>
                      <m:rPr>
                        <m:sty m:val="p"/>
                      </m:rPr>
                      <m:t>IQR</m:t>
                    </m:r>
                  </m:oMath>
                </a14:m>
              </a:p>
              <a:p>
                <a:pPr lvl="1"/>
                <a:r>
                  <a:rPr/>
                  <a:t>max lower whisker reach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Q1</m:t>
                    </m:r>
                    <m:r>
                      <m:t>−</m:t>
                    </m:r>
                    <m:r>
                      <m:t>1.5</m:t>
                    </m:r>
                    <m:r>
                      <m:t>×</m:t>
                    </m:r>
                    <m:r>
                      <m:rPr>
                        <m:sty m:val="p"/>
                      </m:rPr>
                      <m:t>IQR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 b="1"/>
                  <a:t>Example</a:t>
                </a:r>
                <a:r>
                  <a:rPr/>
                  <a:t>: IQR: 20 - 10 = 10</a:t>
                </a:r>
              </a:p>
              <a:p>
                <a:pPr lvl="1"/>
                <a:r>
                  <a:rPr/>
                  <a:t>max upper whisker reach = </a:t>
                </a:r>
                <a14:m>
                  <m:oMath xmlns:m="http://schemas.openxmlformats.org/officeDocument/2006/math">
                    <m:r>
                      <m:t>20</m:t>
                    </m:r>
                    <m:r>
                      <m:t>+</m:t>
                    </m:r>
                    <m:r>
                      <m:t>1.5</m:t>
                    </m:r>
                    <m:r>
                      <m:t>×</m:t>
                    </m:r>
                    <m:r>
                      <m:t>10</m:t>
                    </m:r>
                    <m:r>
                      <m:t>=</m:t>
                    </m:r>
                    <m:r>
                      <m:t>35</m:t>
                    </m:r>
                  </m:oMath>
                </a14:m>
              </a:p>
              <a:p>
                <a:pPr lvl="1"/>
                <a:r>
                  <a:rPr/>
                  <a:t>max lower whisker reach = </a:t>
                </a:r>
                <a14:m>
                  <m:oMath xmlns:m="http://schemas.openxmlformats.org/officeDocument/2006/math">
                    <m:r>
                      <m:t>10</m:t>
                    </m:r>
                    <m:r>
                      <m:t>−</m:t>
                    </m:r>
                    <m:r>
                      <m:t>1.5</m:t>
                    </m:r>
                    <m:r>
                      <m:t>×</m:t>
                    </m:r>
                    <m:r>
                      <m:t>10</m:t>
                    </m:r>
                    <m:r>
                      <m:t>=</m:t>
                    </m:r>
                    <m:r>
                      <m:t>−</m:t>
                    </m:r>
                    <m:r>
                      <m:t>5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A potential outlier is defined as an observation beyond the maximum reach of the whiskers. It is an observation that appears extreme relative to the rest of the data.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Outliers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 is it important to look for outliers?</a:t>
            </a:r>
          </a:p>
          <a:p>
            <a:pPr lvl="1"/>
            <a:r>
              <a:rPr/>
              <a:t>Identify extreme skew in the distribution.</a:t>
            </a:r>
          </a:p>
          <a:p>
            <a:pPr lvl="1"/>
            <a:r>
              <a:rPr/>
              <a:t>Identify data collection and entry errors.</a:t>
            </a:r>
          </a:p>
          <a:p>
            <a:pPr lvl="1"/>
            <a:r>
              <a:rPr/>
              <a:t>Provide insight into interesting features of the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Dot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 for visualizing one numerical variable. Darker colors represent areas where there are more observations.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 </a:t>
            </a:r>
            <a:r>
              <a:rPr b="1"/>
              <a:t>How would you describe the distribution of GPAs in this data set?</a:t>
            </a:r>
          </a:p>
          <a:p>
            <a:pPr lvl="0" marL="0" indent="0">
              <a:buNone/>
            </a:pPr>
            <a:r>
              <a:rPr/>
              <a:t>Make sure to say something about the center, shape, and spread of the distribution.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Extreme</a:t>
            </a:r>
            <a:r>
              <a:rPr/>
              <a:t> </a:t>
            </a:r>
            <a:r>
              <a:rPr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would sample statistics such as mean, median, SD, and IQR of household income be affected if the largest value was replaced with $10 million? What if the smallest value was replaced with $10 million?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fig_1_6_extrem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Robust</a:t>
            </a:r>
            <a:r>
              <a:rPr/>
              <a:t> </a:t>
            </a:r>
            <a:r>
              <a:rPr/>
              <a:t>Statistics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fig_1_6_extrem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Robust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 and IQR are more robust to skewness and outliers than mean and SD. Therefore,</a:t>
            </a:r>
          </a:p>
          <a:p>
            <a:pPr lvl="1"/>
            <a:r>
              <a:rPr/>
              <a:t>for skewed distributions it is often more helpful to use median and IQR to describe the center and spread</a:t>
            </a:r>
          </a:p>
          <a:p>
            <a:pPr lvl="1"/>
            <a:r>
              <a:rPr/>
              <a:t>for symmetric distributions it is often more helpful to use the mean and SD to describe the center and spread</a:t>
            </a:r>
          </a:p>
          <a:p>
            <a:pPr lvl="0" marL="0" indent="0">
              <a:buNone/>
            </a:pPr>
            <a:r>
              <a:rPr/>
              <a:t>If you would like to estimate the typical household income for a student, would you be more interested in the mean or median income?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Robust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 and IQR are more robust to skewness and outliers than mean and SD. Therefore,</a:t>
            </a:r>
          </a:p>
          <a:p>
            <a:pPr lvl="1"/>
            <a:r>
              <a:rPr/>
              <a:t>for skewed distributions it is often more helpful to use median and IQR to describe the center and spread</a:t>
            </a:r>
          </a:p>
          <a:p>
            <a:pPr lvl="1"/>
            <a:r>
              <a:rPr/>
              <a:t>for symmetric distributions it is often more helpful to use the mean and SD to describe the center and spread</a:t>
            </a:r>
          </a:p>
          <a:p>
            <a:pPr lvl="0" marL="0" indent="0">
              <a:buNone/>
            </a:pPr>
            <a:r>
              <a:rPr/>
              <a:t>If you would like to estimate the typical household income for a student, would you be more interested in the mean or median income?</a:t>
            </a:r>
          </a:p>
          <a:p>
            <a:pPr lvl="0" marL="0" indent="0">
              <a:buNone/>
            </a:pPr>
            <a:r>
              <a:rPr/>
              <a:t>Median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If the distribution is symmetric, center is often defined as the mean:</a:t>
                </a:r>
              </a:p>
              <a:p>
                <a:pPr lvl="1"/>
                <a:r>
                  <a:rPr/>
                  <a:t>mean </a:t>
                </a:r>
                <a14:m>
                  <m:oMath xmlns:m="http://schemas.openxmlformats.org/officeDocument/2006/math">
                    <m:r>
                      <m:t>≈</m:t>
                    </m:r>
                  </m:oMath>
                </a14:m>
                <a:r>
                  <a:rPr/>
                  <a:t> median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If the distribution is skewed or has extreme outliers, center is often defined as the median</a:t>
                </a:r>
              </a:p>
              <a:p>
                <a:pPr lvl="1"/>
                <a:r>
                  <a:rPr/>
                  <a:t>Right-skewed: mean &gt; median</a:t>
                </a:r>
              </a:p>
              <a:p>
                <a:pPr lvl="1"/>
                <a:r>
                  <a:rPr/>
                  <a:t>Left-skewed: mean &lt; median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fig_1_6_skew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8229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 is most likely true for the distribution of percentage of time actually spent taking notes in class versus on Facebook, Twitter, etc.?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fig_1_6_practic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600200"/>
            <a:ext cx="782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Dot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 The </a:t>
            </a:r>
            <a:r>
              <a:rPr b="1"/>
              <a:t>mean</a:t>
            </a:r>
            <a:r>
              <a:rPr/>
              <a:t>, also called the average (marked with a triangle in the plot), is one way to measure the center of a </a:t>
            </a:r>
            <a:r>
              <a:rPr b="1"/>
              <a:t>distribution</a:t>
            </a:r>
            <a:r>
              <a:rPr/>
              <a:t> of data.</a:t>
            </a:r>
          </a:p>
          <a:p>
            <a:pPr lvl="0" marL="0" indent="0">
              <a:buNone/>
            </a:pPr>
            <a:r>
              <a:rPr/>
              <a:t>The mean GPA is 3.59.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mean &gt; median    3. mean </a:t>
                </a:r>
                <a14:m>
                  <m:oMath xmlns:m="http://schemas.openxmlformats.org/officeDocument/2006/math">
                    <m:r>
                      <m:t>≈</m:t>
                    </m:r>
                  </m:oMath>
                </a14:m>
                <a:r>
                  <a:rPr/>
                  <a:t> median</a:t>
                </a:r>
              </a:p>
              <a:p>
                <a:pPr lvl="1">
                  <a:buAutoNum type="arabicPeriod"/>
                </a:pPr>
                <a:r>
                  <a:rPr/>
                  <a:t>mean &lt; median    4. impossible to tell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Which is most likely true for the distribution of percentage of time actually spent taking notes in class versus on Facebook, Twitter, etc.?</a:t>
                </a:r>
              </a:p>
              <a:p>
                <a:pPr lvl="0" marL="0" indent="0">
                  <a:buNone/>
                </a:pPr>
                <a:r>
                  <a:rPr/>
                  <a:t>If we compute, the mean = 80% and the median = 76%. So …</a:t>
                </a:r>
              </a:p>
              <a:p>
                <a:pPr lvl="0" marL="0" indent="0">
                  <a:buNone/>
                </a:pPr>
              </a:p>
              <a:p>
                <a:pPr lvl="1">
                  <a:buAutoNum type="arabicPeriod"/>
                </a:pPr>
                <a:r>
                  <a:rPr/>
                  <a:t>mean &gt; median    3. mean </a:t>
                </a:r>
                <a14:m>
                  <m:oMath xmlns:m="http://schemas.openxmlformats.org/officeDocument/2006/math">
                    <m:r>
                      <m:t>≈</m:t>
                    </m:r>
                  </m:oMath>
                </a14:m>
                <a:r>
                  <a:rPr/>
                  <a:t> median</a:t>
                </a:r>
              </a:p>
              <a:p>
                <a:pPr lvl="1">
                  <a:buAutoNum type="arabicPeriod"/>
                </a:pPr>
                <a:r>
                  <a:rPr/>
                  <a:t>mean &lt; median    4. impossible to tell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sample mean</a:t>
                </a:r>
                <a:r>
                  <a:rPr/>
                  <a:t>, denoted as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can be calculated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bar>
                        <m:barPr>
                          <m:pos m:val="top"/>
                        </m:barPr>
                        <m:e>
                          <m:r>
                            <m:t>x</m:t>
                          </m:r>
                        </m:e>
                      </m:ba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+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t>+</m:t>
                          </m:r>
                          <m:r>
                            <m:t>⋯</m:t>
                          </m:r>
                          <m:r>
                            <m:t>+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n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⋯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represent the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observed values.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population mean</a:t>
                </a:r>
                <a:r>
                  <a:rPr/>
                  <a:t> is also computed the same way but is denoted as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. It is often not possible to calculate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since population data are rarely available.</a:t>
                </a:r>
              </a:p>
              <a:p>
                <a:pPr lvl="0" marL="0" indent="0">
                  <a:buNone/>
                </a:pPr>
                <a:r>
                  <a:rPr/>
                  <a:t>The sample mean is a </a:t>
                </a:r>
                <a:r>
                  <a:rPr b="1"/>
                  <a:t>sample statistic</a:t>
                </a:r>
                <a:r>
                  <a:rPr/>
                  <a:t>, and serves as a </a:t>
                </a:r>
                <a:r>
                  <a:rPr b="1"/>
                  <a:t>point estimate</a:t>
                </a:r>
                <a:r>
                  <a:rPr/>
                  <a:t> of the population mean. This estimate may not be perfect, but if the sample is good (representative of the population), it is usually a pretty good estimate.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will never expect you to compute a mean without a calculator. In practice, we do this using R almost always. For example,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9.4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Higher bars represent areas where there are more observations, makes it a little easier to judge the center and the shape of the distribution.</a:t>
            </a:r>
          </a:p>
          <a:p>
            <a:pPr lvl="0" marL="0" indent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Histograms</a:t></a:r><a:r><a:rPr /><a:t> </a:t></a:r><a14:m><m:oMath xmlns:m="http://schemas.openxmlformats.org/officeDocument/2006/math"><m:r><m:t>−</m:t></m:r></m:oMath></a14:m><a:r><a:rPr /><a:t> </a:t></a:r><a:r><a:rPr /><a:t>Extracurricular</a:t></a:r><a:r><a:rPr /><a:t> </a:t></a:r><a:r><a:rPr /><a:t>Hours</a:t></a:r></a:p></p:txBody></p:sp><p:sp><p:nvSpPr><p:cNvPr id="3" name="Content Placeholder 2" /><p:cNvSpPr><a:spLocks noGrp="1" /></p:cNvSpPr><p:nvPr><p:ph idx="1" /></p:nvPr></p:nvSpPr><p:spPr /><p:txBody><a:bodyPr /><a:lstStyle /><a:p><a:pPr lvl="1" /><a:r><a:rPr /><a:t>Histograms provide a view of the </a:t></a:r><a:r><a:rPr b="1" /><a:t>data density</a:t></a:r><a:r><a:rPr /><a:t>. Higher bars represent where the data are relatively more common.</a:t></a:r></a:p><a:p><a:pPr lvl="1" /><a:r><a:rPr /><a:t>Histograms are especially convenient for describing the </a:t></a:r><a:r><a:rPr b="1" /><a:t>shape</a:t></a:r><a:r><a:rPr /><a:t> of the data distribution.</a:t></a:r></a:p><a:p><a:pPr lvl="1" /><a:r><a:rPr /><a:t>The chosen </a:t></a:r><a:r><a:rPr b="1" /><a:t>bin width</a:t></a:r><a:r><a:rPr /><a:t> can alter the story the histogram is telling.</a:t></a:r></a:p><a:p><a:pPr lvl="0" marL="0" indent="0"><a:buNone /></a:pPr></a:p></p:txBody></p:sp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1051H S61: Lecture #03</dc:title>
  <dc:creator/>
  <cp:keywords/>
  <dcterms:created xsi:type="dcterms:W3CDTF">2020-05-06T21:32:56Z</dcterms:created>
  <dcterms:modified xsi:type="dcterms:W3CDTF">2020-05-06T21:32:56Z</dcterms:modified>
</cp:coreProperties>
</file>