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9" Type="http://schemas.openxmlformats.org/officeDocument/2006/relationships/tableStyles" Target="tableStyles.xml" /><Relationship Id="rId68" Type="http://schemas.openxmlformats.org/officeDocument/2006/relationships/theme" Target="theme/theme1.xml" /><Relationship Id="rId1" Type="http://schemas.openxmlformats.org/officeDocument/2006/relationships/slideMaster" Target="slideMasters/slideMaster1.xml" /><Relationship Id="rId67" Type="http://schemas.openxmlformats.org/officeDocument/2006/relationships/viewProps" Target="viewProps.xml" /><Relationship Id="rId6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MATH</a:t>
            </a:r>
            <a:r>
              <a:rPr/>
              <a:t> </a:t>
            </a:r>
            <a:r>
              <a:rPr/>
              <a:t>1051H</a:t>
            </a:r>
            <a:r>
              <a:rPr/>
              <a:t> </a:t>
            </a:r>
            <a:r>
              <a:rPr/>
              <a:t>-</a:t>
            </a:r>
            <a:r>
              <a:rPr/>
              <a:t> </a:t>
            </a:r>
            <a:r>
              <a:rPr/>
              <a:t>S61</a:t>
            </a:r>
            <a:r>
              <a:rPr/>
              <a:t> </a:t>
            </a:r>
            <a:r>
              <a:rPr/>
              <a:t>-</a:t>
            </a:r>
            <a:r>
              <a:rPr/>
              <a:t> </a:t>
            </a:r>
            <a:r>
              <a:rPr/>
              <a:t>Lecture</a:t>
            </a:r>
            <a:r>
              <a:rPr/>
              <a:t> </a:t>
            </a:r>
            <a:r>
              <a:rPr/>
              <a:t>10</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All else held equal, will the p-value be lower if </a:t>
                </a:r>
                <a14:m>
                  <m:oMath xmlns:m="http://schemas.openxmlformats.org/officeDocument/2006/math">
                    <m:r>
                      <m:t>n</m:t>
                    </m:r>
                    <m:r>
                      <m:t>=</m:t>
                    </m:r>
                    <m:r>
                      <m:t>100</m:t>
                    </m:r>
                  </m:oMath>
                </a14:m>
                <a:r>
                  <a:rPr/>
                  <a:t> or </a:t>
                </a:r>
                <a14:m>
                  <m:oMath xmlns:m="http://schemas.openxmlformats.org/officeDocument/2006/math">
                    <m:r>
                      <m:t>n</m:t>
                    </m:r>
                    <m:r>
                      <m:t>=</m:t>
                    </m:r>
                    <m:r>
                      <m:t>10000</m:t>
                    </m:r>
                  </m:oMath>
                </a14:m>
                <a:r>
                  <a:rPr/>
                  <a:t>?</a:t>
                </a:r>
              </a:p>
              <a:p>
                <a:pPr lvl="1">
                  <a:buAutoNum type="arabicPeriod"/>
                </a:pPr>
                <a14:m>
                  <m:oMath xmlns:m="http://schemas.openxmlformats.org/officeDocument/2006/math">
                    <m:r>
                      <m:t>n</m:t>
                    </m:r>
                    <m:r>
                      <m:t>=</m:t>
                    </m:r>
                    <m:r>
                      <m:t>100</m:t>
                    </m:r>
                  </m:oMath>
                </a14:m>
              </a:p>
              <a:p>
                <a:pPr lvl="1">
                  <a:buAutoNum type="arabicPeriod"/>
                </a:pPr>
                <a14:m>
                  <m:oMath xmlns:m="http://schemas.openxmlformats.org/officeDocument/2006/math">
                    <m:r>
                      <m:t>n</m:t>
                    </m:r>
                    <m:r>
                      <m:t>=</m:t>
                    </m:r>
                    <m:r>
                      <m:t>10000</m:t>
                    </m:r>
                  </m:oMath>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All else held equal, will the p-value be lower if </a:t>
                </a:r>
                <a14:m>
                  <m:oMath xmlns:m="http://schemas.openxmlformats.org/officeDocument/2006/math">
                    <m:r>
                      <m:t>n</m:t>
                    </m:r>
                    <m:r>
                      <m:t>=</m:t>
                    </m:r>
                    <m:r>
                      <m:t>100</m:t>
                    </m:r>
                  </m:oMath>
                </a14:m>
                <a:r>
                  <a:rPr/>
                  <a:t> or </a:t>
                </a:r>
                <a14:m>
                  <m:oMath xmlns:m="http://schemas.openxmlformats.org/officeDocument/2006/math">
                    <m:r>
                      <m:t>n</m:t>
                    </m:r>
                    <m:r>
                      <m:t>=</m:t>
                    </m:r>
                    <m:r>
                      <m:t>10</m:t>
                    </m:r>
                    <m:r>
                      <m:t>,</m:t>
                    </m:r>
                    <m:r>
                      <m:t>000</m:t>
                    </m:r>
                  </m:oMath>
                </a14:m>
                <a:r>
                  <a:rPr/>
                  <a:t>?</a:t>
                </a:r>
              </a:p>
              <a:p>
                <a:pPr lvl="1">
                  <a:buAutoNum type="arabicPeriod"/>
                </a:pPr>
                <a14:m>
                  <m:oMath xmlns:m="http://schemas.openxmlformats.org/officeDocument/2006/math">
                    <m:r>
                      <m:t>n</m:t>
                    </m:r>
                    <m:r>
                      <m:t>=</m:t>
                    </m:r>
                    <m:r>
                      <m:t>100</m:t>
                    </m:r>
                  </m:oMath>
                </a14:m>
              </a:p>
              <a:p>
                <a:pPr lvl="1">
                  <a:buAutoNum type="arabicPeriod"/>
                </a:pPr>
                <a14:m>
                  <m:oMath xmlns:m="http://schemas.openxmlformats.org/officeDocument/2006/math">
                    <m:r>
                      <m:t>n</m:t>
                    </m:r>
                    <m:r>
                      <m:t>=</m:t>
                    </m:r>
                    <m:r>
                      <m:t>10</m:t>
                    </m:r>
                    <m:r>
                      <m:t>,</m:t>
                    </m:r>
                    <m:r>
                      <m:t>000</m:t>
                    </m:r>
                  </m:oMath>
                </a14:m>
              </a:p>
              <a:p>
                <a:pPr lvl="0" marL="0" indent="0">
                  <a:buNone/>
                </a:pPr>
                <a:r>
                  <a:rPr/>
                  <a:t>Suppose </a:t>
                </a:r>
                <a14:m>
                  <m:oMath xmlns:m="http://schemas.openxmlformats.org/officeDocument/2006/math">
                    <m:bar>
                      <m:barPr>
                        <m:pos m:val="top"/>
                      </m:barPr>
                      <m:e>
                        <m:r>
                          <m:t>x</m:t>
                        </m:r>
                      </m:e>
                    </m:bar>
                    <m:r>
                      <m:t>=</m:t>
                    </m:r>
                    <m:r>
                      <m:t>50</m:t>
                    </m:r>
                  </m:oMath>
                </a14:m>
                <a:r>
                  <a:rPr/>
                  <a:t>, </a:t>
                </a:r>
                <a14:m>
                  <m:oMath xmlns:m="http://schemas.openxmlformats.org/officeDocument/2006/math">
                    <m:r>
                      <m:t>s</m:t>
                    </m:r>
                    <m:r>
                      <m:t>=</m:t>
                    </m:r>
                    <m:r>
                      <m:t>2</m:t>
                    </m:r>
                  </m:oMath>
                </a14:m>
                <a:r>
                  <a:rPr/>
                  <a:t>, </a:t>
                </a:r>
                <a14:m>
                  <m:oMath xmlns:m="http://schemas.openxmlformats.org/officeDocument/2006/math">
                    <m:sSub>
                      <m:e>
                        <m:r>
                          <m:t>H</m:t>
                        </m:r>
                      </m:e>
                      <m:sub>
                        <m:r>
                          <m:t>0</m:t>
                        </m:r>
                      </m:sub>
                    </m:sSub>
                    <m:r>
                      <m:t>:</m:t>
                    </m:r>
                    <m:r>
                      <m:t>μ</m:t>
                    </m:r>
                    <m:r>
                      <m:t>=</m:t>
                    </m:r>
                    <m:r>
                      <m:t>49.5</m:t>
                    </m:r>
                  </m:oMath>
                </a14:m>
                <a:r>
                  <a:rPr/>
                  <a:t>, and </a:t>
                </a:r>
                <a14:m>
                  <m:oMath xmlns:m="http://schemas.openxmlformats.org/officeDocument/2006/math">
                    <m:sSub>
                      <m:e>
                        <m:r>
                          <m:t>H</m:t>
                        </m:r>
                      </m:e>
                      <m:sub>
                        <m:r>
                          <m:t>A</m:t>
                        </m:r>
                      </m:sub>
                    </m:sSub>
                    <m:r>
                      <m:t>:</m:t>
                    </m:r>
                    <m:r>
                      <m:t>μ</m:t>
                    </m:r>
                    <m:r>
                      <m:t>&gt;</m:t>
                    </m:r>
                    <m:r>
                      <m:t>49.5</m:t>
                    </m:r>
                  </m:oMath>
                </a14:m>
                <a:r>
                  <a:rPr/>
                  <a:t>.</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center"/>
                                <m:count m:val="1"/>
                              </m:mcPr>
                            </m:mc>
                            <m:mc>
                              <m:mcPr>
                                <m:mcJc m:val="left"/>
                                <m:count m:val="1"/>
                              </m:mcPr>
                            </m:mc>
                          </m:mcs>
                        </m:mPr>
                        <m:mr>
                          <m:e>
                            <m:sSub>
                              <m:e>
                                <m:r>
                                  <m:t>Z</m:t>
                                </m:r>
                              </m:e>
                              <m:sub>
                                <m:r>
                                  <m:t>n</m:t>
                                </m:r>
                                <m:r>
                                  <m:t>=</m:t>
                                </m:r>
                                <m:r>
                                  <m:t>100</m:t>
                                </m:r>
                              </m:sub>
                            </m:sSub>
                          </m:e>
                          <m:e>
                            <m:r>
                              <m:t>=</m:t>
                            </m:r>
                          </m:e>
                          <m:e>
                            <m:f>
                              <m:fPr>
                                <m:type m:val="bar"/>
                              </m:fPr>
                              <m:num>
                                <m:r>
                                  <m:t>50</m:t>
                                </m:r>
                                <m:r>
                                  <m:t>−</m:t>
                                </m:r>
                                <m:r>
                                  <m:t>49.5</m:t>
                                </m:r>
                              </m:num>
                              <m:den>
                                <m:f>
                                  <m:fPr>
                                    <m:type m:val="bar"/>
                                  </m:fPr>
                                  <m:num>
                                    <m:r>
                                      <m:t>2</m:t>
                                    </m:r>
                                  </m:num>
                                  <m:den>
                                    <m:rad>
                                      <m:radPr>
                                        <m:degHide m:val="1"/>
                                      </m:radPr>
                                      <m:deg/>
                                      <m:e>
                                        <m:r>
                                          <m:t>100</m:t>
                                        </m:r>
                                      </m:e>
                                    </m:rad>
                                  </m:den>
                                </m:f>
                              </m:den>
                            </m:f>
                            <m:r>
                              <m:t>=</m:t>
                            </m:r>
                            <m:f>
                              <m:fPr>
                                <m:type m:val="bar"/>
                              </m:fPr>
                              <m:num>
                                <m:r>
                                  <m:t>50</m:t>
                                </m:r>
                                <m:r>
                                  <m:t>−</m:t>
                                </m:r>
                                <m:r>
                                  <m:t>49.5</m:t>
                                </m:r>
                              </m:num>
                              <m:den>
                                <m:f>
                                  <m:fPr>
                                    <m:type m:val="bar"/>
                                  </m:fPr>
                                  <m:num>
                                    <m:r>
                                      <m:t>2</m:t>
                                    </m:r>
                                  </m:num>
                                  <m:den>
                                    <m:r>
                                      <m:t>10</m:t>
                                    </m:r>
                                  </m:den>
                                </m:f>
                              </m:den>
                            </m:f>
                            <m:r>
                              <m:t>=</m:t>
                            </m:r>
                            <m:f>
                              <m:fPr>
                                <m:type m:val="bar"/>
                              </m:fPr>
                              <m:num>
                                <m:r>
                                  <m:t>0.5</m:t>
                                </m:r>
                              </m:num>
                              <m:den>
                                <m:r>
                                  <m:t>0.2</m:t>
                                </m:r>
                              </m:den>
                            </m:f>
                            <m:r>
                              <m:t>=</m:t>
                            </m:r>
                            <m:r>
                              <m:t>2.5</m:t>
                            </m:r>
                            <m:r>
                              <m:t>,</m:t>
                            </m:r>
                            <m:r>
                              <m:t> </m:t>
                            </m:r>
                            <m:r>
                              <m:t> </m:t>
                            </m:r>
                            <m:r>
                              <m:t> </m:t>
                            </m:r>
                            <m:r>
                              <m:rPr>
                                <m:sty m:val="p"/>
                              </m:rPr>
                              <m:t>p-value</m:t>
                            </m:r>
                            <m:r>
                              <m:t>=</m:t>
                            </m:r>
                            <m:r>
                              <m:t>0.0062</m:t>
                            </m:r>
                          </m:e>
                        </m:mr>
                        <m:mr>
                          <m:e>
                            <m:sSub>
                              <m:e>
                                <m:r>
                                  <m:t>Z</m:t>
                                </m:r>
                              </m:e>
                              <m:sub>
                                <m:r>
                                  <m:t>n</m:t>
                                </m:r>
                                <m:r>
                                  <m:t>=</m:t>
                                </m:r>
                                <m:r>
                                  <m:t>10000</m:t>
                                </m:r>
                              </m:sub>
                            </m:sSub>
                          </m:e>
                          <m:e>
                            <m:r>
                              <m:t>=</m:t>
                            </m:r>
                          </m:e>
                          <m:e>
                            <m:f>
                              <m:fPr>
                                <m:type m:val="bar"/>
                              </m:fPr>
                              <m:num>
                                <m:r>
                                  <m:t>50</m:t>
                                </m:r>
                                <m:r>
                                  <m:t>−</m:t>
                                </m:r>
                                <m:r>
                                  <m:t>49.5</m:t>
                                </m:r>
                              </m:num>
                              <m:den>
                                <m:f>
                                  <m:fPr>
                                    <m:type m:val="bar"/>
                                  </m:fPr>
                                  <m:num>
                                    <m:r>
                                      <m:t>2</m:t>
                                    </m:r>
                                  </m:num>
                                  <m:den>
                                    <m:rad>
                                      <m:radPr>
                                        <m:degHide m:val="1"/>
                                      </m:radPr>
                                      <m:deg/>
                                      <m:e>
                                        <m:r>
                                          <m:t>10000</m:t>
                                        </m:r>
                                      </m:e>
                                    </m:rad>
                                  </m:den>
                                </m:f>
                              </m:den>
                            </m:f>
                            <m:r>
                              <m:t>=</m:t>
                            </m:r>
                            <m:f>
                              <m:fPr>
                                <m:type m:val="bar"/>
                              </m:fPr>
                              <m:num>
                                <m:r>
                                  <m:t>50</m:t>
                                </m:r>
                                <m:r>
                                  <m:t>−</m:t>
                                </m:r>
                                <m:r>
                                  <m:t>49.5</m:t>
                                </m:r>
                              </m:num>
                              <m:den>
                                <m:f>
                                  <m:fPr>
                                    <m:type m:val="bar"/>
                                  </m:fPr>
                                  <m:num>
                                    <m:r>
                                      <m:t>2</m:t>
                                    </m:r>
                                  </m:num>
                                  <m:den>
                                    <m:r>
                                      <m:t>100</m:t>
                                    </m:r>
                                  </m:den>
                                </m:f>
                              </m:den>
                            </m:f>
                            <m:r>
                              <m:t>=</m:t>
                            </m:r>
                            <m:f>
                              <m:fPr>
                                <m:type m:val="bar"/>
                              </m:fPr>
                              <m:num>
                                <m:r>
                                  <m:t>0.5</m:t>
                                </m:r>
                              </m:num>
                              <m:den>
                                <m:r>
                                  <m:t>0.02</m:t>
                                </m:r>
                              </m:den>
                            </m:f>
                            <m:r>
                              <m:t>=</m:t>
                            </m:r>
                            <m:r>
                              <m:t>25</m:t>
                            </m:r>
                            <m:r>
                              <m:t>,</m:t>
                            </m:r>
                            <m:r>
                              <m:t> </m:t>
                            </m:r>
                            <m:r>
                              <m:t> </m:t>
                            </m:r>
                            <m:r>
                              <m:t> </m:t>
                            </m:r>
                            <m:r>
                              <m:rPr>
                                <m:sty m:val="p"/>
                              </m:rPr>
                              <m:t>p-value</m:t>
                            </m:r>
                            <m:r>
                              <m:t>≈</m:t>
                            </m:r>
                            <m:r>
                              <m:t>0</m:t>
                            </m:r>
                          </m:e>
                        </m:mr>
                      </m:m>
                    </m:oMath>
                  </m:oMathPara>
                </a14:m>
              </a:p>
              <a:p>
                <a:pPr lvl="0" marL="0" indent="0">
                  <a:buNone/>
                </a:pPr>
                <a:r>
                  <a:rPr/>
                  <a:t>As </a:t>
                </a:r>
                <a14:m>
                  <m:oMath xmlns:m="http://schemas.openxmlformats.org/officeDocument/2006/math">
                    <m:r>
                      <m:t>n</m:t>
                    </m:r>
                  </m:oMath>
                </a14:m>
                <a:r>
                  <a:rPr/>
                  <a:t> increases - </a:t>
                </a:r>
                <a14:m>
                  <m:oMath xmlns:m="http://schemas.openxmlformats.org/officeDocument/2006/math">
                    <m:r>
                      <m:t>S</m:t>
                    </m:r>
                    <m:r>
                      <m:t>E</m:t>
                    </m:r>
                  </m:oMath>
                </a14:m>
                <a:r>
                  <a:rPr/>
                  <a:t> </a:t>
                </a:r>
                <a14:m>
                  <m:oMath xmlns:m="http://schemas.openxmlformats.org/officeDocument/2006/math">
                    <m:r>
                      <m:t>↓</m:t>
                    </m:r>
                  </m:oMath>
                </a14:m>
                <a:r>
                  <a:rPr/>
                  <a:t>, </a:t>
                </a:r>
                <a14:m>
                  <m:oMath xmlns:m="http://schemas.openxmlformats.org/officeDocument/2006/math">
                    <m:r>
                      <m:t>Z</m:t>
                    </m:r>
                  </m:oMath>
                </a14:m>
                <a:r>
                  <a:rPr/>
                  <a:t> </a:t>
                </a:r>
                <a14:m>
                  <m:oMath xmlns:m="http://schemas.openxmlformats.org/officeDocument/2006/math">
                    <m:r>
                      <m:t>↑</m:t>
                    </m:r>
                  </m:oMath>
                </a14:m>
                <a:r>
                  <a:rPr/>
                  <a:t>, p-value </a:t>
                </a:r>
                <a14:m>
                  <m:oMath xmlns:m="http://schemas.openxmlformats.org/officeDocument/2006/math">
                    <m:r>
                      <m:t>↓</m:t>
                    </m:r>
                  </m:oMath>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Demonstration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Imagine we test the hypothesis </a:t>
                </a:r>
                <a14:m>
                  <m:oMath xmlns:m="http://schemas.openxmlformats.org/officeDocument/2006/math">
                    <m:sSub>
                      <m:e>
                        <m:r>
                          <m:t>H</m:t>
                        </m:r>
                      </m:e>
                      <m:sub>
                        <m:r>
                          <m:t>0</m:t>
                        </m:r>
                      </m:sub>
                    </m:sSub>
                    <m:r>
                      <m:t>:</m:t>
                    </m:r>
                    <m:r>
                      <m:t>μ</m:t>
                    </m:r>
                    <m:r>
                      <m:t>=</m:t>
                    </m:r>
                    <m:r>
                      <m:t>10</m:t>
                    </m:r>
                  </m:oMath>
                </a14:m>
                <a:r>
                  <a:rPr/>
                  <a:t> vs. </a:t>
                </a:r>
                <a14:m>
                  <m:oMath xmlns:m="http://schemas.openxmlformats.org/officeDocument/2006/math">
                    <m:sSub>
                      <m:e>
                        <m:r>
                          <m:t>H</m:t>
                        </m:r>
                      </m:e>
                      <m:sub>
                        <m:r>
                          <m:t>A</m:t>
                        </m:r>
                      </m:sub>
                    </m:sSub>
                    <m:r>
                      <m:t>:</m:t>
                    </m:r>
                    <m:r>
                      <m:t>μ</m:t>
                    </m:r>
                    <m:r>
                      <m:t>&gt;</m:t>
                    </m:r>
                    <m:r>
                      <m:t>10</m:t>
                    </m:r>
                  </m:oMath>
                </a14:m>
                <a:r>
                  <a:rPr/>
                  <a:t> for the following 8 samples. Assume </a:t>
                </a:r>
                <a14:m>
                  <m:oMath xmlns:m="http://schemas.openxmlformats.org/officeDocument/2006/math">
                    <m:r>
                      <m:t>σ</m:t>
                    </m:r>
                    <m:r>
                      <m:t>=</m:t>
                    </m:r>
                    <m:r>
                      <m:t>2</m:t>
                    </m:r>
                  </m:oMath>
                </a14:m>
                <a:r>
                  <a:rPr/>
                  <a:t>.</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14:m><m:oMath xmlns:m="http://schemas.openxmlformats.org/officeDocument/2006/math"><m:bar><m:barPr><m:pos m:val="top" /></m:barPr><m:e><m:r><m:t>x</m:t></m:r></m:e></m:bar></m:oMath></a14:m></a:p></a:txBody><a:tcPr /></a:tc><a:tc><a:txBody><a:bodyPr /><a:lstStyle /><a:p><a:pPr lvl="0" marL="0" indent="0" algn="l"><a:buNone /></a:pPr><a14:m><m:oMath xmlns:m="http://schemas.openxmlformats.org/officeDocument/2006/math"><m:r><m:t>10.05</m:t></m:r></m:oMath></a14:m></a:p></a:txBody><a:tcPr /></a:tc><a:tc><a:txBody><a:bodyPr /><a:lstStyle /><a:p><a:pPr lvl="0" marL="0" indent="0" algn="l"><a:buNone /></a:pPr><a14:m><m:oMath xmlns:m="http://schemas.openxmlformats.org/officeDocument/2006/math"><m:r><m:t>10.10</m:t></m:r></m:oMath></a14:m></a:p></a:txBody><a:tcPr /></a:tc><a:tc><a:txBody><a:bodyPr /><a:lstStyle /><a:p><a:pPr lvl="0" marL="0" indent="0" algn="l"><a:buNone /></a:pPr><a14:m><m:oMath xmlns:m="http://schemas.openxmlformats.org/officeDocument/2006/math"><m:r><m:t>10.2</m:t></m:r></m:oMath></a14:m></a:p></a:txBody><a:tcPr /></a:tc></a:tr><a:tr h="0"><a:tc><a:txBody><a:bodyPr /><a:lstStyle /><a:p><a:pPr lvl="0" marL="0" indent="0" algn="l"><a:buNone /></a:pPr><a14:m><m:oMath xmlns:m="http://schemas.openxmlformats.org/officeDocument/2006/math"><m:r><m:t>n</m:t></m:r><m:r><m:t>=</m:t></m:r><m:r><m:t>30</m:t></m:r></m:oMath></a14:m></a:p></a:txBody></a:tc><a:tc><a:txBody><a:bodyPr /><a:lstStyle /><a:p><a:pPr lvl="0" marL="0" indent="0" algn="l"><a:buNone /></a:pPr><a:r><a:rPr i="1" /><a:t>p</a:t></a:r><a:r><a:rPr /><a:t> </a:t></a:r><a:r><a:rPr /><a:t>=</a:t></a:r><a:r><a:rPr /><a:t> </a:t></a:r><a:r><a:rPr /><a:t>0.45</a:t></a:r></a:p></a:txBody></a:tc><a:tc><a:txBody><a:bodyPr /><a:lstStyle /><a:p><a:pPr lvl="0" marL="0" indent="0" algn="l"><a:buNone /></a:pPr><a:r><a:rPr i="1" /><a:t>p</a:t></a:r><a:r><a:rPr /><a:t> </a:t></a:r><a:r><a:rPr /><a:t>=</a:t></a:r><a:r><a:rPr /><a:t> </a:t></a:r><a:r><a:rPr /><a:t>0.39</a:t></a:r></a:p></a:txBody></a:tc><a:tc><a:txBody><a:bodyPr /><a:lstStyle /><a:p><a:pPr lvl="0" marL="0" indent="0" algn="l"><a:buNone /></a:pPr><a:r><a:rPr i="1" /><a:t>p</a:t></a:r><a:r><a:rPr /><a:t> </a:t></a:r><a:r><a:rPr /><a:t>=</a:t></a:r><a:r><a:rPr /><a:t> </a:t></a:r><a:r><a:rPr /><a:t>0.29</a:t></a:r></a:p></a:txBody></a:tc></a:tr><a:tr h="0"><a:tc><a:txBody><a:bodyPr /><a:lstStyle /><a:p><a:pPr lvl="0" marL="0" indent="0" algn="l"><a:buNone /></a:pPr><a14:m><m:oMath xmlns:m="http://schemas.openxmlformats.org/officeDocument/2006/math"><m:r><m:t>n</m:t></m:r><m:r><m:t>=</m:t></m:r><m:r><m:t>5000</m:t></m:r></m:oMath></a14:m></a:p></a:txBody></a:tc><a:tc><a:txBody><a:bodyPr /><a:lstStyle /><a:p><a:endParaRPr /></a:p></a:txBody></a:tc><a:tc><a:txBody><a:bodyPr /><a:lstStyle /><a:p><a:endParaRPr /></a:p></a:txBody></a:tc><a:tc><a:txBody><a:bodyPr /><a:lstStyle /><a:p><a:endParaRPr /></a:p></a:txBody></a:tc></a:tr></a:tbl></a:graphicData></a:graphic></p:graphicFrame></p:spTree></p:cSld></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Demonstration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Imagine we test the hypothesis </a:t>
                </a:r>
                <a14:m>
                  <m:oMath xmlns:m="http://schemas.openxmlformats.org/officeDocument/2006/math">
                    <m:sSub>
                      <m:e>
                        <m:r>
                          <m:t>H</m:t>
                        </m:r>
                      </m:e>
                      <m:sub>
                        <m:r>
                          <m:t>0</m:t>
                        </m:r>
                      </m:sub>
                    </m:sSub>
                    <m:r>
                      <m:t>:</m:t>
                    </m:r>
                    <m:r>
                      <m:t>μ</m:t>
                    </m:r>
                    <m:r>
                      <m:t>=</m:t>
                    </m:r>
                    <m:r>
                      <m:t>10</m:t>
                    </m:r>
                  </m:oMath>
                </a14:m>
                <a:r>
                  <a:rPr/>
                  <a:t> vs. </a:t>
                </a:r>
                <a14:m>
                  <m:oMath xmlns:m="http://schemas.openxmlformats.org/officeDocument/2006/math">
                    <m:sSub>
                      <m:e>
                        <m:r>
                          <m:t>H</m:t>
                        </m:r>
                      </m:e>
                      <m:sub>
                        <m:r>
                          <m:t>A</m:t>
                        </m:r>
                      </m:sub>
                    </m:sSub>
                    <m:r>
                      <m:t>:</m:t>
                    </m:r>
                    <m:r>
                      <m:t>μ</m:t>
                    </m:r>
                    <m:r>
                      <m:t>&gt;</m:t>
                    </m:r>
                    <m:r>
                      <m:t>10</m:t>
                    </m:r>
                  </m:oMath>
                </a14:m>
                <a:r>
                  <a:rPr/>
                  <a:t> for the following 8 samples. Assume </a:t>
                </a:r>
                <a14:m>
                  <m:oMath xmlns:m="http://schemas.openxmlformats.org/officeDocument/2006/math">
                    <m:r>
                      <m:t>σ</m:t>
                    </m:r>
                    <m:r>
                      <m:t>=</m:t>
                    </m:r>
                    <m:r>
                      <m:t>2</m:t>
                    </m:r>
                  </m:oMath>
                </a14:m>
                <a:r>
                  <a:rPr/>
                  <a:t>.</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14:m><m:oMath xmlns:m="http://schemas.openxmlformats.org/officeDocument/2006/math"><m:bar><m:barPr><m:pos m:val="top" /></m:barPr><m:e><m:r><m:t>x</m:t></m:r></m:e></m:bar></m:oMath></a14:m></a:p></a:txBody><a:tcPr /></a:tc><a:tc><a:txBody><a:bodyPr /><a:lstStyle /><a:p><a:pPr lvl="0" marL="0" indent="0" algn="l"><a:buNone /></a:pPr><a14:m><m:oMath xmlns:m="http://schemas.openxmlformats.org/officeDocument/2006/math"><m:r><m:t>10.05</m:t></m:r></m:oMath></a14:m></a:p></a:txBody><a:tcPr /></a:tc><a:tc><a:txBody><a:bodyPr /><a:lstStyle /><a:p><a:pPr lvl="0" marL="0" indent="0" algn="l"><a:buNone /></a:pPr><a14:m><m:oMath xmlns:m="http://schemas.openxmlformats.org/officeDocument/2006/math"><m:r><m:t>10.10</m:t></m:r></m:oMath></a14:m></a:p></a:txBody><a:tcPr /></a:tc><a:tc><a:txBody><a:bodyPr /><a:lstStyle /><a:p><a:pPr lvl="0" marL="0" indent="0" algn="l"><a:buNone /></a:pPr><a14:m><m:oMath xmlns:m="http://schemas.openxmlformats.org/officeDocument/2006/math"><m:r><m:t>10.2</m:t></m:r></m:oMath></a14:m></a:p></a:txBody><a:tcPr /></a:tc></a:tr><a:tr h="0"><a:tc><a:txBody><a:bodyPr /><a:lstStyle /><a:p><a:pPr lvl="0" marL="0" indent="0" algn="l"><a:buNone /></a:pPr><a14:m><m:oMath xmlns:m="http://schemas.openxmlformats.org/officeDocument/2006/math"><m:r><m:t>n</m:t></m:r><m:r><m:t>=</m:t></m:r><m:r><m:t>30</m:t></m:r></m:oMath></a14:m></a:p></a:txBody></a:tc><a:tc><a:txBody><a:bodyPr /><a:lstStyle /><a:p><a:pPr lvl="0" marL="0" indent="0" algn="l"><a:buNone /></a:pPr><a:r><a:rPr i="1" /><a:t>p</a:t></a:r><a:r><a:rPr /><a:t> </a:t></a:r><a:r><a:rPr /><a:t>=</a:t></a:r><a:r><a:rPr /><a:t> </a:t></a:r><a:r><a:rPr /><a:t>0.45</a:t></a:r></a:p></a:txBody></a:tc><a:tc><a:txBody><a:bodyPr /><a:lstStyle /><a:p><a:pPr lvl="0" marL="0" indent="0" algn="l"><a:buNone /></a:pPr><a:r><a:rPr i="1" /><a:t>p</a:t></a:r><a:r><a:rPr /><a:t> </a:t></a:r><a:r><a:rPr /><a:t>=</a:t></a:r><a:r><a:rPr /><a:t> </a:t></a:r><a:r><a:rPr /><a:t>0.39</a:t></a:r></a:p></a:txBody></a:tc><a:tc><a:txBody><a:bodyPr /><a:lstStyle /><a:p><a:pPr lvl="0" marL="0" indent="0" algn="l"><a:buNone /></a:pPr><a:r><a:rPr i="1" /><a:t>p</a:t></a:r><a:r><a:rPr /><a:t> </a:t></a:r><a:r><a:rPr /><a:t>=</a:t></a:r><a:r><a:rPr /><a:t> </a:t></a:r><a:r><a:rPr /><a:t>0.29</a:t></a:r></a:p></a:txBody></a:tc></a:tr><a:tr h="0"><a:tc><a:txBody><a:bodyPr /><a:lstStyle /><a:p><a:pPr lvl="0" marL="0" indent="0" algn="l"><a:buNone /></a:pPr><a14:m><m:oMath xmlns:m="http://schemas.openxmlformats.org/officeDocument/2006/math"><m:r><m:t>n</m:t></m:r><m:r><m:t>=</m:t></m:r><m:r><m:t>5000</m:t></m:r></m:oMath></a14:m></a:p></a:txBody></a:tc><a:tc><a:txBody><a:bodyPr /><a:lstStyle /><a:p><a:pPr lvl="0" marL="0" indent="0" algn="l"><a:buNone /></a:pPr><a:r><a:rPr i="1" /><a:t>p</a:t></a:r><a:r><a:rPr /><a:t> </a:t></a:r><a:r><a:rPr /><a:t>=</a:t></a:r><a:r><a:rPr /><a:t> </a:t></a:r><a:r><a:rPr /><a:t>0.04</a:t></a:r></a:p></a:txBody></a:tc><a:tc><a:txBody><a:bodyPr /><a:lstStyle /><a:p><a:pPr lvl="0" marL="0" indent="0" algn="l"><a:buNone /></a:pPr><a:r><a:rPr i="1" /><a:t>p</a:t></a:r><a:r><a:rPr /><a:t> </a:t></a:r><a:r><a:rPr /><a:t>=</a:t></a:r><a:r><a:rPr /><a:t> </a:t></a:r><a:r><a:rPr /><a:t>0.0002</a:t></a:r></a:p></a:txBody></a:tc><a:tc><a:txBody><a:bodyPr /><a:lstStyle /><a:p><a:pPr lvl="0" marL="0" indent="0" algn="l"><a:buNone /></a:pPr><a:r><a:rPr i="1" /><a:t>p</a:t></a:r><a:r><a:rPr /><a:t> </a:t></a:r><a14:m><m:oMath xmlns:m="http://schemas.openxmlformats.org/officeDocument/2006/math"><m:r><m:t>≈</m:t></m:r><m:r><m:t>0</m:t></m:r></m:oMath></a14:m></a:p></a:txBody></a:tc></a:tr></a:tbl></a:graphicData></a:graphic></p:graphicFrame></p:spTree></p:cSld></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Demonstration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Imagine we test the hypothesis </a:t>
                </a:r>
                <a14:m>
                  <m:oMath xmlns:m="http://schemas.openxmlformats.org/officeDocument/2006/math">
                    <m:sSub>
                      <m:e>
                        <m:r>
                          <m:t>H</m:t>
                        </m:r>
                      </m:e>
                      <m:sub>
                        <m:r>
                          <m:t>0</m:t>
                        </m:r>
                      </m:sub>
                    </m:sSub>
                    <m:r>
                      <m:t>:</m:t>
                    </m:r>
                    <m:r>
                      <m:t>μ</m:t>
                    </m:r>
                    <m:r>
                      <m:t>=</m:t>
                    </m:r>
                    <m:r>
                      <m:t>10</m:t>
                    </m:r>
                  </m:oMath>
                </a14:m>
                <a:r>
                  <a:rPr/>
                  <a:t> vs. </a:t>
                </a:r>
                <a14:m>
                  <m:oMath xmlns:m="http://schemas.openxmlformats.org/officeDocument/2006/math">
                    <m:sSub>
                      <m:e>
                        <m:r>
                          <m:t>H</m:t>
                        </m:r>
                      </m:e>
                      <m:sub>
                        <m:r>
                          <m:t>A</m:t>
                        </m:r>
                      </m:sub>
                    </m:sSub>
                    <m:r>
                      <m:t>:</m:t>
                    </m:r>
                    <m:r>
                      <m:t>μ</m:t>
                    </m:r>
                    <m:r>
                      <m:t>&gt;</m:t>
                    </m:r>
                    <m:r>
                      <m:t>10</m:t>
                    </m:r>
                  </m:oMath>
                </a14:m>
                <a:r>
                  <a:rPr/>
                  <a:t> for the following 8 samples. Assume </a:t>
                </a:r>
                <a14:m>
                  <m:oMath xmlns:m="http://schemas.openxmlformats.org/officeDocument/2006/math">
                    <m:r>
                      <m:t>σ</m:t>
                    </m:r>
                    <m:r>
                      <m:t>=</m:t>
                    </m:r>
                    <m:r>
                      <m:t>2</m:t>
                    </m:r>
                  </m:oMath>
                </a14:m>
                <a:r>
                  <a:rPr/>
                  <a:t>.</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14:m><m:oMath xmlns:m="http://schemas.openxmlformats.org/officeDocument/2006/math"><m:bar><m:barPr><m:pos m:val="top" /></m:barPr><m:e><m:r><m:t>x</m:t></m:r></m:e></m:bar></m:oMath></a14:m></a:p></a:txBody><a:tcPr /></a:tc><a:tc><a:txBody><a:bodyPr /><a:lstStyle /><a:p><a:pPr lvl="0" marL="0" indent="0" algn="l"><a:buNone /></a:pPr><a14:m><m:oMath xmlns:m="http://schemas.openxmlformats.org/officeDocument/2006/math"><m:r><m:t>10.05</m:t></m:r></m:oMath></a14:m></a:p></a:txBody><a:tcPr /></a:tc><a:tc><a:txBody><a:bodyPr /><a:lstStyle /><a:p><a:pPr lvl="0" marL="0" indent="0" algn="l"><a:buNone /></a:pPr><a14:m><m:oMath xmlns:m="http://schemas.openxmlformats.org/officeDocument/2006/math"><m:r><m:t>10.10</m:t></m:r></m:oMath></a14:m></a:p></a:txBody><a:tcPr /></a:tc><a:tc><a:txBody><a:bodyPr /><a:lstStyle /><a:p><a:pPr lvl="0" marL="0" indent="0" algn="l"><a:buNone /></a:pPr><a14:m><m:oMath xmlns:m="http://schemas.openxmlformats.org/officeDocument/2006/math"><m:r><m:t>10.2</m:t></m:r></m:oMath></a14:m></a:p></a:txBody><a:tcPr /></a:tc></a:tr><a:tr h="0"><a:tc><a:txBody><a:bodyPr /><a:lstStyle /><a:p><a:pPr lvl="0" marL="0" indent="0" algn="l"><a:buNone /></a:pPr><a14:m><m:oMath xmlns:m="http://schemas.openxmlformats.org/officeDocument/2006/math"><m:r><m:t>n</m:t></m:r><m:r><m:t>=</m:t></m:r><m:r><m:t>30</m:t></m:r></m:oMath></a14:m></a:p></a:txBody></a:tc><a:tc><a:txBody><a:bodyPr /><a:lstStyle /><a:p><a:pPr lvl="0" marL="0" indent="0" algn="l"><a:buNone /></a:pPr><a:r><a:rPr i="1" /><a:t>p</a:t></a:r><a:r><a:rPr /><a:t> </a:t></a:r><a:r><a:rPr /><a:t>=</a:t></a:r><a:r><a:rPr /><a:t> </a:t></a:r><a:r><a:rPr /><a:t>0.45</a:t></a:r></a:p></a:txBody></a:tc><a:tc><a:txBody><a:bodyPr /><a:lstStyle /><a:p><a:pPr lvl="0" marL="0" indent="0" algn="l"><a:buNone /></a:pPr><a:r><a:rPr i="1" /><a:t>p</a:t></a:r><a:r><a:rPr /><a:t> </a:t></a:r><a:r><a:rPr /><a:t>=</a:t></a:r><a:r><a:rPr /><a:t> </a:t></a:r><a:r><a:rPr /><a:t>0.39</a:t></a:r></a:p></a:txBody></a:tc><a:tc><a:txBody><a:bodyPr /><a:lstStyle /><a:p><a:pPr lvl="0" marL="0" indent="0" algn="l"><a:buNone /></a:pPr><a:r><a:rPr i="1" /><a:t>p</a:t></a:r><a:r><a:rPr /><a:t> </a:t></a:r><a:r><a:rPr /><a:t>=</a:t></a:r><a:r><a:rPr /><a:t> </a:t></a:r><a:r><a:rPr /><a:t>0.29</a:t></a:r></a:p></a:txBody></a:tc></a:tr><a:tr h="0"><a:tc><a:txBody><a:bodyPr /><a:lstStyle /><a:p><a:pPr lvl="0" marL="0" indent="0" algn="l"><a:buNone /></a:pPr><a14:m><m:oMath xmlns:m="http://schemas.openxmlformats.org/officeDocument/2006/math"><m:r><m:t>n</m:t></m:r><m:r><m:t>=</m:t></m:r><m:r><m:t>5000</m:t></m:r></m:oMath></a14:m></a:p></a:txBody></a:tc><a:tc><a:txBody><a:bodyPr /><a:lstStyle /><a:p><a:pPr lvl="0" marL="0" indent="0" algn="l"><a:buNone /></a:pPr><a:r><a:rPr i="1" /><a:t>p</a:t></a:r><a:r><a:rPr /><a:t> </a:t></a:r><a:r><a:rPr /><a:t>=</a:t></a:r><a:r><a:rPr /><a:t> </a:t></a:r><a:r><a:rPr /><a:t>0.04</a:t></a:r></a:p></a:txBody></a:tc><a:tc><a:txBody><a:bodyPr /><a:lstStyle /><a:p><a:pPr lvl="0" marL="0" indent="0" algn="l"><a:buNone /></a:pPr><a:r><a:rPr i="1" /><a:t>p</a:t></a:r><a:r><a:rPr /><a:t> </a:t></a:r><a:r><a:rPr /><a:t>=</a:t></a:r><a:r><a:rPr /><a:t> </a:t></a:r><a:r><a:rPr /><a:t>0.0002</a:t></a:r></a:p></a:txBody></a:tc><a:tc><a:txBody><a:bodyPr /><a:lstStyle /><a:p><a:pPr lvl="0" marL="0" indent="0" algn="l"><a:buNone /></a:pPr><a:r><a:rPr i="1" /><a:t>p</a:t></a:r><a:r><a:rPr /><a:t> </a:t></a:r><a14:m><m:oMath xmlns:m="http://schemas.openxmlformats.org/officeDocument/2006/math"><m:r><m:t>≈</m:t></m:r><m:r><m:t>0</m:t></m:r></m:oMath></a14:m></a:p></a:txBody></a:tc></a:tr></a:tbl></a:graphicData></a:graphic></p:graphicFrame></p:spTree></p:cSld></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When </a:t>
                </a:r>
                <a14:m>
                  <m:oMath xmlns:m="http://schemas.openxmlformats.org/officeDocument/2006/math">
                    <m:r>
                      <m:t>n</m:t>
                    </m:r>
                  </m:oMath>
                </a14:m>
                <a:r>
                  <a:rPr/>
                  <a:t> is large, even small deviations from the null (small </a:t>
                </a:r>
                <a:r>
                  <a:rPr b="1"/>
                  <a:t>effect sizes</a:t>
                </a:r>
                <a:r>
                  <a:rPr/>
                  <a:t>), which may be considered practically insignificant, can yield statistically significant results.</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Statistical</a:t>
            </a:r>
            <a:r>
              <a:rPr/>
              <a:t> </a:t>
            </a:r>
            <a:r>
              <a:rPr/>
              <a:t>vs. practical</a:t>
            </a:r>
            <a:r>
              <a:rPr/>
              <a:t> </a:t>
            </a:r>
            <a:r>
              <a:rPr/>
              <a:t>significance</a:t>
            </a:r>
          </a:p>
        </p:txBody>
      </p:sp>
      <p:sp>
        <p:nvSpPr>
          <p:cNvPr id="3" name="Content Placeholder 2"/>
          <p:cNvSpPr>
            <a:spLocks noGrp="1"/>
          </p:cNvSpPr>
          <p:nvPr>
            <p:ph idx="1"/>
          </p:nvPr>
        </p:nvSpPr>
        <p:spPr/>
        <p:txBody>
          <a:bodyPr/>
          <a:lstStyle/>
          <a:p>
            <a:pPr lvl="1"/>
            <a:r>
              <a:rPr/>
              <a:t>Real differences between the point estimate and null value are easier to detect with larger samples.</a:t>
            </a:r>
          </a:p>
          <a:p>
            <a:pPr lvl="1"/>
            <a:r>
              <a:rPr/>
              <a:t>However, very large samples will result in statistical significance even for tiny differences between the sample mean and the null value (</a:t>
            </a:r>
            <a:r>
              <a:rPr b="1"/>
              <a:t>effect size</a:t>
            </a:r>
            <a:r>
              <a:rPr/>
              <a:t>), even when the difference is not practically significant.</a:t>
            </a:r>
          </a:p>
          <a:p>
            <a:pPr lvl="1"/>
            <a:r>
              <a:rPr/>
              <a:t>This is especially important to research: if we conduct a study, we want to focus on finding meaningful results (we want observed differences to be real, but also large enough to matter).</a:t>
            </a:r>
          </a:p>
          <a:p>
            <a:pPr lvl="1"/>
            <a:r>
              <a:rPr/>
              <a:t>The role of a statistician is not just in the analysis of data, but also in planning and design of a study.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Inference</a:t>
            </a:r>
            <a:r>
              <a:rPr/>
              <a:t> </a:t>
            </a:r>
            <a:r>
              <a:rPr/>
              <a:t>for</a:t>
            </a:r>
            <a:r>
              <a:rPr/>
              <a:t> </a:t>
            </a:r>
            <a:r>
              <a:rPr/>
              <a:t>other</a:t>
            </a:r>
            <a:r>
              <a:rPr/>
              <a:t> </a:t>
            </a:r>
            <a:r>
              <a:rPr/>
              <a:t>estimators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Aphorism</a:t>
            </a:r>
          </a:p>
        </p:txBody>
      </p:sp>
      <p:sp>
        <p:nvSpPr>
          <p:cNvPr id="3" name="Content Placeholder 2"/>
          <p:cNvSpPr>
            <a:spLocks noGrp="1"/>
          </p:cNvSpPr>
          <p:nvPr>
            <p:ph idx="1"/>
          </p:nvPr>
        </p:nvSpPr>
        <p:spPr/>
        <p:txBody>
          <a:bodyPr/>
          <a:lstStyle/>
          <a:p>
            <a:pPr lvl="0" marL="0" indent="0">
              <a:buNone/>
            </a:pPr>
            <a:r>
              <a:rPr/>
              <a:t>“To call in the statistician after the experiment is done may be no more than asking him to perform a postmortem examination: he may be able to say what the experiment died of.” - Sir Ronald Aylmer Fisher, Address to Indian Statistical Congress (1938)</a:t>
            </a:r>
          </a:p>
          <a:p>
            <a:pPr lvl="0" marL="0" indent="0">
              <a:buNone/>
            </a:pPr>
            <a:r>
              <a:rPr b="1"/>
              <a:t>It’s ok to need help: you’re not statisticians, and you won’t be at the end of this class!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The</a:t>
            </a:r>
            <a:r>
              <a:rPr/>
              <a:t> </a:t>
            </a:r>
            <a:r>
              <a:rPr i="1"/>
              <a:t>t</a:t>
            </a:r>
            <a:r>
              <a:rPr/>
              <a:t> </a:t>
            </a:r>
            <a:r>
              <a:rPr/>
              <a:t>Distribution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Specific</a:t>
            </a:r>
            <a:r>
              <a:rPr/>
              <a:t> </a:t>
            </a:r>
            <a:r>
              <a:rPr/>
              <a:t>Example</a:t>
            </a:r>
            <a:r>
              <a:rPr/>
              <a:t> </a:t>
            </a:r>
            <a:r>
              <a:rPr/>
              <a:t>of</a:t>
            </a:r>
            <a:r>
              <a:rPr/>
              <a:t> </a:t>
            </a:r>
            <a:r>
              <a:rPr/>
              <a:t>Non-Normal</a:t>
            </a:r>
          </a:p>
        </p:txBody>
      </p:sp>
      <p:sp>
        <p:nvSpPr>
          <p:cNvPr id="3" name="Content Placeholder 2"/>
          <p:cNvSpPr>
            <a:spLocks noGrp="1"/>
          </p:cNvSpPr>
          <p:nvPr>
            <p:ph idx="1"/>
          </p:nvPr>
        </p:nvSpPr>
        <p:spPr/>
        <p:txBody>
          <a:bodyPr/>
          <a:lstStyle/>
          <a:p>
            <a:pPr lvl="0" marL="0" indent="0">
              <a:buNone/>
            </a:pPr>
            <a:r>
              <a:rPr/>
              <a:t>In the last discussion, we talked about how we might approach certain problems where the </a:t>
            </a:r>
            <a:r>
              <a:rPr b="1"/>
              <a:t>normal assumption</a:t>
            </a:r>
            <a:r>
              <a:rPr/>
              <a:t> does not hold. We’re now going to start looking at a specific, famous example of this kind of problem - the </a:t>
            </a:r>
            <a:r>
              <a:rPr i="1"/>
              <a:t>t</a:t>
            </a:r>
            <a:r>
              <a:rPr/>
              <a:t> distribution.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p>
        </p:txBody>
      </p:sp>
      <p:sp>
        <p:nvSpPr>
          <p:cNvPr id="3" name="Content Placeholder 2"/>
          <p:cNvSpPr>
            <a:spLocks noGrp="1"/>
          </p:cNvSpPr>
          <p:nvPr>
            <p:ph idx="1"/>
          </p:nvPr>
        </p:nvSpPr>
        <p:spPr/>
        <p:txBody>
          <a:bodyPr/>
          <a:lstStyle/>
          <a:p>
            <a:pPr lvl="0" marL="0" indent="0">
              <a:buNone/>
            </a:pPr>
            <a:r>
              <a:rPr/>
              <a:t>Mercury in seafood due to pollution is a known problem, especially in heavy industrial areas, although mercury has spread a long way from explicit polluters. Japan as a country consumes a large amount of seafood, and researches were interested in the average mercury content in Rossi’s dolphins from the Taiji area. They analyzed 19 dolphins’ muscles for mercury content.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1638300" /><a:gridCol w="1638300" /><a:gridCol w="1638300" /><a:gridCol w="1638300" /><a:gridCol w="1638300" /></a:tblGrid><a:tr h="0"><a:tc><a:txBody><a:bodyPr /><a:lstStyle /><a:p><a:pPr lvl="0" marL="0" indent="0" algn="l"><a:buNone /></a:pPr><a:r><a:rPr /><a:t>n</a:t></a:r></a:p></a:txBody><a:tcPr /></a:tc><a:tc><a:txBody><a:bodyPr /><a:lstStyle /><a:p><a:pPr lvl="0" marL="0" indent="0" algn="l"><a:buNone /></a:pPr><a14:m><m:oMath xmlns:m="http://schemas.openxmlformats.org/officeDocument/2006/math"><m:bar><m:barPr><m:pos m:val="top" /></m:barPr><m:e><m:r><m:t>x</m:t></m:r></m:e></m:bar></m:oMath></a14:m></a:p></a:txBody><a:tcPr /></a:tc><a:tc><a:txBody><a:bodyPr /><a:lstStyle /><a:p><a:pPr lvl="0" marL="0" indent="0" algn="l"><a:buNone /></a:pPr><a:r><a:rPr /><a:t>s</a:t></a:r></a:p></a:txBody><a:tcPr /></a:tc><a:tc><a:txBody><a:bodyPr /><a:lstStyle /><a:p><a:pPr lvl="0" marL="0" indent="0" algn="l"><a:buNone /></a:pPr><a:r><a:rPr /><a:t>minimum</a:t></a:r></a:p></a:txBody><a:tcPr /></a:tc><a:tc><a:txBody><a:bodyPr /><a:lstStyle /><a:p><a:pPr lvl="0" marL="0" indent="0" algn="l"><a:buNone /></a:pPr><a:r><a:rPr /><a:t>maximum</a:t></a:r></a:p></a:txBody><a:tcPr /></a:tc></a:tr><a:tr h="0"><a:tc><a:txBody><a:bodyPr /><a:lstStyle /><a:p><a:pPr lvl="0" marL="0" indent="0" algn="l"><a:buNone /></a:pPr><a:r><a:rPr /><a:t>19</a:t></a:r></a:p></a:txBody></a:tc><a:tc><a:txBody><a:bodyPr /><a:lstStyle /><a:p><a:pPr lvl="0" marL="0" indent="0" algn="l"><a:buNone /></a:pPr><a:r><a:rPr /><a:t>4.4</a:t></a:r></a:p></a:txBody></a:tc><a:tc><a:txBody><a:bodyPr /><a:lstStyle /><a:p><a:pPr lvl="0" marL="0" indent="0" algn="l"><a:buNone /></a:pPr><a:r><a:rPr /><a:t>2.3</a:t></a:r></a:p></a:txBody></a:tc><a:tc><a:txBody><a:bodyPr /><a:lstStyle /><a:p><a:pPr lvl="0" marL="0" indent="0" algn="l"><a:buNone /></a:pPr><a:r><a:rPr /><a:t>1.7</a:t></a:r></a:p></a:txBody></a:tc><a:tc><a:txBody><a:bodyPr /><a:lstStyle /><a:p><a:pPr lvl="0" marL="0" indent="0" algn="l"><a:buNone /></a:pPr><a:r><a:rPr /><a:t>9.2</a:t></a:r></a:p></a:txBody></a:tc></a:tr></a:tbl></a:graphicData></a:graphic></p:graphicFrame></p:spTree></p:cSld></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Measurements are in micrograms of mercury per wet gram of muscle (</a:t>
                </a:r>
                <a14:m>
                  <m:oMath xmlns:m="http://schemas.openxmlformats.org/officeDocument/2006/math">
                    <m:r>
                      <m:t>μ</m:t>
                    </m:r>
                  </m:oMath>
                </a14:m>
                <a:r>
                  <a:rPr/>
                  <a:t>g/wet g).</a:t>
                </a:r>
              </a:p>
              <a:p>
                <a:pPr lvl="0" marL="0" indent="0">
                  <a:buNone/>
                </a:pPr>
                <a:r>
                  <a:rPr/>
                  <a:t>So, a “begged question”: could we do a hypothesis test on this data using what we know so far (e.g., a Z distribution)?</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Purpose</a:t>
            </a:r>
            <a:r>
              <a:rPr/>
              <a:t> </a:t>
            </a:r>
            <a:r>
              <a:rPr/>
              <a:t>of</a:t>
            </a:r>
            <a:r>
              <a:rPr/>
              <a:t> </a:t>
            </a:r>
            <a:r>
              <a:rPr/>
              <a:t>Large</a:t>
            </a:r>
            <a:r>
              <a:rPr/>
              <a:t> </a:t>
            </a:r>
            <a:r>
              <a:rPr/>
              <a:t>Sample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As long as observations are independent, and the population distribution is not extremely skewed, a large sample would ensure that:</a:t>
                </a:r>
              </a:p>
              <a:p>
                <a:pPr lvl="1"/>
                <a:r>
                  <a:rPr/>
                  <a:t>the sampling distribution of the mean is nearly normal</a:t>
                </a:r>
              </a:p>
              <a:p>
                <a:pPr lvl="1"/>
                <a:r>
                  <a:rPr/>
                  <a:t>the estimate of the standard error (SE), as </a:t>
                </a:r>
                <a14:m>
                  <m:oMath xmlns:m="http://schemas.openxmlformats.org/officeDocument/2006/math">
                    <m:f>
                      <m:fPr>
                        <m:type m:val="bar"/>
                      </m:fPr>
                      <m:num>
                        <m:r>
                          <m:t>s</m:t>
                        </m:r>
                      </m:num>
                      <m:den>
                        <m:rad>
                          <m:radPr>
                            <m:degHide m:val="1"/>
                          </m:radPr>
                          <m:deg/>
                          <m:e>
                            <m:r>
                              <m:t>n</m:t>
                            </m:r>
                          </m:e>
                        </m:rad>
                      </m:den>
                    </m:f>
                  </m:oMath>
                </a14:m>
                <a:r>
                  <a:rPr/>
                  <a:t>, is reliable</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normality</a:t>
            </a:r>
            <a:r>
              <a:rPr/>
              <a:t> </a:t>
            </a:r>
            <a:r>
              <a:rPr/>
              <a:t>condition</a:t>
            </a:r>
          </a:p>
        </p:txBody>
      </p:sp>
      <p:sp>
        <p:nvSpPr>
          <p:cNvPr id="3" name="Content Placeholder 2"/>
          <p:cNvSpPr>
            <a:spLocks noGrp="1"/>
          </p:cNvSpPr>
          <p:nvPr>
            <p:ph idx="1"/>
          </p:nvPr>
        </p:nvSpPr>
        <p:spPr/>
        <p:txBody>
          <a:bodyPr/>
          <a:lstStyle/>
          <a:p>
            <a:pPr lvl="0" marL="0" indent="0">
              <a:buNone/>
            </a:pPr>
            <a:r>
              <a:rPr/>
              <a:t>The CLT, which states that sampling distributions will be nearly normal, holds true for any sample size as long as the population distribution is nearly normal.</a:t>
            </a:r>
          </a:p>
          <a:p>
            <a:pPr lvl="0" marL="0" indent="0">
              <a:buNone/>
            </a:pPr>
            <a:r>
              <a:rPr/>
              <a:t>While this is a helpful special case, it’s inherently difficult to verify normality in small data sets.</a:t>
            </a:r>
          </a:p>
          <a:p>
            <a:pPr lvl="0" marL="0" indent="0">
              <a:buNone/>
            </a:pPr>
            <a:r>
              <a:rPr/>
              <a:t>We should exercise caution when verifying the normality condition for small samples. It is important to not only examine the data but also think about where the data come from.</a:t>
            </a:r>
          </a:p>
          <a:p>
            <a:pPr lvl="0" marL="0" indent="0">
              <a:buNone/>
            </a:pPr>
            <a:r>
              <a:rPr/>
              <a:t>For example, ask: would I expect this distribution to be symmetric, and am I confident that outliers are rare?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a:t>
            </a:r>
            <a:r>
              <a:rPr/>
              <a:t> </a:t>
            </a:r>
            <a:r>
              <a:rPr/>
              <a:t>Context</a:t>
            </a:r>
            <a:r>
              <a:rPr/>
              <a:t> </a:t>
            </a:r>
            <a:r>
              <a:rPr/>
              <a:t>(Dolphins)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How big is our sample? And, given the summary, how symmetric is our data?</a:t>
                </a:r>
              </a:p>
              <a:p>
                <a:pPr lvl="1"/>
                <a:r>
                  <a:rPr/>
                  <a:t>only 19 samples</a:t>
                </a:r>
              </a:p>
              <a:p>
                <a:pPr lvl="1"/>
                <a:r>
                  <a:rPr/>
                  <a:t>no population </a:t>
                </a:r>
                <a14:m>
                  <m:oMath xmlns:m="http://schemas.openxmlformats.org/officeDocument/2006/math">
                    <m:r>
                      <m:t>σ</m:t>
                    </m:r>
                  </m:oMath>
                </a14:m>
              </a:p>
              <a:p>
                <a:pPr lvl="1"/>
                <a:r>
                  <a:rPr/>
                  <a:t>data seems mostly symmetric</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The</a:t></a:r><a:r><a:rPr /><a:t> </a:t></a:r><a14:m><m:oMath xmlns:m="http://schemas.openxmlformats.org/officeDocument/2006/math"><m:r><m:t>t</m:t></m:r></m:oMath></a14:m><a:r><a:rPr /><a:t> </a:t></a:r><a:r><a:rPr /><a:t>Distribution</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When working with small samples, and the population standard deviation is unknown (almost always), the uncertainty of the standard error estimate is addressed by using a new distribution: the </a:t></a:r><a14:m><m:oMath xmlns:m="http://schemas.openxmlformats.org/officeDocument/2006/math"><m:r><m:t>t</m:t></m:r></m:oMath></a14:m><a:r><a:rPr /><a:t> distribution.</a:t></a:r></a:p><a:p><a:pPr lvl="0" marL="0" indent="0"><a:buNone /></a:pPr><a:r><a:rPr /><a:t>This distribution also has a bell shape, but its tails are thicker than the normal model’s.</a:t></a:r></a:p><a:p><a:pPr lvl="0" marL="0" indent="0"><a:buNone /></a:pPr><a:r><a:rPr /><a:t>Therefore observations are more likely to fall beyond two SDs from the mean than under the normal distribution.</a:t></a:r></a:p><a:p><a:pPr lvl="0" marL="0" indent="0"><a:buNone /></a:pPr><a:r><a:rPr /><a:t>These extra thick tails are helpful for resolving our problem with a less reliable estimate the standard error (since </a:t></a:r><a14:m><m:oMath xmlns:m="http://schemas.openxmlformats.org/officeDocument/2006/math"><m:r><m:t>n</m:t></m:r></m:oMath></a14:m><a:r><a:rPr /><a:t> is small)</a:t></a:r></a:p></p:txBody></p:sp></mc:Choice></mc:AlternateContent></p:spTree></p:cSld></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Inference</a:t>
            </a:r>
            <a:r>
              <a:rPr/>
              <a:t> </a:t>
            </a:r>
            <a:r>
              <a:rPr/>
              <a:t>for</a:t>
            </a:r>
            <a:r>
              <a:rPr/>
              <a:t> </a:t>
            </a:r>
            <a:r>
              <a:rPr/>
              <a:t>other</a:t>
            </a:r>
            <a:r>
              <a:rPr/>
              <a:t> </a:t>
            </a:r>
            <a:r>
              <a:rPr/>
              <a:t>estimators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sample mean is not the only point estimate for which the sampling distribution is nearly normal. For example, the sampling distribution of sample </a:t>
                </a:r>
                <a:r>
                  <a:rPr b="1"/>
                  <a:t>proportions</a:t>
                </a:r>
                <a:r>
                  <a:rPr/>
                  <a:t> is also nearly normal when </a:t>
                </a:r>
                <a14:m>
                  <m:oMath xmlns:m="http://schemas.openxmlformats.org/officeDocument/2006/math">
                    <m:r>
                      <m:t>n</m:t>
                    </m:r>
                  </m:oMath>
                </a14:m>
                <a:r>
                  <a:rPr/>
                  <a:t> is sufficiently large (more on this later)</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A</a:t></a:r><a:r><a:rPr /><a:t> </a:t></a:r><a:r><a:rPr /><a:t>plot</a:t></a:r><a:r><a:rPr /><a:t> </a:t></a:r><a:r><a:rPr /><a:t>of</a:t></a:r><a:r><a:rPr /><a:t> </a:t></a:r><a14:m><m:oMath xmlns:m="http://schemas.openxmlformats.org/officeDocument/2006/math"><m:r><m:t>t</m:t></m:r></m:oMath></a14:m><a:r><a:rPr /><a:t> </a:t></a:r><a:r><a:rPr /><a:t>versus</a:t></a:r><a:r><a:rPr /><a:t> </a:t></a:r><a14:m><m:oMath xmlns:m="http://schemas.openxmlformats.org/officeDocument/2006/math"><m:r><m:rPr><m:sty m:val="p" /><m:scr m:val="script" /></m:rPr><m:t>N</m:t></m:r></m:oMath></a14:m></a:p></p:txBody></p:sp><p:pic><p:nvPicPr><p:cNvPr descr="lecture10_files/figure-pptx/unnamed-chunk-6-1.png" id="0" name="Picture 1" /><p:cNvPicPr><a:picLocks noGrp="1" noChangeAspect="1" /></p:cNvPicPr><p:nvPr /></p:nvPicPr><p:blipFill><a:blip r:embed="rId2" /><a:stretch><a:fillRect /></a:stretch></p:blipFill><p:spPr bwMode="auto"><a:xfrm><a:off x="457200" y="2032000" /><a:ext cx="8229600" cy="3657600" /></a:xfrm><a:prstGeom prst="rect"><a:avLst /></a:prstGeom><a:noFill /><a:ln w="9525"><a:noFill /><a:headEnd /><a:tailEnd /></a:ln></p:spPr></p:pic></p:spTree></p:cSld></p:sld>
</file>

<file path=ppt/slides/slide31.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The</a:t></a:r><a:r><a:rPr /><a:t> </a:t></a:r><a14:m><m:oMath xmlns:m="http://schemas.openxmlformats.org/officeDocument/2006/math"><m:r><m:t>t</m:t></m:r></m:oMath></a14:m><a:r><a:rPr /><a:t> </a:t></a:r><a:r><a:rPr /><a:t>Distribution</a:t></a:r><a:r><a:rPr /><a:t> </a:t></a:r><a:r><a:rPr /><a:t>(ctd.)</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Always centered at zero, like the standard normal (</a:t></a:r><a14:m><m:oMath xmlns:m="http://schemas.openxmlformats.org/officeDocument/2006/math"><m:r><m:t>z</m:t></m:r></m:oMath></a14:m><a:r><a:rPr /><a:t>) distribution.</a:t></a:r></a:p><a:p><a:pPr lvl="0" marL="0" indent="0"><a:buNone /></a:pPr><a:r><a:rPr /><a:t>Has a single parameter: degrees of freedom (</a:t></a:r><a14:m><m:oMath xmlns:m="http://schemas.openxmlformats.org/officeDocument/2006/math"><m:r><m:t>d</m:t></m:r><m:r><m:t>f</m:t></m:r></m:oMath></a14:m><a:r><a:rPr /><a:t>) – like </a:t></a:r><a14:m><m:oMath xmlns:m="http://schemas.openxmlformats.org/officeDocument/2006/math"><m:sSup><m:e><m:r><m:t>χ</m:t></m:r></m:e><m:sup><m:r><m:t>2</m:t></m:r></m:sup></m:sSup></m:oMath></a14:m><a:r><a:rPr /><a:t>.</a:t></a:r></a:p><a:p><a:pPr lvl="0" marL="0" indent="0"><a:buNone /></a:pPr><a:r><a:rPr /><a:t>What happens to the shape of the </a:t></a:r><a14:m><m:oMath xmlns:m="http://schemas.openxmlformats.org/officeDocument/2006/math"><m:r><m:t>t</m:t></m:r></m:oMath></a14:m><a:r><a:rPr /><a:t> distribution as </a:t></a:r><a14:m><m:oMath xmlns:m="http://schemas.openxmlformats.org/officeDocument/2006/math"><m:r><m:t>d</m:t></m:r><m:r><m:t>f</m:t></m:r></m:oMath></a14:m><a:r><a:rPr /><a:t> increases?</a:t></a:r></a:p></p:txBody></p:sp></mc:Choice></mc:AlternateContent></p:spTree></p:cSld></p:sld>
</file>

<file path=ppt/slides/slide32.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The</a:t></a:r><a:r><a:rPr /><a:t> </a:t></a:r><a14:m><m:oMath xmlns:m="http://schemas.openxmlformats.org/officeDocument/2006/math"><m:r><m:t>t</m:t></m:r></m:oMath></a14:m><a:r><a:rPr /><a:t> </a:t></a:r><a:r><a:rPr /><a:t>Distribution</a:t></a:r><a:r><a:rPr /><a:t> </a:t></a:r><a:r><a:rPr /><a:t>(ctd.)</a:t></a:r></a:p></p:txBody></p:sp><p:pic><p:nvPicPr><p:cNvPr descr="lecture10_files/figure-pptx/unnamed-chunk-7-1.png" id="0" name="Picture 1" /><p:cNvPicPr><a:picLocks noGrp="1" noChangeAspect="1" /></p:cNvPicPr><p:nvPr /></p:nvPicPr><p:blipFill><a:blip r:embed="rId2" /><a:stretch><a:fillRect /></a:stretch></p:blipFill><p:spPr bwMode="auto"><a:xfrm><a:off x="457200" y="2209800" /><a:ext cx="8229600" cy="3289300" /></a:xfrm><a:prstGeom prst="rect"><a:avLst /></a:prstGeom><a:noFill /><a:ln w="9525"><a:noFill /><a:headEnd /><a:tailEnd /></a:ln></p:spPr></p:pic></p:spTree></p:cSld></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 As </a:t>
                </a:r>
                <a14:m>
                  <m:oMath xmlns:m="http://schemas.openxmlformats.org/officeDocument/2006/math">
                    <m:r>
                      <m:t>d</m:t>
                    </m:r>
                    <m:r>
                      <m:t>f</m:t>
                    </m:r>
                    <m:r>
                      <m:t>→</m:t>
                    </m:r>
                    <m:r>
                      <m:t>∞</m:t>
                    </m:r>
                  </m:oMath>
                </a14:m>
                <a:r>
                  <a:rPr/>
                  <a:t>, the </a:t>
                </a:r>
                <a14:m>
                  <m:oMath xmlns:m="http://schemas.openxmlformats.org/officeDocument/2006/math">
                    <m:r>
                      <m:t>t</m:t>
                    </m:r>
                  </m:oMath>
                </a14:m>
                <a:r>
                  <a:rPr/>
                  <a:t> distribution approaches the normal!</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Asymptotic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a:t>
                </a:r>
                <a14:m>
                  <m:oMath xmlns:m="http://schemas.openxmlformats.org/officeDocument/2006/math">
                    <m:r>
                      <m:t>d</m:t>
                    </m:r>
                    <m:r>
                      <m:t>f</m:t>
                    </m:r>
                  </m:oMath>
                </a14:m>
                <a:r>
                  <a:rPr/>
                  <a:t> is required to give arbitrary decimal agreement between the </a:t>
                </a:r>
                <a14:m>
                  <m:oMath xmlns:m="http://schemas.openxmlformats.org/officeDocument/2006/math">
                    <m:r>
                      <m:t>t</m:t>
                    </m:r>
                  </m:oMath>
                </a14:m>
                <a:r>
                  <a:rPr/>
                  <a:t> and </a:t>
                </a:r>
                <a14:m>
                  <m:oMath xmlns:m="http://schemas.openxmlformats.org/officeDocument/2006/math">
                    <m:r>
                      <m:t>z</m:t>
                    </m:r>
                  </m:oMath>
                </a14:m>
                <a:r>
                  <a:rPr/>
                  <a:t> curves? (on a restricted domain)</a:t>
                </a:r>
              </a:p>
              <a:p>
                <a:pPr lvl="1"/>
                <a:r>
                  <a:rPr/>
                  <a:t>2 decimals: </a:t>
                </a:r>
                <a14:m>
                  <m:oMath xmlns:m="http://schemas.openxmlformats.org/officeDocument/2006/math">
                    <m:r>
                      <m:t>d</m:t>
                    </m:r>
                    <m:r>
                      <m:t>f</m:t>
                    </m:r>
                    <m:r>
                      <m:t>=</m:t>
                    </m:r>
                    <m:r>
                      <m:t>14</m:t>
                    </m:r>
                  </m:oMath>
                </a14:m>
              </a:p>
              <a:p>
                <a:pPr lvl="1"/>
                <a:r>
                  <a:rPr/>
                  <a:t>3 decimals: </a:t>
                </a:r>
                <a14:m>
                  <m:oMath xmlns:m="http://schemas.openxmlformats.org/officeDocument/2006/math">
                    <m:r>
                      <m:t>d</m:t>
                    </m:r>
                    <m:r>
                      <m:t>f</m:t>
                    </m:r>
                    <m:r>
                      <m:t>=</m:t>
                    </m:r>
                    <m:r>
                      <m:t>136</m:t>
                    </m:r>
                  </m:oMath>
                </a14:m>
              </a:p>
              <a:p>
                <a:pPr lvl="1"/>
                <a:r>
                  <a:rPr/>
                  <a:t>4 decimals: </a:t>
                </a:r>
                <a14:m>
                  <m:oMath xmlns:m="http://schemas.openxmlformats.org/officeDocument/2006/math">
                    <m:r>
                      <m:t>d</m:t>
                    </m:r>
                    <m:r>
                      <m:t>f</m:t>
                    </m:r>
                    <m:r>
                      <m:t>=</m:t>
                    </m:r>
                    <m:r>
                      <m:t>1370</m:t>
                    </m:r>
                  </m:oMath>
                </a14:m>
              </a:p>
              <a:p>
                <a:pPr lvl="0" marL="0" indent="0">
                  <a:buNone/>
                </a:pPr>
                <a:r>
                  <a:rPr/>
                  <a:t>What do we usually ask for? 30 </a:t>
                </a:r>
                <a14:m>
                  <m:oMath xmlns:m="http://schemas.openxmlformats.org/officeDocument/2006/math">
                    <m:r>
                      <m:t>d</m:t>
                    </m:r>
                    <m:r>
                      <m:t>f</m:t>
                    </m:r>
                  </m:oMath>
                </a14:m>
                <a:r>
                  <a:rPr/>
                  <a:t> corresponds to 3 decimals for the </a:t>
                </a:r>
                <a14:m>
                  <m:oMath xmlns:m="http://schemas.openxmlformats.org/officeDocument/2006/math">
                    <m:r>
                      <m:t>[</m:t>
                    </m:r>
                    <m:r>
                      <m:t>−</m:t>
                    </m:r>
                    <m:r>
                      <m:t>3</m:t>
                    </m:r>
                    <m:r>
                      <m:t>,</m:t>
                    </m:r>
                    <m:r>
                      <m:t>3</m:t>
                    </m:r>
                    <m:r>
                      <m:t>]</m:t>
                    </m:r>
                  </m:oMath>
                </a14:m>
                <a:r>
                  <a:rPr/>
                  <a:t> domain, which is good enough. So once </a:t>
                </a:r>
                <a14:m>
                  <m:oMath xmlns:m="http://schemas.openxmlformats.org/officeDocument/2006/math">
                    <m:r>
                      <m:t>d</m:t>
                    </m:r>
                    <m:r>
                      <m:t>f</m:t>
                    </m:r>
                    <m:r>
                      <m:t>&gt;</m:t>
                    </m:r>
                    <m:r>
                      <m:t>30</m:t>
                    </m:r>
                  </m:oMath>
                </a14:m>
                <a:r>
                  <a:rPr/>
                  <a:t>, people often just use a </a:t>
                </a:r>
                <a14:m>
                  <m:oMath xmlns:m="http://schemas.openxmlformats.org/officeDocument/2006/math">
                    <m:r>
                      <m:t>z</m:t>
                    </m:r>
                  </m:oMath>
                </a14:m>
                <a:r>
                  <a:rPr/>
                  <a:t> instead.</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Recap:</a:t>
            </a:r>
            <a:r>
              <a:rPr/>
              <a:t> </a:t>
            </a:r>
            <a:r>
              <a:rPr/>
              <a:t>Inference</a:t>
            </a:r>
            <a:r>
              <a:rPr/>
              <a:t> </a:t>
            </a:r>
            <a:r>
              <a:rPr/>
              <a:t>using</a:t>
            </a:r>
            <a:r>
              <a:rPr/>
              <a:t> </a:t>
            </a:r>
            <a:r>
              <a:rPr/>
              <a:t>a</a:t>
            </a:r>
            <a:r>
              <a:rPr/>
              <a:t> </a:t>
            </a:r>
            <a:r>
              <a:rPr/>
              <a:t>small</a:t>
            </a:r>
            <a:r>
              <a:rPr/>
              <a:t> </a:t>
            </a:r>
            <a:r>
              <a:rPr/>
              <a:t>sample</a:t>
            </a:r>
            <a:r>
              <a:rPr/>
              <a:t> </a:t>
            </a:r>
            <a:r>
              <a:rPr/>
              <a:t>mean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If </a:t>
                </a:r>
                <a14:m>
                  <m:oMath xmlns:m="http://schemas.openxmlformats.org/officeDocument/2006/math">
                    <m:r>
                      <m:t>n</m:t>
                    </m:r>
                    <m:r>
                      <m:t>&lt;</m:t>
                    </m:r>
                    <m:r>
                      <m:t>30</m:t>
                    </m:r>
                  </m:oMath>
                </a14:m>
                <a:r>
                  <a:rPr/>
                  <a:t>, sample means follow a </a:t>
                </a:r>
                <a14:m>
                  <m:oMath xmlns:m="http://schemas.openxmlformats.org/officeDocument/2006/math">
                    <m:r>
                      <m:t>t</m:t>
                    </m:r>
                  </m:oMath>
                </a14:m>
                <a:r>
                  <a:rPr/>
                  <a:t> distribution with </a:t>
                </a:r>
                <a14:m>
                  <m:oMath xmlns:m="http://schemas.openxmlformats.org/officeDocument/2006/math">
                    <m:r>
                      <m:rPr>
                        <m:sty m:val="p"/>
                      </m:rPr>
                      <m:t>SE</m:t>
                    </m:r>
                    <m:r>
                      <m:t>=</m:t>
                    </m:r>
                    <m:f>
                      <m:fPr>
                        <m:type m:val="bar"/>
                      </m:fPr>
                      <m:num>
                        <m:r>
                          <m:t>s</m:t>
                        </m:r>
                      </m:num>
                      <m:den>
                        <m:rad>
                          <m:radPr>
                            <m:degHide m:val="1"/>
                          </m:radPr>
                          <m:deg/>
                          <m:e>
                            <m:r>
                              <m:t>n</m:t>
                            </m:r>
                          </m:e>
                        </m:rad>
                      </m:den>
                    </m:f>
                  </m:oMath>
                </a14:m>
                <a:r>
                  <a:rPr/>
                  <a:t>, </a:t>
                </a:r>
                <a:r>
                  <a:rPr b="1"/>
                  <a:t>unless</a:t>
                </a:r>
                <a:r>
                  <a:rPr/>
                  <a:t> you are positive you know the population standard deviation </a:t>
                </a:r>
                <a14:m>
                  <m:oMath xmlns:m="http://schemas.openxmlformats.org/officeDocument/2006/math">
                    <m:r>
                      <m:t>σ</m:t>
                    </m:r>
                  </m:oMath>
                </a14:m>
                <a:r>
                  <a:rPr/>
                  <a:t>.</a:t>
                </a:r>
              </a:p>
              <a:p>
                <a:pPr lvl="1">
                  <a:buAutoNum type="arabicPeriod"/>
                </a:pPr>
                <a:r>
                  <a:rPr b="1"/>
                  <a:t>Conditions</a:t>
                </a:r>
                <a:r>
                  <a:rPr/>
                  <a:t>:</a:t>
                </a:r>
              </a:p>
              <a:p>
                <a:pPr lvl="2"/>
                <a:r>
                  <a:rPr/>
                  <a:t>independence of observations (often verified by a random sample, and if sampling without replacement, </a:t>
                </a:r>
                <a14:m>
                  <m:oMath xmlns:m="http://schemas.openxmlformats.org/officeDocument/2006/math">
                    <m:r>
                      <m:t>n</m:t>
                    </m:r>
                    <m:r>
                      <m:t>&lt;</m:t>
                    </m:r>
                    <m:r>
                      <m:t>10</m:t>
                    </m:r>
                    <m:r>
                      <m:t>%</m:t>
                    </m:r>
                  </m:oMath>
                </a14:m>
                <a:r>
                  <a:rPr/>
                  <a:t> of population)</a:t>
                </a:r>
              </a:p>
              <a:p>
                <a:pPr lvl="2"/>
                <a14:m>
                  <m:oMath xmlns:m="http://schemas.openxmlformats.org/officeDocument/2006/math">
                    <m:r>
                      <m:t>n</m:t>
                    </m:r>
                    <m:r>
                      <m:t>&lt;</m:t>
                    </m:r>
                    <m:r>
                      <m:t>30</m:t>
                    </m:r>
                  </m:oMath>
                </a14:m>
                <a:r>
                  <a:rPr/>
                  <a:t> and no extreme skew</a:t>
                </a:r>
              </a:p>
              <a:p>
                <a:pPr lvl="1">
                  <a:buAutoNum type="arabicPeriod"/>
                </a:pPr>
                <a:r>
                  <a:rPr b="1"/>
                  <a:t>Hypothesis Testing</a:t>
                </a:r>
                <a:r>
                  <a:rPr/>
                  <a:t>:</a:t>
                </a:r>
              </a:p>
              <a:p>
                <a:pPr lvl="1">
                  <a:buAutoNum type="arabicPeriod"/>
                </a:pPr>
                <a14:m>
                  <m:oMathPara xmlns:m="http://schemas.openxmlformats.org/officeDocument/2006/math">
                    <m:oMathParaPr>
                      <m:jc m:val="center"/>
                    </m:oMathParaPr>
                    <m:oMath>
                      <m:sSub>
                        <m:e>
                          <m:r>
                            <m:t>t</m:t>
                          </m:r>
                        </m:e>
                        <m:sub>
                          <m:r>
                            <m:rPr>
                              <m:sty m:val="p"/>
                            </m:rPr>
                            <m:t>df</m:t>
                          </m:r>
                        </m:sub>
                      </m:sSub>
                      <m:r>
                        <m:t>=</m:t>
                      </m:r>
                      <m:f>
                        <m:fPr>
                          <m:type m:val="bar"/>
                        </m:fPr>
                        <m:num>
                          <m:r>
                            <m:rPr>
                              <m:sty m:val="p"/>
                            </m:rPr>
                            <m:t>point estimate</m:t>
                          </m:r>
                          <m:r>
                            <m:t>−</m:t>
                          </m:r>
                          <m:r>
                            <m:rPr>
                              <m:sty m:val="p"/>
                            </m:rPr>
                            <m:t>null value</m:t>
                          </m:r>
                        </m:num>
                        <m:den>
                          <m:r>
                            <m:t>S</m:t>
                          </m:r>
                          <m:r>
                            <m:t>E</m:t>
                          </m:r>
                        </m:den>
                      </m:f>
                      <m:r>
                        <m:t>,</m:t>
                      </m:r>
                      <m:r>
                        <m:rPr>
                          <m:sty m:val="p"/>
                        </m:rPr>
                        <m:t> where </m:t>
                      </m:r>
                      <m:r>
                        <m:t>d</m:t>
                      </m:r>
                      <m:r>
                        <m:t>f</m:t>
                      </m:r>
                      <m:r>
                        <m:t>=</m:t>
                      </m:r>
                      <m:r>
                        <m:t>n</m:t>
                      </m:r>
                      <m:r>
                        <m:t>−</m:t>
                      </m:r>
                      <m:r>
                        <m:t>1</m:t>
                      </m:r>
                      <m:r>
                        <m:t>.</m:t>
                      </m:r>
                    </m:oMath>
                  </m:oMathPara>
                </a14:m>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a:t>
            </a:r>
            <a:r>
              <a:rPr/>
              <a:t> </a:t>
            </a:r>
            <a:r>
              <a:rPr/>
              <a:t>to</a:t>
            </a:r>
            <a:r>
              <a:rPr/>
              <a:t> </a:t>
            </a:r>
            <a:r>
              <a:rPr/>
              <a:t>the</a:t>
            </a:r>
            <a:r>
              <a:rPr/>
              <a:t> </a:t>
            </a:r>
            <a:r>
              <a:rPr/>
              <a:t>Dolphins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Researchers want to know if the average mercury content in these dolphins exceeds 4 </a:t>
                </a:r>
                <a14:m>
                  <m:oMath xmlns:m="http://schemas.openxmlformats.org/officeDocument/2006/math">
                    <m:r>
                      <m:t>μ</m:t>
                    </m:r>
                    <m:r>
                      <m:t>g</m:t>
                    </m:r>
                  </m:oMath>
                </a14:m>
                <a:r>
                  <a:rPr/>
                  <a:t>/wet g. Perform a hypothesis test to answer this question.</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1638300" /><a:gridCol w="1638300" /><a:gridCol w="1638300" /><a:gridCol w="1638300" /><a:gridCol w="1638300" /></a:tblGrid><a:tr h="0"><a:tc><a:txBody><a:bodyPr /><a:lstStyle /><a:p><a:pPr lvl="0" marL="0" indent="0" algn="l"><a:buNone /></a:pPr><a:r><a:rPr /><a:t>n</a:t></a:r></a:p></a:txBody><a:tcPr /></a:tc><a:tc><a:txBody><a:bodyPr /><a:lstStyle /><a:p><a:pPr lvl="0" marL="0" indent="0" algn="l"><a:buNone /></a:pPr><a14:m><m:oMath xmlns:m="http://schemas.openxmlformats.org/officeDocument/2006/math"><m:bar><m:barPr><m:pos m:val="top" /></m:barPr><m:e><m:r><m:t>x</m:t></m:r></m:e></m:bar></m:oMath></a14:m></a:p></a:txBody><a:tcPr /></a:tc><a:tc><a:txBody><a:bodyPr /><a:lstStyle /><a:p><a:pPr lvl="0" marL="0" indent="0" algn="l"><a:buNone /></a:pPr><a:r><a:rPr /><a:t>s</a:t></a:r></a:p></a:txBody><a:tcPr /></a:tc><a:tc><a:txBody><a:bodyPr /><a:lstStyle /><a:p><a:pPr lvl="0" marL="0" indent="0" algn="l"><a:buNone /></a:pPr><a:r><a:rPr /><a:t>minimum</a:t></a:r></a:p></a:txBody><a:tcPr /></a:tc><a:tc><a:txBody><a:bodyPr /><a:lstStyle /><a:p><a:pPr lvl="0" marL="0" indent="0" algn="l"><a:buNone /></a:pPr><a:r><a:rPr /><a:t>maximum</a:t></a:r></a:p></a:txBody><a:tcPr /></a:tc></a:tr><a:tr h="0"><a:tc><a:txBody><a:bodyPr /><a:lstStyle /><a:p><a:pPr lvl="0" marL="0" indent="0" algn="l"><a:buNone /></a:pPr><a:r><a:rPr /><a:t>19</a:t></a:r></a:p></a:txBody></a:tc><a:tc><a:txBody><a:bodyPr /><a:lstStyle /><a:p><a:pPr lvl="0" marL="0" indent="0" algn="l"><a:buNone /></a:pPr><a:r><a:rPr /><a:t>4.4</a:t></a:r></a:p></a:txBody></a:tc><a:tc><a:txBody><a:bodyPr /><a:lstStyle /><a:p><a:pPr lvl="0" marL="0" indent="0" algn="l"><a:buNone /></a:pPr><a:r><a:rPr /><a:t>2.3</a:t></a:r></a:p></a:txBody></a:tc><a:tc><a:txBody><a:bodyPr /><a:lstStyle /><a:p><a:pPr lvl="0" marL="0" indent="0" algn="l"><a:buNone /></a:pPr><a:r><a:rPr /><a:t>1.7</a:t></a:r></a:p></a:txBody></a:tc><a:tc><a:txBody><a:bodyPr /><a:lstStyle /><a:p><a:pPr lvl="0" marL="0" indent="0" algn="l"><a:buNone /></a:pPr><a:r><a:rPr /><a:t>9.2</a:t></a:r></a:p></a:txBody></a:tc></a:tr></a:tbl></a:graphicData></a:graphic></p:graphicFrame></p:spTree></p:cSld></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Hypothesis</a:t>
            </a:r>
            <a:r>
              <a:rPr/>
              <a:t> </a:t>
            </a:r>
            <a:r>
              <a:rPr/>
              <a: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sSub>
                      <m:e>
                        <m:r>
                          <m:t>H</m:t>
                        </m:r>
                      </m:e>
                      <m:sub>
                        <m:r>
                          <m:t>0</m:t>
                        </m:r>
                      </m:sub>
                    </m:sSub>
                    <m:r>
                      <m:t>:</m:t>
                    </m:r>
                    <m:r>
                      <m:t>μ</m:t>
                    </m:r>
                    <m:r>
                      <m:t>≤</m:t>
                    </m:r>
                    <m:r>
                      <m:t>4</m:t>
                    </m:r>
                    <m:r>
                      <m:t>  </m:t>
                    </m:r>
                    <m:r>
                      <m:rPr>
                        <m:sty m:val="p"/>
                      </m:rPr>
                      <m:t>versus</m:t>
                    </m:r>
                    <m:r>
                      <m:t>  </m:t>
                    </m:r>
                    <m:sSub>
                      <m:e>
                        <m:r>
                          <m:t>H</m:t>
                        </m:r>
                      </m:e>
                      <m:sub>
                        <m:r>
                          <m:t>A</m:t>
                        </m:r>
                      </m:sub>
                    </m:sSub>
                    <m:r>
                      <m:t>:</m:t>
                    </m:r>
                    <m:r>
                      <m:t>μ</m:t>
                    </m:r>
                    <m:r>
                      <m:t>&gt;</m:t>
                    </m:r>
                    <m:r>
                      <m:t>4</m:t>
                    </m:r>
                  </m:oMath>
                </a14:m>
              </a:p>
              <a:p>
                <a:pPr lvl="0" marL="0" indent="0">
                  <a:buNone/>
                </a:pPr>
                <a:r>
                  <a:rPr/>
                  <a:t>Conditions:</a:t>
                </a:r>
              </a:p>
              <a:p>
                <a:pPr lvl="1"/>
                <a:r>
                  <a:rPr/>
                  <a:t>we assume independence of observations</a:t>
                </a:r>
              </a:p>
              <a:p>
                <a:pPr lvl="1"/>
                <a14:m>
                  <m:oMath xmlns:m="http://schemas.openxmlformats.org/officeDocument/2006/math">
                    <m:r>
                      <m:t>n</m:t>
                    </m:r>
                    <m:r>
                      <m:t>&lt;</m:t>
                    </m:r>
                    <m:r>
                      <m:t>30</m:t>
                    </m:r>
                  </m:oMath>
                </a14:m>
              </a:p>
              <a:p>
                <a:pPr lvl="1"/>
                <a:r>
                  <a:rPr/>
                  <a:t>don’t know </a:t>
                </a:r>
                <a14:m>
                  <m:oMath xmlns:m="http://schemas.openxmlformats.org/officeDocument/2006/math">
                    <m:r>
                      <m:t>σ</m:t>
                    </m:r>
                  </m:oMath>
                </a14:m>
              </a:p>
              <a:p>
                <a:pPr lvl="0" marL="0" indent="0">
                  <a:buNone/>
                </a:pPr>
                <a:r>
                  <a:rPr/>
                  <a:t>So we need to use the t!</a:t>
                </a:r>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Statistic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test statistic doesn’t change: it’s a test statistic on the mean, so the </a:t>
                </a:r>
                <a:r>
                  <a:rPr b="1"/>
                  <a:t>statistic</a:t>
                </a:r>
                <a:r>
                  <a:rPr/>
                  <a:t> stays the same! The only difference is that the random variable we get is no longer assumed to be a Z … instead, it’s a t.</a:t>
                </a:r>
              </a:p>
              <a:p>
                <a:pPr lvl="0" marL="0" indent="0">
                  <a:buNone/>
                </a:pPr>
                <a14:m>
                  <m:oMathPara xmlns:m="http://schemas.openxmlformats.org/officeDocument/2006/math">
                    <m:oMathParaPr>
                      <m:jc m:val="center"/>
                    </m:oMathParaPr>
                    <m:oMath>
                      <m:r>
                        <m:t>t</m:t>
                      </m:r>
                      <m:r>
                        <m:t>=</m:t>
                      </m:r>
                      <m:f>
                        <m:fPr>
                          <m:type m:val="bar"/>
                        </m:fPr>
                        <m:num>
                          <m:bar>
                            <m:barPr>
                              <m:pos m:val="top"/>
                            </m:barPr>
                            <m:e>
                              <m:r>
                                <m:t>x</m:t>
                              </m:r>
                            </m:e>
                          </m:bar>
                          <m:r>
                            <m:t>−</m:t>
                          </m:r>
                          <m:sSub>
                            <m:e>
                              <m:r>
                                <m:t>μ</m:t>
                              </m:r>
                            </m:e>
                            <m:sub>
                              <m:r>
                                <m:t>0</m:t>
                              </m:r>
                            </m:sub>
                          </m:sSub>
                        </m:num>
                        <m:den>
                          <m:sSub>
                            <m:e>
                              <m:r>
                                <m:rPr>
                                  <m:sty m:val="p"/>
                                </m:rPr>
                                <m:t>SE</m:t>
                              </m:r>
                            </m:e>
                            <m:sub>
                              <m:bar>
                                <m:barPr>
                                  <m:pos m:val="top"/>
                                </m:barPr>
                                <m:e>
                                  <m:r>
                                    <m:t>x</m:t>
                                  </m:r>
                                </m:e>
                              </m:bar>
                            </m:sub>
                          </m:sSub>
                        </m:den>
                      </m:f>
                      <m:r>
                        <m:t>=</m:t>
                      </m:r>
                      <m:f>
                        <m:fPr>
                          <m:type m:val="bar"/>
                        </m:fPr>
                        <m:num>
                          <m:r>
                            <m:t>4.4</m:t>
                          </m:r>
                          <m:r>
                            <m:t>−</m:t>
                          </m:r>
                          <m:r>
                            <m:t>4</m:t>
                          </m:r>
                        </m:num>
                        <m:den>
                          <m:f>
                            <m:fPr>
                              <m:type m:val="bar"/>
                            </m:fPr>
                            <m:num>
                              <m:r>
                                <m:t>2.3</m:t>
                              </m:r>
                            </m:num>
                            <m:den>
                              <m:rad>
                                <m:radPr>
                                  <m:degHide m:val="1"/>
                                </m:radPr>
                                <m:deg/>
                                <m:e>
                                  <m:r>
                                    <m:t>19</m:t>
                                  </m:r>
                                </m:e>
                              </m:rad>
                            </m:den>
                          </m:f>
                        </m:den>
                      </m:f>
                      <m:r>
                        <m:t>=</m:t>
                      </m:r>
                      <m:r>
                        <m:t>0.7581</m:t>
                      </m:r>
                      <m:r>
                        <m:t>.</m:t>
                      </m:r>
                    </m:oMath>
                  </m:oMathPara>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Inference</a:t>
            </a:r>
            <a:r>
              <a:rPr/>
              <a:t> </a:t>
            </a:r>
            <a:r>
              <a:rPr/>
              <a:t>for</a:t>
            </a:r>
            <a:r>
              <a:rPr/>
              <a:t> </a:t>
            </a:r>
            <a:r>
              <a:rPr/>
              <a:t>other</a:t>
            </a:r>
            <a:r>
              <a:rPr/>
              <a:t> </a:t>
            </a:r>
            <a:r>
              <a:rPr/>
              <a:t>estimators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sample mean is not the only point estimate for which the sampling distribution is nearly normal. For example, the sampling distribution of sample </a:t>
                </a:r>
                <a:r>
                  <a:rPr b="1"/>
                  <a:t>proportions</a:t>
                </a:r>
                <a:r>
                  <a:rPr/>
                  <a:t> is also nearly normal when </a:t>
                </a:r>
                <a14:m>
                  <m:oMath xmlns:m="http://schemas.openxmlformats.org/officeDocument/2006/math">
                    <m:r>
                      <m:t>n</m:t>
                    </m:r>
                  </m:oMath>
                </a14:m>
                <a:r>
                  <a:rPr/>
                  <a:t> is sufficiently large (more on this later)</a:t>
                </a:r>
              </a:p>
              <a:p>
                <a:pPr lvl="1"/>
                <a:r>
                  <a:rPr/>
                  <a:t>An important assumption about point estimates is that they are </a:t>
                </a:r>
                <a:r>
                  <a:rPr b="1"/>
                  <a:t>unbiased</a:t>
                </a:r>
                <a:r>
                  <a:rPr/>
                  <a:t>, i.e., the sampling distribution of the estimate is centered at the true population parameter it estimates.</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the</a:t>
            </a:r>
            <a:r>
              <a:rPr/>
              <a:t> </a:t>
            </a:r>
            <a:r>
              <a:rPr/>
              <a:t>p-value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Our alternative is </a:t>
                </a:r>
                <a14:m>
                  <m:oMath xmlns:m="http://schemas.openxmlformats.org/officeDocument/2006/math">
                    <m:r>
                      <m:t>μ</m:t>
                    </m:r>
                    <m:r>
                      <m:t>&gt;</m:t>
                    </m:r>
                    <m:r>
                      <m:t>4</m:t>
                    </m:r>
                  </m:oMath>
                </a14:m>
                <a:r>
                  <a:rPr/>
                  <a:t>, so our p-value goes </a:t>
                </a:r>
                <a:r>
                  <a:rPr b="1"/>
                  <a:t>up</a:t>
                </a:r>
                <a:r>
                  <a:rPr/>
                  <a:t> …</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cture10_files/figure-pptx/unnamed-chunk-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But there’s a trick … when you specify a </a:t>
                </a:r>
                <a:r>
                  <a:rPr i="1"/>
                  <a:t>t</a:t>
                </a:r>
                <a:r>
                  <a:rPr/>
                  <a:t> distribution, you don’t specify mean/SD … you have to specify the </a:t>
                </a:r>
                <a:r>
                  <a:rPr b="1"/>
                  <a:t>degrees-of-freedom</a:t>
                </a:r>
                <a:r>
                  <a:rPr/>
                  <a:t> (df). Our rule for the mean is that df is </a:t>
                </a:r>
                <a:r>
                  <a:rPr b="1"/>
                  <a:t>n-1</a:t>
                </a:r>
                <a:r>
                  <a:rPr/>
                  <a:t>: one less than the number of samples you have.</a:t>
                </a:r>
              </a:p>
              <a:p>
                <a:pPr lvl="0" marL="1270000" indent="0">
                  <a:buNone/>
                </a:pPr>
                <a:r>
                  <a:rPr sz="1800" b="1">
                    <a:solidFill>
                      <a:srgbClr val="007020"/>
                    </a:solidFill>
                    <a:latin typeface="Courier"/>
                  </a:rPr>
                  <a:t>pt</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0.7581</a:t>
                </a:r>
                <a:r>
                  <a:rPr sz="1800">
                    <a:latin typeface="Courier"/>
                  </a:rPr>
                  <a:t>, </a:t>
                </a:r>
                <a:r>
                  <a:rPr sz="1800">
                    <a:solidFill>
                      <a:srgbClr val="902000"/>
                    </a:solidFill>
                    <a:latin typeface="Courier"/>
                  </a:rPr>
                  <a:t>df =</a:t>
                </a:r>
                <a:r>
                  <a:rPr sz="1800">
                    <a:latin typeface="Courier"/>
                  </a:rPr>
                  <a:t> </a:t>
                </a:r>
                <a:r>
                  <a:rPr sz="1800">
                    <a:solidFill>
                      <a:srgbClr val="40A070"/>
                    </a:solidFill>
                    <a:latin typeface="Courier"/>
                  </a:rPr>
                  <a:t>19</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1</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0.2291013</a:t>
                </a:r>
              </a:p>
              <a:p>
                <a:pPr lvl="0" marL="0" indent="0">
                  <a:buNone/>
                </a:pPr>
                <a:r>
                  <a:rPr/>
                  <a:t>Thus our p-value is 0.229, which is “big”, so we would </a:t>
                </a:r>
                <a:r>
                  <a:rPr b="1"/>
                  <a:t>fail to reject the null</a:t>
                </a:r>
                <a:r>
                  <a:rPr/>
                  <a:t> hypothesis, meaning we cannot conclude that the mean is greater than 4 </a:t>
                </a:r>
                <a14:m>
                  <m:oMath xmlns:m="http://schemas.openxmlformats.org/officeDocument/2006/math">
                    <m:r>
                      <m:t>μ</m:t>
                    </m:r>
                    <m:r>
                      <m:t>g</m:t>
                    </m:r>
                  </m:oMath>
                </a14:m>
                <a:r>
                  <a:rPr/>
                  <a:t>/wet g.</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r>
              <a:rPr/>
              <a:t> </a:t>
            </a:r>
            <a:r>
              <a:rPr/>
              <a:t>of</a:t>
            </a:r>
            <a:r>
              <a:rPr/>
              <a:t> </a:t>
            </a:r>
            <a:r>
              <a:rPr/>
              <a:t>Tests</a:t>
            </a:r>
            <a:r>
              <a:rPr/>
              <a:t> </a:t>
            </a:r>
            <a:r>
              <a:rPr/>
              <a:t>on</a:t>
            </a:r>
            <a:r>
              <a:rPr/>
              <a:t> </a:t>
            </a:r>
            <a:r>
              <a:rPr/>
              <a:t>Means</a:t>
            </a:r>
            <a:r>
              <a:rPr/>
              <a:t> </a:t>
            </a:r>
            <a:r>
              <a:rPr/>
              <a:t>for</a:t>
            </a:r>
            <a:r>
              <a:rPr/>
              <a:t> </a:t>
            </a:r>
            <a:r>
              <a:rPr/>
              <a:t>t</a:t>
            </a:r>
            <a:r>
              <a:rPr/>
              <a:t> </a:t>
            </a:r>
            <a:r>
              <a:rPr/>
              <a:t>Distributions</a:t>
            </a:r>
          </a:p>
        </p:txBody>
      </p:sp>
      <p:sp>
        <p:nvSpPr>
          <p:cNvPr id="3" name="Content Placeholder 2"/>
          <p:cNvSpPr>
            <a:spLocks noGrp="1"/>
          </p:cNvSpPr>
          <p:nvPr>
            <p:ph idx="1"/>
          </p:nvPr>
        </p:nvSpPr>
        <p:spPr/>
        <p:txBody>
          <a:bodyPr/>
          <a:lstStyle/>
          <a:p>
            <a:pPr lvl="1"/>
            <a:r>
              <a:rPr/>
              <a:t>Similar assumptions to the Z</a:t>
            </a:r>
          </a:p>
          <a:p>
            <a:pPr lvl="1"/>
            <a:r>
              <a:rPr/>
              <a:t>Same test statistic</a:t>
            </a:r>
          </a:p>
          <a:p>
            <a:pPr lvl="1"/>
            <a:r>
              <a:rPr/>
              <a:t>Notice the df argument (n-1)</a:t>
            </a:r>
          </a:p>
          <a:p>
            <a:pPr lvl="1"/>
            <a:r>
              <a:rPr/>
              <a:t>Same way of computing p-value, except use </a:t>
            </a:r>
            <a:r>
              <a:rPr b="1"/>
              <a:t>pt()</a:t>
            </a:r>
            <a:r>
              <a:rPr/>
              <a:t> not </a:t>
            </a:r>
            <a:r>
              <a:rPr b="1"/>
              <a:t>pnorm()</a:t>
            </a:r>
          </a:p>
          <a:p>
            <a:pPr lvl="1"/>
            <a:r>
              <a:rPr/>
              <a:t>Same interpretation</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Linear</a:t>
            </a:r>
            <a:r>
              <a:rPr/>
              <a:t> </a:t>
            </a:r>
            <a:r>
              <a:rPr/>
              <a:t>Regression</a:t>
            </a:r>
            <a:r>
              <a:rPr/>
              <a:t> </a:t>
            </a:r>
            <a:r>
              <a:rPr/>
              <a:t>and</a:t>
            </a:r>
            <a:r>
              <a:rPr/>
              <a:t> </a:t>
            </a:r>
            <a:r>
              <a:rPr/>
              <a:t>Hypothesis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Linear</a:t>
            </a:r>
            <a:r>
              <a:rPr/>
              <a:t> </a:t>
            </a:r>
            <a:r>
              <a:rPr/>
              <a:t>Regression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acc>
                        <m:accPr>
                          <m:chr m:val="̂"/>
                        </m:accPr>
                        <m:e>
                          <m:r>
                            <m:t>y</m:t>
                          </m:r>
                        </m:e>
                      </m:acc>
                      <m:r>
                        <m:t>=</m:t>
                      </m:r>
                      <m:sSub>
                        <m:e>
                          <m:r>
                            <m:t>β</m:t>
                          </m:r>
                        </m:e>
                        <m:sub>
                          <m:r>
                            <m:t>0</m:t>
                          </m:r>
                        </m:sub>
                      </m:sSub>
                      <m:r>
                        <m:t>+</m:t>
                      </m:r>
                      <m:sSub>
                        <m:e>
                          <m:r>
                            <m:t>β</m:t>
                          </m:r>
                        </m:e>
                        <m:sub>
                          <m:r>
                            <m:t>1</m:t>
                          </m:r>
                        </m:sub>
                      </m:sSub>
                      <m:r>
                        <m:t>x</m:t>
                      </m:r>
                    </m:oMath>
                  </m:oMathPara>
                </a14:m>
              </a:p>
              <a:p>
                <a:pPr lvl="0" marL="0" indent="0">
                  <a:buNone/>
                </a:pPr>
                <a:r>
                  <a:rPr b="1"/>
                  <a:t>Notation:</a:t>
                </a:r>
              </a:p>
              <a:p>
                <a:pPr lvl="1"/>
                <a:r>
                  <a:rPr/>
                  <a:t>Intercept:</a:t>
                </a:r>
              </a:p>
              <a:p>
                <a:pPr lvl="2"/>
                <a:r>
                  <a:rPr/>
                  <a:t>Parameter: </a:t>
                </a:r>
                <a14:m>
                  <m:oMath xmlns:m="http://schemas.openxmlformats.org/officeDocument/2006/math">
                    <m:sSub>
                      <m:e>
                        <m:r>
                          <m:t>β</m:t>
                        </m:r>
                      </m:e>
                      <m:sub>
                        <m:r>
                          <m:t>0</m:t>
                        </m:r>
                      </m:sub>
                    </m:sSub>
                  </m:oMath>
                </a14:m>
              </a:p>
              <a:p>
                <a:pPr lvl="2"/>
                <a:r>
                  <a:rPr/>
                  <a:t>Point estimate: </a:t>
                </a:r>
                <a14:m>
                  <m:oMath xmlns:m="http://schemas.openxmlformats.org/officeDocument/2006/math">
                    <m:sSub>
                      <m:e>
                        <m:r>
                          <m:t>b</m:t>
                        </m:r>
                      </m:e>
                      <m:sub>
                        <m:r>
                          <m:t>0</m:t>
                        </m:r>
                      </m:sub>
                    </m:sSub>
                  </m:oMath>
                </a14:m>
              </a:p>
              <a:p>
                <a:pPr lvl="1"/>
                <a:r>
                  <a:rPr/>
                  <a:t>Slope:</a:t>
                </a:r>
              </a:p>
              <a:p>
                <a:pPr lvl="2"/>
                <a:r>
                  <a:rPr/>
                  <a:t>Parameter: </a:t>
                </a:r>
                <a14:m>
                  <m:oMath xmlns:m="http://schemas.openxmlformats.org/officeDocument/2006/math">
                    <m:sSub>
                      <m:e>
                        <m:r>
                          <m:t>β</m:t>
                        </m:r>
                      </m:e>
                      <m:sub>
                        <m:r>
                          <m:t>1</m:t>
                        </m:r>
                      </m:sub>
                    </m:sSub>
                  </m:oMath>
                </a14:m>
              </a:p>
              <a:p>
                <a:pPr lvl="2"/>
                <a:r>
                  <a:rPr/>
                  <a:t>Point estimate: </a:t>
                </a:r>
                <a14:m>
                  <m:oMath xmlns:m="http://schemas.openxmlformats.org/officeDocument/2006/math">
                    <m:sSub>
                      <m:e>
                        <m:r>
                          <m:t>b</m:t>
                        </m:r>
                      </m:e>
                      <m:sub>
                        <m:r>
                          <m:t>1</m:t>
                        </m:r>
                      </m:sub>
                    </m:sSub>
                  </m:oMath>
                </a14:m>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a:t>
            </a:r>
          </a:p>
        </p:txBody>
      </p:sp>
      <p:sp>
        <p:nvSpPr>
          <p:cNvPr id="3" name="Content Placeholder 2"/>
          <p:cNvSpPr>
            <a:spLocks noGrp="1"/>
          </p:cNvSpPr>
          <p:nvPr>
            <p:ph idx="1"/>
          </p:nvPr>
        </p:nvSpPr>
        <p:spPr/>
        <p:txBody>
          <a:bodyPr/>
          <a:lstStyle/>
          <a:p>
            <a:pPr lvl="0" marL="0" indent="0">
              <a:buNone/>
            </a:pPr>
            <a:r>
              <a:rPr/>
              <a:t>Both parameters have </a:t>
            </a:r>
            <a:r>
              <a:rPr b="1"/>
              <a:t>point estimates</a:t>
            </a:r>
            <a:r>
              <a:rPr/>
              <a:t> … these are statistics! That means we can do hypothesis tests on them!</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Hypothesis</a:t>
            </a:r>
            <a:r>
              <a:rPr/>
              <a:t> </a:t>
            </a:r>
            <a:r>
              <a:rPr/>
              <a:t>Tests</a:t>
            </a:r>
            <a:r>
              <a:rPr/>
              <a:t> </a:t>
            </a:r>
            <a:r>
              <a:rPr/>
              <a:t>for</a:t>
            </a:r>
            <a:r>
              <a:rPr/>
              <a:t> </a:t>
            </a:r>
            <a:r>
              <a:rPr/>
              <a:t>Linear</a:t>
            </a:r>
            <a:r>
              <a:rPr/>
              <a:t> </a:t>
            </a:r>
            <a:r>
              <a:rPr/>
              <a:t>Regression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Most of the time, we only do hypothesis tests for linear regression on the </a:t>
                </a:r>
                <a:r>
                  <a:rPr b="1"/>
                  <a:t>slope</a:t>
                </a:r>
                <a:r>
                  <a:rPr/>
                  <a:t> - specifically, on </a:t>
                </a:r>
                <a14:m>
                  <m:oMath xmlns:m="http://schemas.openxmlformats.org/officeDocument/2006/math">
                    <m:sSub>
                      <m:e>
                        <m:r>
                          <m:t>β</m:t>
                        </m:r>
                      </m:e>
                      <m:sub>
                        <m:r>
                          <m:t>1</m:t>
                        </m:r>
                      </m:sub>
                    </m:sSub>
                  </m:oMath>
                </a14:m>
                <a:r>
                  <a:rPr/>
                  <a:t> as the parameter.</a:t>
                </a:r>
              </a:p>
              <a:p>
                <a:pPr lvl="0" marL="0" indent="0">
                  <a:buNone/>
                </a:pPr>
                <a:r>
                  <a:rPr/>
                  <a:t>So what is the hypothesis?</a:t>
                </a:r>
              </a:p>
              <a:p>
                <a:pPr lvl="0" marL="0" indent="0">
                  <a:buNone/>
                </a:pPr>
                <a:r>
                  <a:rPr/>
                  <a:t>What do we say about the null … default, base, nothing going on, nothing to see, do not pass go …</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Null</a:t>
            </a:r>
            <a:r>
              <a:rPr/>
              <a:t> </a:t>
            </a:r>
            <a:r>
              <a:rPr/>
              <a:t>Hypothesis</a:t>
            </a:r>
            <a:r>
              <a:rPr/>
              <a:t> </a:t>
            </a:r>
            <a:r>
              <a:rPr/>
              <a:t>for</a:t>
            </a:r>
            <a:r>
              <a:rPr/>
              <a:t> </a:t>
            </a:r>
            <a:r>
              <a:rPr/>
              <a:t>Slopes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Remember what a slope is: it’s actually a representation of the relationship between two variables (like correlation). So our default is that there </a:t>
                </a:r>
                <a:r>
                  <a:rPr b="1"/>
                  <a:t>is no relationship</a:t>
                </a:r>
                <a:r>
                  <a:rPr/>
                  <a:t>. What does this correspond to? If there’s no relationship, that corresponds to correlation 0 … which is also slope 0!</a:t>
                </a:r>
              </a:p>
              <a:p>
                <a:pPr lvl="0" marL="0" indent="0">
                  <a:buNone/>
                </a:pPr>
                <a:r>
                  <a:rPr/>
                  <a:t>Thus</a:t>
                </a:r>
              </a:p>
              <a:p>
                <a:pPr lvl="0" marL="0" indent="0">
                  <a:buNone/>
                </a:pPr>
                <a14:m>
                  <m:oMath xmlns:m="http://schemas.openxmlformats.org/officeDocument/2006/math">
                    <m:sSub>
                      <m:e>
                        <m:r>
                          <m:t>H</m:t>
                        </m:r>
                      </m:e>
                      <m:sub>
                        <m:r>
                          <m:t>0</m:t>
                        </m:r>
                      </m:sub>
                    </m:sSub>
                  </m:oMath>
                </a14:m>
                <a:r>
                  <a:rPr/>
                  <a:t>: </a:t>
                </a:r>
                <a14:m>
                  <m:oMath xmlns:m="http://schemas.openxmlformats.org/officeDocument/2006/math">
                    <m:sSub>
                      <m:e>
                        <m:r>
                          <m:t>β</m:t>
                        </m:r>
                      </m:e>
                      <m:sub>
                        <m:r>
                          <m:t>1</m:t>
                        </m:r>
                      </m:sub>
                    </m:sSub>
                    <m:r>
                      <m:t>=</m:t>
                    </m:r>
                    <m:r>
                      <m:t>0</m:t>
                    </m:r>
                  </m:oMath>
                </a14:m>
              </a:p>
              <a:p>
                <a:pPr lvl="0" marL="0" indent="0">
                  <a:buNone/>
                </a:pPr>
                <a:r>
                  <a:rPr/>
                  <a:t>is our null hypothesis.</a:t>
                </a: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Alternative</a:t>
            </a:r>
            <a:r>
              <a:rPr/>
              <a:t> </a:t>
            </a:r>
            <a:r>
              <a:rPr/>
              <a:t>Hypothesis</a:t>
            </a:r>
            <a:r>
              <a:rPr/>
              <a:t> </a:t>
            </a:r>
            <a:r>
              <a:rPr/>
              <a:t>for</a:t>
            </a:r>
            <a:r>
              <a:rPr/>
              <a:t> </a:t>
            </a:r>
            <a:r>
              <a:rPr/>
              <a:t>Slopes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So what is the alternative hypothesis? We only ever care about one:</a:t>
                </a:r>
              </a:p>
              <a:p>
                <a:pPr lvl="0" marL="0" indent="0">
                  <a:buNone/>
                </a:pPr>
                <a14:m>
                  <m:oMath xmlns:m="http://schemas.openxmlformats.org/officeDocument/2006/math">
                    <m:sSub>
                      <m:e>
                        <m:r>
                          <m:t>H</m:t>
                        </m:r>
                      </m:e>
                      <m:sub>
                        <m:r>
                          <m:t>A</m:t>
                        </m:r>
                      </m:sub>
                    </m:sSub>
                  </m:oMath>
                </a14:m>
                <a:r>
                  <a:rPr/>
                  <a:t>: </a:t>
                </a:r>
                <a14:m>
                  <m:oMath xmlns:m="http://schemas.openxmlformats.org/officeDocument/2006/math">
                    <m:sSub>
                      <m:e>
                        <m:r>
                          <m:t>β</m:t>
                        </m:r>
                      </m:e>
                      <m:sub>
                        <m:r>
                          <m:t>1</m:t>
                        </m:r>
                      </m:sub>
                    </m:sSub>
                    <m:r>
                      <m:t>≠</m:t>
                    </m:r>
                    <m:r>
                      <m:t>0</m:t>
                    </m:r>
                  </m:oMath>
                </a14:m>
                <a:r>
                  <a:rPr/>
                  <a:t>.</a:t>
                </a:r>
              </a:p>
              <a:p>
                <a:pPr lvl="0" marL="0" indent="0">
                  <a:buNone/>
                </a:pPr>
                <a:r>
                  <a:rPr/>
                  <a:t>So now we can perform hypothesis tests inside linear regressions!</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Inference</a:t>
            </a:r>
            <a:r>
              <a:rPr/>
              <a:t> </a:t>
            </a:r>
            <a:r>
              <a:rPr/>
              <a:t>for</a:t>
            </a:r>
            <a:r>
              <a:rPr/>
              <a:t> </a:t>
            </a:r>
            <a:r>
              <a:rPr/>
              <a:t>other</a:t>
            </a:r>
            <a:r>
              <a:rPr/>
              <a:t> </a:t>
            </a:r>
            <a:r>
              <a:rPr/>
              <a:t>estimators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sample mean is not the only point estimate for which the sampling distribution is nearly normal. For example, the sampling distribution of sample </a:t>
                </a:r>
                <a:r>
                  <a:rPr b="1"/>
                  <a:t>proportions</a:t>
                </a:r>
                <a:r>
                  <a:rPr/>
                  <a:t> is also nearly normal when </a:t>
                </a:r>
                <a14:m>
                  <m:oMath xmlns:m="http://schemas.openxmlformats.org/officeDocument/2006/math">
                    <m:r>
                      <m:t>n</m:t>
                    </m:r>
                  </m:oMath>
                </a14:m>
                <a:r>
                  <a:rPr/>
                  <a:t> is sufficiently large (more on this later)</a:t>
                </a:r>
              </a:p>
              <a:p>
                <a:pPr lvl="1"/>
                <a:r>
                  <a:rPr/>
                  <a:t>An important assumption about point estimates is that they are </a:t>
                </a:r>
                <a:r>
                  <a:rPr b="1"/>
                  <a:t>unbiased</a:t>
                </a:r>
                <a:r>
                  <a:rPr/>
                  <a:t>, i.e. the sampling distribution of the estimate is centered at the true population parameter it estimates.</a:t>
                </a:r>
              </a:p>
              <a:p>
                <a:pPr lvl="2"/>
                <a:r>
                  <a:rPr/>
                  <a:t>An unbiased estimate does not naturally over or underestimate the parameter. Rather, it tends to provide a “good” estimate.</a:t>
                </a:r>
              </a:p>
              <a:p>
                <a:pPr lvl="2"/>
                <a:r>
                  <a:rPr/>
                  <a:t>The sample mean is an example of an unbiased point estimate, as are each of the examples we introduce in this section.</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Let’s</a:t>
            </a:r>
            <a:r>
              <a:rPr/>
              <a:t> </a:t>
            </a:r>
            <a:r>
              <a:rPr/>
              <a:t>Return</a:t>
            </a:r>
            <a:r>
              <a:rPr/>
              <a:t> </a:t>
            </a:r>
            <a:r>
              <a:rPr/>
              <a:t>to</a:t>
            </a:r>
            <a:r>
              <a:rPr/>
              <a:t> </a:t>
            </a:r>
            <a:r>
              <a:rPr/>
              <a:t>our</a:t>
            </a:r>
            <a:r>
              <a:rPr/>
              <a:t> </a:t>
            </a:r>
            <a:r>
              <a:rPr/>
              <a:t>Previous</a:t>
            </a:r>
            <a:r>
              <a:rPr/>
              <a:t> </a:t>
            </a:r>
            <a:r>
              <a:rPr/>
              <a:t>Example</a:t>
            </a:r>
          </a:p>
        </p:txBody>
      </p:sp>
      <p:sp>
        <p:nvSpPr>
          <p:cNvPr id="3" name="Content Placeholder 2"/>
          <p:cNvSpPr>
            <a:spLocks noGrp="1"/>
          </p:cNvSpPr>
          <p:nvPr>
            <p:ph idx="1"/>
          </p:nvPr>
        </p:nvSpPr>
        <p:spPr/>
        <p:txBody>
          <a:bodyPr/>
          <a:lstStyle/>
          <a:p>
            <a:pPr lvl="0" marL="0" indent="0">
              <a:buNone/>
            </a:pPr>
            <a:r>
              <a:rPr/>
              <a:t>USA states (and DC), with percent of population in poverty, and percent of population that graduated from high school.</a:t>
            </a:r>
          </a:p>
          <a:p>
            <a:pPr lvl="0" marL="0" indent="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Poverty</a:t>
            </a:r>
            <a:r>
              <a:rPr/>
              <a:t> </a:t>
            </a:r>
            <a:r>
              <a:rPr/>
              <a:t>-</a:t>
            </a:r>
            <a:r>
              <a:rPr/>
              <a:t> </a:t>
            </a:r>
            <a:r>
              <a:rPr/>
              <a:t>HS</a:t>
            </a:r>
            <a:r>
              <a:rPr/>
              <a:t> </a:t>
            </a:r>
            <a:r>
              <a:rPr/>
              <a:t>Grads</a:t>
            </a:r>
          </a:p>
        </p:txBody>
      </p:sp>
      <p:sp>
        <p:nvSpPr>
          <p:cNvPr id="3" name="Content Placeholder 2"/>
          <p:cNvSpPr>
            <a:spLocks noGrp="1"/>
          </p:cNvSpPr>
          <p:nvPr>
            <p:ph idx="1"/>
          </p:nvPr>
        </p:nvSpPr>
        <p:spPr/>
        <p:txBody>
          <a:bodyPr/>
          <a:lstStyle/>
          <a:p>
            <a:pPr lvl="0" marL="0" indent="0">
              <a:buNone/>
            </a:pPr>
            <a:r>
              <a:rPr/>
              <a:t>So what is our hypothesis in this problem? Let’s start with words:</a:t>
            </a:r>
          </a:p>
          <a:p>
            <a:pPr lvl="0" marL="0" indent="0">
              <a:buNone/>
            </a:pPr>
            <a:r>
              <a:rPr b="1"/>
              <a:t>Null Hypothesis</a:t>
            </a:r>
            <a:r>
              <a:rPr/>
              <a:t>: there is no relationship between the percentage of the population that graduate from high school, and the percentage of the population living in poverty.</a:t>
            </a:r>
          </a:p>
          <a:p>
            <a:pPr lvl="0" marL="0" indent="0">
              <a:buNone/>
            </a:pPr>
            <a:r>
              <a:rPr b="1"/>
              <a:t>Alternative Hypothesis</a:t>
            </a:r>
            <a:r>
              <a:rPr/>
              <a:t>: there is a relationship between these two variables.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Poverty</a:t>
            </a:r>
            <a:r>
              <a:rPr/>
              <a:t> </a:t>
            </a:r>
            <a:r>
              <a:rPr/>
              <a:t>-</a:t>
            </a:r>
            <a:r>
              <a:rPr/>
              <a:t> </a:t>
            </a:r>
            <a:r>
              <a:rPr/>
              <a:t>HS</a:t>
            </a:r>
            <a:r>
              <a:rPr/>
              <a:t> </a:t>
            </a:r>
            <a:r>
              <a:rPr/>
              <a:t>Grads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Now, translate this to symbols:</a:t>
                </a:r>
              </a:p>
              <a:p>
                <a:pPr lvl="0" marL="0" indent="0">
                  <a:buNone/>
                </a:pPr>
                <a14:m>
                  <m:oMathPara xmlns:m="http://schemas.openxmlformats.org/officeDocument/2006/math">
                    <m:oMathParaPr>
                      <m:jc m:val="center"/>
                    </m:oMathParaPr>
                    <m:oMath>
                      <m:sSub>
                        <m:e>
                          <m:r>
                            <m:t>H</m:t>
                          </m:r>
                        </m:e>
                        <m:sub>
                          <m:r>
                            <m:t>0</m:t>
                          </m:r>
                        </m:sub>
                      </m:sSub>
                      <m:r>
                        <m:t>:</m:t>
                      </m:r>
                      <m:sSub>
                        <m:e>
                          <m:r>
                            <m:t>β</m:t>
                          </m:r>
                        </m:e>
                        <m:sub>
                          <m:r>
                            <m:t>1</m:t>
                          </m:r>
                        </m:sub>
                      </m:sSub>
                      <m:r>
                        <m:t>=</m:t>
                      </m:r>
                      <m:r>
                        <m:t>0</m:t>
                      </m:r>
                      <m:r>
                        <m:t>  </m:t>
                      </m:r>
                      <m:r>
                        <m:rPr>
                          <m:sty m:val="p"/>
                        </m:rPr>
                        <m:t>versus</m:t>
                      </m:r>
                      <m:r>
                        <m:t>  </m:t>
                      </m:r>
                      <m:sSub>
                        <m:e>
                          <m:r>
                            <m:t>H</m:t>
                          </m:r>
                        </m:e>
                        <m:sub>
                          <m:r>
                            <m:t>A</m:t>
                          </m:r>
                        </m:sub>
                      </m:sSub>
                      <m:r>
                        <m:t>:</m:t>
                      </m:r>
                      <m:sSub>
                        <m:e>
                          <m:r>
                            <m:t>β</m:t>
                          </m:r>
                        </m:e>
                        <m:sub>
                          <m:r>
                            <m:t>1</m:t>
                          </m:r>
                        </m:sub>
                      </m:sSub>
                      <m:r>
                        <m:t>≠</m:t>
                      </m:r>
                      <m:r>
                        <m:t>0</m:t>
                      </m:r>
                      <m:r>
                        <m:t>.</m:t>
                      </m:r>
                    </m:oMath>
                  </m:oMathPara>
                </a14:m>
              </a:p>
              <a:p>
                <a:pPr lvl="0" marL="0" indent="0">
                  <a:buNone/>
                </a:pPr>
                <a:r>
                  <a:rPr/>
                  <a:t>Now, how do we </a:t>
                </a:r>
                <a:r>
                  <a:rPr b="1"/>
                  <a:t>do</a:t>
                </a:r>
                <a:r>
                  <a:rPr/>
                  <a:t> this? We can’t do the test statistic like we normally do … but we don’t have to!</a:t>
                </a: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Poverty</a:t>
            </a:r>
            <a:r>
              <a:rPr/>
              <a:t> </a:t>
            </a:r>
            <a:r>
              <a:rPr/>
              <a:t>-</a:t>
            </a:r>
            <a:r>
              <a:rPr/>
              <a:t> </a:t>
            </a:r>
            <a:r>
              <a:rPr/>
              <a:t>HS</a:t>
            </a:r>
            <a:r>
              <a:rPr/>
              <a:t> </a:t>
            </a:r>
            <a:r>
              <a:rPr/>
              <a:t>Grads</a:t>
            </a:r>
            <a:r>
              <a:rPr/>
              <a:t> </a:t>
            </a:r>
            <a:r>
              <a:rPr/>
              <a:t>-</a:t>
            </a:r>
            <a:r>
              <a:rPr/>
              <a:t> </a:t>
            </a:r>
            <a:r>
              <a:rPr/>
              <a:t>Doing</a:t>
            </a:r>
            <a:r>
              <a:rPr/>
              <a:t> </a:t>
            </a:r>
            <a:r>
              <a:rPr/>
              <a:t>the</a:t>
            </a:r>
            <a:r>
              <a:rPr/>
              <a:t> </a:t>
            </a:r>
            <a:r>
              <a:rPr/>
              <a:t>Test</a:t>
            </a:r>
          </a:p>
        </p:txBody>
      </p:sp>
      <p:sp>
        <p:nvSpPr>
          <p:cNvPr id="3" name="Content Placeholder 2"/>
          <p:cNvSpPr>
            <a:spLocks noGrp="1"/>
          </p:cNvSpPr>
          <p:nvPr>
            <p:ph idx="1"/>
          </p:nvPr>
        </p:nvSpPr>
        <p:spPr/>
        <p:txBody>
          <a:bodyPr/>
          <a:lstStyle/>
          <a:p>
            <a:pPr lvl="0" marL="0" indent="0">
              <a:buNone/>
            </a:pPr>
            <a:r>
              <a:rPr/>
              <a:t>Take a close look at the row starting with </a:t>
            </a:r>
            <a:r>
              <a:rPr b="1"/>
              <a:t>Graduates</a:t>
            </a:r>
            <a:r>
              <a:rPr/>
              <a:t>: what do you see?</a:t>
            </a:r>
          </a:p>
          <a:p>
            <a:pPr lvl="0" marL="1270000" indent="0">
              <a:buNone/>
            </a:pPr>
            <a:r>
              <a:rPr sz="1800">
                <a:latin typeface="Courier"/>
              </a:rPr>
              <a:t>mod &lt;-</a:t>
            </a:r>
            <a:r>
              <a:rPr sz="1800">
                <a:solidFill>
                  <a:srgbClr val="4070A0"/>
                </a:solidFill>
                <a:latin typeface="Courier"/>
              </a:rPr>
              <a:t> </a:t>
            </a:r>
            <a:r>
              <a:rPr sz="1800" b="1">
                <a:solidFill>
                  <a:srgbClr val="007020"/>
                </a:solidFill>
                <a:latin typeface="Courier"/>
              </a:rPr>
              <a:t>lm</a:t>
            </a:r>
            <a:r>
              <a:rPr sz="1800">
                <a:latin typeface="Courier"/>
              </a:rPr>
              <a:t>(Poverty </a:t>
            </a:r>
            <a:r>
              <a:rPr sz="1800">
                <a:solidFill>
                  <a:srgbClr val="666666"/>
                </a:solidFill>
                <a:latin typeface="Courier"/>
              </a:rPr>
              <a:t>~</a:t>
            </a:r>
            <a:r>
              <a:rPr sz="1800">
                <a:solidFill>
                  <a:srgbClr val="4070A0"/>
                </a:solidFill>
                <a:latin typeface="Courier"/>
              </a:rPr>
              <a:t> </a:t>
            </a:r>
            <a:r>
              <a:rPr sz="1800">
                <a:latin typeface="Courier"/>
              </a:rPr>
              <a:t>Graduates, </a:t>
            </a:r>
            <a:r>
              <a:rPr sz="1800">
                <a:solidFill>
                  <a:srgbClr val="902000"/>
                </a:solidFill>
                <a:latin typeface="Courier"/>
              </a:rPr>
              <a:t>data =</a:t>
            </a:r>
            <a:r>
              <a:rPr sz="1800">
                <a:latin typeface="Courier"/>
              </a:rPr>
              <a:t> poverty)</a:t>
            </a:r>
            <a:br/>
            <a:r>
              <a:rPr sz="1800" b="1">
                <a:solidFill>
                  <a:srgbClr val="007020"/>
                </a:solidFill>
                <a:latin typeface="Courier"/>
              </a:rPr>
              <a:t>summary</a:t>
            </a:r>
            <a:r>
              <a:rPr sz="1800">
                <a:latin typeface="Courier"/>
              </a:rPr>
              <a:t>(mod)</a:t>
            </a:r>
          </a:p>
          <a:p>
            <a:pPr lvl="0" marL="1270000" indent="0">
              <a:buNone/>
            </a:pPr>
            <a:r>
              <a:rPr sz="1800">
                <a:latin typeface="Courier"/>
              </a:rPr>
              <a:t>## 
## Call:
## lm(formula = Poverty ~ Graduates, data = poverty)
## 
## Residuals:
##     Min      1Q  Median      3Q     Max 
## -4.1624 -1.2593 -0.2184  0.9611  5.4437 
## 
## Coefficients:
##             Estimate Std. Error t value Pr(&gt;|t|)    
## (Intercept) 64.78097    6.80260   9.523 9.94e-13 ***
## Graduates   -0.62122    0.07902  -7.862 3.11e-10 ***
## ---
## Signif. codes:  0 '***' 0.001 '**' 0.01 '*' 0.05 '.' 0.1 ' ' 1
## 
## Residual standard error: 2.082 on 49 degrees of freedom
## Multiple R-squared:  0.5578, Adjusted R-squared:  0.5488 
## F-statistic: 61.81 on 1 and 49 DF,  p-value: 3.109e-10</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Poverty</a:t>
            </a:r>
            <a:r>
              <a:rPr/>
              <a:t> </a:t>
            </a:r>
            <a:r>
              <a:rPr/>
              <a:t>-</a:t>
            </a:r>
            <a:r>
              <a:rPr/>
              <a:t> </a:t>
            </a:r>
            <a:r>
              <a:rPr/>
              <a:t>HS</a:t>
            </a:r>
            <a:r>
              <a:rPr/>
              <a:t> </a:t>
            </a:r>
            <a:r>
              <a:rPr/>
              <a:t>Grads</a:t>
            </a:r>
            <a:r>
              <a:rPr/>
              <a:t> </a:t>
            </a:r>
            <a:r>
              <a:rPr/>
              <a:t>-</a:t>
            </a:r>
            <a:r>
              <a:rPr/>
              <a:t> </a:t>
            </a:r>
            <a:r>
              <a:rPr/>
              <a:t>Doing</a:t>
            </a:r>
            <a:r>
              <a:rPr/>
              <a:t> </a:t>
            </a:r>
            <a:r>
              <a:rPr/>
              <a:t>the</a:t>
            </a:r>
            <a:r>
              <a:rPr/>
              <a:t> </a:t>
            </a:r>
            <a:r>
              <a:rPr/>
              <a:t>Test</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Variable</a:t>
                      </a:r>
                    </a:p>
                  </a:txBody>
                  <a:tcPr/>
                </a:tc>
                <a:tc>
                  <a:txBody>
                    <a:bodyPr/>
                    <a:lstStyle/>
                    <a:p>
                      <a:pPr lvl="0" marL="0" indent="0">
                        <a:buNone/>
                      </a:pPr>
                      <a:r>
                        <a:rPr/>
                        <a:t>Estimate</a:t>
                      </a:r>
                    </a:p>
                  </a:txBody>
                  <a:tcPr/>
                </a:tc>
                <a:tc>
                  <a:txBody>
                    <a:bodyPr/>
                    <a:lstStyle/>
                    <a:p>
                      <a:pPr lvl="0" marL="0" indent="0">
                        <a:buNone/>
                      </a:pPr>
                      <a:r>
                        <a:rPr/>
                        <a:t>Std.</a:t>
                      </a:r>
                      <a:r>
                        <a:rPr/>
                        <a:t> </a:t>
                      </a:r>
                      <a:r>
                        <a:rPr/>
                        <a:t>Error</a:t>
                      </a:r>
                    </a:p>
                  </a:txBody>
                  <a:tcPr/>
                </a:tc>
                <a:tc>
                  <a:txBody>
                    <a:bodyPr/>
                    <a:lstStyle/>
                    <a:p>
                      <a:pPr lvl="0" marL="0" indent="0">
                        <a:buNone/>
                      </a:pPr>
                      <a:r>
                        <a:rPr/>
                        <a:t>t</a:t>
                      </a:r>
                      <a:r>
                        <a:rPr/>
                        <a:t> </a:t>
                      </a:r>
                      <a:r>
                        <a:rPr/>
                        <a:t>value</a:t>
                      </a:r>
                    </a:p>
                  </a:txBody>
                  <a:tcPr/>
                </a:tc>
                <a:tc>
                  <a:txBody>
                    <a:bodyPr/>
                    <a:lstStyle/>
                    <a:p>
                      <a:pPr lvl="0" marL="0" indent="0">
                        <a:buNone/>
                      </a:pPr>
                      <a:r>
                        <a:rPr/>
                        <a:t>Pr(&gt;|t|)</a:t>
                      </a:r>
                    </a:p>
                  </a:txBody>
                  <a:tcPr/>
                </a:tc>
              </a:tr>
              <a:tr h="0">
                <a:tc>
                  <a:txBody>
                    <a:bodyPr/>
                    <a:lstStyle/>
                    <a:p>
                      <a:pPr lvl="0" marL="0" indent="0" algn="l">
                        <a:buNone/>
                      </a:pPr>
                      <a:r>
                        <a:rPr/>
                        <a:t>Graduates</a:t>
                      </a:r>
                    </a:p>
                  </a:txBody>
                </a:tc>
                <a:tc>
                  <a:txBody>
                    <a:bodyPr/>
                    <a:lstStyle/>
                    <a:p>
                      <a:pPr lvl="0" marL="0" indent="0">
                        <a:buNone/>
                      </a:pPr>
                      <a:r>
                        <a:rPr/>
                        <a:t>-0.62122</a:t>
                      </a:r>
                    </a:p>
                  </a:txBody>
                </a:tc>
                <a:tc>
                  <a:txBody>
                    <a:bodyPr/>
                    <a:lstStyle/>
                    <a:p>
                      <a:pPr lvl="0" marL="0" indent="0">
                        <a:buNone/>
                      </a:pPr>
                      <a:r>
                        <a:rPr/>
                        <a:t>0.07902</a:t>
                      </a:r>
                    </a:p>
                  </a:txBody>
                </a:tc>
                <a:tc>
                  <a:txBody>
                    <a:bodyPr/>
                    <a:lstStyle/>
                    <a:p>
                      <a:pPr lvl="0" marL="0" indent="0">
                        <a:buNone/>
                      </a:pPr>
                      <a:r>
                        <a:rPr/>
                        <a:t>-7.862</a:t>
                      </a:r>
                    </a:p>
                  </a:txBody>
                </a:tc>
                <a:tc>
                  <a:txBody>
                    <a:bodyPr/>
                    <a:lstStyle/>
                    <a:p>
                      <a:pPr lvl="0" marL="0" indent="0">
                        <a:buNone/>
                      </a:pPr>
                      <a:r>
                        <a:rPr/>
                        <a:t>3.11e-10</a:t>
                      </a:r>
                      <a:r>
                        <a:rPr/>
                        <a:t> </a:t>
                      </a:r>
                      <a:r>
                        <a:rPr/>
                        <a:t>***</a:t>
                      </a:r>
                    </a:p>
                  </a:txBody>
                </a:tc>
              </a:tr>
            </a:tbl>
          </a:graphicData>
        </a:graphic>
      </p:graphicFrame>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r>
                  <a:rPr/>
                  <a:t>So we have:</a:t>
                </a:r>
              </a:p>
              <a:p>
                <a:pPr lvl="1"/>
                <a:r>
                  <a:rPr/>
                  <a:t>point estimate: </a:t>
                </a:r>
                <a14:m>
                  <m:oMath xmlns:m="http://schemas.openxmlformats.org/officeDocument/2006/math">
                    <m:r>
                      <m:t>−</m:t>
                    </m:r>
                    <m:r>
                      <m:t>0.62122</m:t>
                    </m:r>
                  </m:oMath>
                </a14:m>
              </a:p>
              <a:p>
                <a:pPr lvl="1"/>
                <a:r>
                  <a:rPr/>
                  <a:t>SE: </a:t>
                </a:r>
                <a14:m>
                  <m:oMath xmlns:m="http://schemas.openxmlformats.org/officeDocument/2006/math">
                    <m:r>
                      <m:t>0.07902</m:t>
                    </m:r>
                  </m:oMath>
                </a14:m>
              </a:p>
              <a:p>
                <a:pPr lvl="1"/>
                <a:r>
                  <a:rPr/>
                  <a:t>test statistic: </a:t>
                </a:r>
                <a14:m>
                  <m:oMath xmlns:m="http://schemas.openxmlformats.org/officeDocument/2006/math">
                    <m:r>
                      <m:t>t</m:t>
                    </m:r>
                    <m:r>
                      <m:t>=</m:t>
                    </m:r>
                    <m:r>
                      <m:t>−</m:t>
                    </m:r>
                    <m:r>
                      <m:t>7.862</m:t>
                    </m:r>
                  </m:oMath>
                </a14:m>
              </a:p>
              <a:p>
                <a:pPr lvl="1"/>
                <a:r>
                  <a:rPr/>
                  <a:t>p-value: </a:t>
                </a:r>
                <a14:m>
                  <m:oMath xmlns:m="http://schemas.openxmlformats.org/officeDocument/2006/math">
                    <m:r>
                      <m:t>p</m:t>
                    </m:r>
                    <m:r>
                      <m:t>=</m:t>
                    </m:r>
                    <m:r>
                      <m:t>3.11</m:t>
                    </m:r>
                    <m:r>
                      <m:t>e</m:t>
                    </m:r>
                    <m:r>
                      <m:t>−</m:t>
                    </m:r>
                    <m:r>
                      <m:t>10</m:t>
                    </m:r>
                  </m:oMath>
                </a14:m>
                <a:r>
                  <a:rPr/>
                  <a:t> (very, very small!)</a:t>
                </a:r>
              </a:p>
              <a:p>
                <a:pPr lvl="0" marL="0" indent="0">
                  <a:buNone/>
                </a:pPr>
                <a:r>
                  <a:rPr/>
                  <a:t>So what’s our conclusion?</a:t>
                </a:r>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Poverty</a:t>
            </a:r>
            <a:r>
              <a:rPr/>
              <a:t> </a:t>
            </a:r>
            <a:r>
              <a:rPr/>
              <a:t>-</a:t>
            </a:r>
            <a:r>
              <a:rPr/>
              <a:t> </a:t>
            </a:r>
            <a:r>
              <a:rPr/>
              <a:t>Conclusions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Since we find an extremely small p-value (smaller than </a:t>
                </a:r>
                <a14:m>
                  <m:oMath xmlns:m="http://schemas.openxmlformats.org/officeDocument/2006/math">
                    <m:r>
                      <m:t>α</m:t>
                    </m:r>
                    <m:r>
                      <m:t>=</m:t>
                    </m:r>
                    <m:r>
                      <m:t>0.05</m:t>
                    </m:r>
                  </m:oMath>
                </a14:m>
                <a:r>
                  <a:rPr/>
                  <a:t> for sure), we </a:t>
                </a:r>
                <a:r>
                  <a:rPr b="1"/>
                  <a:t>reject the null hypothesis</a:t>
                </a:r>
                <a:r>
                  <a:rPr/>
                  <a:t>, and conclude that there </a:t>
                </a:r>
                <a:r>
                  <a:rPr b="1"/>
                  <a:t>is</a:t>
                </a:r>
                <a:r>
                  <a:rPr/>
                  <a:t> a relationship between the percentage of the population graduating from high school, and the percentage of the population living in poverty. We estimate </a:t>
                </a:r>
                <a14:m>
                  <m:oMath xmlns:m="http://schemas.openxmlformats.org/officeDocument/2006/math">
                    <m:sSub>
                      <m:e>
                        <m:r>
                          <m:t>b</m:t>
                        </m:r>
                      </m:e>
                      <m:sub>
                        <m:r>
                          <m:t>1</m:t>
                        </m:r>
                      </m:sub>
                    </m:sSub>
                    <m:r>
                      <m:t>=</m:t>
                    </m:r>
                    <m:r>
                      <m:t>−</m:t>
                    </m:r>
                    <m:r>
                      <m:t>0.621</m:t>
                    </m:r>
                  </m:oMath>
                </a14:m>
                <a:r>
                  <a:rPr/>
                  <a:t>.</a:t>
                </a:r>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a:t>
            </a:r>
            <a:r>
              <a:rPr/>
              <a:t> </a:t>
            </a:r>
            <a:r>
              <a:rPr/>
              <a:t>…</a:t>
            </a:r>
            <a:r>
              <a:rPr/>
              <a:t> </a:t>
            </a:r>
            <a:r>
              <a:rPr/>
              <a:t>Hypotheses</a:t>
            </a:r>
            <a:r>
              <a:rPr/>
              <a:t> </a:t>
            </a:r>
            <a:r>
              <a:rPr/>
              <a:t>on</a:t>
            </a:r>
            <a:r>
              <a:rPr/>
              <a:t> </a:t>
            </a:r>
            <a:r>
              <a:rPr/>
              <a:t>Linear</a:t>
            </a:r>
            <a:r>
              <a:rPr/>
              <a:t> </a:t>
            </a:r>
            <a:r>
              <a:rPr/>
              <a:t>Models</a:t>
            </a:r>
          </a:p>
        </p:txBody>
      </p:sp>
      <p:sp>
        <p:nvSpPr>
          <p:cNvPr id="3" name="Content Placeholder 2"/>
          <p:cNvSpPr>
            <a:spLocks noGrp="1"/>
          </p:cNvSpPr>
          <p:nvPr>
            <p:ph idx="1"/>
          </p:nvPr>
        </p:nvSpPr>
        <p:spPr/>
        <p:txBody>
          <a:bodyPr/>
          <a:lstStyle/>
          <a:p>
            <a:pPr lvl="0" marL="0" indent="0">
              <a:buNone/>
            </a:pPr>
            <a:r>
              <a:rPr/>
              <a:t>So we can estimate slopes, then do hypothesis tests on them, which lets us determine if we believe there are associations (or “relationships”) between them. And we don’t have to do much … just fit a model in R, and then read the answer.</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Connections</a:t>
            </a:r>
            <a:r>
              <a:rPr/>
              <a:t> </a:t>
            </a:r>
            <a:r>
              <a:rPr/>
              <a:t>between</a:t>
            </a:r>
            <a:r>
              <a:rPr/>
              <a:t> </a:t>
            </a:r>
            <a:r>
              <a:rPr/>
              <a:t>t-tests</a:t>
            </a:r>
            <a:r>
              <a:rPr/>
              <a:t> </a:t>
            </a:r>
            <a:r>
              <a:rPr/>
              <a:t>and</a:t>
            </a:r>
            <a:r>
              <a:rPr/>
              <a:t> </a:t>
            </a:r>
            <a:r>
              <a:rPr/>
              <a:t>Linear</a:t>
            </a:r>
            <a:r>
              <a:rPr/>
              <a:t> </a:t>
            </a:r>
            <a:r>
              <a:rPr/>
              <a:t>Regression</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are</a:t>
            </a:r>
            <a:r>
              <a:rPr/>
              <a:t> </a:t>
            </a:r>
            <a:r>
              <a:rPr/>
              <a:t>they</a:t>
            </a:r>
            <a:r>
              <a:rPr/>
              <a:t> </a:t>
            </a:r>
            <a:r>
              <a:rPr/>
              <a:t>the</a:t>
            </a:r>
            <a:r>
              <a:rPr/>
              <a:t> </a:t>
            </a:r>
            <a:r>
              <a:rPr/>
              <a:t>same</a:t>
            </a:r>
            <a:r>
              <a:rPr/>
              <a:t> </a:t>
            </a:r>
            <a:r>
              <a:rPr/>
              <a:t>thing?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So why are t-tests and linear regression the same thing?</a:t>
                </a:r>
              </a:p>
              <a:p>
                <a:pPr lvl="1"/>
                <a:r>
                  <a:rPr/>
                  <a:t>t-test: we’re comparing a set of data to some value </a:t>
                </a:r>
                <a14:m>
                  <m:oMath xmlns:m="http://schemas.openxmlformats.org/officeDocument/2006/math">
                    <m:sSub>
                      <m:e>
                        <m:r>
                          <m:t>μ</m:t>
                        </m:r>
                      </m:e>
                      <m:sub>
                        <m:r>
                          <m:t>0</m:t>
                        </m:r>
                      </m:sub>
                    </m:sSub>
                  </m:oMath>
                </a14:m>
              </a:p>
              <a:p>
                <a:pPr lvl="1"/>
                <a:r>
                  <a:rPr/>
                  <a:t>regression: we have a row we haven’t considered, labeled (Intercept)</a:t>
                </a:r>
              </a:p>
              <a:p>
                <a:pPr lvl="0" marL="0" indent="0">
                  <a:buNone/>
                </a:pPr>
                <a:r>
                  <a:rPr/>
                  <a:t>So, this actually means that</a:t>
                </a:r>
              </a:p>
              <a:p>
                <a:pPr lvl="0" marL="0" indent="0">
                  <a:buNone/>
                </a:pPr>
                <a14:m>
                  <m:oMathPara xmlns:m="http://schemas.openxmlformats.org/officeDocument/2006/math">
                    <m:oMathParaPr>
                      <m:jc m:val="center"/>
                    </m:oMathParaPr>
                    <m:oMath>
                      <m:sSub>
                        <m:e>
                          <m:r>
                            <m:t>H</m:t>
                          </m:r>
                        </m:e>
                        <m:sub>
                          <m:r>
                            <m:t>0</m:t>
                          </m:r>
                        </m:sub>
                      </m:sSub>
                      <m:r>
                        <m:t>:</m:t>
                      </m:r>
                      <m:r>
                        <m:t>μ</m:t>
                      </m:r>
                      <m:r>
                        <m:t>=</m:t>
                      </m:r>
                      <m:sSub>
                        <m:e>
                          <m:r>
                            <m:t>μ</m:t>
                          </m:r>
                        </m:e>
                        <m:sub>
                          <m:r>
                            <m:t>0</m:t>
                          </m:r>
                        </m:sub>
                      </m:sSub>
                      <m:r>
                        <m:t>  </m:t>
                      </m:r>
                      <m:r>
                        <m:rPr>
                          <m:sty m:val="p"/>
                        </m:rPr>
                        <m:t>(t-test on mean)</m:t>
                      </m:r>
                    </m:oMath>
                  </m:oMathPara>
                </a14:m>
              </a:p>
              <a:p>
                <a:pPr lvl="0" marL="0" indent="0">
                  <a:buNone/>
                </a:pPr>
                <a:r>
                  <a:rPr/>
                  <a:t>is equivalent to</a:t>
                </a:r>
              </a:p>
              <a:p>
                <a:pPr lvl="0" marL="0" indent="0">
                  <a:buNone/>
                </a:pPr>
                <a14:m>
                  <m:oMathPara xmlns:m="http://schemas.openxmlformats.org/officeDocument/2006/math">
                    <m:oMathParaPr>
                      <m:jc m:val="center"/>
                    </m:oMathParaPr>
                    <m:oMath>
                      <m:sSub>
                        <m:e>
                          <m:r>
                            <m:t>H</m:t>
                          </m:r>
                        </m:e>
                        <m:sub>
                          <m:r>
                            <m:t>0</m:t>
                          </m:r>
                        </m:sub>
                      </m:sSub>
                      <m:r>
                        <m:t>:</m:t>
                      </m:r>
                      <m:sSub>
                        <m:e>
                          <m:r>
                            <m:t>β</m:t>
                          </m:r>
                        </m:e>
                        <m:sub>
                          <m:r>
                            <m:t>0</m:t>
                          </m:r>
                        </m:sub>
                      </m:sSub>
                      <m:r>
                        <m:t>=</m:t>
                      </m:r>
                      <m:sSub>
                        <m:e>
                          <m:r>
                            <m:t>μ</m:t>
                          </m:r>
                        </m:e>
                        <m:sub>
                          <m:r>
                            <m:t>0</m:t>
                          </m:r>
                        </m:sub>
                      </m:sSub>
                      <m:r>
                        <m:t>  </m:t>
                      </m:r>
                      <m:r>
                        <m:rPr>
                          <m:sty m:val="p"/>
                        </m:rPr>
                        <m:t>(t-test on intercept - mean!)</m:t>
                      </m:r>
                    </m:oMath>
                  </m:oMathPara>
                </a14:m>
              </a:p>
              <a:p>
                <a:pPr lvl="0" marL="0" indent="0">
                  <a:buNone/>
                </a:pPr>
                <a:r>
                  <a:rPr/>
                  <a:t>In other words, a t-test it’s our linear model </a:t>
                </a:r>
                <a14:m>
                  <m:oMath xmlns:m="http://schemas.openxmlformats.org/officeDocument/2006/math">
                    <m:r>
                      <m:t>y</m:t>
                    </m:r>
                    <m:r>
                      <m:t>=</m:t>
                    </m:r>
                    <m:sSub>
                      <m:e>
                        <m:r>
                          <m:t>β</m:t>
                        </m:r>
                      </m:e>
                      <m:sub>
                        <m:r>
                          <m:t>0</m:t>
                        </m:r>
                      </m:sub>
                    </m:sSub>
                    <m:r>
                      <m:t>+</m:t>
                    </m:r>
                    <m:sSub>
                      <m:e>
                        <m:r>
                          <m:t>β</m:t>
                        </m:r>
                      </m:e>
                      <m:sub>
                        <m:r>
                          <m:t>1</m:t>
                        </m:r>
                      </m:sub>
                    </m:sSub>
                    <m:r>
                      <m:t>x</m:t>
                    </m:r>
                  </m:oMath>
                </a14:m>
                <a:r>
                  <a:rPr/>
                  <a:t> where the slope term is gone since there is no x.</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Inference</a:t>
            </a:r>
            <a:r>
              <a:rPr/>
              <a:t> </a:t>
            </a:r>
            <a:r>
              <a:rPr/>
              <a:t>for</a:t>
            </a:r>
            <a:r>
              <a:rPr/>
              <a:t> </a:t>
            </a:r>
            <a:r>
              <a:rPr/>
              <a:t>other</a:t>
            </a:r>
            <a:r>
              <a:rPr/>
              <a:t> </a:t>
            </a:r>
            <a:r>
              <a:rPr/>
              <a:t>estimators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sample mean is not the only point estimate for which the sampling distribution is nearly normal. For example, the sampling distribution of sample </a:t>
                </a:r>
                <a:r>
                  <a:rPr b="1"/>
                  <a:t>proportions</a:t>
                </a:r>
                <a:r>
                  <a:rPr/>
                  <a:t> is also nearly normal when </a:t>
                </a:r>
                <a14:m>
                  <m:oMath xmlns:m="http://schemas.openxmlformats.org/officeDocument/2006/math">
                    <m:r>
                      <m:t>n</m:t>
                    </m:r>
                  </m:oMath>
                </a14:m>
                <a:r>
                  <a:rPr/>
                  <a:t> is sufficiently large (we’ll talk about this in detail in two weeks).</a:t>
                </a:r>
              </a:p>
              <a:p>
                <a:pPr lvl="1"/>
                <a:r>
                  <a:rPr/>
                  <a:t>An important assumption about point estimates is that they are </a:t>
                </a:r>
                <a:r>
                  <a:rPr b="1"/>
                  <a:t>unbiased</a:t>
                </a:r>
                <a:r>
                  <a:rPr/>
                  <a:t>, i.e. the sampling distribution of the estimate is centered at the true population parameter it estimates.</a:t>
                </a:r>
              </a:p>
              <a:p>
                <a:pPr lvl="2"/>
                <a:r>
                  <a:rPr/>
                  <a:t>That is, an unbiased estimate does not naturally over or underestimate the parameter. Rather, it tends to provide a “good” estimate.</a:t>
                </a:r>
              </a:p>
              <a:p>
                <a:pPr lvl="2"/>
                <a:r>
                  <a:rPr/>
                  <a:t>The sample mean is an example of an unbiased point estimate, as are each of the examples we introduce in this section.</a:t>
                </a:r>
              </a:p>
              <a:p>
                <a:pPr lvl="1"/>
                <a:r>
                  <a:rPr/>
                  <a:t>Some point estimates follow distributions other than the normal distribution, and some scenarios require statistical techniques that we haven’t covered yet - we will discuss most of these in the next course (1052H)</a:t>
                </a:r>
              </a:p>
            </p:txBody>
          </p:sp>
        </mc:Choice>
      </mc:AlternateContent>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Let’s</a:t>
            </a:r>
            <a:r>
              <a:rPr/>
              <a:t> </a:t>
            </a:r>
            <a:r>
              <a:rPr/>
              <a:t>Try</a:t>
            </a:r>
            <a:r>
              <a:rPr/>
              <a:t> </a:t>
            </a:r>
            <a:r>
              <a:rPr/>
              <a:t>an</a:t>
            </a:r>
            <a:r>
              <a:rPr/>
              <a:t> </a:t>
            </a: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Consider the dolphin example from before, with some specific data (not exactly the same). We are interested in </a:t>
                </a:r>
                <a14:m>
                  <m:oMath xmlns:m="http://schemas.openxmlformats.org/officeDocument/2006/math">
                    <m:sSub>
                      <m:e>
                        <m:r>
                          <m:t>H</m:t>
                        </m:r>
                      </m:e>
                      <m:sub>
                        <m:r>
                          <m:t>0</m:t>
                        </m:r>
                      </m:sub>
                    </m:sSub>
                    <m:r>
                      <m:t>:</m:t>
                    </m:r>
                    <m:r>
                      <m:t>μ</m:t>
                    </m:r>
                    <m:r>
                      <m:t>=</m:t>
                    </m:r>
                    <m:r>
                      <m:t>4.0</m:t>
                    </m:r>
                  </m:oMath>
                </a14:m>
                <a:r>
                  <a:rPr/>
                  <a:t>.</a:t>
                </a:r>
              </a:p>
              <a:p>
                <a:pPr lvl="0" marL="1270000" indent="0">
                  <a:buNone/>
                </a:pPr>
                <a:r>
                  <a:rPr sz="1800">
                    <a:latin typeface="Courier"/>
                  </a:rPr>
                  <a:t>dat &lt;-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40A070"/>
                    </a:solidFill>
                    <a:latin typeface="Courier"/>
                  </a:rPr>
                  <a:t>2.56</a:t>
                </a:r>
                <a:r>
                  <a:rPr sz="1800">
                    <a:latin typeface="Courier"/>
                  </a:rPr>
                  <a:t>, </a:t>
                </a:r>
                <a:r>
                  <a:rPr sz="1800">
                    <a:solidFill>
                      <a:srgbClr val="40A070"/>
                    </a:solidFill>
                    <a:latin typeface="Courier"/>
                  </a:rPr>
                  <a:t>3.86</a:t>
                </a:r>
                <a:r>
                  <a:rPr sz="1800">
                    <a:latin typeface="Courier"/>
                  </a:rPr>
                  <a:t>, </a:t>
                </a:r>
                <a:r>
                  <a:rPr sz="1800">
                    <a:solidFill>
                      <a:srgbClr val="40A070"/>
                    </a:solidFill>
                    <a:latin typeface="Courier"/>
                  </a:rPr>
                  <a:t>5.66</a:t>
                </a:r>
                <a:r>
                  <a:rPr sz="1800">
                    <a:latin typeface="Courier"/>
                  </a:rPr>
                  <a:t>, </a:t>
                </a:r>
                <a:r>
                  <a:rPr sz="1800">
                    <a:solidFill>
                      <a:srgbClr val="40A070"/>
                    </a:solidFill>
                    <a:latin typeface="Courier"/>
                  </a:rPr>
                  <a:t>5.95</a:t>
                </a:r>
                <a:r>
                  <a:rPr sz="1800">
                    <a:latin typeface="Courier"/>
                  </a:rPr>
                  <a:t>, </a:t>
                </a:r>
                <a:r>
                  <a:rPr sz="1800">
                    <a:solidFill>
                      <a:srgbClr val="40A070"/>
                    </a:solidFill>
                    <a:latin typeface="Courier"/>
                  </a:rPr>
                  <a:t>7.67</a:t>
                </a:r>
                <a:r>
                  <a:rPr sz="1800">
                    <a:latin typeface="Courier"/>
                  </a:rPr>
                  <a:t>, </a:t>
                </a:r>
                <a:r>
                  <a:rPr sz="1800">
                    <a:solidFill>
                      <a:srgbClr val="40A070"/>
                    </a:solidFill>
                    <a:latin typeface="Courier"/>
                  </a:rPr>
                  <a:t>1.92</a:t>
                </a:r>
                <a:r>
                  <a:rPr sz="1800">
                    <a:latin typeface="Courier"/>
                  </a:rPr>
                  <a:t>, </a:t>
                </a:r>
                <a:r>
                  <a:rPr sz="1800">
                    <a:solidFill>
                      <a:srgbClr val="40A070"/>
                    </a:solidFill>
                    <a:latin typeface="Courier"/>
                  </a:rPr>
                  <a:t>10.01</a:t>
                </a:r>
                <a:r>
                  <a:rPr sz="1800">
                    <a:latin typeface="Courier"/>
                  </a:rPr>
                  <a:t>, </a:t>
                </a:r>
                <a:r>
                  <a:rPr sz="1800">
                    <a:solidFill>
                      <a:srgbClr val="40A070"/>
                    </a:solidFill>
                    <a:latin typeface="Courier"/>
                  </a:rPr>
                  <a:t>6.00</a:t>
                </a:r>
                <a:r>
                  <a:rPr sz="1800">
                    <a:latin typeface="Courier"/>
                  </a:rPr>
                  <a:t>,</a:t>
                </a:r>
                <a:br/>
                <a:r>
                  <a:rPr sz="1800">
                    <a:latin typeface="Courier"/>
                  </a:rPr>
                  <a:t>         </a:t>
                </a:r>
                <a:r>
                  <a:rPr sz="1800">
                    <a:solidFill>
                      <a:srgbClr val="40A070"/>
                    </a:solidFill>
                    <a:latin typeface="Courier"/>
                  </a:rPr>
                  <a:t>4.47</a:t>
                </a:r>
                <a:r>
                  <a:rPr sz="1800">
                    <a:latin typeface="Courier"/>
                  </a:rPr>
                  <a:t>, </a:t>
                </a:r>
                <a:r>
                  <a:rPr sz="1800">
                    <a:solidFill>
                      <a:srgbClr val="40A070"/>
                    </a:solidFill>
                    <a:latin typeface="Courier"/>
                  </a:rPr>
                  <a:t>6.83</a:t>
                </a:r>
                <a:r>
                  <a:rPr sz="1800">
                    <a:latin typeface="Courier"/>
                  </a:rPr>
                  <a:t>, </a:t>
                </a:r>
                <a:r>
                  <a:rPr sz="1800">
                    <a:solidFill>
                      <a:srgbClr val="40A070"/>
                    </a:solidFill>
                    <a:latin typeface="Courier"/>
                  </a:rPr>
                  <a:t>1.47</a:t>
                </a:r>
                <a:r>
                  <a:rPr sz="1800">
                    <a:latin typeface="Courier"/>
                  </a:rPr>
                  <a:t>, </a:t>
                </a:r>
                <a:r>
                  <a:rPr sz="1800">
                    <a:solidFill>
                      <a:srgbClr val="40A070"/>
                    </a:solidFill>
                    <a:latin typeface="Courier"/>
                  </a:rPr>
                  <a:t>1.02</a:t>
                </a:r>
                <a:r>
                  <a:rPr sz="1800">
                    <a:latin typeface="Courier"/>
                  </a:rPr>
                  <a:t>, </a:t>
                </a:r>
                <a:r>
                  <a:rPr sz="1800">
                    <a:solidFill>
                      <a:srgbClr val="40A070"/>
                    </a:solidFill>
                    <a:latin typeface="Courier"/>
                  </a:rPr>
                  <a:t>8.36</a:t>
                </a:r>
                <a:r>
                  <a:rPr sz="1800">
                    <a:latin typeface="Courier"/>
                  </a:rPr>
                  <a:t>, </a:t>
                </a:r>
                <a:r>
                  <a:rPr sz="1800">
                    <a:solidFill>
                      <a:srgbClr val="40A070"/>
                    </a:solidFill>
                    <a:latin typeface="Courier"/>
                  </a:rPr>
                  <a:t>3.36</a:t>
                </a:r>
                <a:r>
                  <a:rPr sz="1800">
                    <a:latin typeface="Courier"/>
                  </a:rPr>
                  <a:t>, </a:t>
                </a:r>
                <a:r>
                  <a:rPr sz="1800">
                    <a:solidFill>
                      <a:srgbClr val="40A070"/>
                    </a:solidFill>
                    <a:latin typeface="Courier"/>
                  </a:rPr>
                  <a:t>5.34</a:t>
                </a:r>
                <a:r>
                  <a:rPr sz="1800">
                    <a:latin typeface="Courier"/>
                  </a:rPr>
                  <a:t>, </a:t>
                </a:r>
                <a:r>
                  <a:rPr sz="1800">
                    <a:solidFill>
                      <a:srgbClr val="40A070"/>
                    </a:solidFill>
                    <a:latin typeface="Courier"/>
                  </a:rPr>
                  <a:t>1.75</a:t>
                </a:r>
                <a:r>
                  <a:rPr sz="1800">
                    <a:latin typeface="Courier"/>
                  </a:rPr>
                  <a:t>,</a:t>
                </a:r>
                <a:br/>
                <a:r>
                  <a:rPr sz="1800">
                    <a:latin typeface="Courier"/>
                  </a:rPr>
                  <a:t>         </a:t>
                </a:r>
                <a:r>
                  <a:rPr sz="1800">
                    <a:solidFill>
                      <a:srgbClr val="40A070"/>
                    </a:solidFill>
                    <a:latin typeface="Courier"/>
                  </a:rPr>
                  <a:t>4.55</a:t>
                </a:r>
                <a:r>
                  <a:rPr sz="1800">
                    <a:latin typeface="Courier"/>
                  </a:rPr>
                  <a:t>, </a:t>
                </a:r>
                <a:r>
                  <a:rPr sz="1800">
                    <a:solidFill>
                      <a:srgbClr val="40A070"/>
                    </a:solidFill>
                    <a:latin typeface="Courier"/>
                  </a:rPr>
                  <a:t>4.78</a:t>
                </a:r>
                <a:r>
                  <a:rPr sz="1800">
                    <a:latin typeface="Courier"/>
                  </a:rPr>
                  <a:t>, </a:t>
                </a:r>
                <a:r>
                  <a:rPr sz="1800">
                    <a:solidFill>
                      <a:srgbClr val="40A070"/>
                    </a:solidFill>
                    <a:latin typeface="Courier"/>
                  </a:rPr>
                  <a:t>4.91</a:t>
                </a:r>
                <a:r>
                  <a:rPr sz="1800">
                    <a:latin typeface="Courier"/>
                  </a:rPr>
                  <a:t>)</a:t>
                </a:r>
                <a:br/>
                <a:r>
                  <a:rPr sz="1800">
                    <a:latin typeface="Courier"/>
                  </a:rPr>
                  <a:t>mod_a &lt;-</a:t>
                </a:r>
                <a:r>
                  <a:rPr sz="1800">
                    <a:solidFill>
                      <a:srgbClr val="4070A0"/>
                    </a:solidFill>
                    <a:latin typeface="Courier"/>
                  </a:rPr>
                  <a:t> </a:t>
                </a:r>
                <a:r>
                  <a:rPr sz="1800" b="1">
                    <a:solidFill>
                      <a:srgbClr val="007020"/>
                    </a:solidFill>
                    <a:latin typeface="Courier"/>
                  </a:rPr>
                  <a:t>t.test</a:t>
                </a:r>
                <a:r>
                  <a:rPr sz="1800">
                    <a:latin typeface="Courier"/>
                  </a:rPr>
                  <a:t>(</a:t>
                </a:r>
                <a:r>
                  <a:rPr sz="1800">
                    <a:solidFill>
                      <a:srgbClr val="902000"/>
                    </a:solidFill>
                    <a:latin typeface="Courier"/>
                  </a:rPr>
                  <a:t>x =</a:t>
                </a:r>
                <a:r>
                  <a:rPr sz="1800">
                    <a:latin typeface="Courier"/>
                  </a:rPr>
                  <a:t> dat, </a:t>
                </a:r>
                <a:r>
                  <a:rPr sz="1800">
                    <a:solidFill>
                      <a:srgbClr val="902000"/>
                    </a:solidFill>
                    <a:latin typeface="Courier"/>
                  </a:rPr>
                  <a:t>alternative =</a:t>
                </a:r>
                <a:r>
                  <a:rPr sz="1800">
                    <a:latin typeface="Courier"/>
                  </a:rPr>
                  <a:t> </a:t>
                </a:r>
                <a:r>
                  <a:rPr sz="1800">
                    <a:solidFill>
                      <a:srgbClr val="4070A0"/>
                    </a:solidFill>
                    <a:latin typeface="Courier"/>
                  </a:rPr>
                  <a:t>"two.sided"</a:t>
                </a:r>
                <a:r>
                  <a:rPr sz="1800">
                    <a:latin typeface="Courier"/>
                  </a:rPr>
                  <a:t>, </a:t>
                </a:r>
                <a:r>
                  <a:rPr sz="1800">
                    <a:solidFill>
                      <a:srgbClr val="902000"/>
                    </a:solidFill>
                    <a:latin typeface="Courier"/>
                  </a:rPr>
                  <a:t>mu =</a:t>
                </a:r>
                <a:r>
                  <a:rPr sz="1800">
                    <a:latin typeface="Courier"/>
                  </a:rPr>
                  <a:t> </a:t>
                </a:r>
                <a:r>
                  <a:rPr sz="1800">
                    <a:solidFill>
                      <a:srgbClr val="40A070"/>
                    </a:solidFill>
                    <a:latin typeface="Courier"/>
                  </a:rPr>
                  <a:t>4</a:t>
                </a:r>
                <a:r>
                  <a:rPr sz="1800">
                    <a:latin typeface="Courier"/>
                  </a:rPr>
                  <a:t>)</a:t>
                </a:r>
                <a:br/>
                <a:r>
                  <a:rPr sz="1800">
                    <a:latin typeface="Courier"/>
                  </a:rPr>
                  <a:t>mod_b &lt;-</a:t>
                </a:r>
                <a:r>
                  <a:rPr sz="1800">
                    <a:solidFill>
                      <a:srgbClr val="4070A0"/>
                    </a:solidFill>
                    <a:latin typeface="Courier"/>
                  </a:rPr>
                  <a:t> </a:t>
                </a:r>
                <a:r>
                  <a:rPr sz="1800" b="1">
                    <a:solidFill>
                      <a:srgbClr val="007020"/>
                    </a:solidFill>
                    <a:latin typeface="Courier"/>
                  </a:rPr>
                  <a:t>lm</a:t>
                </a:r>
                <a:r>
                  <a:rPr sz="1800">
                    <a:latin typeface="Courier"/>
                  </a:rPr>
                  <a:t>((dat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4</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1</a:t>
                </a:r>
                <a:r>
                  <a:rPr sz="1800">
                    <a:latin typeface="Courier"/>
                  </a:rPr>
                  <a:t>)</a:t>
                </a:r>
              </a:p>
            </p:txBody>
          </p:sp>
        </mc:Choice>
      </mc:AlternateContent>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Fitting</a:t>
            </a:r>
            <a:r>
              <a:rPr/>
              <a:t> </a:t>
            </a:r>
            <a:r>
              <a:rPr/>
              <a:t>using</a:t>
            </a:r>
            <a:r>
              <a:rPr/>
              <a:t> </a:t>
            </a:r>
            <a:r>
              <a:rPr/>
              <a:t>the</a:t>
            </a:r>
            <a:r>
              <a:rPr/>
              <a:t> </a:t>
            </a:r>
            <a:r>
              <a:rPr/>
              <a:t>t.test()</a:t>
            </a:r>
            <a:r>
              <a:rPr/>
              <a:t> </a:t>
            </a:r>
            <a:r>
              <a:rPr/>
              <a:t>function</a:t>
            </a:r>
          </a:p>
        </p:txBody>
      </p:sp>
      <p:sp>
        <p:nvSpPr>
          <p:cNvPr id="3" name="Content Placeholder 2"/>
          <p:cNvSpPr>
            <a:spLocks noGrp="1"/>
          </p:cNvSpPr>
          <p:nvPr>
            <p:ph idx="1"/>
          </p:nvPr>
        </p:nvSpPr>
        <p:spPr/>
        <p:txBody>
          <a:bodyPr/>
          <a:lstStyle/>
          <a:p>
            <a:pPr lvl="0" marL="1270000" indent="0">
              <a:buNone/>
            </a:pPr>
            <a:r>
              <a:rPr sz="1800">
                <a:latin typeface="Courier"/>
              </a:rPr>
              <a:t>mod_a</a:t>
            </a:r>
          </a:p>
          <a:p>
            <a:pPr lvl="0" marL="1270000" indent="0">
              <a:buNone/>
            </a:pPr>
            <a:r>
              <a:rPr sz="1800">
                <a:latin typeface="Courier"/>
              </a:rPr>
              <a:t>## 
##  One Sample t-test
## 
## data:  dat
## t = 1.3611, df = 18, p-value = 0.1903
## alternative hypothesis: true mean is not equal to 4
## 95 percent confidence interval:
##  3.586035 5.937123
## sample estimates:
## mean of x 
##  4.761579</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Fitting</a:t>
            </a:r>
            <a:r>
              <a:rPr/>
              <a:t> </a:t>
            </a:r>
            <a:r>
              <a:rPr/>
              <a:t>using</a:t>
            </a:r>
            <a:r>
              <a:rPr/>
              <a:t> </a:t>
            </a:r>
            <a:r>
              <a:rPr/>
              <a:t>the</a:t>
            </a:r>
            <a:r>
              <a:rPr/>
              <a:t> </a:t>
            </a:r>
            <a:r>
              <a:rPr/>
              <a:t>Linear</a:t>
            </a:r>
            <a:r>
              <a:rPr/>
              <a:t> </a:t>
            </a:r>
            <a:r>
              <a:rPr/>
              <a:t>Model</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summary</a:t>
            </a:r>
            <a:r>
              <a:rPr sz="1800">
                <a:latin typeface="Courier"/>
              </a:rPr>
              <a:t>(mod_b)</a:t>
            </a:r>
          </a:p>
          <a:p>
            <a:pPr lvl="0" marL="1270000" indent="0">
              <a:buNone/>
            </a:pPr>
            <a:r>
              <a:rPr sz="1800">
                <a:latin typeface="Courier"/>
              </a:rPr>
              <a:t>## 
## Call:
## lm(formula = (dat - 4) ~ 1)
## 
## Residuals:
##     Min      1Q  Median      3Q     Max 
## -3.7416 -1.8016  0.0184  1.2134  5.2484 
## 
## Coefficients:
##             Estimate Std. Error t value Pr(&gt;|t|)
## (Intercept)   0.7616     0.5595   1.361     0.19
## 
## Residual standard error: 2.439 on 18 degrees of freedom</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a:t>
            </a:r>
            <a:r>
              <a:rPr/>
              <a:t> </a:t>
            </a:r>
            <a:r>
              <a:rPr/>
              <a:t>…</a:t>
            </a:r>
          </a:p>
        </p:txBody>
      </p:sp>
      <p:sp>
        <p:nvSpPr>
          <p:cNvPr id="3" name="Content Placeholder 2"/>
          <p:cNvSpPr>
            <a:spLocks noGrp="1"/>
          </p:cNvSpPr>
          <p:nvPr>
            <p:ph idx="1"/>
          </p:nvPr>
        </p:nvSpPr>
        <p:spPr/>
        <p:txBody>
          <a:bodyPr/>
          <a:lstStyle/>
          <a:p>
            <a:pPr lvl="0" marL="0" indent="0">
              <a:buNone/>
            </a:pPr>
            <a:r>
              <a:rPr/>
              <a:t>That (Intercept) piece we ignored from our previous section turns out to be a t-test on the mean, when considered without a slope! Neat!</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Coming</a:t>
            </a:r>
            <a:r>
              <a:rPr/>
              <a:t> </a:t>
            </a:r>
            <a:r>
              <a:rPr/>
              <a:t>Up</a:t>
            </a:r>
            <a:r>
              <a:rPr/>
              <a:t> </a:t>
            </a:r>
            <a:r>
              <a:rPr/>
              <a:t>Next</a:t>
            </a:r>
          </a:p>
        </p:txBody>
      </p:sp>
      <p:sp>
        <p:nvSpPr>
          <p:cNvPr id="3" name="Content Placeholder 2"/>
          <p:cNvSpPr>
            <a:spLocks noGrp="1"/>
          </p:cNvSpPr>
          <p:nvPr>
            <p:ph idx="1"/>
          </p:nvPr>
        </p:nvSpPr>
        <p:spPr/>
        <p:txBody>
          <a:bodyPr/>
          <a:lstStyle/>
          <a:p>
            <a:pPr lvl="0" marL="0" indent="0">
              <a:buNone/>
            </a:pPr>
            <a:r>
              <a:rPr/>
              <a:t>In our coming lectures, we will explore one additional test (on proportions), and then discuss a very important idea called “confidence intervals” that are related to hypothesis tests, and used for describing estimates!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Non-normal</a:t>
            </a:r>
            <a:r>
              <a:rPr/>
              <a:t> </a:t>
            </a:r>
            <a:r>
              <a:rPr/>
              <a:t>point</a:t>
            </a:r>
            <a:r>
              <a:rPr/>
              <a:t> </a:t>
            </a:r>
            <a:r>
              <a:rPr/>
              <a:t>estimates</a:t>
            </a:r>
          </a:p>
        </p:txBody>
      </p:sp>
      <p:sp>
        <p:nvSpPr>
          <p:cNvPr id="3" name="Content Placeholder 2"/>
          <p:cNvSpPr>
            <a:spLocks noGrp="1"/>
          </p:cNvSpPr>
          <p:nvPr>
            <p:ph idx="1"/>
          </p:nvPr>
        </p:nvSpPr>
        <p:spPr/>
        <p:txBody>
          <a:bodyPr/>
          <a:lstStyle/>
          <a:p>
            <a:pPr lvl="1"/>
            <a:r>
              <a:rPr/>
              <a:t>We may apply the ideas of hypothesis testing to cases where the point estimate or test statistic is not necessarily normal. There are many reasons why such a situation may arise:</a:t>
            </a:r>
          </a:p>
          <a:p>
            <a:pPr lvl="2"/>
            <a:r>
              <a:rPr/>
              <a:t>the sample size is too small for the normal approximation to be valid;</a:t>
            </a:r>
          </a:p>
          <a:p>
            <a:pPr lvl="2"/>
            <a:r>
              <a:rPr/>
              <a:t>the standard error estimate may be poor; or</a:t>
            </a:r>
          </a:p>
          <a:p>
            <a:pPr lvl="2"/>
            <a:r>
              <a:rPr/>
              <a:t>the point estimate tends towards some distribution that is not the normal distribution.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Non-normal</a:t>
            </a:r>
            <a:r>
              <a:rPr/>
              <a:t> </a:t>
            </a:r>
            <a:r>
              <a:rPr/>
              <a:t>point</a:t>
            </a:r>
            <a:r>
              <a:rPr/>
              <a:t> </a:t>
            </a:r>
            <a:r>
              <a:rPr/>
              <a:t>estimates</a:t>
            </a:r>
          </a:p>
        </p:txBody>
      </p:sp>
      <p:sp>
        <p:nvSpPr>
          <p:cNvPr id="3" name="Content Placeholder 2"/>
          <p:cNvSpPr>
            <a:spLocks noGrp="1"/>
          </p:cNvSpPr>
          <p:nvPr>
            <p:ph idx="1"/>
          </p:nvPr>
        </p:nvSpPr>
        <p:spPr/>
        <p:txBody>
          <a:bodyPr/>
          <a:lstStyle/>
          <a:p>
            <a:pPr lvl="1"/>
            <a:r>
              <a:rPr/>
              <a:t>We may apply the ideas of hypothesis testing to cases where the point estimate or test statistic is not necessarily normal. There are many reasons why such a situation may arise:</a:t>
            </a:r>
          </a:p>
          <a:p>
            <a:pPr lvl="2"/>
            <a:r>
              <a:rPr/>
              <a:t>the sample size is too small for the normal approximation to be valid;</a:t>
            </a:r>
          </a:p>
          <a:p>
            <a:pPr lvl="2"/>
            <a:r>
              <a:rPr/>
              <a:t>the standard error estimate may be poor; or</a:t>
            </a:r>
          </a:p>
          <a:p>
            <a:pPr lvl="2"/>
            <a:r>
              <a:rPr/>
              <a:t>the point estimate tends towards some distribution that is not the normal distribution.</a:t>
            </a:r>
          </a:p>
          <a:p>
            <a:pPr lvl="1"/>
            <a:r>
              <a:rPr/>
              <a:t>For each case where the normal approximation is not valid, our first task is always to understand and characterize the sampling distribution of the point estimate or test statistic. Next, we can apply the general frameworks for hypothesis testing to these alternative distributions.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When</a:t>
            </a:r>
            <a:r>
              <a:rPr/>
              <a:t> </a:t>
            </a:r>
            <a:r>
              <a:rPr/>
              <a:t>to</a:t>
            </a:r>
            <a:r>
              <a:rPr/>
              <a:t> </a:t>
            </a:r>
            <a:r>
              <a:rPr/>
              <a:t>retreat</a:t>
            </a:r>
          </a:p>
        </p:txBody>
      </p:sp>
      <p:sp>
        <p:nvSpPr>
          <p:cNvPr id="3" name="Content Placeholder 2"/>
          <p:cNvSpPr>
            <a:spLocks noGrp="1"/>
          </p:cNvSpPr>
          <p:nvPr>
            <p:ph idx="1"/>
          </p:nvPr>
        </p:nvSpPr>
        <p:spPr/>
        <p:txBody>
          <a:bodyPr/>
          <a:lstStyle/>
          <a:p>
            <a:pPr lvl="1"/>
            <a:r>
              <a:rPr/>
              <a:t>Statistical tools rely on the following two main conditions:</a:t>
            </a:r>
          </a:p>
          <a:p>
            <a:pPr lvl="2"/>
            <a:r>
              <a:rPr b="1"/>
              <a:t>Independence</a:t>
            </a:r>
            <a:r>
              <a:rPr/>
              <a:t>: A random sample from less than 10% of the population ensures independence of observations. In experiments, this is ensured by random assignment. If independence fails, then advanced techniques must be used, and in some such cases, inference may not be possible.</a:t>
            </a:r>
          </a:p>
          <a:p>
            <a:pPr lvl="2"/>
            <a:r>
              <a:rPr b="1"/>
              <a:t>Sample size and skew</a:t>
            </a:r>
            <a:r>
              <a:rPr/>
              <a:t>: For example, if the sample size is too small, the skew too strong, or extreme outliers are present, then the normal model for the sample mean will fail.</a:t>
            </a:r>
          </a:p>
          <a:p>
            <a:pPr lvl="1"/>
            <a:r>
              <a:rPr/>
              <a:t>Whenever conditions are not satisfied for a statistical technique:</a:t>
            </a:r>
          </a:p>
          <a:p>
            <a:pPr lvl="2"/>
            <a:r>
              <a:rPr/>
              <a:t>Learn new methods that are appropriate for the data.</a:t>
            </a:r>
          </a:p>
          <a:p>
            <a:pPr lvl="2"/>
            <a:r>
              <a:rPr b="1"/>
              <a:t>Consult a statistician.</a:t>
            </a:r>
          </a:p>
          <a:p>
            <a:pPr lvl="2"/>
            <a:r>
              <a:rPr b="1"/>
              <a:t>Ignore the failure of conditions.</a:t>
            </a:r>
            <a:r>
              <a:rPr/>
              <a:t> This last option effectively invalidates any analysis and may discredit novel and interesting findings.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1051H - S61 - Lecture 10</dc:title>
  <dc:creator/>
  <cp:keywords/>
  <dcterms:created xsi:type="dcterms:W3CDTF">2020-06-05T16:14:59Z</dcterms:created>
  <dcterms:modified xsi:type="dcterms:W3CDTF">2020-06-05T16:14:59Z</dcterms:modified>
</cp:coreProperties>
</file>