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60" Type="http://schemas.openxmlformats.org/officeDocument/2006/relationships/tableStyles" Target="tableStyles.xml" /><Relationship Id="rId59" Type="http://schemas.openxmlformats.org/officeDocument/2006/relationships/theme" Target="theme/theme1.xml" /><Relationship Id="rId1" Type="http://schemas.openxmlformats.org/officeDocument/2006/relationships/slideMaster" Target="slideMasters/slideMaster1.xml" /><Relationship Id="rId58" Type="http://schemas.openxmlformats.org/officeDocument/2006/relationships/viewProps" Target="viewProps.xml" /><Relationship Id="rId5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ewresearch.org/pubs/2191/young-adults-workers-labor-market-pay-careers-advancement-recession" TargetMode="Externa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wherald.com/_internal/cimg!0/oo1il4sf8zzaqbboq25oevvbg99wpot" TargetMode="Externa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t>
            </a:r>
            <a:r>
              <a:rPr/>
              <a:t> </a:t>
            </a:r>
            <a:r>
              <a:rPr/>
              <a:t>-</a:t>
            </a:r>
            <a:r>
              <a:rPr/>
              <a:t> </a:t>
            </a:r>
            <a:r>
              <a:rPr/>
              <a:t>S61</a:t>
            </a:r>
            <a:r>
              <a:rPr/>
              <a:t> </a:t>
            </a:r>
            <a:r>
              <a:rPr/>
              <a:t>-</a:t>
            </a:r>
            <a:r>
              <a:rPr/>
              <a:t> </a:t>
            </a:r>
            <a:r>
              <a:rPr/>
              <a:t>Lecture</a:t>
            </a:r>
            <a:r>
              <a:rPr/>
              <a:t> </a:t>
            </a:r>
            <a:r>
              <a:rPr/>
              <a:t>08</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  </a:t></a:r></a:p><a:p><a:pPr lvl="0" marL="0" indent="0"><a:buNone /></a:pPr><a:r><a:rPr><a:hlinkClick r:id="rId2" /></a:rPr><a:t>http://pewresearch.org/pubs/2191/young-adults-workers-labor-market-pay-careers-advancement-recession</a:t></a:r></a:p></p:txBody></p:sp></p:spTree></p:cSld></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Margin</a:t>
            </a:r>
            <a:r>
              <a:rPr/>
              <a:t> </a:t>
            </a:r>
            <a:r>
              <a:rPr/>
              <a:t>of</a:t>
            </a:r>
            <a:r>
              <a:rPr/>
              <a:t> </a:t>
            </a:r>
            <a:r>
              <a:rPr/>
              <a:t>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41% </a:t>
                </a:r>
                <a14:m>
                  <m:oMath xmlns:m="http://schemas.openxmlformats.org/officeDocument/2006/math">
                    <m:r>
                      <m:t>±</m:t>
                    </m:r>
                  </m:oMath>
                </a14:m>
                <a:r>
                  <a:rPr/>
                  <a:t> 2.9%: We are 95% confident that 38.1% to 43.9% of the public believe young adults, rather than middle-aged or older adults, are having the toughest time in today’s economy.</a:t>
                </a:r>
              </a:p>
              <a:p>
                <a:pPr lvl="1"/>
                <a:r>
                  <a:rPr/>
                  <a:t>49% </a:t>
                </a:r>
                <a14:m>
                  <m:oMath xmlns:m="http://schemas.openxmlformats.org/officeDocument/2006/math">
                    <m:r>
                      <m:t>±</m:t>
                    </m:r>
                  </m:oMath>
                </a14:m>
                <a:r>
                  <a:rPr/>
                  <a:t> 4.4%: We are 95% confident that 44.6% to 53.4% of 18-34 years olds have taken a job they didn’t want just to pay the bills.</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estimation</a:t>
            </a:r>
          </a:p>
        </p:txBody>
      </p:sp>
      <p:sp>
        <p:nvSpPr>
          <p:cNvPr id="3" name="Content Placeholder 2"/>
          <p:cNvSpPr>
            <a:spLocks noGrp="1"/>
          </p:cNvSpPr>
          <p:nvPr>
            <p:ph idx="1"/>
          </p:nvPr>
        </p:nvSpPr>
        <p:spPr/>
        <p:txBody>
          <a:bodyPr/>
          <a:lstStyle/>
          <a:p>
            <a:pPr lvl="1"/>
            <a:r>
              <a:rPr/>
              <a:t>We are often interested in </a:t>
            </a:r>
            <a:r>
              <a:rPr b="1"/>
              <a:t>population parameters</a:t>
            </a:r>
            <a:r>
              <a:rPr/>
              <a:t>.</a:t>
            </a:r>
          </a:p>
          <a:p>
            <a:pPr lvl="1"/>
            <a:r>
              <a:rPr/>
              <a:t>Since complete populations are difficult (or impossible) to collect data on, we use </a:t>
            </a:r>
            <a:r>
              <a:rPr b="1"/>
              <a:t>sample statistics</a:t>
            </a:r>
            <a:r>
              <a:rPr/>
              <a:t> as </a:t>
            </a:r>
            <a:r>
              <a:rPr b="1"/>
              <a:t>point estimates</a:t>
            </a:r>
            <a:r>
              <a:rPr/>
              <a:t> for the unknown population parameters of interest.</a:t>
            </a:r>
          </a:p>
          <a:p>
            <a:pPr lvl="1"/>
            <a:r>
              <a:rPr/>
              <a:t>Sample statistics vary from sample to sample.</a:t>
            </a:r>
          </a:p>
          <a:p>
            <a:pPr lvl="1"/>
            <a:r>
              <a:rPr/>
              <a:t>Quantifying how sample statistics vary provides a way to estimate the </a:t>
            </a:r>
            <a:r>
              <a:rPr b="1"/>
              <a:t>margin of error</a:t>
            </a:r>
            <a:r>
              <a:rPr/>
              <a:t> associated with our point estimate.</a:t>
            </a:r>
          </a:p>
          <a:p>
            <a:pPr lvl="1"/>
            <a:r>
              <a:rPr/>
              <a:t>But before we get to quantifying the variability among samples, let’s try to understand how and why point estimates vary from sample to sample.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estimation</a:t>
            </a:r>
          </a:p>
        </p:txBody>
      </p:sp>
      <p:sp>
        <p:nvSpPr>
          <p:cNvPr id="3" name="Content Placeholder 2"/>
          <p:cNvSpPr>
            <a:spLocks noGrp="1"/>
          </p:cNvSpPr>
          <p:nvPr>
            <p:ph idx="1"/>
          </p:nvPr>
        </p:nvSpPr>
        <p:spPr/>
        <p:txBody>
          <a:bodyPr/>
          <a:lstStyle/>
          <a:p>
            <a:pPr lvl="0" marL="0" indent="0">
              <a:buNone/>
            </a:pPr>
            <a:r>
              <a:rPr/>
              <a:t>Suppose we randomly sample 1,000 adults from each state in the US. Would you expect the sample means of their heights to be the same, somewhat different, or very different?</a:t>
            </a:r>
          </a:p>
          <a:p>
            <a:pPr lvl="0" marL="0" indent="0">
              <a:buNone/>
            </a:pPr>
            <a:r>
              <a:rPr b="1"/>
              <a:t>Not the same, but only somewhat different.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The following histogram shows the distribution of number of drinks it takes a group of college students to get drunk. We will assume that this is our population of interest. If we randomly select observations from this data set, which values are most likely to be selected (which are least likely)?</a:t></a:r></a:p><a:p><a:pPr lvl="0" marL="0" indent="0"><a:buNone /></a:pPr></a:p></p:txBody></p:sp></p:spTree></p:cSld></p:sld>
</file>

<file path=ppt/slides/slide1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Suppose that you don’t have access to the population data. In order to estimate the average number of drinks it takes these college students to get drunk, you might sample from the population and use your sample mean as the best guess for the unknown population mean.</a:t></a:r></a:p><a:p><a:pPr lvl="1" /><a:r><a:rPr /><a:t>Sample, with replacement, ten students from the population, and record the number of drinks it takes them to get drunk.</a:t></a:r></a:p><a:p><a:pPr lvl="1" /><a:r><a:rPr /><a:t>Find the sample mean.</a:t></a:r></a:p><a:p><a:pPr lvl="1" /><a:r><a:rPr /><a:t>Plot the distribution of the sample averages obtained by members of the class.</a:t></a:r></a:p></p:txBody></p:sp></p:spTree></p:cSld></p:sld>
</file>

<file path=ppt/slides/slide1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p></p:txBody></p:sp></p:spTree></p:cSld></p:sld>
</file>

<file path=ppt/slides/slide1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Example:</a:t></a:r><a:r><a:rPr /><a:t> List of random numbers: 59, 121, 88, 46, 58, 72, 82, 81, 5, 10</a:t></a:r></a:p><a:p><a:pPr lvl="0" marL="0" indent="0"><a:buNone /></a:pPr></a:p><a:p><a:pPr lvl="0" marL="0" indent="0"><a:buNone /></a:pPr></a:p><a:p><a:pPr lvl="0" marL="0" indent="0"><a:buNone /></a:pPr><a:r><a:rPr b="1" /><a:t>Sample mean</a:t></a:r><a:r><a:rPr /><a:t>: </a:t></a:r><a14:m><m:oMath xmlns:m="http://schemas.openxmlformats.org/officeDocument/2006/math"><m:f><m:fPr><m:type m:val="bar" /></m:fPr><m:num><m:r><m:t>8</m:t></m:r><m:r><m:t>+</m:t></m:r><m:r><m:t>6</m:t></m:r><m:r><m:t>+</m:t></m:r><m:r><m:t>10</m:t></m:r><m:r><m:t>+</m:t></m:r><m:r><m:t>4</m:t></m:r><m:r><m:t>+</m:t></m:r><m:r><m:t>5</m:t></m:r><m:r><m:t>+</m:t></m:r><m:r><m:t>3</m:t></m:r><m:r><m:t>+</m:t></m:r><m:r><m:t>5</m:t></m:r><m:r><m:t>+</m:t></m:r><m:r><m:t>6</m:t></m:r><m:r><m:t>+</m:t></m:r><m:r><m:t>6</m:t></m:r><m:r><m:t>+</m:t></m:r><m:r><m:t>6</m:t></m:r></m:num><m:den><m:r><m:t>10</m:t></m:r></m:den></m:f><m:r><m:t>=</m:t></m:r><m:r><m:t>5.9</m:t></m:r></m:oMath></a14:m></a:p></p:txBody></p:sp></mc:Choice></mc:AlternateContent></p:spTree></p:cSld></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distribution</a:t>
            </a:r>
          </a:p>
        </p:txBody>
      </p:sp>
      <p:sp>
        <p:nvSpPr>
          <p:cNvPr id="3" name="Content Placeholder 2"/>
          <p:cNvSpPr>
            <a:spLocks noGrp="1"/>
          </p:cNvSpPr>
          <p:nvPr>
            <p:ph idx="1"/>
          </p:nvPr>
        </p:nvSpPr>
        <p:spPr/>
        <p:txBody>
          <a:bodyPr/>
          <a:lstStyle/>
          <a:p>
            <a:pPr lvl="0" marL="0" indent="0">
              <a:buNone/>
            </a:pPr>
            <a:r>
              <a:rPr/>
              <a:t>What you just constructed is called a </a:t>
            </a:r>
            <a:r>
              <a:rPr i="1"/>
              <a:t>sampling distribution</a:t>
            </a:r>
            <a:r>
              <a:rPr/>
              <a:t>.</a:t>
            </a:r>
          </a:p>
          <a:p>
            <a:pPr lvl="0" marL="0" indent="0">
              <a:buNone/>
            </a:pPr>
            <a:r>
              <a:rPr/>
              <a:t>What is the shape and center of this distribution? Based on this distribution, what do you think is the true population average?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distribution</a:t>
            </a:r>
          </a:p>
        </p:txBody>
      </p:sp>
      <p:sp>
        <p:nvSpPr>
          <p:cNvPr id="3" name="Content Placeholder 2"/>
          <p:cNvSpPr>
            <a:spLocks noGrp="1"/>
          </p:cNvSpPr>
          <p:nvPr>
            <p:ph idx="1"/>
          </p:nvPr>
        </p:nvSpPr>
        <p:spPr/>
        <p:txBody>
          <a:bodyPr/>
          <a:lstStyle/>
          <a:p>
            <a:pPr lvl="0" marL="0" indent="0">
              <a:buNone/>
            </a:pPr>
            <a:r>
              <a:rPr/>
              <a:t>What you just constructed is called a </a:t>
            </a:r>
            <a:r>
              <a:rPr i="1"/>
              <a:t>sampling distribution</a:t>
            </a:r>
            <a:r>
              <a:rPr/>
              <a:t>.</a:t>
            </a:r>
          </a:p>
          <a:p>
            <a:pPr lvl="0" marL="0" indent="0">
              <a:buNone/>
            </a:pPr>
            <a:r>
              <a:rPr/>
              <a:t>What is the shape and center of this distribution? Based on this distribution, what do you think is the true population average?</a:t>
            </a:r>
          </a:p>
          <a:p>
            <a:pPr lvl="0" marL="0" indent="0">
              <a:buNone/>
            </a:pPr>
            <a:r>
              <a:rPr b="1"/>
              <a:t>Approximately 5.39, the true population mean.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Case</a:t>
            </a:r>
            <a:r>
              <a:rPr/>
              <a:t> </a:t>
            </a:r>
            <a:r>
              <a:rPr/>
              <a:t>Study:</a:t>
            </a:r>
            <a:r>
              <a:rPr/>
              <a:t> </a:t>
            </a:r>
            <a:r>
              <a:rPr/>
              <a:t>Gender</a:t>
            </a:r>
            <a:r>
              <a:rPr/>
              <a:t> </a:t>
            </a:r>
            <a:r>
              <a:rPr/>
              <a:t>Discrimination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Sampling</a:t>
            </a:r>
            <a:r>
              <a:rPr/>
              <a:t> </a:t>
            </a:r>
            <a:r>
              <a:rPr/>
              <a:t>distributions</a:t>
            </a:r>
            <a:r>
              <a:rPr/>
              <a:t> </a:t>
            </a:r>
            <a:r>
              <a:rPr/>
              <a:t>-</a:t>
            </a:r>
            <a:r>
              <a:rPr/>
              <a:t> </a:t>
            </a:r>
            <a:r>
              <a:rPr/>
              <a:t>via</a:t>
            </a:r>
            <a:r>
              <a:rPr/>
              <a:t> </a:t>
            </a:r>
            <a:r>
              <a:rPr/>
              <a:t>CLT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Central</a:t>
            </a:r>
            <a:r>
              <a:rPr/>
              <a:t> </a:t>
            </a:r>
            <a:r>
              <a:rPr/>
              <a:t>limit</a:t>
            </a:r>
            <a:r>
              <a:rPr/>
              <a:t> </a:t>
            </a:r>
            <a:r>
              <a:rPr/>
              <a:t>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Central limit theorem</a:t>
                </a:r>
                <a:r>
                  <a:rPr/>
                  <a:t> The distribution of the sample mean is well approximated by a normal model:</a:t>
                </a:r>
              </a:p>
              <a:p>
                <a:pPr lvl="0" marL="0" indent="0">
                  <a:buNone/>
                </a:pPr>
                <a14:m>
                  <m:oMathPara xmlns:m="http://schemas.openxmlformats.org/officeDocument/2006/math">
                    <m:oMathParaPr>
                      <m:jc m:val="center"/>
                    </m:oMathParaPr>
                    <m:oMath>
                      <m:bar>
                        <m:barPr>
                          <m:pos m:val="top"/>
                        </m:barPr>
                        <m:e>
                          <m:r>
                            <m:t>x</m:t>
                          </m:r>
                        </m:e>
                      </m:bar>
                      <m:r>
                        <m:t>∼</m:t>
                      </m:r>
                      <m:r>
                        <m:rPr>
                          <m:sty m:val="p"/>
                          <m:scr m:val="script"/>
                        </m:rPr>
                        <m:t>N</m:t>
                      </m:r>
                      <m:d>
                        <m:dPr>
                          <m:begChr m:val="("/>
                          <m:endChr m:val=")"/>
                          <m:grow/>
                        </m:dPr>
                        <m:e>
                          <m:r>
                            <m:rPr>
                              <m:sty m:val="p"/>
                            </m:rPr>
                            <m:t>mean</m:t>
                          </m:r>
                          <m:r>
                            <m:t>=</m:t>
                          </m:r>
                          <m:r>
                            <m:t>μ</m:t>
                          </m:r>
                          <m:r>
                            <m:t>,</m:t>
                          </m:r>
                          <m:r>
                            <m:rPr>
                              <m:sty m:val="p"/>
                            </m:rPr>
                            <m:t>SE</m:t>
                          </m:r>
                          <m:r>
                            <m:t>=</m:t>
                          </m:r>
                          <m:f>
                            <m:fPr>
                              <m:type m:val="bar"/>
                            </m:fPr>
                            <m:num>
                              <m:r>
                                <m:t>σ</m:t>
                              </m:r>
                            </m:num>
                            <m:den>
                              <m:rad>
                                <m:radPr>
                                  <m:degHide m:val="1"/>
                                </m:radPr>
                                <m:deg/>
                                <m:e>
                                  <m:r>
                                    <m:t>n</m:t>
                                  </m:r>
                                </m:e>
                              </m:rad>
                            </m:den>
                          </m:f>
                        </m:e>
                      </m:d>
                      <m:r>
                        <m:t>,</m:t>
                      </m:r>
                    </m:oMath>
                  </m:oMathPara>
                </a14:m>
              </a:p>
              <a:p>
                <a:pPr lvl="0" marL="0" indent="0">
                  <a:buNone/>
                </a:pPr>
                <a:r>
                  <a:rPr/>
                  <a:t>where SE is represents </a:t>
                </a:r>
                <a:r>
                  <a:rPr b="1"/>
                  <a:t>standard error</a:t>
                </a:r>
                <a:r>
                  <a:rPr/>
                  <a:t>, which is defined as the standard deviation of the sampling distribution. If </a:t>
                </a:r>
                <a14:m>
                  <m:oMath xmlns:m="http://schemas.openxmlformats.org/officeDocument/2006/math">
                    <m:r>
                      <m:t>σ</m:t>
                    </m:r>
                  </m:oMath>
                </a14:m>
                <a:r>
                  <a:rPr/>
                  <a:t> is unknown, use </a:t>
                </a:r>
                <a14:m>
                  <m:oMath xmlns:m="http://schemas.openxmlformats.org/officeDocument/2006/math">
                    <m:r>
                      <m:t>s</m:t>
                    </m:r>
                  </m:oMath>
                </a14:m>
                <a:r>
                  <a:rPr/>
                  <a:t> (recall: standard deviation of sample).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Central</a:t>
            </a:r>
            <a:r>
              <a:rPr/>
              <a:t> </a:t>
            </a:r>
            <a:r>
              <a:rPr/>
              <a:t>limit</a:t>
            </a:r>
            <a:r>
              <a:rPr/>
              <a:t> </a:t>
            </a:r>
            <a:r>
              <a:rPr/>
              <a:t>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It wasn’t a coincidence that the sampling distribution we saw earlier was symmetric, and centered at the true population mean.</a:t>
                </a:r>
              </a:p>
              <a:p>
                <a:pPr lvl="1"/>
                <a:r>
                  <a:rPr/>
                  <a:t>We won’t go through a detailed proof of why </a:t>
                </a:r>
                <a14:m>
                  <m:oMath xmlns:m="http://schemas.openxmlformats.org/officeDocument/2006/math">
                    <m:r>
                      <m:t>S</m:t>
                    </m:r>
                    <m:r>
                      <m:t>E</m:t>
                    </m:r>
                    <m:r>
                      <m:t>=</m:t>
                    </m:r>
                    <m:f>
                      <m:fPr>
                        <m:type m:val="bar"/>
                      </m:fPr>
                      <m:num>
                        <m:r>
                          <m:t>σ</m:t>
                        </m:r>
                      </m:num>
                      <m:den>
                        <m:rad>
                          <m:radPr>
                            <m:degHide m:val="1"/>
                          </m:radPr>
                          <m:deg/>
                          <m:e>
                            <m:r>
                              <m:t>n</m:t>
                            </m:r>
                          </m:e>
                        </m:rad>
                      </m:den>
                    </m:f>
                  </m:oMath>
                </a14:m>
                <a:r>
                  <a:rPr/>
                  <a:t>, but note that as </a:t>
                </a:r>
                <a14:m>
                  <m:oMath xmlns:m="http://schemas.openxmlformats.org/officeDocument/2006/math">
                    <m:r>
                      <m:t>n</m:t>
                    </m:r>
                  </m:oMath>
                </a14:m>
                <a:r>
                  <a:rPr/>
                  <a:t> increases </a:t>
                </a:r>
                <a14:m>
                  <m:oMath xmlns:m="http://schemas.openxmlformats.org/officeDocument/2006/math">
                    <m:r>
                      <m:t>S</m:t>
                    </m:r>
                    <m:r>
                      <m:t>E</m:t>
                    </m:r>
                  </m:oMath>
                </a14:m>
                <a:r>
                  <a:rPr/>
                  <a:t> decreases.</a:t>
                </a:r>
              </a:p>
              <a:p>
                <a:pPr lvl="2"/>
                <a:r>
                  <a:rPr/>
                  <a:t>As the sample size increases we would expect samples to yield more consistent sample means, hence the variability among the sample means would be lower.</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CLT</a:t>
            </a:r>
            <a:r>
              <a:rPr/>
              <a:t> </a:t>
            </a:r>
            <a:r>
              <a:rPr/>
              <a:t>-</a:t>
            </a:r>
            <a:r>
              <a:rPr/>
              <a:t> </a:t>
            </a:r>
            <a:r>
              <a:rPr/>
              <a:t>conditions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Certain conditions must be met for the CLT to apply:</a:t>
                </a:r>
              </a:p>
              <a:p>
                <a:pPr lvl="1"/>
                <a:r>
                  <a:rPr b="1"/>
                  <a:t>Independence:</a:t>
                </a:r>
                <a:r>
                  <a:rPr/>
                  <a:t> Sampled observations must be independent. This is difficult to verify, but is more likely if</a:t>
                </a:r>
              </a:p>
              <a:p>
                <a:pPr lvl="2"/>
                <a:r>
                  <a:rPr/>
                  <a:t>random sampling/assignment is used, and</a:t>
                </a:r>
              </a:p>
              <a:p>
                <a:pPr lvl="2"/>
                <a:r>
                  <a:rPr/>
                  <a:t>if sampling without replacement, </a:t>
                </a:r>
                <a14:m>
                  <m:oMath xmlns:m="http://schemas.openxmlformats.org/officeDocument/2006/math">
                    <m:r>
                      <m:t>n</m:t>
                    </m:r>
                  </m:oMath>
                </a14:m>
                <a:r>
                  <a:rPr/>
                  <a:t> </a:t>
                </a:r>
                <a14:m>
                  <m:oMath xmlns:m="http://schemas.openxmlformats.org/officeDocument/2006/math">
                    <m:r>
                      <m:t>&lt;</m:t>
                    </m:r>
                  </m:oMath>
                </a14:m>
                <a:r>
                  <a:rPr/>
                  <a:t> 10% of the population.</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CLT</a:t>
            </a:r>
            <a:r>
              <a:rPr/>
              <a:t> </a:t>
            </a:r>
            <a:r>
              <a:rPr/>
              <a:t>-</a:t>
            </a:r>
            <a:r>
              <a:rPr/>
              <a:t> </a:t>
            </a:r>
            <a:r>
              <a:rPr/>
              <a:t>conditions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Certain conditions must be met for the CLT to apply:</a:t>
                </a:r>
              </a:p>
              <a:p>
                <a:pPr lvl="1"/>
                <a:r>
                  <a:rPr b="1"/>
                  <a:t>Independence:</a:t>
                </a:r>
                <a:r>
                  <a:rPr/>
                  <a:t> Sampled observations must be independent. This is difficult to verify, but is more likely if</a:t>
                </a:r>
              </a:p>
              <a:p>
                <a:pPr lvl="2"/>
                <a:r>
                  <a:rPr/>
                  <a:t>random sampling/assignment is used, and</a:t>
                </a:r>
              </a:p>
              <a:p>
                <a:pPr lvl="2"/>
                <a:r>
                  <a:rPr/>
                  <a:t>if sampling without replacement, </a:t>
                </a:r>
                <a14:m>
                  <m:oMath xmlns:m="http://schemas.openxmlformats.org/officeDocument/2006/math">
                    <m:r>
                      <m:t>n</m:t>
                    </m:r>
                  </m:oMath>
                </a14:m>
                <a:r>
                  <a:rPr/>
                  <a:t> </a:t>
                </a:r>
                <a14:m>
                  <m:oMath xmlns:m="http://schemas.openxmlformats.org/officeDocument/2006/math">
                    <m:r>
                      <m:t>&lt;</m:t>
                    </m:r>
                  </m:oMath>
                </a14:m>
                <a:r>
                  <a:rPr/>
                  <a:t> 10% of the population.</a:t>
                </a:r>
              </a:p>
              <a:p>
                <a:pPr lvl="1"/>
                <a:r>
                  <a:rPr b="1"/>
                  <a:t>Sample size/skew:</a:t>
                </a:r>
                <a:r>
                  <a:rPr/>
                  <a:t> Either the population distribution is normal, or if the population distribution is skewed, the sample size is large. This is also difficult to verify for the population, but we can check it using the sample data, and assume that the sample mirrors the population.</a:t>
                </a:r>
              </a:p>
              <a:p>
                <a:pPr lvl="2"/>
                <a:r>
                  <a:rPr/>
                  <a:t>the more skewed the population distribution, the larger sample size we need for the CLT to apply</a:t>
                </a:r>
              </a:p>
              <a:p>
                <a:pPr lvl="2"/>
                <a:r>
                  <a:rPr/>
                  <a:t>for moderately skewed distributions </a:t>
                </a:r>
                <a14:m>
                  <m:oMath xmlns:m="http://schemas.openxmlformats.org/officeDocument/2006/math">
                    <m:r>
                      <m:t>n</m:t>
                    </m:r>
                    <m:r>
                      <m:t>&gt;</m:t>
                    </m:r>
                    <m:r>
                      <m:t>30</m:t>
                    </m:r>
                  </m:oMath>
                </a14:m>
                <a:r>
                  <a:rPr/>
                  <a:t> is a widely used rule of thumb</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Hypothesis</a:t>
            </a:r>
            <a:r>
              <a:rPr/>
              <a:t> </a:t>
            </a:r>
            <a:r>
              <a:rPr/>
              <a:t>Testing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Tests</a:t>
            </a:r>
            <a:r>
              <a:rPr/>
              <a:t> </a:t>
            </a:r>
            <a:r>
              <a:rPr/>
              <a:t>as</a:t>
            </a:r>
            <a:r>
              <a:rPr/>
              <a:t> </a:t>
            </a:r>
            <a:r>
              <a:rPr/>
              <a:t>a</a:t>
            </a:r>
            <a:r>
              <a:rPr/>
              <a:t> </a:t>
            </a:r>
            <a:r>
              <a:rPr/>
              <a:t>Trial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Hypothesis testing is very much like a court trial.</a:t>
                </a:r>
              </a:p>
              <a:p>
                <a:pPr lvl="0" marL="0" indent="0">
                  <a:buNone/>
                </a:pPr>
              </a:p>
              <a:p>
                <a:pPr lvl="0" marL="0" indent="0">
                  <a:buNone/>
                </a:pPr>
                <a:r>
                  <a:rPr/>
                  <a:t> </a:t>
                </a:r>
              </a:p>
              <a:p>
                <a:pPr lvl="1"/>
                <a14:m>
                  <m:oMath xmlns:m="http://schemas.openxmlformats.org/officeDocument/2006/math">
                    <m:sSub>
                      <m:e>
                        <m:r>
                          <m:t>H</m:t>
                        </m:r>
                      </m:e>
                      <m:sub>
                        <m:r>
                          <m:t>0</m:t>
                        </m:r>
                      </m:sub>
                    </m:sSub>
                  </m:oMath>
                </a14:m>
                <a:r>
                  <a:rPr/>
                  <a:t>: defendent is innocent (English common law; Justinian Codes, UN Declaration of Human Rights), </a:t>
                </a:r>
                <a:r>
                  <a:rPr i="1"/>
                  <a:t>versus</a:t>
                </a:r>
                <a:r>
                  <a:rPr/>
                  <a:t>  </a:t>
                </a:r>
                <a14:m>
                  <m:oMath xmlns:m="http://schemas.openxmlformats.org/officeDocument/2006/math">
                    <m:sSub>
                      <m:e>
                        <m:r>
                          <m:t>H</m:t>
                        </m:r>
                      </m:e>
                      <m:sub>
                        <m:r>
                          <m:t>A</m:t>
                        </m:r>
                      </m:sub>
                    </m:sSub>
                  </m:oMath>
                </a14:m>
                <a:r>
                  <a:rPr/>
                  <a:t>: defendent is guilty</a:t>
                </a:r>
              </a:p>
              <a:p>
                <a:pPr lvl="1"/>
                <a:r>
                  <a:rPr/>
                  <a:t>We then present the evidence </a:t>
                </a:r>
                <a14:m>
                  <m:oMath xmlns:m="http://schemas.openxmlformats.org/officeDocument/2006/math">
                    <m:r>
                      <m:t>−</m:t>
                    </m:r>
                  </m:oMath>
                </a14:m>
                <a:r>
                  <a:rPr/>
                  <a:t> collect data</a:t>
                </a:r>
              </a:p>
              <a:p>
                <a:pPr lvl="1"/>
                <a:r>
                  <a:rPr/>
                  <a:t>Then we judge the evidence: “Could these data plausibly have happened by chance if the null hypothesis were true?”</a:t>
                </a:r>
              </a:p>
              <a:p>
                <a:pPr lvl="2"/>
                <a:r>
                  <a:rPr/>
                  <a:t>If they were very unlikely to have occurred, then the evidence raises more than </a:t>
                </a:r>
                <a:r>
                  <a:rPr i="1"/>
                  <a:t>a reasonable doubt</a:t>
                </a:r>
                <a:r>
                  <a:rPr/>
                  <a:t> in our minds about the null hypothesis</a:t>
                </a:r>
              </a:p>
              <a:p>
                <a:pPr lvl="1"/>
                <a:r>
                  <a:rPr/>
                  <a:t>Ultimately, we must make a decision: how unlikely is </a:t>
                </a:r>
                <a:r>
                  <a:rPr b="1"/>
                  <a:t>unlikely</a:t>
                </a:r>
                <a:r>
                  <a:rPr/>
                  <a:t>? </a:t>
                </a:r>
              </a:p>
              <a:p>
                <a:pPr lvl="0" marL="0" indent="0">
                  <a:buNone/>
                </a:pPr>
                <a:r>
                  <a:rPr i="1"/>
                  <a:t>Image from </a:t>
                </a:r>
                <a:r>
                  <a:rPr i="1">
                    <a:hlinkClick r:id="rId2"/>
                  </a:rPr>
                  <a:t>http://www.nwherald.com/_internal/cimg!0/oo1il4sf8zzaqbboq25oevvbg99wpot</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Hypothesis</a:t>
            </a:r>
            <a:r>
              <a:rPr/>
              <a:t> </a:t>
            </a:r>
            <a:r>
              <a:rPr/>
              <a:t>Test</a:t>
            </a:r>
            <a:r>
              <a:rPr/>
              <a:t> </a:t>
            </a:r>
            <a:r>
              <a:rPr/>
              <a:t>as</a:t>
            </a:r>
            <a:r>
              <a:rPr/>
              <a:t> </a:t>
            </a:r>
            <a:r>
              <a:rPr/>
              <a:t>a</a:t>
            </a:r>
            <a:r>
              <a:rPr/>
              <a:t> </a:t>
            </a:r>
            <a:r>
              <a:rPr/>
              <a:t>Trial</a:t>
            </a:r>
            <a:r>
              <a:rPr/>
              <a:t> </a:t>
            </a:r>
            <a:r>
              <a:rPr/>
              <a:t>(continued)</a:t>
            </a:r>
          </a:p>
        </p:txBody>
      </p:sp>
      <p:sp>
        <p:nvSpPr>
          <p:cNvPr id="3" name="Content Placeholder 2"/>
          <p:cNvSpPr>
            <a:spLocks noGrp="1"/>
          </p:cNvSpPr>
          <p:nvPr>
            <p:ph idx="1"/>
          </p:nvPr>
        </p:nvSpPr>
        <p:spPr/>
        <p:txBody>
          <a:bodyPr/>
          <a:lstStyle/>
          <a:p>
            <a:pPr lvl="1"/>
            <a:r>
              <a:rPr/>
              <a:t>If the evidence is not strong enough to reject the assumption of innocence, the jury returns with a verdict of “not guilty”.</a:t>
            </a:r>
          </a:p>
          <a:p>
            <a:pPr lvl="2"/>
            <a:r>
              <a:rPr/>
              <a:t>The jury does not say that the defendant is innocent, just that there is not enough evidence to convict.</a:t>
            </a:r>
          </a:p>
          <a:p>
            <a:pPr lvl="2"/>
            <a:r>
              <a:rPr/>
              <a:t>The defendant may, in fact, be innocent, but the jury has no way of being sure.</a:t>
            </a:r>
          </a:p>
          <a:p>
            <a:pPr lvl="1"/>
            <a:r>
              <a:rPr/>
              <a:t>Said statistically, we </a:t>
            </a:r>
            <a:r>
              <a:rPr b="1"/>
              <a:t>fail to reject the null hypothesis</a:t>
            </a:r>
            <a:r>
              <a:rPr/>
              <a:t>.</a:t>
            </a:r>
          </a:p>
          <a:p>
            <a:pPr lvl="2"/>
            <a:r>
              <a:rPr/>
              <a:t>We never declare the null hypothesis to be true, because we simply do not know whether it’s true or not.</a:t>
            </a:r>
          </a:p>
          <a:p>
            <a:pPr lvl="2"/>
            <a:r>
              <a:rPr/>
              <a:t>Therefore we never “accept the null hypothesis”.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Hypothesis</a:t>
            </a:r>
            <a:r>
              <a:rPr/>
              <a:t> </a:t>
            </a:r>
            <a:r>
              <a:rPr/>
              <a:t>Test</a:t>
            </a:r>
            <a:r>
              <a:rPr/>
              <a:t> </a:t>
            </a:r>
            <a:r>
              <a:rPr/>
              <a:t>as</a:t>
            </a:r>
            <a:r>
              <a:rPr/>
              <a:t> </a:t>
            </a:r>
            <a:r>
              <a:rPr/>
              <a:t>a</a:t>
            </a:r>
            <a:r>
              <a:rPr/>
              <a:t> </a:t>
            </a:r>
            <a:r>
              <a:rPr/>
              <a:t>Trial</a:t>
            </a:r>
            <a:r>
              <a:rPr/>
              <a:t> </a:t>
            </a:r>
            <a:r>
              <a:rPr/>
              <a:t>(continued)</a:t>
            </a:r>
          </a:p>
        </p:txBody>
      </p:sp>
      <p:sp>
        <p:nvSpPr>
          <p:cNvPr id="3" name="Content Placeholder 2"/>
          <p:cNvSpPr>
            <a:spLocks noGrp="1"/>
          </p:cNvSpPr>
          <p:nvPr>
            <p:ph idx="1"/>
          </p:nvPr>
        </p:nvSpPr>
        <p:spPr/>
        <p:txBody>
          <a:bodyPr/>
          <a:lstStyle/>
          <a:p>
            <a:pPr lvl="1"/>
            <a:r>
              <a:rPr/>
              <a:t>In a trial, the burden of proof is on the prosecution.</a:t>
            </a:r>
          </a:p>
          <a:p>
            <a:pPr lvl="1"/>
            <a:r>
              <a:rPr/>
              <a:t>In a hypothesis test, the burden of proof is on the unusual claim.</a:t>
            </a:r>
          </a:p>
          <a:p>
            <a:pPr lvl="1"/>
            <a:r>
              <a:rPr/>
              <a:t>The null hypothesis is the ordinary state of affairs (the status quo), so it’s the alternative hypothesis that we consider unusual and for which we must gather evidence.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Concept</a:t>
            </a:r>
            <a:r>
              <a:rPr/>
              <a:t> </a:t>
            </a:r>
            <a:r>
              <a:rPr/>
              <a:t>of</a:t>
            </a:r>
            <a:r>
              <a:rPr/>
              <a:t> </a:t>
            </a:r>
            <a:r>
              <a:rPr/>
              <a:t>Hypothesis</a:t>
            </a:r>
            <a:r>
              <a:rPr/>
              <a:t> </a:t>
            </a:r>
            <a:r>
              <a:rPr/>
              <a:t>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start with a </a:t>
                </a:r>
                <a:r>
                  <a:rPr b="1"/>
                  <a:t>null hypothesis</a:t>
                </a:r>
                <a:r>
                  <a:rPr/>
                  <a:t> (</a:t>
                </a:r>
                <a14:m>
                  <m:oMath xmlns:m="http://schemas.openxmlformats.org/officeDocument/2006/math">
                    <m:sSub>
                      <m:e>
                        <m:r>
                          <m:t>H</m:t>
                        </m:r>
                      </m:e>
                      <m:sub>
                        <m:r>
                          <m:t>0</m:t>
                        </m:r>
                      </m:sub>
                    </m:sSub>
                  </m:oMath>
                </a14:m>
                <a:r>
                  <a:rPr/>
                  <a:t>) that represents the status quo.</a:t>
                </a:r>
              </a:p>
              <a:p>
                <a:pPr lvl="1"/>
                <a:r>
                  <a:rPr/>
                  <a:t>We also have an </a:t>
                </a:r>
                <a:r>
                  <a:rPr b="1"/>
                  <a:t>alternative hypothesis</a:t>
                </a:r>
                <a:r>
                  <a:rPr/>
                  <a:t> (</a:t>
                </a:r>
                <a14:m>
                  <m:oMath xmlns:m="http://schemas.openxmlformats.org/officeDocument/2006/math">
                    <m:sSub>
                      <m:e>
                        <m:r>
                          <m:t>H</m:t>
                        </m:r>
                      </m:e>
                      <m:sub>
                        <m:r>
                          <m:t>A</m:t>
                        </m:r>
                      </m:sub>
                    </m:sSub>
                  </m:oMath>
                </a14:m>
                <a:r>
                  <a:rPr/>
                  <a:t>) that represents our research question, i.e. what we’re testing for.</a:t>
                </a:r>
              </a:p>
              <a:p>
                <a:pPr lvl="1"/>
                <a:r>
                  <a:rPr/>
                  <a:t>We conduct a hypothesis test under the assumption that the null hypothesis is true, either via simulation (today) or theoretical methods (later in the course).</a:t>
                </a:r>
              </a:p>
              <a:p>
                <a:pPr lvl="1"/>
                <a:r>
                  <a:rPr/>
                  <a:t>If the test results suggest that the data do not provide convincing evidence for the alternative hypothesis, we stick with the null hypothesis. If they do, then we reject the null hypothesis in favor of the alternative.</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Gender</a:t>
            </a:r>
            <a:r>
              <a:rPr/>
              <a:t> </a:t>
            </a:r>
            <a:r>
              <a:rPr/>
              <a:t>Discrimination</a:t>
            </a:r>
          </a:p>
        </p:txBody>
      </p:sp>
      <p:sp>
        <p:nvSpPr>
          <p:cNvPr id="3" name="Content Placeholder 2"/>
          <p:cNvSpPr>
            <a:spLocks noGrp="1"/>
          </p:cNvSpPr>
          <p:nvPr>
            <p:ph idx="1"/>
          </p:nvPr>
        </p:nvSpPr>
        <p:spPr/>
        <p:txBody>
          <a:bodyPr/>
          <a:lstStyle/>
          <a:p>
            <a:pPr lvl="1"/>
            <a:r>
              <a:rPr/>
              <a:t>In 1972, as a part of a study on gender discrimination, 48 male bank supervisors were each given the same personnel file and asked to judge whether the person should be promoted to a branch manager job that was described as “routine”.</a:t>
            </a:r>
          </a:p>
          <a:p>
            <a:pPr lvl="1"/>
            <a:r>
              <a:rPr/>
              <a:t>The files were identical except that half of the supervisors had files showing the person was male while the other half had files showing the person was female.</a:t>
            </a:r>
          </a:p>
          <a:p>
            <a:pPr lvl="1"/>
            <a:r>
              <a:rPr/>
              <a:t>It was randomly determined which supervisors got “male” applications and which got “female” applications.</a:t>
            </a:r>
          </a:p>
          <a:p>
            <a:pPr lvl="1"/>
            <a:r>
              <a:rPr/>
              <a:t>Of the 48 files reviewed, 35 were promoted.</a:t>
            </a:r>
          </a:p>
          <a:p>
            <a:pPr lvl="1"/>
            <a:r>
              <a:rPr/>
              <a:t>The study is testing whether females are unfairly discriminated against.</a:t>
            </a:r>
          </a:p>
          <a:p>
            <a:pPr lvl="1"/>
            <a:r>
              <a:rPr/>
              <a:t>Is this an observational study or an experiment?</a:t>
            </a:r>
          </a:p>
          <a:p>
            <a:pPr lvl="0" marL="0" indent="0">
              <a:buNone/>
            </a:pPr>
            <a:r>
              <a:rPr i="1"/>
              <a:t>B.Rosen and T. Jerdee (1974), “Influence of sex role stereotypes on personnel decisions”, J.Applied Psychology, 59:9-14.</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example</a:t>
            </a:r>
            <a:r>
              <a:rPr/>
              <a:t> </a:t>
            </a:r>
            <a:r>
              <a:rPr/>
              <a:t>of</a:t>
            </a:r>
            <a:r>
              <a:rPr/>
              <a:t> </a:t>
            </a:r>
            <a:r>
              <a:rPr/>
              <a:t>gender</a:t>
            </a:r>
            <a:r>
              <a:rPr/>
              <a:t> </a:t>
            </a:r>
            <a:r>
              <a:rPr/>
              <a:t>discrimination</a:t>
            </a:r>
            <a:r>
              <a:rPr/>
              <a:t> </a:t>
            </a:r>
            <a:r>
              <a:rPr/>
              <a:t>…</a:t>
            </a:r>
          </a:p>
        </p:txBody>
      </p:sp>
      <p:sp>
        <p:nvSpPr>
          <p:cNvPr id="3" name="Content Placeholder 2"/>
          <p:cNvSpPr>
            <a:spLocks noGrp="1"/>
          </p:cNvSpPr>
          <p:nvPr>
            <p:ph idx="1"/>
          </p:nvPr>
        </p:nvSpPr>
        <p:spPr/>
        <p:txBody>
          <a:bodyPr/>
          <a:lstStyle/>
          <a:p>
            <a:pPr lvl="0" marL="0" indent="0">
              <a:buNone/>
            </a:pPr>
          </a:p>
          <a:p>
            <a:pPr lvl="0" marL="0" indent="0">
              <a:buNone/>
            </a:pPr>
            <a:r>
              <a:rPr/>
              <a:t>Since it was quite unlikely to obtain results like the actual data or something more extreme in the simulations (male promotions being 30% or more higher than female promotions), we would decide to reject the null hypothesis in favor of the alternative.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Hypothesis</a:t>
            </a:r>
            <a:r>
              <a:rPr/>
              <a:t> </a:t>
            </a:r>
            <a:r>
              <a:rPr/>
              <a:t>Testing</a:t>
            </a:r>
            <a:r>
              <a:rPr/>
              <a:t> </a:t>
            </a:r>
            <a:r>
              <a:rPr/>
              <a:t>(Recap)</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Concept</a:t>
            </a:r>
            <a:r>
              <a:rPr/>
              <a:t> </a:t>
            </a:r>
            <a:r>
              <a:rPr/>
              <a:t>of</a:t>
            </a:r>
            <a:r>
              <a:rPr/>
              <a:t> </a:t>
            </a:r>
            <a:r>
              <a:rPr/>
              <a:t>Hypothesis</a:t>
            </a:r>
            <a:r>
              <a:rPr/>
              <a:t> </a:t>
            </a:r>
            <a:r>
              <a:rPr/>
              <a:t>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start with a </a:t>
                </a:r>
                <a:r>
                  <a:rPr b="1"/>
                  <a:t>null hypothesis</a:t>
                </a:r>
                <a:r>
                  <a:rPr/>
                  <a:t> (</a:t>
                </a:r>
                <a14:m>
                  <m:oMath xmlns:m="http://schemas.openxmlformats.org/officeDocument/2006/math">
                    <m:sSub>
                      <m:e>
                        <m:r>
                          <m:t>H</m:t>
                        </m:r>
                      </m:e>
                      <m:sub>
                        <m:r>
                          <m:t>0</m:t>
                        </m:r>
                      </m:sub>
                    </m:sSub>
                  </m:oMath>
                </a14:m>
                <a:r>
                  <a:rPr/>
                  <a:t>) that represents the status quo.</a:t>
                </a:r>
              </a:p>
              <a:p>
                <a:pPr lvl="1"/>
                <a:r>
                  <a:rPr/>
                  <a:t>We also have an </a:t>
                </a:r>
                <a:r>
                  <a:rPr b="1"/>
                  <a:t>alternative hypothesis</a:t>
                </a:r>
                <a:r>
                  <a:rPr/>
                  <a:t> (</a:t>
                </a:r>
                <a14:m>
                  <m:oMath xmlns:m="http://schemas.openxmlformats.org/officeDocument/2006/math">
                    <m:sSub>
                      <m:e>
                        <m:r>
                          <m:t>H</m:t>
                        </m:r>
                      </m:e>
                      <m:sub>
                        <m:r>
                          <m:t>A</m:t>
                        </m:r>
                      </m:sub>
                    </m:sSub>
                  </m:oMath>
                </a14:m>
                <a:r>
                  <a:rPr/>
                  <a:t>) that represents our research question, i.e. what we’re testing for.</a:t>
                </a:r>
              </a:p>
              <a:p>
                <a:pPr lvl="1"/>
                <a:r>
                  <a:rPr/>
                  <a:t>We conduct a hypothesis test under the assumption that the null hypothesis is true, either via simulation (today) or theoretical methods (later in the course).</a:t>
                </a:r>
              </a:p>
              <a:p>
                <a:pPr lvl="1"/>
                <a:r>
                  <a:rPr/>
                  <a:t>If the test results suggest that the data do not provide convincing evidence for the alternative hypothesis, we stick with the null hypothesis. If they do, then we reject the null hypothesis in favor of the alternative.</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Formal</a:t>
            </a:r>
            <a:r>
              <a:rPr/>
              <a:t> </a:t>
            </a:r>
            <a:r>
              <a:rPr/>
              <a:t>testing</a:t>
            </a:r>
            <a:r>
              <a:rPr/>
              <a:t> </a:t>
            </a:r>
            <a:r>
              <a:rPr/>
              <a:t>using</a:t>
            </a:r>
            <a:r>
              <a:rPr/>
              <a:t> </a:t>
            </a:r>
            <a:r>
              <a:rPr/>
              <a:t>p-values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In order to evaluate if the observed sample mean is unusual for the hypothesized sampling distribution, we determine how many standard errors away from the null it is, which is also called the test statistic.</a:t>
                </a:r>
              </a:p>
              <a:p>
                <a:pPr lvl="0" marL="0" indent="0">
                  <a:buNone/>
                </a:pPr>
              </a:p>
              <a:p>
                <a:pPr lvl="0" marL="0" indent="0">
                  <a:buNone/>
                </a:pPr>
                <a14:m>
                  <m:oMathPara xmlns:m="http://schemas.openxmlformats.org/officeDocument/2006/math">
                    <m:oMathParaPr>
                      <m:jc m:val="center"/>
                    </m:oMathParaPr>
                    <m:oMath>
                      <m:bar>
                        <m:barPr>
                          <m:pos m:val="top"/>
                        </m:barPr>
                        <m:e>
                          <m:r>
                            <m:t>x</m:t>
                          </m:r>
                        </m:e>
                      </m:bar>
                      <m:r>
                        <m:t>∼</m:t>
                      </m:r>
                      <m:r>
                        <m:t>N</m:t>
                      </m:r>
                      <m:d>
                        <m:dPr>
                          <m:begChr m:val="("/>
                          <m:endChr m:val=")"/>
                          <m:grow/>
                        </m:dPr>
                        <m:e>
                          <m:r>
                            <m:t>μ</m:t>
                          </m:r>
                          <m:r>
                            <m:t>=</m:t>
                          </m:r>
                          <m:r>
                            <m:t>8</m:t>
                          </m:r>
                          <m:r>
                            <m:t>,</m:t>
                          </m:r>
                          <m:r>
                            <m:t>S</m:t>
                          </m:r>
                          <m:r>
                            <m:t>E</m:t>
                          </m:r>
                          <m:r>
                            <m:t>=</m:t>
                          </m:r>
                          <m:f>
                            <m:fPr>
                              <m:type m:val="bar"/>
                            </m:fPr>
                            <m:num>
                              <m:r>
                                <m:t>7</m:t>
                              </m:r>
                            </m:num>
                            <m:den>
                              <m:rad>
                                <m:radPr>
                                  <m:degHide m:val="1"/>
                                </m:radPr>
                                <m:deg/>
                                <m:e>
                                  <m:r>
                                    <m:t>206</m:t>
                                  </m:r>
                                </m:e>
                              </m:rad>
                            </m:den>
                          </m:f>
                          <m:r>
                            <m:t>≈</m:t>
                          </m:r>
                          <m:r>
                            <m:t>0.5</m:t>
                          </m:r>
                        </m:e>
                      </m:d>
                    </m:oMath>
                  </m:oMathPara>
                </a14:m>
              </a:p>
              <a:p>
                <a:pPr lvl="0" marL="0" indent="0">
                  <a:buNone/>
                </a:pPr>
                <a14:m>
                  <m:oMathPara xmlns:m="http://schemas.openxmlformats.org/officeDocument/2006/math">
                    <m:oMathParaPr>
                      <m:jc m:val="center"/>
                    </m:oMathParaPr>
                    <m:oMath>
                      <m:r>
                        <m:t>Z</m:t>
                      </m:r>
                      <m:r>
                        <m:t>=</m:t>
                      </m:r>
                      <m:f>
                        <m:fPr>
                          <m:type m:val="bar"/>
                        </m:fPr>
                        <m:num>
                          <m:r>
                            <m:t>9.7</m:t>
                          </m:r>
                          <m:r>
                            <m:t>−</m:t>
                          </m:r>
                          <m:r>
                            <m:t>8</m:t>
                          </m:r>
                        </m:num>
                        <m:den>
                          <m:r>
                            <m:t>0.5</m:t>
                          </m:r>
                        </m:den>
                      </m:f>
                      <m:r>
                        <m:t>=</m:t>
                      </m:r>
                      <m:r>
                        <m:t>3.4</m:t>
                      </m:r>
                    </m:oMath>
                  </m:oMathPara>
                </a14:m>
              </a:p>
              <a:p>
                <a:pPr lvl="0" marL="0" indent="0">
                  <a:buNone/>
                </a:pPr>
                <a:r>
                  <a:rPr/>
                  <a:t>The sample mean is 3.4 standard errors away from the hypothesized value. Is this considered unusually high? That is, is the result </a:t>
                </a:r>
                <a:r>
                  <a:rPr b="1"/>
                  <a:t>statistically significant</a:t>
                </a:r>
                <a:r>
                  <a:rPr/>
                  <a: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In order to evaluate if the observed sample mean is unusual for the hypothesized sampling distribution, we determine how many standard errors away from the null it is, which is also called the test statistic.</a:t>
                </a:r>
              </a:p>
              <a:p>
                <a:pPr lvl="0" marL="0" indent="0">
                  <a:buNone/>
                </a:pPr>
              </a:p>
              <a:p>
                <a:pPr lvl="0" marL="0" indent="0">
                  <a:buNone/>
                </a:pPr>
                <a14:m>
                  <m:oMathPara xmlns:m="http://schemas.openxmlformats.org/officeDocument/2006/math">
                    <m:oMathParaPr>
                      <m:jc m:val="center"/>
                    </m:oMathParaPr>
                    <m:oMath>
                      <m:bar>
                        <m:barPr>
                          <m:pos m:val="top"/>
                        </m:barPr>
                        <m:e>
                          <m:r>
                            <m:t>x</m:t>
                          </m:r>
                        </m:e>
                      </m:bar>
                      <m:r>
                        <m:t>∼</m:t>
                      </m:r>
                      <m:r>
                        <m:t>N</m:t>
                      </m:r>
                      <m:d>
                        <m:dPr>
                          <m:begChr m:val="("/>
                          <m:endChr m:val=")"/>
                          <m:grow/>
                        </m:dPr>
                        <m:e>
                          <m:r>
                            <m:t>μ</m:t>
                          </m:r>
                          <m:r>
                            <m:t>=</m:t>
                          </m:r>
                          <m:r>
                            <m:t>8</m:t>
                          </m:r>
                          <m:r>
                            <m:t>,</m:t>
                          </m:r>
                          <m:r>
                            <m:t>S</m:t>
                          </m:r>
                          <m:r>
                            <m:t>E</m:t>
                          </m:r>
                          <m:r>
                            <m:t>=</m:t>
                          </m:r>
                          <m:f>
                            <m:fPr>
                              <m:type m:val="bar"/>
                            </m:fPr>
                            <m:num>
                              <m:r>
                                <m:t>7</m:t>
                              </m:r>
                            </m:num>
                            <m:den>
                              <m:rad>
                                <m:radPr>
                                  <m:degHide m:val="1"/>
                                </m:radPr>
                                <m:deg/>
                                <m:e>
                                  <m:r>
                                    <m:t>206</m:t>
                                  </m:r>
                                </m:e>
                              </m:rad>
                            </m:den>
                          </m:f>
                          <m:r>
                            <m:t>≈</m:t>
                          </m:r>
                          <m:r>
                            <m:t>0.5</m:t>
                          </m:r>
                        </m:e>
                      </m:d>
                    </m:oMath>
                  </m:oMathPara>
                </a14:m>
              </a:p>
              <a:p>
                <a:pPr lvl="0" marL="0" indent="0">
                  <a:buNone/>
                </a:pPr>
                <a14:m>
                  <m:oMathPara xmlns:m="http://schemas.openxmlformats.org/officeDocument/2006/math">
                    <m:oMathParaPr>
                      <m:jc m:val="center"/>
                    </m:oMathParaPr>
                    <m:oMath>
                      <m:r>
                        <m:t>Z</m:t>
                      </m:r>
                      <m:r>
                        <m:t>=</m:t>
                      </m:r>
                      <m:f>
                        <m:fPr>
                          <m:type m:val="bar"/>
                        </m:fPr>
                        <m:num>
                          <m:r>
                            <m:t>9.7</m:t>
                          </m:r>
                          <m:r>
                            <m:t>−</m:t>
                          </m:r>
                          <m:r>
                            <m:t>8</m:t>
                          </m:r>
                        </m:num>
                        <m:den>
                          <m:r>
                            <m:t>0.5</m:t>
                          </m:r>
                        </m:den>
                      </m:f>
                      <m:r>
                        <m:t>=</m:t>
                      </m:r>
                      <m:r>
                        <m:t>3.4</m:t>
                      </m:r>
                    </m:oMath>
                  </m:oMathPara>
                </a14:m>
              </a:p>
              <a:p>
                <a:pPr lvl="0" marL="0" indent="0">
                  <a:buNone/>
                </a:pPr>
                <a:r>
                  <a:rPr/>
                  <a:t>The sample mean is 3.4 standard errors away from the hypothesized value. Is this considered unusually high? That is, is the result </a:t>
                </a:r>
                <a:r>
                  <a:rPr b="1"/>
                  <a:t>statistically significant</a:t>
                </a:r>
                <a:r>
                  <a:rPr/>
                  <a:t>?</a:t>
                </a:r>
              </a:p>
              <a:p>
                <a:pPr lvl="0" marL="0" indent="0">
                  <a:buNone/>
                </a:pPr>
                <a:r>
                  <a:rPr b="1"/>
                  <a:t>Yes, and we can quantify how unusual it is using a p-value.</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p-values</a:t>
            </a:r>
          </a:p>
        </p:txBody>
      </p:sp>
      <p:sp>
        <p:nvSpPr>
          <p:cNvPr id="3" name="Content Placeholder 2"/>
          <p:cNvSpPr>
            <a:spLocks noGrp="1"/>
          </p:cNvSpPr>
          <p:nvPr>
            <p:ph idx="1"/>
          </p:nvPr>
        </p:nvSpPr>
        <p:spPr/>
        <p:txBody>
          <a:bodyPr/>
          <a:lstStyle/>
          <a:p>
            <a:pPr lvl="1"/>
            <a:r>
              <a:rPr/>
              <a:t>We then use this test statistic to calculate the </a:t>
            </a:r>
            <a:r>
              <a:rPr b="1"/>
              <a:t>p-value</a:t>
            </a:r>
            <a:r>
              <a:rPr/>
              <a:t>, the probability of observing data at least as favorable to the alternative hypothesis as our current data set, if the null hypothesis were true.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then use this test statistic to calculate the </a:t>
                </a:r>
                <a:r>
                  <a:rPr b="1"/>
                  <a:t>p-value</a:t>
                </a:r>
                <a:r>
                  <a:rPr/>
                  <a:t>, the probability of observing data at least as favorable to the alternative hypothesis as our current data set, if the null hypothesis were true.</a:t>
                </a:r>
              </a:p>
              <a:p>
                <a:pPr lvl="1"/>
                <a:r>
                  <a:rPr/>
                  <a:t>If the p-value is </a:t>
                </a:r>
                <a:r>
                  <a:rPr b="1"/>
                  <a:t>low</a:t>
                </a:r>
                <a:r>
                  <a:rPr/>
                  <a:t> (lower than the significance level, </a:t>
                </a:r>
                <a14:m>
                  <m:oMath xmlns:m="http://schemas.openxmlformats.org/officeDocument/2006/math">
                    <m:r>
                      <m:t>α</m:t>
                    </m:r>
                  </m:oMath>
                </a14:m>
                <a:r>
                  <a:rPr/>
                  <a:t>, which is usually 5%) we say that it would be very unlikely to observe the data if the null hypothesis were true, and hence </a:t>
                </a:r>
                <a:r>
                  <a:rPr b="1"/>
                  <a:t>reject </a:t>
                </a:r>
                <a14:m>
                  <m:oMath xmlns:m="http://schemas.openxmlformats.org/officeDocument/2006/math">
                    <m:sSub>
                      <m:e>
                        <m:r>
                          <m:t>H</m:t>
                        </m:r>
                      </m:e>
                      <m:sub>
                        <m:r>
                          <m:t>0</m:t>
                        </m:r>
                      </m:sub>
                    </m:sSub>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then use this test statistic to calculate the </a:t>
                </a:r>
                <a:r>
                  <a:rPr b="1"/>
                  <a:t>p-value</a:t>
                </a:r>
                <a:r>
                  <a:rPr/>
                  <a:t>, the probability of observing data at least as favorable to the alternative hypothesis as our current data set, if the null hypothesis were true.</a:t>
                </a:r>
              </a:p>
              <a:p>
                <a:pPr lvl="1"/>
                <a:r>
                  <a:rPr/>
                  <a:t>If the p-value is </a:t>
                </a:r>
                <a:r>
                  <a:rPr b="1"/>
                  <a:t>low</a:t>
                </a:r>
                <a:r>
                  <a:rPr/>
                  <a:t> (lower than the significance level, </a:t>
                </a:r>
                <a14:m>
                  <m:oMath xmlns:m="http://schemas.openxmlformats.org/officeDocument/2006/math">
                    <m:r>
                      <m:t>α</m:t>
                    </m:r>
                  </m:oMath>
                </a14:m>
                <a:r>
                  <a:rPr/>
                  <a:t>, which is usually 5%) we say that it would be very unlikely to observe the data if the null hypothesis were true, and hence </a:t>
                </a:r>
                <a:r>
                  <a:rPr b="1"/>
                  <a:t>reject </a:t>
                </a:r>
                <a14:m>
                  <m:oMath xmlns:m="http://schemas.openxmlformats.org/officeDocument/2006/math">
                    <m:sSub>
                      <m:e>
                        <m:r>
                          <m:t>H</m:t>
                        </m:r>
                      </m:e>
                      <m:sub>
                        <m:r>
                          <m:t>0</m:t>
                        </m:r>
                      </m:sub>
                    </m:sSub>
                  </m:oMath>
                </a14:m>
                <a:r>
                  <a:rPr/>
                  <a:t>.</a:t>
                </a:r>
              </a:p>
              <a:p>
                <a:pPr lvl="1"/>
                <a:r>
                  <a:rPr/>
                  <a:t>If the p-value is </a:t>
                </a:r>
                <a:r>
                  <a:rPr b="1"/>
                  <a:t>high</a:t>
                </a:r>
                <a:r>
                  <a:rPr/>
                  <a:t> (higher than </a:t>
                </a:r>
                <a14:m>
                  <m:oMath xmlns:m="http://schemas.openxmlformats.org/officeDocument/2006/math">
                    <m:r>
                      <m:t>α</m:t>
                    </m:r>
                  </m:oMath>
                </a14:m>
                <a:r>
                  <a:rPr/>
                  <a:t>) we say that it is likely to observe the data even if the null hypothesis were true, and hence </a:t>
                </a:r>
                <a:r>
                  <a:rPr b="1"/>
                  <a:t>do not reject </a:t>
                </a:r>
                <a14:m>
                  <m:oMath xmlns:m="http://schemas.openxmlformats.org/officeDocument/2006/math">
                    <m:sSub>
                      <m:e>
                        <m:r>
                          <m:t>H</m:t>
                        </m:r>
                      </m:e>
                      <m:sub>
                        <m:r>
                          <m:t>0</m:t>
                        </m:r>
                      </m:sub>
                    </m:sSub>
                  </m:oMath>
                </a14:m>
                <a:r>
                  <a:rPr/>
                  <a:t>.</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Number</a:t>
            </a:r>
            <a:r>
              <a:rPr/>
              <a:t> </a:t>
            </a:r>
            <a:r>
              <a:rPr/>
              <a:t>of</a:t>
            </a:r>
            <a:r>
              <a:rPr/>
              <a:t> </a:t>
            </a:r>
            <a:r>
              <a:rPr/>
              <a:t>university</a:t>
            </a:r>
            <a:r>
              <a:rPr/>
              <a:t> </a:t>
            </a:r>
            <a:r>
              <a:rPr/>
              <a:t>applications</a:t>
            </a:r>
          </a:p>
        </p:txBody>
      </p:sp>
      <p:sp>
        <p:nvSpPr>
          <p:cNvPr id="3" name="Content Placeholder 2"/>
          <p:cNvSpPr>
            <a:spLocks noGrp="1"/>
          </p:cNvSpPr>
          <p:nvPr>
            <p:ph idx="1"/>
          </p:nvPr>
        </p:nvSpPr>
        <p:spPr/>
        <p:txBody>
          <a:bodyPr/>
          <a:lstStyle/>
          <a:p>
            <a:pPr lvl="0" marL="0" indent="0">
              <a:buNone/>
            </a:pPr>
            <a:r>
              <a:rPr/>
              <a:t>A survey asked how many universities students applied to, and 206 students responded to this question. This sample yielded an average of 9.7 universitiy applications with a standard deviation of 7. A government website states that counselors recommend students apply to roughly 8 universities. Do these data provide convincing evidence that the average number of universities all Trent students apply to is </a:t>
            </a:r>
            <a:r>
              <a:rPr i="1"/>
              <a:t>higher</a:t>
            </a:r>
            <a:r>
              <a:rPr/>
              <a:t> than recommended?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p>
        </p:txBody>
      </p:sp>
      <p:sp>
        <p:nvSpPr>
          <p:cNvPr id="3" name="Content Placeholder 2"/>
          <p:cNvSpPr>
            <a:spLocks noGrp="1"/>
          </p:cNvSpPr>
          <p:nvPr>
            <p:ph idx="1"/>
          </p:nvPr>
        </p:nvSpPr>
        <p:spPr/>
        <p:txBody>
          <a:bodyPr/>
          <a:lstStyle/>
          <a:p>
            <a:pPr lvl="0" marL="0" indent="0">
              <a:buNone/>
            </a:pPr>
            <a:r>
              <a:rPr/>
              <a:t>At a first glance, does there appear to be a relationship between promotion and gender?</a:t>
            </a:r>
          </a:p>
          <a:p>
            <a:pPr lvl="0" marL="0" indent="0">
              <a:buNone/>
            </a:pPr>
            <a:r>
              <a:rPr/>
              <a:t>Promoted</a:t>
            </a:r>
          </a:p>
          <a:p>
            <a:pPr lvl="0" marL="0" indent="0">
              <a:buNone/>
            </a:pPr>
            <a:r>
              <a:rPr/>
              <a:t>Yes</a:t>
            </a:r>
          </a:p>
          <a:p>
            <a:pPr lvl="0" marL="0" indent="0">
              <a:buNone/>
            </a:pPr>
            <a:r>
              <a:rPr/>
              <a:t>No</a:t>
            </a:r>
          </a:p>
          <a:p>
            <a:pPr lvl="0" marL="0" indent="0">
              <a:buNone/>
            </a:pPr>
            <a:r>
              <a:rPr/>
              <a:t>Total</a:t>
            </a:r>
          </a:p>
          <a:p>
            <a:pPr lvl="0" marL="0" indent="0">
              <a:buNone/>
            </a:pPr>
            <a:r>
              <a:rPr/>
              <a:t>Gender</a:t>
            </a:r>
          </a:p>
          <a:p>
            <a:pPr lvl="0" marL="0" indent="0">
              <a:buNone/>
            </a:pPr>
            <a:r>
              <a:rPr/>
              <a:t>Male</a:t>
            </a:r>
          </a:p>
          <a:p>
            <a:pPr lvl="0" marL="0" indent="0">
              <a:buNone/>
            </a:pPr>
            <a:r>
              <a:rPr/>
              <a:t>21</a:t>
            </a:r>
          </a:p>
          <a:p>
            <a:pPr lvl="0" marL="0" indent="0">
              <a:buNone/>
            </a:pPr>
            <a:r>
              <a:rPr/>
              <a:t>3</a:t>
            </a:r>
          </a:p>
          <a:p>
            <a:pPr lvl="0" marL="0" indent="0">
              <a:buNone/>
            </a:pPr>
            <a:r>
              <a:rPr/>
              <a:t>24</a:t>
            </a:r>
          </a:p>
          <a:p>
            <a:pPr lvl="0" marL="0" indent="0">
              <a:buNone/>
            </a:pPr>
            <a:r>
              <a:rPr/>
              <a:t>Female</a:t>
            </a:r>
          </a:p>
          <a:p>
            <a:pPr lvl="0" marL="0" indent="0">
              <a:buNone/>
            </a:pPr>
            <a:r>
              <a:rPr/>
              <a:t>14</a:t>
            </a:r>
          </a:p>
          <a:p>
            <a:pPr lvl="0" marL="0" indent="0">
              <a:buNone/>
            </a:pPr>
            <a:r>
              <a:rPr/>
              <a:t>10</a:t>
            </a:r>
          </a:p>
          <a:p>
            <a:pPr lvl="0" marL="0" indent="0">
              <a:buNone/>
            </a:pPr>
            <a:r>
              <a:rPr/>
              <a:t>24</a:t>
            </a:r>
          </a:p>
          <a:p>
            <a:pPr lvl="0" marL="0" indent="0">
              <a:buNone/>
            </a:pPr>
            <a:r>
              <a:rPr/>
              <a:t>Total</a:t>
            </a:r>
          </a:p>
          <a:p>
            <a:pPr lvl="0" marL="0" indent="0">
              <a:buNone/>
            </a:pPr>
            <a:r>
              <a:rPr/>
              <a:t>35</a:t>
            </a:r>
          </a:p>
          <a:p>
            <a:pPr lvl="0" marL="0" indent="0">
              <a:buNone/>
            </a:pPr>
            <a:r>
              <a:rPr/>
              <a:t>13</a:t>
            </a:r>
          </a:p>
          <a:p>
            <a:pPr lvl="0" marL="0" indent="0">
              <a:buNone/>
            </a:pPr>
            <a:r>
              <a:rPr/>
              <a:t>48</a:t>
            </a:r>
          </a:p>
          <a:p>
            <a:pPr lvl="0" marL="0" indent="0">
              <a:buNone/>
            </a:pPr>
            <a:r>
              <a:rPr b="1"/>
              <a:t>% of males promoted</a:t>
            </a:r>
            <a:r>
              <a:rPr/>
              <a:t>: 21 / 24 = 0.875</a:t>
            </a:r>
          </a:p>
          <a:p>
            <a:pPr lvl="0" marL="0" indent="0">
              <a:buNone/>
            </a:pPr>
            <a:r>
              <a:rPr b="1"/>
              <a:t>% of females promoted</a:t>
            </a:r>
            <a:r>
              <a:rPr/>
              <a:t>: 14 / 24 = 0.583</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Setting</a:t>
            </a:r>
            <a:r>
              <a:rPr/>
              <a:t> </a:t>
            </a:r>
            <a:r>
              <a:rPr/>
              <a:t>the</a:t>
            </a:r>
            <a:r>
              <a:rPr/>
              <a:t> </a:t>
            </a:r>
            <a:r>
              <a:rPr/>
              <a:t>hypotheses</a:t>
            </a:r>
          </a:p>
        </p:txBody>
      </p:sp>
      <p:sp>
        <p:nvSpPr>
          <p:cNvPr id="3" name="Content Placeholder 2"/>
          <p:cNvSpPr>
            <a:spLocks noGrp="1"/>
          </p:cNvSpPr>
          <p:nvPr>
            <p:ph idx="1"/>
          </p:nvPr>
        </p:nvSpPr>
        <p:spPr/>
        <p:txBody>
          <a:bodyPr/>
          <a:lstStyle/>
          <a:p>
            <a:pPr lvl="1"/>
            <a:r>
              <a:rPr/>
              <a:t>The </a:t>
            </a:r>
            <a:r>
              <a:rPr b="1"/>
              <a:t>parameter of interest</a:t>
            </a:r>
            <a:r>
              <a:rPr/>
              <a:t> is the average number of schools applied to by </a:t>
            </a:r>
            <a:r>
              <a:rPr b="1"/>
              <a:t>all</a:t>
            </a:r>
            <a:r>
              <a:rPr/>
              <a:t> Trent students.</a:t>
            </a:r>
          </a:p>
          <a:p>
            <a:pPr lvl="1"/>
            <a:r>
              <a:rPr/>
              <a:t>There may be two explanations why our sample mean is higher than the recommended 8 schools.</a:t>
            </a:r>
          </a:p>
          <a:p>
            <a:pPr lvl="2"/>
            <a:r>
              <a:rPr/>
              <a:t>The true population mean is different.</a:t>
            </a:r>
          </a:p>
          <a:p>
            <a:pPr lvl="2"/>
            <a:r>
              <a:rPr/>
              <a:t>The true population mean is 8, and the difference between the true population mean and the sample mean is simply due to natural sampling variability.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Setting</a:t>
            </a:r>
            <a:r>
              <a:rPr/>
              <a:t> </a:t>
            </a:r>
            <a:r>
              <a:rPr/>
              <a:t>the</a:t>
            </a:r>
            <a:r>
              <a:rPr/>
              <a:t> </a:t>
            </a:r>
            <a:r>
              <a:rPr/>
              <a:t>hypotheses</a:t>
            </a:r>
            <a:r>
              <a:rPr/>
              <a:t> </a:t>
            </a:r>
            <a:r>
              <a:rPr/>
              <a:t>(ctd.)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start with the assumption the average number of schools Trent students apply to is 8 (as recommended)</a:t>
                </a:r>
              </a:p>
              <a:p>
                <a:pPr lvl="1"/>
                <a14:m>
                  <m:oMathPara xmlns:m="http://schemas.openxmlformats.org/officeDocument/2006/math">
                    <m:oMathParaPr>
                      <m:jc m:val="center"/>
                    </m:oMathParaPr>
                    <m:oMath>
                      <m:sSub>
                        <m:e>
                          <m:r>
                            <m:t>H</m:t>
                          </m:r>
                        </m:e>
                        <m:sub>
                          <m:r>
                            <m:t>0</m:t>
                          </m:r>
                        </m:sub>
                      </m:sSub>
                      <m:r>
                        <m:t>:</m:t>
                      </m:r>
                      <m:r>
                        <m:t> </m:t>
                      </m:r>
                      <m:r>
                        <m:t>μ</m:t>
                      </m:r>
                      <m:r>
                        <m:t>=</m:t>
                      </m:r>
                      <m:r>
                        <m:t>8</m:t>
                      </m:r>
                    </m:oMath>
                  </m:oMathPara>
                </a14:m>
              </a:p>
              <a:p>
                <a:pPr lvl="1"/>
                <a:r>
                  <a:rPr/>
                  <a:t>We test the claim that the average number of schools Trent students apply to is greater than 8</a:t>
                </a:r>
              </a:p>
              <a:p>
                <a:pPr lvl="1"/>
                <a14:m>
                  <m:oMathPara xmlns:m="http://schemas.openxmlformats.org/officeDocument/2006/math">
                    <m:oMathParaPr>
                      <m:jc m:val="center"/>
                    </m:oMathParaPr>
                    <m:oMath>
                      <m:sSub>
                        <m:e>
                          <m:r>
                            <m:t>H</m:t>
                          </m:r>
                        </m:e>
                        <m:sub>
                          <m:r>
                            <m:t>A</m:t>
                          </m:r>
                        </m:sub>
                      </m:sSub>
                      <m:r>
                        <m:t>:</m:t>
                      </m:r>
                      <m:r>
                        <m:t> </m:t>
                      </m:r>
                      <m:r>
                        <m:t>μ</m:t>
                      </m:r>
                      <m:r>
                        <m:t>&gt;</m:t>
                      </m:r>
                      <m:r>
                        <m:t>8</m:t>
                      </m:r>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conditions</a:t>
            </a:r>
          </a:p>
        </p:txBody>
      </p:sp>
      <p:sp>
        <p:nvSpPr>
          <p:cNvPr id="3" name="Content Placeholder 2"/>
          <p:cNvSpPr>
            <a:spLocks noGrp="1"/>
          </p:cNvSpPr>
          <p:nvPr>
            <p:ph idx="1"/>
          </p:nvPr>
        </p:nvSpPr>
        <p:spPr/>
        <p:txBody>
          <a:bodyPr/>
          <a:lstStyle/>
          <a:p>
            <a:pPr lvl="0" marL="0" indent="0">
              <a:buNone/>
            </a:pPr>
            <a:r>
              <a:rPr/>
              <a:t>Which of the following is </a:t>
            </a:r>
            <a:r>
              <a:rPr i="1"/>
              <a:t>not</a:t>
            </a:r>
            <a:r>
              <a:rPr/>
              <a:t> a condition that needs to be met to proceed with this hypothesis test?</a:t>
            </a:r>
          </a:p>
          <a:p>
            <a:pPr lvl="1"/>
            <a:r>
              <a:rPr/>
              <a:t>Students in the sample should be independent of each other with respect to how many schools they applied to.</a:t>
            </a:r>
          </a:p>
          <a:p>
            <a:pPr lvl="1"/>
            <a:r>
              <a:rPr/>
              <a:t>Sampling should have been done randomly.</a:t>
            </a:r>
          </a:p>
          <a:p>
            <a:pPr lvl="1"/>
            <a:r>
              <a:rPr/>
              <a:t>The sample size should be less than 10% of the population of all Trent students.</a:t>
            </a:r>
          </a:p>
          <a:p>
            <a:pPr lvl="1"/>
            <a:r>
              <a:rPr/>
              <a:t>There should be at least 10 successes and 10 failures in the sample.</a:t>
            </a:r>
          </a:p>
          <a:p>
            <a:pPr lvl="1"/>
            <a:r>
              <a:rPr/>
              <a:t>The distribution of the number of schools students apply to should not be extremely skewed.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p-value:</a:t>
                </a:r>
                <a:r>
                  <a:rPr/>
                  <a:t> probability of observing data at least as favorable to </a:t>
                </a:r>
                <a14:m>
                  <m:oMath xmlns:m="http://schemas.openxmlformats.org/officeDocument/2006/math">
                    <m:sSub>
                      <m:e>
                        <m:r>
                          <m:t>H</m:t>
                        </m:r>
                      </m:e>
                      <m:sub>
                        <m:r>
                          <m:t>A</m:t>
                        </m:r>
                      </m:sub>
                    </m:sSub>
                  </m:oMath>
                </a14:m>
                <a:r>
                  <a:rPr/>
                  <a:t> as our current data set (a sample mean greater than 9.7), if in fact </a:t>
                </a:r>
                <a14:m>
                  <m:oMath xmlns:m="http://schemas.openxmlformats.org/officeDocument/2006/math">
                    <m:sSub>
                      <m:e>
                        <m:r>
                          <m:t>H</m:t>
                        </m:r>
                      </m:e>
                      <m:sub>
                        <m:r>
                          <m:t>0</m:t>
                        </m:r>
                      </m:sub>
                    </m:sSub>
                  </m:oMath>
                </a14:m>
                <a:r>
                  <a:rPr/>
                  <a:t> were true (the true population mean was 8).</a:t>
                </a:r>
              </a:p>
              <a:p>
                <a:pPr lvl="0" marL="0" indent="0">
                  <a:buNone/>
                </a:pPr>
              </a:p>
              <a:p>
                <a:pPr lvl="0" marL="0" indent="0">
                  <a:buNone/>
                </a:pPr>
                <a14:m>
                  <m:oMathPara xmlns:m="http://schemas.openxmlformats.org/officeDocument/2006/math">
                    <m:oMathParaPr>
                      <m:jc m:val="center"/>
                    </m:oMathParaPr>
                    <m:oMath>
                      <m:r>
                        <m:t>P</m:t>
                      </m:r>
                      <m:r>
                        <m:t>(</m:t>
                      </m:r>
                      <m:bar>
                        <m:barPr>
                          <m:pos m:val="top"/>
                        </m:barPr>
                        <m:e>
                          <m:r>
                            <m:t>x</m:t>
                          </m:r>
                        </m:e>
                      </m:bar>
                      <m:r>
                        <m:t>&gt;</m:t>
                      </m:r>
                      <m:r>
                        <m:t>9.7</m:t>
                      </m:r>
                      <m:r>
                        <m:t> </m:t>
                      </m:r>
                      <m:r>
                        <m:t>|</m:t>
                      </m:r>
                      <m:r>
                        <m:t> </m:t>
                      </m:r>
                      <m:r>
                        <m:t>μ</m:t>
                      </m:r>
                      <m:r>
                        <m:t>=</m:t>
                      </m:r>
                      <m:r>
                        <m:t>8</m:t>
                      </m:r>
                      <m:r>
                        <m:t>)</m:t>
                      </m:r>
                      <m:r>
                        <m:t>=</m:t>
                      </m:r>
                      <m:r>
                        <m:t>P</m:t>
                      </m:r>
                      <m:r>
                        <m:t>(</m:t>
                      </m:r>
                      <m:r>
                        <m:t>Z</m:t>
                      </m:r>
                      <m:r>
                        <m:t>&gt;</m:t>
                      </m:r>
                      <m:r>
                        <m:t>3.4</m:t>
                      </m:r>
                      <m:r>
                        <m:t>)</m:t>
                      </m:r>
                      <m:r>
                        <m:t>=</m:t>
                      </m:r>
                      <m:r>
                        <m:t>0.0003</m:t>
                      </m:r>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Making</a:t>
            </a:r>
            <a:r>
              <a:rPr/>
              <a:t> </a:t>
            </a:r>
            <a:r>
              <a:rPr/>
              <a:t>a</a:t>
            </a:r>
            <a:r>
              <a:rPr/>
              <a:t> </a:t>
            </a:r>
            <a:r>
              <a:rPr/>
              <a:t>decision</a:t>
            </a:r>
          </a:p>
        </p:txBody>
      </p:sp>
      <p:sp>
        <p:nvSpPr>
          <p:cNvPr id="3" name="Content Placeholder 2"/>
          <p:cNvSpPr>
            <a:spLocks noGrp="1"/>
          </p:cNvSpPr>
          <p:nvPr>
            <p:ph idx="1"/>
          </p:nvPr>
        </p:nvSpPr>
        <p:spPr/>
        <p:txBody>
          <a:bodyPr/>
          <a:lstStyle/>
          <a:p>
            <a:pPr lvl="1"/>
            <a:r>
              <a:rPr i="1"/>
              <a:t>p</a:t>
            </a:r>
            <a:r>
              <a:rPr/>
              <a:t>-value = 0.0003</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Making</a:t>
            </a:r>
            <a:r>
              <a:rPr/>
              <a:t> </a:t>
            </a:r>
            <a:r>
              <a:rPr/>
              <a:t>a</a:t>
            </a:r>
            <a:r>
              <a:rPr/>
              <a:t> </a:t>
            </a:r>
            <a:r>
              <a:rPr/>
              <a:t>decision</a:t>
            </a:r>
          </a:p>
        </p:txBody>
      </p:sp>
      <p:sp>
        <p:nvSpPr>
          <p:cNvPr id="3" name="Content Placeholder 2"/>
          <p:cNvSpPr>
            <a:spLocks noGrp="1"/>
          </p:cNvSpPr>
          <p:nvPr>
            <p:ph idx="1"/>
          </p:nvPr>
        </p:nvSpPr>
        <p:spPr/>
        <p:txBody>
          <a:bodyPr/>
          <a:lstStyle/>
          <a:p>
            <a:pPr lvl="1"/>
            <a:r>
              <a:rPr i="1"/>
              <a:t>p</a:t>
            </a:r>
            <a:r>
              <a:rPr/>
              <a:t>-value = 0.0003</a:t>
            </a:r>
          </a:p>
          <a:p>
            <a:pPr lvl="2"/>
            <a:r>
              <a:rPr/>
              <a:t>If the true average of the number of universities Trent students applied to is 8, there is only 0.03% chance of observing a random sample of 206 Trent students who on average apply to 9.7 or more schools.</a:t>
            </a:r>
          </a:p>
          <a:p>
            <a:pPr lvl="2"/>
            <a:r>
              <a:rPr/>
              <a:t>This is a pretty low probability for us to think that a sample mean of 9.7 or more schools is likely to happen simply by chance.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Making</a:t>
            </a:r>
            <a:r>
              <a:rPr/>
              <a:t> </a:t>
            </a:r>
            <a:r>
              <a:rPr/>
              <a:t>a</a:t>
            </a:r>
            <a:r>
              <a:rPr/>
              <a:t> </a:t>
            </a:r>
            <a:r>
              <a:rPr/>
              <a:t>decision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i="1"/>
                  <a:t>p</a:t>
                </a:r>
                <a:r>
                  <a:rPr/>
                  <a:t>-value = 0.0003</a:t>
                </a:r>
              </a:p>
              <a:p>
                <a:pPr lvl="2"/>
                <a:r>
                  <a:rPr/>
                  <a:t>If the true average of the number of universities Trent students applied to is 8, there is only 0.03% chance of observing a random sample of 206 Trent students who on average apply to 9.7 or more schools.</a:t>
                </a:r>
              </a:p>
              <a:p>
                <a:pPr lvl="2"/>
                <a:r>
                  <a:rPr/>
                  <a:t>This is a pretty low probability for us to think that a sample mean of 9.7 or more schools is likely to happen simply by chance.</a:t>
                </a:r>
              </a:p>
              <a:p>
                <a:pPr lvl="1"/>
                <a:r>
                  <a:rPr/>
                  <a:t>Since the </a:t>
                </a:r>
                <a:r>
                  <a:rPr i="1"/>
                  <a:t>p</a:t>
                </a:r>
                <a:r>
                  <a:rPr/>
                  <a:t>-value is </a:t>
                </a:r>
                <a:r>
                  <a:rPr b="1"/>
                  <a:t>low</a:t>
                </a:r>
                <a:r>
                  <a:rPr/>
                  <a:t> (lower than 5%) we </a:t>
                </a:r>
                <a:r>
                  <a:rPr b="1"/>
                  <a:t>reject </a:t>
                </a:r>
                <a14:m>
                  <m:oMath xmlns:m="http://schemas.openxmlformats.org/officeDocument/2006/math">
                    <m:sSub>
                      <m:e>
                        <m:r>
                          <m:t>H</m:t>
                        </m:r>
                      </m:e>
                      <m:sub>
                        <m:r>
                          <m:t>0</m:t>
                        </m:r>
                      </m:sub>
                    </m:sSub>
                  </m:oMath>
                </a14:m>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Making</a:t>
            </a:r>
            <a:r>
              <a:rPr/>
              <a:t> </a:t>
            </a:r>
            <a:r>
              <a:rPr/>
              <a:t>a</a:t>
            </a:r>
            <a:r>
              <a:rPr/>
              <a:t> </a:t>
            </a:r>
            <a:r>
              <a:rPr/>
              <a:t>decision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i="1"/>
                  <a:t>p</a:t>
                </a:r>
                <a:r>
                  <a:rPr/>
                  <a:t>-value = 0.0003</a:t>
                </a:r>
              </a:p>
              <a:p>
                <a:pPr lvl="2"/>
                <a:r>
                  <a:rPr/>
                  <a:t>If the true average of the number of universities Trent students applied to is 8, there is only 0.03% chance of observing a random sample of 206 Trent students who on average apply to 9.7 or more schools.</a:t>
                </a:r>
              </a:p>
              <a:p>
                <a:pPr lvl="2"/>
                <a:r>
                  <a:rPr/>
                  <a:t>This is a pretty low probability for us to think that a sample mean of 9.7 or more schools is likely to happen simply by chance.</a:t>
                </a:r>
              </a:p>
              <a:p>
                <a:pPr lvl="1"/>
                <a:r>
                  <a:rPr/>
                  <a:t>Since the </a:t>
                </a:r>
                <a:r>
                  <a:rPr i="1"/>
                  <a:t>p</a:t>
                </a:r>
                <a:r>
                  <a:rPr/>
                  <a:t>-value is </a:t>
                </a:r>
                <a:r>
                  <a:rPr b="1"/>
                  <a:t>low</a:t>
                </a:r>
                <a:r>
                  <a:rPr/>
                  <a:t> (lower than 5%) we </a:t>
                </a:r>
                <a:r>
                  <a:rPr b="1"/>
                  <a:t>reject </a:t>
                </a:r>
                <a14:m>
                  <m:oMath xmlns:m="http://schemas.openxmlformats.org/officeDocument/2006/math">
                    <m:sSub>
                      <m:e>
                        <m:r>
                          <m:t>H</m:t>
                        </m:r>
                      </m:e>
                      <m:sub>
                        <m:r>
                          <m:t>0</m:t>
                        </m:r>
                      </m:sub>
                    </m:sSub>
                  </m:oMath>
                </a14:m>
                <a:r>
                  <a:rPr/>
                  <a:t>.</a:t>
                </a:r>
              </a:p>
              <a:p>
                <a:pPr lvl="1"/>
                <a:r>
                  <a:rPr/>
                  <a:t>The data provide convincing evidence that Trent students apply to more than 8 schools on average.</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Making</a:t>
            </a:r>
            <a:r>
              <a:rPr/>
              <a:t> </a:t>
            </a:r>
            <a:r>
              <a:rPr/>
              <a:t>a</a:t>
            </a:r>
            <a:r>
              <a:rPr/>
              <a:t> </a:t>
            </a:r>
            <a:r>
              <a:rPr/>
              <a:t>decision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i="1"/>
                  <a:t>p</a:t>
                </a:r>
                <a:r>
                  <a:rPr/>
                  <a:t>-value = 0.0003</a:t>
                </a:r>
              </a:p>
              <a:p>
                <a:pPr lvl="2"/>
                <a:r>
                  <a:rPr/>
                  <a:t>If the true average of the number of universities Trent students applied to is 8, there is only 0.03% chance of observing a random sample of 206 Trent students who on average apply to 9.7 or more schools.</a:t>
                </a:r>
              </a:p>
              <a:p>
                <a:pPr lvl="2"/>
                <a:r>
                  <a:rPr/>
                  <a:t>This is a pretty low probability for us to think that a sample mean of 9.7 or more schools is likely to happen simply by chance.</a:t>
                </a:r>
              </a:p>
              <a:p>
                <a:pPr lvl="1"/>
                <a:r>
                  <a:rPr/>
                  <a:t>Since the </a:t>
                </a:r>
                <a:r>
                  <a:rPr i="1"/>
                  <a:t>p</a:t>
                </a:r>
                <a:r>
                  <a:rPr/>
                  <a:t>-value is </a:t>
                </a:r>
                <a:r>
                  <a:rPr b="1"/>
                  <a:t>low</a:t>
                </a:r>
                <a:r>
                  <a:rPr/>
                  <a:t> (lower than 5%) we </a:t>
                </a:r>
                <a:r>
                  <a:rPr b="1"/>
                  <a:t>reject </a:t>
                </a:r>
                <a14:m>
                  <m:oMath xmlns:m="http://schemas.openxmlformats.org/officeDocument/2006/math">
                    <m:sSub>
                      <m:e>
                        <m:r>
                          <m:t>H</m:t>
                        </m:r>
                      </m:e>
                      <m:sub>
                        <m:r>
                          <m:t>0</m:t>
                        </m:r>
                      </m:sub>
                    </m:sSub>
                  </m:oMath>
                </a14:m>
                <a:r>
                  <a:rPr/>
                  <a:t>.</a:t>
                </a:r>
              </a:p>
              <a:p>
                <a:pPr lvl="1"/>
                <a:r>
                  <a:rPr/>
                  <a:t>The data provide convincing evidence that Trent students apply to more than 8 schools on average.</a:t>
                </a:r>
              </a:p>
              <a:p>
                <a:pPr lvl="1"/>
                <a:r>
                  <a:rPr/>
                  <a:t>The difference between the null value of 8 schools and observed sample mean of 9.7 schools is </a:t>
                </a:r>
                <a:r>
                  <a:rPr b="1"/>
                  <a:t>not due to chance</a:t>
                </a:r>
                <a:r>
                  <a:rPr/>
                  <a:t> or sampling variability.</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A poll by the National Sleep Foundation (USA)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a:r><a:r><a:rPr i="1" /><a:t>(bit of a leap of faith?)</a:t></a:r><a:r><a:rPr /><a:t>, a hypothesis test was conducted to evaluate if college students on average sleep </a:t></a:r><a:r><a:rPr b="1" /><a:t>less than</a:t></a:r><a:r><a:rPr /><a:t> 7 hours per night. The p-value for this hypothesis test is 0.0485. Which of the following is correct?</a:t></a:r></a:p><a:p><a:pPr lvl="1" /><a:r><a:rPr /><a:t>Fail to reject </a:t></a:r><a14:m><m:oMath xmlns:m="http://schemas.openxmlformats.org/officeDocument/2006/math"><m:sSub><m:e><m:r><m:t>H</m:t></m:r></m:e><m:sub><m:r><m:t>0</m:t></m:r></m:sub></m:sSub></m:oMath></a14:m><a:r><a:rPr /><a:t>, the data provide convincing evidence that college students sleep less than 7 hours on average.</a:t></a:r></a:p><a:p><a:pPr lvl="1" /><a:r><a:rPr /><a:t>Reject </a:t></a:r><a14:m><m:oMath xmlns:m="http://schemas.openxmlformats.org/officeDocument/2006/math"><m:sSub><m:e><m:r><m:t>H</m:t></m:r></m:e><m:sub><m:r><m:t>0</m:t></m:r></m:sub></m:sSub></m:oMath></a14:m><a:r><a:rPr /><a:t>, the data provide convincing evidence that college students sleep less than 7 hours on average.</a:t></a:r></a:p><a:p><a:pPr lvl="1" /><a:r><a:rPr /><a:t>Reject </a:t></a:r><a14:m><m:oMath xmlns:m="http://schemas.openxmlformats.org/officeDocument/2006/math"><m:sSub><m:e><m:r><m:t>H</m:t></m:r></m:e><m:sub><m:r><m:t>0</m:t></m:r></m:sub></m:sSub></m:oMath></a14:m><a:r><a:rPr /><a:t>, the data prove that college students sleep more than 7 hours on average.</a:t></a:r></a:p><a:p><a:pPr lvl="1" /><a:r><a:rPr /><a:t>Fail to reject </a:t></a:r><a14:m><m:oMath xmlns:m="http://schemas.openxmlformats.org/officeDocument/2006/math"><m:sSub><m:e><m:r><m:t>H</m:t></m:r></m:e><m:sub><m:r><m:t>0</m:t></m:r></m:sub></m:sSub></m:oMath></a14:m><a:r><a:rPr /><a:t>, the data do not provide convincing evidence that college students sleep less than 7 hours on average.</a:t></a:r></a:p><a:p><a:pPr lvl="1" /><a:r><a:rPr /><a:t>Reject </a:t></a:r><a14:m><m:oMath xmlns:m="http://schemas.openxmlformats.org/officeDocument/2006/math"><m:sSub><m:e><m:r><m:t>H</m:t></m:r></m:e><m:sub><m:r><m:t>0</m:t></m:r></m:sub></m:sSub></m:oMath></a14:m><a:r><a:rPr /><a:t>, the data provide convincing evidence that college students in this sample sleep less than 7 hours on average.</a:t></a:r></a:p></p:txBody></p:sp></mc:Choice></mc:AlternateContent></p:spTree></p:cSld></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We saw a difference of almost 30% (29.2% to be exact) between the proportion of male and female files that are promoted. Based on this information, which of the below is true?</a:t>
            </a:r>
          </a:p>
          <a:p>
            <a:pPr lvl="1">
              <a:buAutoNum type="arabicPeriod"/>
            </a:pPr>
            <a:r>
              <a:rPr/>
              <a:t>If we were to repeat the experiment we will definitely see that more female files get promoted. This was a fluke.</a:t>
            </a:r>
          </a:p>
          <a:p>
            <a:pPr lvl="1">
              <a:buAutoNum type="arabicPeriod"/>
            </a:pPr>
            <a:r>
              <a:rPr/>
              <a:t>Promotion is dependent on gender, males are more likely to be promoted, and hence there is gender discrimination against women in promotion decisions.</a:t>
            </a:r>
          </a:p>
          <a:p>
            <a:pPr lvl="1">
              <a:buAutoNum type="arabicPeriod"/>
            </a:pPr>
            <a:r>
              <a:rPr/>
              <a:t>The difference in the proportions of promoted male and female files is due to chance, this is not evidence of gender discrimination against women in promotion decisions.</a:t>
            </a:r>
          </a:p>
          <a:p>
            <a:pPr lvl="1">
              <a:buAutoNum type="arabicPeriod"/>
            </a:pPr>
            <a:r>
              <a:rPr/>
              <a:t>Women are less qualified than men, and this is why fewer females get promoted.</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Two-sided</a:t>
            </a:r>
            <a:r>
              <a:rPr/>
              <a:t> </a:t>
            </a:r>
            <a:r>
              <a:rPr/>
              <a:t>hypothesis</a:t>
            </a:r>
            <a:r>
              <a:rPr/>
              <a:t> </a:t>
            </a:r>
            <a:r>
              <a:rPr/>
              <a:t>testing</a:t>
            </a:r>
            <a:r>
              <a:rPr/>
              <a:t> </a:t>
            </a:r>
            <a:r>
              <a:rPr/>
              <a:t>with</a:t>
            </a:r>
            <a:r>
              <a:rPr/>
              <a:t> </a:t>
            </a: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If the research question was “Do the data provide convincing evidence that the average amount of sleep college students get per night is </a:t>
                </a:r>
                <a:r>
                  <a:rPr b="1"/>
                  <a:t>different</a:t>
                </a:r>
                <a:r>
                  <a:rPr/>
                  <a:t> than the national average?”, the alternative hypothesis would be different.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e>
                          <m:e>
                            <m:r>
                              <m:t>:</m:t>
                            </m:r>
                            <m:r>
                              <m:t>μ</m:t>
                            </m:r>
                            <m:r>
                              <m:t>=</m:t>
                            </m:r>
                            <m:r>
                              <m:t>7</m:t>
                            </m:r>
                          </m:e>
                        </m:mr>
                        <m:mr>
                          <m:e>
                            <m:sSub>
                              <m:e>
                                <m:r>
                                  <m:t>H</m:t>
                                </m:r>
                              </m:e>
                              <m:sub>
                                <m:r>
                                  <m:t>A</m:t>
                                </m:r>
                              </m:sub>
                            </m:sSub>
                          </m:e>
                          <m:e>
                            <m:r>
                              <m:t>:</m:t>
                            </m:r>
                            <m:r>
                              <m:t>μ</m:t>
                            </m:r>
                            <m:r>
                              <m:t>≠</m:t>
                            </m:r>
                            <m:r>
                              <m:t>7</m:t>
                            </m:r>
                          </m:e>
                        </m:mr>
                      </m:m>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Two-sided</a:t>
            </a:r>
            <a:r>
              <a:rPr/>
              <a:t> </a:t>
            </a:r>
            <a:r>
              <a:rPr/>
              <a:t>hypothesis</a:t>
            </a:r>
            <a:r>
              <a:rPr/>
              <a:t> </a:t>
            </a:r>
            <a:r>
              <a:rPr/>
              <a:t>testing</a:t>
            </a:r>
            <a:r>
              <a:rPr/>
              <a:t> </a:t>
            </a:r>
            <a:r>
              <a:rPr/>
              <a:t>with</a:t>
            </a:r>
            <a:r>
              <a:rPr/>
              <a:t> </a:t>
            </a: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If the research question was “Do the data provide convincing evidence that the average amount of sleep college students get per night is </a:t>
                </a:r>
                <a:r>
                  <a:rPr b="1"/>
                  <a:t>different</a:t>
                </a:r>
                <a:r>
                  <a:rPr/>
                  <a:t> than the national average?”, the alternative hypothesis would be different.</a:t>
                </a:r>
              </a:p>
              <a:p>
                <a:pPr lvl="1"/>
                <a:r>
                  <a:rPr/>
                  <a:t>Then the p-value </a:t>
                </a:r>
                <a:r>
                  <a:rPr b="1"/>
                  <a:t>would change as well</a:t>
                </a:r>
                <a:r>
                  <a:rPr/>
                  <a:t>:</a:t>
                </a:r>
              </a:p>
              <a:p>
                <a:pPr lvl="0" marL="0" indent="0">
                  <a:buNone/>
                </a:pPr>
              </a:p>
              <a:p>
                <a:pPr lvl="0" marL="0" indent="0">
                  <a:buNone/>
                </a:pPr>
                <a:r>
                  <a:rPr/>
                  <a:t>p-value </a:t>
                </a:r>
                <a14:m>
                  <m:oMath xmlns:m="http://schemas.openxmlformats.org/officeDocument/2006/math">
                    <m:r>
                      <m:t>=</m:t>
                    </m:r>
                    <m:r>
                      <m:t>0.0485</m:t>
                    </m:r>
                    <m:r>
                      <m:t>×</m:t>
                    </m:r>
                    <m:r>
                      <m:t>2</m:t>
                    </m:r>
                  </m:oMath>
                </a14:m>
                <a:r>
                  <a:rPr/>
                  <a:t> </a:t>
                </a:r>
                <a14:m>
                  <m:oMath xmlns:m="http://schemas.openxmlformats.org/officeDocument/2006/math">
                    <m:r>
                      <m:t>=</m:t>
                    </m:r>
                    <m:r>
                      <m:t>0.097</m:t>
                    </m:r>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i="1"/>
              <a:t>p</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How do we actually compute the </a:t>
                </a:r>
                <a:r>
                  <a:rPr i="1"/>
                  <a:t>p</a:t>
                </a:r>
                <a:r>
                  <a:rPr/>
                  <a:t>-value? We use </a:t>
                </a:r>
                <a:r>
                  <a:rPr b="1"/>
                  <a:t>pnorm()</a:t>
                </a:r>
                <a:r>
                  <a:rPr/>
                  <a:t>! There’s a reason we made you learn about it!</a:t>
                </a:r>
              </a:p>
              <a:p>
                <a:pPr lvl="0" marL="0" indent="0">
                  <a:buNone/>
                </a:pPr>
                <a:r>
                  <a:rPr b="1"/>
                  <a:t>Example</a:t>
                </a:r>
                <a:r>
                  <a:rPr/>
                  <a:t>: the </a:t>
                </a:r>
                <a:r>
                  <a:rPr b="1"/>
                  <a:t>test statistic</a:t>
                </a:r>
                <a:r>
                  <a:rPr/>
                  <a:t> is 2.3, with hypotheses</a:t>
                </a:r>
              </a:p>
              <a:p>
                <a:pPr lvl="0" marL="0" indent="0">
                  <a:buNone/>
                </a:pPr>
                <a14:m>
                  <m:oMathPara xmlns:m="http://schemas.openxmlformats.org/officeDocument/2006/math">
                    <m:oMathParaPr>
                      <m:jc m:val="center"/>
                    </m:oMathParaPr>
                    <m:oMath>
                      <m:sSub>
                        <m:e>
                          <m:r>
                            <m:t>H</m:t>
                          </m:r>
                        </m:e>
                        <m:sub>
                          <m:r>
                            <m:t>0</m:t>
                          </m:r>
                        </m:sub>
                      </m:sSub>
                      <m:r>
                        <m:t>:</m:t>
                      </m:r>
                      <m:r>
                        <m:t>μ</m:t>
                      </m:r>
                      <m:r>
                        <m:t>=</m:t>
                      </m:r>
                      <m:r>
                        <m:t>5</m:t>
                      </m:r>
                      <m:r>
                        <m:t>  </m:t>
                      </m:r>
                      <m:r>
                        <m:rPr>
                          <m:sty m:val="p"/>
                        </m:rPr>
                        <m:t>versus</m:t>
                      </m:r>
                      <m:r>
                        <m:t>  </m:t>
                      </m:r>
                      <m:sSub>
                        <m:e>
                          <m:r>
                            <m:t>H</m:t>
                          </m:r>
                        </m:e>
                        <m:sub>
                          <m:r>
                            <m:t>A</m:t>
                          </m:r>
                        </m:sub>
                      </m:sSub>
                      <m:r>
                        <m:t>:</m:t>
                      </m:r>
                      <m:r>
                        <m:t>μ</m:t>
                      </m:r>
                      <m:r>
                        <m:t>&gt;</m:t>
                      </m:r>
                      <m:r>
                        <m:t>5</m:t>
                      </m:r>
                    </m:oMath>
                  </m:oMathPara>
                </a14:m>
              </a:p>
              <a:p>
                <a:pPr lvl="0" marL="0" indent="0">
                  <a:buNone/>
                </a:pPr>
                <a:r>
                  <a:rPr/>
                  <a:t>What is the </a:t>
                </a:r>
                <a:r>
                  <a:rPr i="1"/>
                  <a:t>p</a:t>
                </a:r>
                <a:r>
                  <a:rPr/>
                  <a:t>-value?</a:t>
                </a:r>
              </a:p>
              <a:p>
                <a:pPr lvl="0" marL="0" indent="0">
                  <a:buNone/>
                </a:pP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continued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2.3</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0.01072411</a:t>
                </a:r>
              </a:p>
              <a:p>
                <a:pPr lvl="0" marL="0" indent="0">
                  <a:buNone/>
                </a:pPr>
                <a:r>
                  <a:rPr/>
                  <a:t>So the </a:t>
                </a:r>
                <a:r>
                  <a:rPr i="1"/>
                  <a:t>p</a:t>
                </a:r>
                <a:r>
                  <a:rPr/>
                  <a:t>-value for this </a:t>
                </a:r>
                <a:r>
                  <a:rPr b="1"/>
                  <a:t>one-tailed hypothesis test</a:t>
                </a:r>
                <a:r>
                  <a:rPr/>
                  <a:t> is 0.011. What does this imply?</a:t>
                </a:r>
              </a:p>
              <a:p>
                <a:pPr lvl="0" marL="0" indent="0">
                  <a:buNone/>
                </a:pPr>
                <a:r>
                  <a:rPr/>
                  <a:t>Since </a:t>
                </a:r>
                <a14:m>
                  <m:oMath xmlns:m="http://schemas.openxmlformats.org/officeDocument/2006/math">
                    <m:r>
                      <m:t>0.011</m:t>
                    </m:r>
                    <m:r>
                      <m:t>&lt;</m:t>
                    </m:r>
                    <m:r>
                      <m:t>0.05</m:t>
                    </m:r>
                  </m:oMath>
                </a14:m>
                <a:r>
                  <a:rPr/>
                  <a:t>, we do have evidence at the 95% level to reject the null hypothesis (whatever it is in context), and conclude that </a:t>
                </a:r>
                <a14:m>
                  <m:oMath xmlns:m="http://schemas.openxmlformats.org/officeDocument/2006/math">
                    <m:r>
                      <m:t>μ</m:t>
                    </m:r>
                    <m:r>
                      <m:t>&gt;</m:t>
                    </m:r>
                    <m:r>
                      <m:t>5</m:t>
                    </m:r>
                  </m:oMath>
                </a14:m>
                <a:r>
                  <a:rPr/>
                  <a:t>.</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Alternative</a:t>
            </a:r>
            <a:r>
              <a:rPr/>
              <a:t> </a:t>
            </a:r>
            <a:r>
              <a:rPr/>
              <a:t>Hypothesis</a:t>
            </a:r>
            <a:r>
              <a:rPr/>
              <a:t> </a:t>
            </a:r>
            <a:r>
              <a:rPr/>
              <a:t>…</a:t>
            </a:r>
          </a:p>
        </p:txBody>
      </p:sp>
      <p:sp>
        <p:nvSpPr>
          <p:cNvPr id="3" name="Content Placeholder 2"/>
          <p:cNvSpPr>
            <a:spLocks noGrp="1"/>
          </p:cNvSpPr>
          <p:nvPr>
            <p:ph idx="1"/>
          </p:nvPr>
        </p:nvSpPr>
        <p:spPr/>
        <p:txBody>
          <a:bodyPr/>
          <a:lstStyle/>
          <a:p>
            <a:pPr lvl="0" marL="0" indent="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p>
        </p:txBody>
      </p:sp>
      <p:sp>
        <p:nvSpPr>
          <p:cNvPr id="3" name="Content Placeholder 2"/>
          <p:cNvSpPr>
            <a:spLocks noGrp="1"/>
          </p:cNvSpPr>
          <p:nvPr>
            <p:ph idx="1"/>
          </p:nvPr>
        </p:nvSpPr>
        <p:spPr/>
        <p:txBody>
          <a:bodyPr/>
          <a:lstStyle/>
          <a:p>
            <a:pPr lvl="0" marL="0" indent="0">
              <a:buNone/>
            </a:pPr>
            <a:r>
              <a:rPr/>
              <a:t>In the following lectures, we’ll tie this idea of hypothesis testing together with linear regression, and show you how it’s all one big idea!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We saw a difference of almost 30% (29.2% to be exact) between the proportion of male and female files that are promoted. Based on this information, which of the below is true?</a:t>
            </a:r>
          </a:p>
          <a:p>
            <a:pPr lvl="1">
              <a:buAutoNum type="arabicPeriod"/>
            </a:pPr>
            <a:r>
              <a:rPr/>
              <a:t>If we were to repeat the experiment we will definitely see that more female files get promoted. This was a fluke.</a:t>
            </a:r>
          </a:p>
          <a:p>
            <a:pPr lvl="1">
              <a:buAutoNum type="arabicPeriod"/>
            </a:pPr>
            <a:r>
              <a:rPr/>
              <a:t>Promotion is dependent on gender, males are more likely to be promoted, and hence there is gender discrimination against women in promotion decisions. Maybe!</a:t>
            </a:r>
          </a:p>
          <a:p>
            <a:pPr lvl="1">
              <a:buAutoNum type="arabicPeriod"/>
            </a:pPr>
            <a:r>
              <a:rPr/>
              <a:t>The difference in the proportions of promoted male and female files is due to chance, this is not evidence of gender discrimination against women in promotion decisions. Maybe!</a:t>
            </a:r>
          </a:p>
          <a:p>
            <a:pPr lvl="1">
              <a:buAutoNum type="arabicPeriod"/>
            </a:pPr>
            <a:r>
              <a:rPr/>
              <a:t>Women are less qualified than men, and this is why fewer females get promoted.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Competing</a:t>
            </a:r>
            <a:r>
              <a:rPr/>
              <a:t> </a:t>
            </a:r>
            <a:r>
              <a:rPr/>
              <a:t>Claims</a:t>
            </a:r>
          </a:p>
        </p:txBody>
      </p:sp>
      <p:sp>
        <p:nvSpPr>
          <p:cNvPr id="3" name="Content Placeholder 2"/>
          <p:cNvSpPr>
            <a:spLocks noGrp="1"/>
          </p:cNvSpPr>
          <p:nvPr>
            <p:ph idx="1"/>
          </p:nvPr>
        </p:nvSpPr>
        <p:spPr/>
        <p:txBody>
          <a:bodyPr/>
          <a:lstStyle/>
          <a:p>
            <a:pPr lvl="0" marL="0" indent="0">
              <a:buNone/>
            </a:pPr>
            <a:r>
              <a:rPr/>
              <a:t>“There is nothing going on.” (</a:t>
            </a:r>
            <a:r>
              <a:rPr b="1"/>
              <a:t>Null Hypothesis</a:t>
            </a:r>
            <a:r>
              <a:rPr/>
              <a:t>)</a:t>
            </a:r>
          </a:p>
          <a:p>
            <a:pPr lvl="0" marL="0" indent="0">
              <a:buNone/>
            </a:pPr>
            <a:r>
              <a:rPr/>
              <a:t>Promotion and gender are </a:t>
            </a:r>
            <a:r>
              <a:rPr b="1"/>
              <a:t>independent</a:t>
            </a:r>
            <a:r>
              <a:rPr/>
              <a:t>.</a:t>
            </a:r>
          </a:p>
          <a:p>
            <a:pPr lvl="0" marL="0" indent="0">
              <a:buNone/>
            </a:pPr>
            <a:r>
              <a:rPr/>
              <a:t>No gender discrimination.</a:t>
            </a:r>
          </a:p>
          <a:p>
            <a:pPr lvl="0" marL="0" indent="0">
              <a:buNone/>
            </a:pPr>
            <a:r>
              <a:rPr/>
              <a:t>Observed difference in proportions is simply due to chance.</a:t>
            </a:r>
          </a:p>
          <a:p>
            <a:pPr lvl="0" marL="0" indent="0">
              <a:buNone/>
            </a:pPr>
            <a:r>
              <a:rPr b="1"/>
              <a:t>versus</a:t>
            </a:r>
          </a:p>
          <a:p>
            <a:pPr lvl="0" marL="0" indent="0">
              <a:buNone/>
            </a:pPr>
            <a:r>
              <a:rPr/>
              <a:t>There is something going on.” (</a:t>
            </a:r>
            <a:r>
              <a:rPr b="1"/>
              <a:t>Alternative Hypothesis</a:t>
            </a:r>
            <a:r>
              <a:rPr/>
              <a:t>)</a:t>
            </a:r>
          </a:p>
          <a:p>
            <a:pPr lvl="0" marL="0" indent="0">
              <a:buNone/>
            </a:pPr>
            <a:r>
              <a:rPr/>
              <a:t>Promotion and gender are </a:t>
            </a:r>
            <a:r>
              <a:rPr b="1"/>
              <a:t>dependent</a:t>
            </a:r>
            <a:r>
              <a:rPr/>
              <a:t>.</a:t>
            </a:r>
          </a:p>
          <a:p>
            <a:pPr lvl="0" marL="0" indent="0">
              <a:buNone/>
            </a:pPr>
            <a:r>
              <a:rPr/>
              <a:t>There is gender discrimination.</a:t>
            </a:r>
          </a:p>
          <a:p>
            <a:pPr lvl="0" marL="0" indent="0">
              <a:buNone/>
            </a:pPr>
            <a:r>
              <a:rPr/>
              <a:t>Observed difference in proportions is not due to chance.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a:t>
            </a:r>
            <a:r>
              <a:rPr/>
              <a:t> </a:t>
            </a:r>
            <a:r>
              <a:rPr/>
              <a:t>Will</a:t>
            </a:r>
            <a:r>
              <a:rPr/>
              <a:t> </a:t>
            </a:r>
            <a:r>
              <a:rPr/>
              <a:t>Return!</a:t>
            </a:r>
          </a:p>
        </p:txBody>
      </p:sp>
      <p:sp>
        <p:nvSpPr>
          <p:cNvPr id="3" name="Content Placeholder 2"/>
          <p:cNvSpPr>
            <a:spLocks noGrp="1"/>
          </p:cNvSpPr>
          <p:nvPr>
            <p:ph idx="1"/>
          </p:nvPr>
        </p:nvSpPr>
        <p:spPr/>
        <p:txBody>
          <a:bodyPr/>
          <a:lstStyle/>
          <a:p>
            <a:pPr lvl="0" marL="0" indent="0">
              <a:buNone/>
            </a:pPr>
            <a:r>
              <a:rPr/>
              <a:t>We will continue with the concept of hypothesis testing later in this lecture, and over the following weeks. First, lets develop some other ideas.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Variability</a:t>
            </a:r>
            <a:r>
              <a:rPr/>
              <a:t> </a:t>
            </a:r>
            <a:r>
              <a:rPr/>
              <a:t>in</a:t>
            </a:r>
            <a:r>
              <a:rPr/>
              <a:t> </a:t>
            </a:r>
            <a:r>
              <a:rPr/>
              <a:t>estimates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 - S61 - Lecture 08</dc:title>
  <dc:creator/>
  <cp:keywords/>
  <dcterms:created xsi:type="dcterms:W3CDTF">2020-05-29T17:36:21Z</dcterms:created>
  <dcterms:modified xsi:type="dcterms:W3CDTF">2020-05-29T17:36:21Z</dcterms:modified>
</cp:coreProperties>
</file>