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5" Type="http://schemas.openxmlformats.org/officeDocument/2006/relationships/tableStyles" Target="tableStyles.xml" /><Relationship Id="rId34" Type="http://schemas.openxmlformats.org/officeDocument/2006/relationships/theme" Target="theme/theme1.xml" /><Relationship Id="rId1" Type="http://schemas.openxmlformats.org/officeDocument/2006/relationships/slideMaster" Target="slideMasters/slideMaster1.xml" /><Relationship Id="rId33" Type="http://schemas.openxmlformats.org/officeDocument/2006/relationships/viewProps" Target="viewProps.xml" /><Relationship Id="rId3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eb.as.uky.edu/statistics/users/earo227/misc/garfield_weather.gif" TargetMode="Externa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1051H</a:t>
            </a:r>
            <a:r>
              <a:rPr/>
              <a:t> </a:t>
            </a:r>
            <a:r>
              <a:rPr/>
              <a:t>S61</a:t>
            </a:r>
            <a:r>
              <a:rPr/>
              <a:t> </a:t>
            </a:r>
            <a:r>
              <a:rPr/>
              <a:t>-</a:t>
            </a:r>
            <a:r>
              <a:rPr/>
              <a:t> </a:t>
            </a:r>
            <a:r>
              <a:rPr/>
              <a:t>Lecture</a:t>
            </a:r>
            <a:r>
              <a:rPr/>
              <a:t> </a:t>
            </a:r>
            <a:r>
              <a:rPr/>
              <a:t>11</a:t>
            </a:r>
            <a:r>
              <a:rPr/>
              <a:t> </a:t>
            </a:r>
            <a:r>
              <a:rPr/>
              <a:t>-</a:t>
            </a:r>
            <a:r>
              <a:rPr/>
              <a:t> </a:t>
            </a:r>
            <a:r>
              <a:rPr/>
              <a:t>Confidence</a:t>
            </a:r>
            <a:r>
              <a:rPr/>
              <a:t> </a:t>
            </a:r>
            <a:r>
              <a:rPr/>
              <a:t>Intervals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Width</a:t>
            </a:r>
            <a:r>
              <a:rPr/>
              <a:t> </a:t>
            </a:r>
            <a:r>
              <a:rPr/>
              <a:t>of</a:t>
            </a:r>
            <a:r>
              <a:rPr/>
              <a:t> </a:t>
            </a:r>
            <a:r>
              <a:rPr/>
              <a:t>an</a:t>
            </a:r>
            <a:r>
              <a:rPr/>
              <a:t> </a:t>
            </a:r>
            <a:r>
              <a:rPr/>
              <a:t>interval</a:t>
            </a:r>
          </a:p>
        </p:txBody>
      </p:sp>
      <p:sp>
        <p:nvSpPr>
          <p:cNvPr id="3" name="Content Placeholder 2"/>
          <p:cNvSpPr>
            <a:spLocks noGrp="1"/>
          </p:cNvSpPr>
          <p:nvPr>
            <p:ph idx="1"/>
          </p:nvPr>
        </p:nvSpPr>
        <p:spPr/>
        <p:txBody>
          <a:bodyPr/>
          <a:lstStyle/>
          <a:p>
            <a:pPr lvl="0" marL="0" indent="0">
              <a:buNone/>
            </a:pPr>
            <a:r>
              <a:rPr/>
              <a:t>If we want to be more certain that we capture the population parameter, </a:t>
            </a:r>
            <a:r>
              <a:rPr i="1"/>
              <a:t>i.e.</a:t>
            </a:r>
            <a:r>
              <a:rPr/>
              <a:t>, increase our confidence level, should we use a wider interval or a smaller interval?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Width</a:t>
            </a:r>
            <a:r>
              <a:rPr/>
              <a:t> </a:t>
            </a:r>
            <a:r>
              <a:rPr/>
              <a:t>of</a:t>
            </a:r>
            <a:r>
              <a:rPr/>
              <a:t> </a:t>
            </a:r>
            <a:r>
              <a:rPr/>
              <a:t>an</a:t>
            </a:r>
            <a:r>
              <a:rPr/>
              <a:t> </a:t>
            </a:r>
            <a:r>
              <a:rPr/>
              <a:t>interval</a:t>
            </a:r>
          </a:p>
        </p:txBody>
      </p:sp>
      <p:sp>
        <p:nvSpPr>
          <p:cNvPr id="3" name="Content Placeholder 2"/>
          <p:cNvSpPr>
            <a:spLocks noGrp="1"/>
          </p:cNvSpPr>
          <p:nvPr>
            <p:ph idx="1"/>
          </p:nvPr>
        </p:nvSpPr>
        <p:spPr/>
        <p:txBody>
          <a:bodyPr/>
          <a:lstStyle/>
          <a:p>
            <a:pPr lvl="0" marL="0" indent="0">
              <a:buNone/>
            </a:pPr>
            <a:r>
              <a:rPr/>
              <a:t>If we want to be more certain that we capture the population parameter, i.e. increase our confidence level, should we use a wider interval or a smaller interval?</a:t>
            </a:r>
          </a:p>
          <a:p>
            <a:pPr lvl="0" marL="0" indent="0">
              <a:buNone/>
            </a:pPr>
            <a:r>
              <a:rPr b="1"/>
              <a:t>A wider interval.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Width</a:t>
            </a:r>
            <a:r>
              <a:rPr/>
              <a:t> </a:t>
            </a:r>
            <a:r>
              <a:rPr/>
              <a:t>of</a:t>
            </a:r>
            <a:r>
              <a:rPr/>
              <a:t> </a:t>
            </a:r>
            <a:r>
              <a:rPr/>
              <a:t>an</a:t>
            </a:r>
            <a:r>
              <a:rPr/>
              <a:t> </a:t>
            </a:r>
            <a:r>
              <a:rPr/>
              <a:t>interval</a:t>
            </a:r>
          </a:p>
        </p:txBody>
      </p:sp>
      <p:sp>
        <p:nvSpPr>
          <p:cNvPr id="3" name="Content Placeholder 2"/>
          <p:cNvSpPr>
            <a:spLocks noGrp="1"/>
          </p:cNvSpPr>
          <p:nvPr>
            <p:ph idx="1"/>
          </p:nvPr>
        </p:nvSpPr>
        <p:spPr/>
        <p:txBody>
          <a:bodyPr/>
          <a:lstStyle/>
          <a:p>
            <a:pPr lvl="0" marL="0" indent="0">
              <a:buNone/>
            </a:pPr>
            <a:r>
              <a:rPr/>
              <a:t>If we want to be more certain that we capture the population parameter, i.e. increase our confidence level, should we use a wider interval or a smaller interval?</a:t>
            </a:r>
          </a:p>
          <a:p>
            <a:pPr lvl="0" marL="0" indent="0">
              <a:buNone/>
            </a:pPr>
            <a:r>
              <a:rPr b="1"/>
              <a:t>A wider interval.</a:t>
            </a:r>
          </a:p>
          <a:p>
            <a:pPr lvl="0" marL="0" indent="0">
              <a:buNone/>
            </a:pPr>
            <a:r>
              <a:rPr/>
              <a:t>Can you see any drawbacks to using a wider interval?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Width</a:t>
            </a:r>
            <a:r>
              <a:rPr/>
              <a:t> </a:t>
            </a:r>
            <a:r>
              <a:rPr/>
              <a:t>of</a:t>
            </a:r>
            <a:r>
              <a:rPr/>
              <a:t> </a:t>
            </a:r>
            <a:r>
              <a:rPr/>
              <a:t>an</a:t>
            </a:r>
            <a:r>
              <a:rPr/>
              <a:t> </a:t>
            </a:r>
            <a:r>
              <a:rPr/>
              <a:t>interval</a:t>
            </a:r>
          </a:p>
        </p:txBody>
      </p:sp>
      <p:sp>
        <p:nvSpPr>
          <p:cNvPr id="3" name="Content Placeholder 2"/>
          <p:cNvSpPr>
            <a:spLocks noGrp="1"/>
          </p:cNvSpPr>
          <p:nvPr>
            <p:ph idx="1"/>
          </p:nvPr>
        </p:nvSpPr>
        <p:spPr/>
        <p:txBody>
          <a:bodyPr/>
          <a:lstStyle/>
          <a:p>
            <a:pPr lvl="0" marL="0" indent="0">
              <a:buNone/>
            </a:pPr>
            <a:r>
              <a:rPr/>
              <a:t>If we want to be more certain that we capture the population parameter, i.e. increase our confidence level, should we use a wider interval or a smaller interval?</a:t>
            </a:r>
          </a:p>
          <a:p>
            <a:pPr lvl="0" marL="0" indent="0">
              <a:buNone/>
            </a:pPr>
            <a:r>
              <a:rPr b="1"/>
              <a:t>A wider interval.</a:t>
            </a:r>
          </a:p>
          <a:p>
            <a:pPr lvl="0" marL="0" indent="0">
              <a:buNone/>
            </a:pPr>
            <a:r>
              <a:rPr/>
              <a:t>Can you see any drawbacks to using a wider interval?</a:t>
            </a:r>
          </a:p>
          <a:p>
            <a:pPr lvl="0" marL="0" indent="0">
              <a:buNone/>
            </a:pPr>
          </a:p>
          <a:p>
            <a:pPr lvl="0" marL="0" indent="0">
              <a:buNone/>
            </a:pPr>
            <a:r>
              <a:rPr b="1"/>
              <a:t>If the interval is too wide it may not be very informative.</a:t>
            </a:r>
          </a:p>
          <a:p>
            <a:pPr lvl="0" marL="0" indent="0">
              <a:buNone/>
            </a:pPr>
            <a:r>
              <a:rPr>
                <a:hlinkClick r:id="rId2"/>
              </a:rPr>
              <a:t>http://web.as.uky.edu/statistics/users/earo227/misc/garfield_weather.gif</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Changing</a:t>
            </a:r>
            <a:r>
              <a:rPr/>
              <a:t> </a:t>
            </a:r>
            <a:r>
              <a:rPr/>
              <a:t>the</a:t>
            </a:r>
            <a:r>
              <a:rPr/>
              <a:t> </a:t>
            </a:r>
            <a:r>
              <a:rPr/>
              <a:t>confidence</a:t>
            </a:r>
            <a:r>
              <a:rPr/>
              <a:t> </a:t>
            </a:r>
            <a:r>
              <a:rPr/>
              <a:t>level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rPr>
                          <m:sty m:val="p"/>
                        </m:rPr>
                        <m:t>point estimate</m:t>
                      </m:r>
                      <m:r>
                        <m:t>±</m:t>
                      </m:r>
                      <m:sSup>
                        <m:e>
                          <m:r>
                            <m:t>z</m:t>
                          </m:r>
                        </m:e>
                        <m:sup>
                          <m:r>
                            <m:t>⋆</m:t>
                          </m:r>
                        </m:sup>
                      </m:sSup>
                      <m:r>
                        <m:t>⋅</m:t>
                      </m:r>
                      <m:r>
                        <m:t>S</m:t>
                      </m:r>
                      <m:r>
                        <m:t>E</m:t>
                      </m:r>
                    </m:oMath>
                  </m:oMathPara>
                </a14:m>
              </a:p>
              <a:p>
                <a:pPr lvl="1"/>
                <a:r>
                  <a:rPr/>
                  <a:t>In a confidence interval, </a:t>
                </a:r>
                <a14:m>
                  <m:oMath xmlns:m="http://schemas.openxmlformats.org/officeDocument/2006/math">
                    <m:sSup>
                      <m:e>
                        <m:r>
                          <m:t>z</m:t>
                        </m:r>
                      </m:e>
                      <m:sup>
                        <m:r>
                          <m:t>⋆</m:t>
                        </m:r>
                      </m:sup>
                    </m:sSup>
                    <m:r>
                      <m:t>⋅</m:t>
                    </m:r>
                    <m:r>
                      <m:t>S</m:t>
                    </m:r>
                    <m:r>
                      <m:t>E</m:t>
                    </m:r>
                  </m:oMath>
                </a14:m>
                <a:r>
                  <a:rPr/>
                  <a:t> is called the </a:t>
                </a:r>
                <a:r>
                  <a:rPr b="1"/>
                  <a:t>margin of error</a:t>
                </a:r>
                <a:r>
                  <a:rPr/>
                  <a:t> (ME), and for a given sample, the margin of error changes as the confidence level changes.</a:t>
                </a:r>
              </a:p>
              <a:p>
                <a:pPr lvl="1"/>
                <a:r>
                  <a:rPr/>
                  <a:t>In order to change the confidence level we need to adjust </a:t>
                </a:r>
                <a14:m>
                  <m:oMath xmlns:m="http://schemas.openxmlformats.org/officeDocument/2006/math">
                    <m:sSup>
                      <m:e>
                        <m:r>
                          <m:t>z</m:t>
                        </m:r>
                      </m:e>
                      <m:sup>
                        <m:r>
                          <m:t>⋆</m:t>
                        </m:r>
                      </m:sup>
                    </m:sSup>
                  </m:oMath>
                </a14:m>
                <a:r>
                  <a:rPr/>
                  <a:t> in the above formula.</a:t>
                </a:r>
              </a:p>
              <a:p>
                <a:pPr lvl="1"/>
                <a:r>
                  <a:rPr/>
                  <a:t>Commonly used confidence levels in practice are 90%, 95%, 98%, and 99%.</a:t>
                </a:r>
              </a:p>
              <a:p>
                <a:pPr lvl="1"/>
                <a:r>
                  <a:rPr/>
                  <a:t>For a 95% confidence interval, </a:t>
                </a:r>
                <a14:m>
                  <m:oMath xmlns:m="http://schemas.openxmlformats.org/officeDocument/2006/math">
                    <m:sSup>
                      <m:e>
                        <m:r>
                          <m:t>z</m:t>
                        </m:r>
                      </m:e>
                      <m:sup>
                        <m:r>
                          <m:t>⋆</m:t>
                        </m:r>
                      </m:sup>
                    </m:sSup>
                    <m:r>
                      <m:t>=</m:t>
                    </m:r>
                    <m:r>
                      <m:t>1.96</m:t>
                    </m:r>
                  </m:oMath>
                </a14:m>
                <a:r>
                  <a:rPr/>
                  <a:t>.</a:t>
                </a:r>
              </a:p>
              <a:p>
                <a:pPr lvl="1"/>
                <a:r>
                  <a:rPr/>
                  <a:t>However, using the standard normal (</a:t>
                </a:r>
                <a14:m>
                  <m:oMath xmlns:m="http://schemas.openxmlformats.org/officeDocument/2006/math">
                    <m:r>
                      <m:t>z</m:t>
                    </m:r>
                  </m:oMath>
                </a14:m>
                <a:r>
                  <a:rPr/>
                  <a:t>) distribution, it is possible to find the appropriate </a:t>
                </a:r>
                <a14:m>
                  <m:oMath xmlns:m="http://schemas.openxmlformats.org/officeDocument/2006/math">
                    <m:sSup>
                      <m:e>
                        <m:r>
                          <m:t>z</m:t>
                        </m:r>
                      </m:e>
                      <m:sup>
                        <m:r>
                          <m:t>⋆</m:t>
                        </m:r>
                      </m:sup>
                    </m:sSup>
                  </m:oMath>
                </a14:m>
                <a:r>
                  <a:rPr/>
                  <a:t> for any confidence level.</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below Z scores is the appropriate </a:t>
                </a:r>
                <a14:m>
                  <m:oMath xmlns:m="http://schemas.openxmlformats.org/officeDocument/2006/math">
                    <m:sSup>
                      <m:e>
                        <m:r>
                          <m:t>z</m:t>
                        </m:r>
                      </m:e>
                      <m:sup>
                        <m:r>
                          <m:t>⋆</m:t>
                        </m:r>
                      </m:sup>
                    </m:sSup>
                  </m:oMath>
                </a14:m>
                <a:r>
                  <a:rPr/>
                  <a:t> when calculating a 98% confidence interval?</a:t>
                </a:r>
              </a:p>
              <a:p>
                <a:pPr lvl="1"/>
                <a14:m>
                  <m:oMath xmlns:m="http://schemas.openxmlformats.org/officeDocument/2006/math">
                    <m:r>
                      <m:t>Z</m:t>
                    </m:r>
                    <m:r>
                      <m:t>=</m:t>
                    </m:r>
                    <m:r>
                      <m:t>2.05</m:t>
                    </m:r>
                  </m:oMath>
                </a14:m>
              </a:p>
              <a:p>
                <a:pPr lvl="1"/>
                <a14:m>
                  <m:oMath xmlns:m="http://schemas.openxmlformats.org/officeDocument/2006/math">
                    <m:r>
                      <m:t>Z</m:t>
                    </m:r>
                    <m:r>
                      <m:t>=</m:t>
                    </m:r>
                    <m:r>
                      <m:t>1.96</m:t>
                    </m:r>
                  </m:oMath>
                </a14:m>
              </a:p>
              <a:p>
                <a:pPr lvl="1"/>
                <a14:m>
                  <m:oMath xmlns:m="http://schemas.openxmlformats.org/officeDocument/2006/math">
                    <m:r>
                      <m:t>Z</m:t>
                    </m:r>
                    <m:r>
                      <m:t>=</m:t>
                    </m:r>
                    <m:r>
                      <m:t>2.33</m:t>
                    </m:r>
                  </m:oMath>
                </a14:m>
              </a:p>
              <a:p>
                <a:pPr lvl="1"/>
                <a14:m>
                  <m:oMath xmlns:m="http://schemas.openxmlformats.org/officeDocument/2006/math">
                    <m:r>
                      <m:t>Z</m:t>
                    </m:r>
                    <m:r>
                      <m:t>=</m:t>
                    </m:r>
                    <m:r>
                      <m:t>−</m:t>
                    </m:r>
                    <m:r>
                      <m:t>2.33</m:t>
                    </m:r>
                  </m:oMath>
                </a14:m>
              </a:p>
              <a:p>
                <a:pPr lvl="1"/>
                <a14:m>
                  <m:oMath xmlns:m="http://schemas.openxmlformats.org/officeDocument/2006/math">
                    <m:r>
                      <m:t>Z</m:t>
                    </m:r>
                    <m:r>
                      <m:t>=</m:t>
                    </m:r>
                    <m:r>
                      <m:t>−</m:t>
                    </m:r>
                    <m:r>
                      <m:t>1.65</m:t>
                    </m:r>
                  </m:oMath>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below Z scores is the appropriate </a:t>
                </a:r>
                <a14:m>
                  <m:oMath xmlns:m="http://schemas.openxmlformats.org/officeDocument/2006/math">
                    <m:sSup>
                      <m:e>
                        <m:r>
                          <m:t>z</m:t>
                        </m:r>
                      </m:e>
                      <m:sup>
                        <m:r>
                          <m:t>⋆</m:t>
                        </m:r>
                      </m:sup>
                    </m:sSup>
                  </m:oMath>
                </a14:m>
                <a:r>
                  <a:rPr/>
                  <a:t> when calculating a 98% confidence interval?</a:t>
                </a:r>
              </a:p>
              <a:p>
                <a:pPr lvl="1"/>
                <a14:m>
                  <m:oMath xmlns:m="http://schemas.openxmlformats.org/officeDocument/2006/math">
                    <m:r>
                      <m:t>Z</m:t>
                    </m:r>
                    <m:r>
                      <m:t>=</m:t>
                    </m:r>
                    <m:r>
                      <m:t>2.05</m:t>
                    </m:r>
                  </m:oMath>
                </a14:m>
              </a:p>
              <a:p>
                <a:pPr lvl="1"/>
                <a14:m>
                  <m:oMath xmlns:m="http://schemas.openxmlformats.org/officeDocument/2006/math">
                    <m:r>
                      <m:t>Z</m:t>
                    </m:r>
                    <m:r>
                      <m:t>=</m:t>
                    </m:r>
                    <m:r>
                      <m:t>1.96</m:t>
                    </m:r>
                  </m:oMath>
                </a14:m>
              </a:p>
              <a:p>
                <a:pPr lvl="1"/>
                <a14:m>
                  <m:oMath xmlns:m="http://schemas.openxmlformats.org/officeDocument/2006/math">
                    <m:r>
                      <m:t>Z</m:t>
                    </m:r>
                    <m:r>
                      <m:t>=</m:t>
                    </m:r>
                    <m:r>
                      <m:t>2.33</m:t>
                    </m:r>
                  </m:oMath>
                </a14:m>
              </a:p>
              <a:p>
                <a:pPr lvl="1"/>
                <a14:m>
                  <m:oMath xmlns:m="http://schemas.openxmlformats.org/officeDocument/2006/math">
                    <m:r>
                      <m:t>Z</m:t>
                    </m:r>
                    <m:r>
                      <m:t>=</m:t>
                    </m:r>
                    <m:r>
                      <m:t>−</m:t>
                    </m:r>
                    <m:r>
                      <m:t>2.33</m:t>
                    </m:r>
                  </m:oMath>
                </a14:m>
              </a:p>
              <a:p>
                <a:pPr lvl="1"/>
                <a14:m>
                  <m:oMath xmlns:m="http://schemas.openxmlformats.org/officeDocument/2006/math">
                    <m:r>
                      <m:t>Z</m:t>
                    </m:r>
                    <m:r>
                      <m:t>=</m:t>
                    </m:r>
                    <m:r>
                      <m:t>−</m:t>
                    </m:r>
                    <m:r>
                      <m:t>1.65</m:t>
                    </m:r>
                  </m:oMath>
                </a14:m>
              </a:p>
              <a:p>
                <a:pPr lvl="0" marL="0" indent="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Testing</a:t>
            </a:r>
            <a:r>
              <a:rPr/>
              <a:t> </a:t>
            </a:r>
            <a:r>
              <a:rPr/>
              <a:t>Hypotheses:</a:t>
            </a:r>
            <a:r>
              <a:rPr/>
              <a:t> </a:t>
            </a:r>
            <a:r>
              <a:rPr/>
              <a:t>CIs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Testing</a:t>
            </a:r>
            <a:r>
              <a:rPr/>
              <a:t> </a:t>
            </a:r>
            <a:r>
              <a:rPr/>
              <a:t>hypotheses</a:t>
            </a:r>
            <a:r>
              <a:rPr/>
              <a:t> </a:t>
            </a:r>
            <a:r>
              <a:rPr/>
              <a:t>using</a:t>
            </a:r>
            <a:r>
              <a:rPr/>
              <a:t> </a:t>
            </a: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p>
              <a:p>
                <a:pPr lvl="1"/>
                <a:r>
                  <a:rPr/>
                  <a:t>The associated hypotheses are:</a:t>
                </a:r>
              </a:p>
              <a:p>
                <a:pPr lvl="2"/>
                <a14:m>
                  <m:oMath xmlns:m="http://schemas.openxmlformats.org/officeDocument/2006/math">
                    <m:sSub>
                      <m:e>
                        <m:r>
                          <m:t>H</m:t>
                        </m:r>
                      </m:e>
                      <m:sub>
                        <m:r>
                          <m:t>0</m:t>
                        </m:r>
                      </m:sub>
                    </m:sSub>
                  </m:oMath>
                </a14:m>
                <a:r>
                  <a:rPr/>
                  <a:t>: </a:t>
                </a:r>
                <a14:m>
                  <m:oMath xmlns:m="http://schemas.openxmlformats.org/officeDocument/2006/math">
                    <m:r>
                      <m:t>μ</m:t>
                    </m:r>
                    <m:r>
                      <m:t>=</m:t>
                    </m:r>
                    <m:r>
                      <m:t>3</m:t>
                    </m:r>
                  </m:oMath>
                </a14:m>
                <a:r>
                  <a:rPr/>
                  <a:t>: College students have been in 3 exclusive relationships, on average</a:t>
                </a:r>
              </a:p>
              <a:p>
                <a:pPr lvl="2"/>
                <a14:m>
                  <m:oMath xmlns:m="http://schemas.openxmlformats.org/officeDocument/2006/math">
                    <m:sSub>
                      <m:e>
                        <m:r>
                          <m:t>H</m:t>
                        </m:r>
                      </m:e>
                      <m:sub>
                        <m:r>
                          <m:t>A</m:t>
                        </m:r>
                      </m:sub>
                    </m:sSub>
                  </m:oMath>
                </a14:m>
                <a:r>
                  <a:rPr/>
                  <a:t>: </a:t>
                </a:r>
                <a14:m>
                  <m:oMath xmlns:m="http://schemas.openxmlformats.org/officeDocument/2006/math">
                    <m:r>
                      <m:t>μ</m:t>
                    </m:r>
                    <m:r>
                      <m:t>&gt;</m:t>
                    </m:r>
                    <m:r>
                      <m:t>3</m:t>
                    </m:r>
                  </m:oMath>
                </a14:m>
                <a:r>
                  <a:rPr/>
                  <a:t>: College students have been in more than 3 exclusive relationships, on average</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Testing</a:t>
            </a:r>
            <a:r>
              <a:rPr/>
              <a:t> </a:t>
            </a:r>
            <a:r>
              <a:rPr/>
              <a:t>hypotheses</a:t>
            </a:r>
            <a:r>
              <a:rPr/>
              <a:t> </a:t>
            </a:r>
            <a:r>
              <a:rPr/>
              <a:t>using</a:t>
            </a:r>
            <a:r>
              <a:rPr/>
              <a:t> </a:t>
            </a: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p>
              <a:p>
                <a:pPr lvl="1"/>
                <a:r>
                  <a:rPr/>
                  <a:t>The associated hypotheses are:</a:t>
                </a:r>
              </a:p>
              <a:p>
                <a:pPr lvl="2"/>
                <a14:m>
                  <m:oMath xmlns:m="http://schemas.openxmlformats.org/officeDocument/2006/math">
                    <m:sSub>
                      <m:e>
                        <m:r>
                          <m:t>H</m:t>
                        </m:r>
                      </m:e>
                      <m:sub>
                        <m:r>
                          <m:t>0</m:t>
                        </m:r>
                      </m:sub>
                    </m:sSub>
                  </m:oMath>
                </a14:m>
                <a:r>
                  <a:rPr/>
                  <a:t>: </a:t>
                </a:r>
                <a14:m>
                  <m:oMath xmlns:m="http://schemas.openxmlformats.org/officeDocument/2006/math">
                    <m:r>
                      <m:t>μ</m:t>
                    </m:r>
                    <m:r>
                      <m:t>=</m:t>
                    </m:r>
                    <m:r>
                      <m:t>3</m:t>
                    </m:r>
                  </m:oMath>
                </a14:m>
                <a:r>
                  <a:rPr/>
                  <a:t>: College students have been in 3 exclusive relationships, on average</a:t>
                </a:r>
              </a:p>
              <a:p>
                <a:pPr lvl="2"/>
                <a14:m>
                  <m:oMath xmlns:m="http://schemas.openxmlformats.org/officeDocument/2006/math">
                    <m:sSub>
                      <m:e>
                        <m:r>
                          <m:t>H</m:t>
                        </m:r>
                      </m:e>
                      <m:sub>
                        <m:r>
                          <m:t>A</m:t>
                        </m:r>
                      </m:sub>
                    </m:sSub>
                  </m:oMath>
                </a14:m>
                <a:r>
                  <a:rPr/>
                  <a:t>: </a:t>
                </a:r>
                <a14:m>
                  <m:oMath xmlns:m="http://schemas.openxmlformats.org/officeDocument/2006/math">
                    <m:r>
                      <m:t>μ</m:t>
                    </m:r>
                    <m:r>
                      <m:t>&gt;</m:t>
                    </m:r>
                    <m:r>
                      <m:t>3</m:t>
                    </m:r>
                  </m:oMath>
                </a14:m>
                <a:r>
                  <a:rPr/>
                  <a:t>: College students have been in more than 3 exclusive relationships, on average</a:t>
                </a:r>
              </a:p>
              <a:p>
                <a:pPr lvl="1"/>
                <a:r>
                  <a:rPr/>
                  <a:t>Since the null value is included in the interval, we do not reject the null hypothesis in favor of the alternative.</a:t>
                </a:r>
              </a:p>
              <a:p>
                <a:pPr lvl="1"/>
                <a:r>
                  <a:rPr/>
                  <a:t>This is a quick-and-dirty approach for hypothesis testing. However it doesn’t tell us the likelihood of certain outcomes under the null hypothesis, i.e., the </a:t>
                </a:r>
                <a:r>
                  <a:rPr i="1"/>
                  <a:t>p</a:t>
                </a:r>
                <a:r>
                  <a:rPr/>
                  <a:t>-value, based on which we can make a decision on the hypotheses.</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Confidence</a:t>
            </a:r>
            <a:r>
              <a:rPr/>
              <a:t> </a:t>
            </a:r>
            <a:r>
              <a:rPr/>
              <a:t>intervals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Confidence intervals for the population mean </a:t>
                </a:r>
                <a14:m>
                  <m:oMath xmlns:m="http://schemas.openxmlformats.org/officeDocument/2006/math">
                    <m:r>
                      <m:t>μ</m:t>
                    </m:r>
                  </m:oMath>
                </a14:m>
                <a:r>
                  <a:rPr/>
                  <a:t> from large samples have the form</a:t>
                </a:r>
              </a:p>
              <a:p>
                <a:pPr lvl="0" marL="0" indent="0">
                  <a:buNone/>
                </a:pPr>
                <a14:m>
                  <m:oMathPara xmlns:m="http://schemas.openxmlformats.org/officeDocument/2006/math">
                    <m:oMathParaPr>
                      <m:jc m:val="center"/>
                    </m:oMathParaPr>
                    <m:oMath>
                      <m:bar>
                        <m:barPr>
                          <m:pos m:val="top"/>
                        </m:barPr>
                        <m:e>
                          <m:r>
                            <m:t>x</m:t>
                          </m:r>
                        </m:e>
                      </m:bar>
                      <m:r>
                        <m:t>±</m:t>
                      </m:r>
                      <m:r>
                        <m:rPr>
                          <m:sty m:val="p"/>
                        </m:rPr>
                        <m:t>ME</m:t>
                      </m:r>
                      <m:r>
                        <m:t>=</m:t>
                      </m:r>
                      <m:bar>
                        <m:barPr>
                          <m:pos m:val="top"/>
                        </m:barPr>
                        <m:e>
                          <m:r>
                            <m:t>x</m:t>
                          </m:r>
                        </m:e>
                      </m:bar>
                      <m:r>
                        <m:t>±</m:t>
                      </m:r>
                      <m:sSup>
                        <m:e>
                          <m:r>
                            <m:t>z</m:t>
                          </m:r>
                        </m:e>
                        <m:sup>
                          <m:r>
                            <m:t>⋆</m:t>
                          </m:r>
                        </m:sup>
                      </m:sSup>
                      <m:r>
                        <m:t>⋅</m:t>
                      </m:r>
                      <m:r>
                        <m:rPr>
                          <m:sty m:val="p"/>
                        </m:rPr>
                        <m:t>SE</m:t>
                      </m:r>
                    </m:oMath>
                  </m:oMathPara>
                </a14:m>
              </a:p>
              <a:p>
                <a:pPr lvl="0" marL="0" indent="0">
                  <a:buNone/>
                </a:pPr>
                <a:r>
                  <a:rPr/>
                  <a:t>and explicitly, the Standard Error, </a:t>
                </a:r>
                <a14:m>
                  <m:oMath xmlns:m="http://schemas.openxmlformats.org/officeDocument/2006/math">
                    <m:r>
                      <m:rPr>
                        <m:sty m:val="p"/>
                      </m:rPr>
                      <m:t>SE</m:t>
                    </m:r>
                  </m:oMath>
                </a14:m>
                <a:r>
                  <a:rPr/>
                  <a:t>, is</a:t>
                </a:r>
              </a:p>
              <a:p>
                <a:pPr lvl="0" marL="0" indent="0">
                  <a:buNone/>
                </a:pPr>
                <a14:m>
                  <m:oMathPara xmlns:m="http://schemas.openxmlformats.org/officeDocument/2006/math">
                    <m:oMathParaPr>
                      <m:jc m:val="center"/>
                    </m:oMathParaPr>
                    <m:oMath>
                      <m:r>
                        <m:rPr>
                          <m:sty m:val="p"/>
                        </m:rPr>
                        <m:t>SE</m:t>
                      </m:r>
                      <m:r>
                        <m:t>=</m:t>
                      </m:r>
                      <m:f>
                        <m:fPr>
                          <m:type m:val="bar"/>
                        </m:fPr>
                        <m:num>
                          <m:r>
                            <m:t>σ</m:t>
                          </m:r>
                        </m:num>
                        <m:den>
                          <m:rad>
                            <m:radPr>
                              <m:degHide m:val="1"/>
                            </m:radPr>
                            <m:deg/>
                            <m:e>
                              <m:r>
                                <m:t>n</m:t>
                              </m:r>
                            </m:e>
                          </m:rad>
                        </m:den>
                      </m:f>
                      <m:r>
                        <m:t>.</m:t>
                      </m:r>
                    </m:oMath>
                  </m:oMathPara>
                </a14:m>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Examples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1</a:t>
            </a:r>
          </a:p>
        </p:txBody>
      </p:sp>
      <p:sp>
        <p:nvSpPr>
          <p:cNvPr id="3" name="Content Placeholder 2"/>
          <p:cNvSpPr>
            <a:spLocks noGrp="1"/>
          </p:cNvSpPr>
          <p:nvPr>
            <p:ph idx="1"/>
          </p:nvPr>
        </p:nvSpPr>
        <p:spPr/>
        <p:txBody>
          <a:bodyPr/>
          <a:lstStyle/>
          <a:p>
            <a:pPr lvl="0" marL="0" indent="0">
              <a:buNone/>
            </a:pPr>
            <a:r>
              <a:rPr/>
              <a:t>Maple Leaf receives a large shipment of turkeys carcasses for packaging and sale, and the manager wants to determine if the true mean weight of the turkeys meets their requirement of 3.7 kg per turkey, on average. A random sample of 36 turkeys yields a sample mean weight of 3.6 kg., with a sample standard deviation of 0.61 kg. Does the shipment satisfy Maple Leaf’s requirement? (Note: it would be very costly to reject a shipment incorrectly.) Complete a test of hypothesis using a confidence interval.</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Key information:</a:t>
                </a:r>
              </a:p>
              <a:p>
                <a:pPr lvl="1"/>
                <a14:m>
                  <m:oMath xmlns:m="http://schemas.openxmlformats.org/officeDocument/2006/math">
                    <m:r>
                      <m:t>μ</m:t>
                    </m:r>
                    <m:r>
                      <m:t>=</m:t>
                    </m:r>
                    <m:r>
                      <m:t>3.7</m:t>
                    </m:r>
                  </m:oMath>
                </a14:m>
              </a:p>
              <a:p>
                <a:pPr lvl="1"/>
                <a14:m>
                  <m:oMath xmlns:m="http://schemas.openxmlformats.org/officeDocument/2006/math">
                    <m:bar>
                      <m:barPr>
                        <m:pos m:val="top"/>
                      </m:barPr>
                      <m:e>
                        <m:r>
                          <m:t>x</m:t>
                        </m:r>
                      </m:e>
                    </m:bar>
                    <m:r>
                      <m:t>=</m:t>
                    </m:r>
                    <m:r>
                      <m:t>3.6</m:t>
                    </m:r>
                  </m:oMath>
                </a14:m>
              </a:p>
              <a:p>
                <a:pPr lvl="1"/>
                <a14:m>
                  <m:oMath xmlns:m="http://schemas.openxmlformats.org/officeDocument/2006/math">
                    <m:r>
                      <m:t>s</m:t>
                    </m:r>
                    <m:r>
                      <m:t>=</m:t>
                    </m:r>
                    <m:r>
                      <m:t>0.61</m:t>
                    </m:r>
                  </m:oMath>
                </a14:m>
              </a:p>
              <a:p>
                <a:pPr lvl="1"/>
                <a14:m>
                  <m:oMath xmlns:m="http://schemas.openxmlformats.org/officeDocument/2006/math">
                    <m:r>
                      <m:t>n</m:t>
                    </m:r>
                    <m:r>
                      <m:t>=</m:t>
                    </m:r>
                    <m:r>
                      <m:t>36</m:t>
                    </m:r>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1:</a:t>
            </a:r>
            <a:r>
              <a:rPr/>
              <a:t> </a:t>
            </a:r>
            <a:r>
              <a:rPr/>
              <a:t>the</a:t>
            </a:r>
            <a:r>
              <a:rPr/>
              <a:t> </a:t>
            </a:r>
            <a:r>
              <a:rPr/>
              <a:t>CI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Compute the confidence interval:</a:t>
                </a:r>
              </a:p>
              <a:p>
                <a:pPr lvl="0" marL="0" indent="0">
                  <a:buNone/>
                </a:pPr>
                <a14:m>
                  <m:oMathPara xmlns:m="http://schemas.openxmlformats.org/officeDocument/2006/math">
                    <m:oMathParaPr>
                      <m:jc m:val="center"/>
                    </m:oMathParaPr>
                    <m:oMath>
                      <m:bar>
                        <m:barPr>
                          <m:pos m:val="top"/>
                        </m:barPr>
                        <m:e>
                          <m:r>
                            <m:t>x</m:t>
                          </m:r>
                        </m:e>
                      </m:bar>
                      <m:r>
                        <m:t>±</m:t>
                      </m:r>
                      <m:sSup>
                        <m:e>
                          <m:r>
                            <m:t>z</m:t>
                          </m:r>
                        </m:e>
                        <m:sup>
                          <m:r>
                            <m:t>⋆</m:t>
                          </m:r>
                        </m:sup>
                      </m:sSup>
                      <m:r>
                        <m:t>⋅</m:t>
                      </m:r>
                      <m:f>
                        <m:fPr>
                          <m:type m:val="bar"/>
                        </m:fPr>
                        <m:num>
                          <m:r>
                            <m:t>s</m:t>
                          </m:r>
                        </m:num>
                        <m:den>
                          <m:rad>
                            <m:radPr>
                              <m:degHide m:val="1"/>
                            </m:radPr>
                            <m:deg/>
                            <m:e>
                              <m:r>
                                <m:t>n</m:t>
                              </m:r>
                            </m:e>
                          </m:rad>
                        </m:den>
                      </m:f>
                      <m:r>
                        <m:t>=</m:t>
                      </m:r>
                      <m:r>
                        <m:t>3.6</m:t>
                      </m:r>
                      <m:r>
                        <m:t>±</m:t>
                      </m:r>
                      <m:sSup>
                        <m:e>
                          <m:r>
                            <m:t>z</m:t>
                          </m:r>
                        </m:e>
                        <m:sup>
                          <m:r>
                            <m:t>⋆</m:t>
                          </m:r>
                        </m:sup>
                      </m:sSup>
                      <m:r>
                        <m:t>⋅</m:t>
                      </m:r>
                      <m:f>
                        <m:fPr>
                          <m:type m:val="bar"/>
                        </m:fPr>
                        <m:num>
                          <m:r>
                            <m:t>0.61</m:t>
                          </m:r>
                        </m:num>
                        <m:den>
                          <m:rad>
                            <m:radPr>
                              <m:degHide m:val="1"/>
                            </m:radPr>
                            <m:deg/>
                            <m:e>
                              <m:r>
                                <m:t>36</m:t>
                              </m:r>
                            </m:e>
                          </m:rad>
                        </m:den>
                      </m:f>
                    </m:oMath>
                  </m:oMathPara>
                </a14:m>
              </a:p>
              <a:p>
                <a:pPr lvl="0" marL="0" indent="0">
                  <a:buNone/>
                </a:pPr>
                <a:r>
                  <a:rPr/>
                  <a:t>What is </a:t>
                </a:r>
                <a14:m>
                  <m:oMath xmlns:m="http://schemas.openxmlformats.org/officeDocument/2006/math">
                    <m:sSup>
                      <m:e>
                        <m:r>
                          <m:t>z</m:t>
                        </m:r>
                      </m:e>
                      <m:sup>
                        <m:r>
                          <m:t>⋆</m:t>
                        </m:r>
                      </m:sup>
                    </m:sSup>
                  </m:oMath>
                </a14:m>
                <a:r>
                  <a:rPr/>
                  <a:t>? The question says that a “mistake will be very costly” - so we really don’t want to make a mistake! This corresponds to a high degree of confidence, so let’s say 99%, which is </a:t>
                </a:r>
                <a14:m>
                  <m:oMath xmlns:m="http://schemas.openxmlformats.org/officeDocument/2006/math">
                    <m:r>
                      <m:t>α</m:t>
                    </m:r>
                    <m:r>
                      <m:t>/</m:t>
                    </m:r>
                    <m:r>
                      <m:t>2</m:t>
                    </m:r>
                    <m:r>
                      <m:t>=</m:t>
                    </m:r>
                    <m:r>
                      <m:t>0.005</m:t>
                    </m:r>
                  </m:oMath>
                </a14:m>
                <a:r>
                  <a:rPr/>
                  <a:t>. Then:</a:t>
                </a:r>
              </a:p>
              <a:p>
                <a:pPr lvl="0" marL="1270000" indent="0">
                  <a:buNone/>
                </a:pPr>
                <a:r>
                  <a:rPr sz="1800" b="1">
                    <a:solidFill>
                      <a:srgbClr val="007020"/>
                    </a:solidFill>
                    <a:latin typeface="Courier"/>
                  </a:rPr>
                  <a:t>qnorm</a:t>
                </a:r>
                <a:r>
                  <a:rPr sz="1800">
                    <a:latin typeface="Courier"/>
                  </a:rPr>
                  <a:t>(</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0.01</a:t>
                </a:r>
                <a:r>
                  <a:rPr sz="1800">
                    <a:solidFill>
                      <a:srgbClr val="666666"/>
                    </a:solidFill>
                    <a:latin typeface="Courier"/>
                  </a:rPr>
                  <a:t>/</a:t>
                </a:r>
                <a:r>
                  <a:rPr sz="1800">
                    <a:solidFill>
                      <a:srgbClr val="40A070"/>
                    </a:solidFill>
                    <a:latin typeface="Courier"/>
                  </a:rPr>
                  <a:t>2</a:t>
                </a:r>
                <a:r>
                  <a:rPr sz="1800">
                    <a:latin typeface="Courier"/>
                  </a:rPr>
                  <a:t>)</a:t>
                </a:r>
              </a:p>
              <a:p>
                <a:pPr lvl="0" marL="1270000" indent="0">
                  <a:buNone/>
                </a:pPr>
                <a:r>
                  <a:rPr sz="1800">
                    <a:latin typeface="Courier"/>
                  </a:rPr>
                  <a:t>## [1] 2.575829</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1:</a:t>
            </a:r>
            <a:r>
              <a:rPr/>
              <a:t> </a:t>
            </a:r>
            <a:r>
              <a:rPr/>
              <a:t>finishing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bar>
                        <m:barPr>
                          <m:pos m:val="top"/>
                        </m:barPr>
                        <m:e>
                          <m:r>
                            <m:t>x</m:t>
                          </m:r>
                        </m:e>
                      </m:bar>
                      <m:r>
                        <m:t>±</m:t>
                      </m:r>
                      <m:sSup>
                        <m:e>
                          <m:r>
                            <m:t>z</m:t>
                          </m:r>
                        </m:e>
                        <m:sup>
                          <m:r>
                            <m:t>⋆</m:t>
                          </m:r>
                        </m:sup>
                      </m:sSup>
                      <m:r>
                        <m:t>⋅</m:t>
                      </m:r>
                      <m:f>
                        <m:fPr>
                          <m:type m:val="bar"/>
                        </m:fPr>
                        <m:num>
                          <m:r>
                            <m:t>s</m:t>
                          </m:r>
                        </m:num>
                        <m:den>
                          <m:rad>
                            <m:radPr>
                              <m:degHide m:val="1"/>
                            </m:radPr>
                            <m:deg/>
                            <m:e>
                              <m:r>
                                <m:t>n</m:t>
                              </m:r>
                            </m:e>
                          </m:rad>
                        </m:den>
                      </m:f>
                      <m:r>
                        <m:t>=</m:t>
                      </m:r>
                      <m:r>
                        <m:t>3.6</m:t>
                      </m:r>
                      <m:r>
                        <m:t>±</m:t>
                      </m:r>
                      <m:r>
                        <m:t>2.576</m:t>
                      </m:r>
                      <m:r>
                        <m:t>⋅</m:t>
                      </m:r>
                      <m:f>
                        <m:fPr>
                          <m:type m:val="bar"/>
                        </m:fPr>
                        <m:num>
                          <m:r>
                            <m:t>0.61</m:t>
                          </m:r>
                        </m:num>
                        <m:den>
                          <m:rad>
                            <m:radPr>
                              <m:degHide m:val="1"/>
                            </m:radPr>
                            <m:deg/>
                            <m:e>
                              <m:r>
                                <m:t>36</m:t>
                              </m:r>
                            </m:e>
                          </m:rad>
                        </m:den>
                      </m:f>
                      <m:r>
                        <m:t>=</m:t>
                      </m:r>
                      <m:r>
                        <m:t>(</m:t>
                      </m:r>
                      <m:r>
                        <m:t>3.3381</m:t>
                      </m:r>
                      <m:r>
                        <m:t>,</m:t>
                      </m:r>
                      <m:r>
                        <m:t>3.8619</m:t>
                      </m:r>
                      <m:r>
                        <m:t>)</m:t>
                      </m:r>
                    </m:oMath>
                  </m:oMathPara>
                </a14:m>
              </a:p>
              <a:p>
                <a:pPr lvl="0" marL="0" indent="0">
                  <a:buNone/>
                </a:pPr>
                <a:r>
                  <a:rPr/>
                  <a:t>Since this confidence interval </a:t>
                </a:r>
                <a:r>
                  <a:rPr b="1"/>
                  <a:t>includes</a:t>
                </a:r>
                <a:r>
                  <a:rPr/>
                  <a:t> the null hypothesis of 3.7, we </a:t>
                </a:r>
                <a:r>
                  <a:rPr b="1"/>
                  <a:t>fail to reject the null hypothesis</a:t>
                </a:r>
                <a:r>
                  <a:rPr/>
                  <a:t>, and this shipment probably meets the company’s requirement.</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Number</a:t>
            </a:r>
            <a:r>
              <a:rPr/>
              <a:t> </a:t>
            </a:r>
            <a:r>
              <a:rPr/>
              <a:t>of</a:t>
            </a:r>
            <a:r>
              <a:rPr/>
              <a:t> </a:t>
            </a:r>
            <a:r>
              <a:rPr/>
              <a:t>university</a:t>
            </a:r>
            <a:r>
              <a:rPr/>
              <a:t> </a:t>
            </a:r>
            <a:r>
              <a:rPr/>
              <a:t>applications</a:t>
            </a:r>
          </a:p>
        </p:txBody>
      </p:sp>
      <p:sp>
        <p:nvSpPr>
          <p:cNvPr id="3" name="Content Placeholder 2"/>
          <p:cNvSpPr>
            <a:spLocks noGrp="1"/>
          </p:cNvSpPr>
          <p:nvPr>
            <p:ph idx="1"/>
          </p:nvPr>
        </p:nvSpPr>
        <p:spPr/>
        <p:txBody>
          <a:bodyPr/>
          <a:lstStyle/>
          <a:p>
            <a:pPr lvl="0" marL="0" indent="0">
              <a:buNone/>
            </a:pPr>
            <a:r>
              <a:rPr/>
              <a:t>A survey asked how many universities students applied to, and 206 students responded to this question. This sample yielded an average of 9.7 universitiy applications with a standard deviation of 7. A government website states that counselors recommend students apply to roughly 8 universities. Do these data provide convincing evidence that the average number of universities all Trent students apply to is </a:t>
            </a:r>
            <a:r>
              <a:rPr i="1"/>
              <a:t>higher</a:t>
            </a:r>
            <a:r>
              <a:rPr/>
              <a:t> than recommended?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Setting</a:t>
            </a:r>
            <a:r>
              <a:rPr/>
              <a:t> </a:t>
            </a:r>
            <a:r>
              <a:rPr/>
              <a:t>the</a:t>
            </a:r>
            <a:r>
              <a:rPr/>
              <a:t> </a:t>
            </a:r>
            <a:r>
              <a:rPr/>
              <a:t>hypotheses</a:t>
            </a:r>
          </a:p>
        </p:txBody>
      </p:sp>
      <p:sp>
        <p:nvSpPr>
          <p:cNvPr id="3" name="Content Placeholder 2"/>
          <p:cNvSpPr>
            <a:spLocks noGrp="1"/>
          </p:cNvSpPr>
          <p:nvPr>
            <p:ph idx="1"/>
          </p:nvPr>
        </p:nvSpPr>
        <p:spPr/>
        <p:txBody>
          <a:bodyPr/>
          <a:lstStyle/>
          <a:p>
            <a:pPr lvl="1"/>
            <a:r>
              <a:rPr/>
              <a:t>The </a:t>
            </a:r>
            <a:r>
              <a:rPr b="1"/>
              <a:t>parameter of interest</a:t>
            </a:r>
            <a:r>
              <a:rPr/>
              <a:t> is the average number of schools applied to by </a:t>
            </a:r>
            <a:r>
              <a:rPr b="1"/>
              <a:t>all</a:t>
            </a:r>
            <a:r>
              <a:rPr/>
              <a:t> Trent students.</a:t>
            </a:r>
          </a:p>
          <a:p>
            <a:pPr lvl="1"/>
            <a:r>
              <a:rPr/>
              <a:t>There may be two explanations why our sample mean is higher than the recommended 8 schools.</a:t>
            </a:r>
          </a:p>
          <a:p>
            <a:pPr lvl="2"/>
            <a:r>
              <a:rPr/>
              <a:t>The true population mean is different.</a:t>
            </a:r>
          </a:p>
          <a:p>
            <a:pPr lvl="2"/>
            <a:r>
              <a:rPr/>
              <a:t>The true population mean is 8, and the difference between the true population mean and the sample mean is simply due to natural sampling variability.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Setting</a:t>
            </a:r>
            <a:r>
              <a:rPr/>
              <a:t> </a:t>
            </a:r>
            <a:r>
              <a:rPr/>
              <a:t>the</a:t>
            </a:r>
            <a:r>
              <a:rPr/>
              <a:t> </a:t>
            </a:r>
            <a:r>
              <a:rPr/>
              <a:t>hypotheses</a:t>
            </a:r>
            <a:r>
              <a:rPr/>
              <a:t> </a:t>
            </a:r>
            <a:r>
              <a:rPr/>
              <a:t>(ctd.)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start with the assumption the average number of schools Trent students apply to is 8 (as recommended)</a:t>
                </a:r>
              </a:p>
              <a:p>
                <a:pPr lvl="1"/>
                <a14:m>
                  <m:oMathPara xmlns:m="http://schemas.openxmlformats.org/officeDocument/2006/math">
                    <m:oMathParaPr>
                      <m:jc m:val="center"/>
                    </m:oMathParaPr>
                    <m:oMath>
                      <m:sSub>
                        <m:e>
                          <m:r>
                            <m:t>H</m:t>
                          </m:r>
                        </m:e>
                        <m:sub>
                          <m:r>
                            <m:t>0</m:t>
                          </m:r>
                        </m:sub>
                      </m:sSub>
                      <m:r>
                        <m:t>:</m:t>
                      </m:r>
                      <m:r>
                        <m:t> </m:t>
                      </m:r>
                      <m:r>
                        <m:t>μ</m:t>
                      </m:r>
                      <m:r>
                        <m:t>=</m:t>
                      </m:r>
                      <m:r>
                        <m:t>8</m:t>
                      </m:r>
                    </m:oMath>
                  </m:oMathPara>
                </a14:m>
              </a:p>
              <a:p>
                <a:pPr lvl="1"/>
                <a:r>
                  <a:rPr/>
                  <a:t>We test the claim that the average number of schools Trent students apply to is greater than 8</a:t>
                </a:r>
              </a:p>
              <a:p>
                <a:pPr lvl="1"/>
                <a14:m>
                  <m:oMathPara xmlns:m="http://schemas.openxmlformats.org/officeDocument/2006/math">
                    <m:oMathParaPr>
                      <m:jc m:val="center"/>
                    </m:oMathParaPr>
                    <m:oMath>
                      <m:sSub>
                        <m:e>
                          <m:r>
                            <m:t>H</m:t>
                          </m:r>
                        </m:e>
                        <m:sub>
                          <m:r>
                            <m:t>A</m:t>
                          </m:r>
                        </m:sub>
                      </m:sSub>
                      <m:r>
                        <m:t>:</m:t>
                      </m:r>
                      <m:r>
                        <m:t> </m:t>
                      </m:r>
                      <m:r>
                        <m:t>μ</m:t>
                      </m:r>
                      <m:r>
                        <m:t>&gt;</m:t>
                      </m:r>
                      <m:r>
                        <m:t>8</m:t>
                      </m:r>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Number</a:t>
            </a:r>
            <a:r>
              <a:rPr/>
              <a:t> </a:t>
            </a:r>
            <a:r>
              <a:rPr/>
              <a:t>of</a:t>
            </a:r>
            <a:r>
              <a:rPr/>
              <a:t> </a:t>
            </a:r>
            <a:r>
              <a:rPr/>
              <a:t>university</a:t>
            </a:r>
            <a:r>
              <a:rPr/>
              <a:t> </a:t>
            </a:r>
            <a:r>
              <a:rPr/>
              <a:t>applications</a:t>
            </a:r>
            <a:r>
              <a:rPr/>
              <a:t> </a:t>
            </a:r>
            <a:r>
              <a:rPr/>
              <a:t>-</a:t>
            </a:r>
            <a:r>
              <a:rPr/>
              <a:t> </a:t>
            </a:r>
            <a:r>
              <a:rPr/>
              <a:t>conditions</a:t>
            </a:r>
          </a:p>
        </p:txBody>
      </p:sp>
      <p:sp>
        <p:nvSpPr>
          <p:cNvPr id="3" name="Content Placeholder 2"/>
          <p:cNvSpPr>
            <a:spLocks noGrp="1"/>
          </p:cNvSpPr>
          <p:nvPr>
            <p:ph idx="1"/>
          </p:nvPr>
        </p:nvSpPr>
        <p:spPr/>
        <p:txBody>
          <a:bodyPr/>
          <a:lstStyle/>
          <a:p>
            <a:pPr lvl="0" marL="0" indent="0">
              <a:buNone/>
            </a:pPr>
            <a:r>
              <a:rPr/>
              <a:t>Which of the following is </a:t>
            </a:r>
            <a:r>
              <a:rPr i="1"/>
              <a:t>not</a:t>
            </a:r>
            <a:r>
              <a:rPr/>
              <a:t> a condition that needs to be met to proceed with this hypothesis test?</a:t>
            </a:r>
          </a:p>
          <a:p>
            <a:pPr lvl="1"/>
            <a:r>
              <a:rPr/>
              <a:t>Students in the sample should be independent of each other with respect to how many schools they applied to.</a:t>
            </a:r>
          </a:p>
          <a:p>
            <a:pPr lvl="1"/>
            <a:r>
              <a:rPr/>
              <a:t>Sampling should have been done randomly.</a:t>
            </a:r>
          </a:p>
          <a:p>
            <a:pPr lvl="1"/>
            <a:r>
              <a:rPr/>
              <a:t>The sample size should be less than 10% of the population of all Trent students.</a:t>
            </a:r>
          </a:p>
          <a:p>
            <a:pPr lvl="1"/>
            <a:r>
              <a:rPr/>
              <a:t>There should be at least 10 successes and 10 failures in the sample.</a:t>
            </a:r>
          </a:p>
          <a:p>
            <a:pPr lvl="1"/>
            <a:r>
              <a:rPr/>
              <a:t>The distribution of the number of schools students apply to should not be extremely skewed.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do</a:t>
            </a:r>
            <a:r>
              <a:rPr/>
              <a:t> </a:t>
            </a:r>
            <a:r>
              <a:rPr/>
              <a:t>we</a:t>
            </a:r>
            <a:r>
              <a:rPr/>
              <a:t> </a:t>
            </a:r>
            <a:r>
              <a:rPr/>
              <a:t>report</a:t>
            </a:r>
            <a:r>
              <a:rPr/>
              <a:t> </a:t>
            </a:r>
            <a:r>
              <a:rPr/>
              <a:t>confidence</a:t>
            </a:r>
            <a:r>
              <a:rPr/>
              <a:t> </a:t>
            </a:r>
            <a:r>
              <a:rPr/>
              <a:t>intervals?</a:t>
            </a:r>
          </a:p>
        </p:txBody>
      </p:sp>
      <p:sp>
        <p:nvSpPr>
          <p:cNvPr id="3" name="Content Placeholder 2"/>
          <p:cNvSpPr>
            <a:spLocks noGrp="1"/>
          </p:cNvSpPr>
          <p:nvPr>
            <p:ph idx="1"/>
          </p:nvPr>
        </p:nvSpPr>
        <p:spPr/>
        <p:txBody>
          <a:bodyPr/>
          <a:lstStyle/>
          <a:p>
            <a:pPr lvl="1"/>
            <a:r>
              <a:rPr/>
              <a:t>A plausible range of values for the population parameter is called a </a:t>
            </a:r>
            <a:r>
              <a:rPr b="1"/>
              <a:t>confidence interval</a:t>
            </a:r>
            <a:r>
              <a:rPr/>
              <a:t>.</a:t>
            </a:r>
          </a:p>
          <a:p>
            <a:pPr lvl="1"/>
            <a:r>
              <a:rPr/>
              <a:t>Using only a sample statistic to estimate a parameter is like </a:t>
            </a:r>
            <a:r>
              <a:rPr b="1"/>
              <a:t>fishing with a spear</a:t>
            </a:r>
            <a:r>
              <a:rPr/>
              <a:t> in a murky lake, and using a confidence interval is like </a:t>
            </a:r>
            <a:r>
              <a:rPr b="1"/>
              <a:t>fishing with a net</a:t>
            </a:r>
            <a:r>
              <a:rPr/>
              <a:t>.</a:t>
            </a:r>
          </a:p>
          <a:p>
            <a:pPr lvl="1"/>
            <a:r>
              <a:rPr/>
              <a:t>We can throw a spear where we saw a fish but we will probably miss. If we toss a net in that area, we have a good chance of catching the fish.</a:t>
            </a:r>
          </a:p>
          <a:p>
            <a:pPr lvl="0" marL="0" indent="0">
              <a:buNone/>
            </a:pPr>
            <a:r>
              <a:rPr/>
              <a:t>So the analogy: if we report a point estimate, we probably won’t hit the exact population parameter. If we report a range of plausible values we have a good shot at capturing the parameter.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a</a:t>
            </a:r>
            <a:r>
              <a:rPr/>
              <a:t> </a:t>
            </a:r>
            <a:r>
              <a:rPr/>
              <a:t>CI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What’s the key information again?</a:t>
                </a:r>
              </a:p>
              <a:p>
                <a:pPr lvl="1"/>
                <a14:m>
                  <m:oMath xmlns:m="http://schemas.openxmlformats.org/officeDocument/2006/math">
                    <m:r>
                      <m:t>n</m:t>
                    </m:r>
                    <m:r>
                      <m:t>=</m:t>
                    </m:r>
                    <m:r>
                      <m:t>206</m:t>
                    </m:r>
                  </m:oMath>
                </a14:m>
              </a:p>
              <a:p>
                <a:pPr lvl="1"/>
                <a14:m>
                  <m:oMath xmlns:m="http://schemas.openxmlformats.org/officeDocument/2006/math">
                    <m:bar>
                      <m:barPr>
                        <m:pos m:val="top"/>
                      </m:barPr>
                      <m:e>
                        <m:r>
                          <m:t>x</m:t>
                        </m:r>
                      </m:e>
                    </m:bar>
                    <m:r>
                      <m:t>=</m:t>
                    </m:r>
                    <m:r>
                      <m:t>9.7</m:t>
                    </m:r>
                  </m:oMath>
                </a14:m>
              </a:p>
              <a:p>
                <a:pPr lvl="1"/>
                <a14:m>
                  <m:oMath xmlns:m="http://schemas.openxmlformats.org/officeDocument/2006/math">
                    <m:r>
                      <m:t>s</m:t>
                    </m:r>
                    <m:r>
                      <m:t>=</m:t>
                    </m:r>
                    <m:r>
                      <m:t>7</m:t>
                    </m:r>
                  </m:oMath>
                </a14:m>
              </a:p>
              <a:p>
                <a:pPr lvl="1"/>
                <a14:m>
                  <m:oMath xmlns:m="http://schemas.openxmlformats.org/officeDocument/2006/math">
                    <m:r>
                      <m:t>μ</m:t>
                    </m:r>
                    <m:r>
                      <m:t>=</m:t>
                    </m:r>
                    <m:r>
                      <m:t>8</m:t>
                    </m:r>
                  </m:oMath>
                </a14:m>
              </a:p>
              <a:p>
                <a:pPr lvl="0" marL="0" indent="0">
                  <a:buNone/>
                </a:pPr>
                <a14:m>
                  <m:oMathPara xmlns:m="http://schemas.openxmlformats.org/officeDocument/2006/math">
                    <m:oMathParaPr>
                      <m:jc m:val="center"/>
                    </m:oMathParaPr>
                    <m:oMath>
                      <m:bar>
                        <m:barPr>
                          <m:pos m:val="top"/>
                        </m:barPr>
                        <m:e>
                          <m:r>
                            <m:t>x</m:t>
                          </m:r>
                        </m:e>
                      </m:bar>
                      <m:r>
                        <m:t>±</m:t>
                      </m:r>
                      <m:sSup>
                        <m:e>
                          <m:r>
                            <m:t>z</m:t>
                          </m:r>
                        </m:e>
                        <m:sup>
                          <m:r>
                            <m:t>⋆</m:t>
                          </m:r>
                        </m:sup>
                      </m:sSup>
                      <m:r>
                        <m:t>⋅</m:t>
                      </m:r>
                      <m:f>
                        <m:fPr>
                          <m:type m:val="bar"/>
                        </m:fPr>
                        <m:num>
                          <m:r>
                            <m:t>s</m:t>
                          </m:r>
                        </m:num>
                        <m:den>
                          <m:rad>
                            <m:radPr>
                              <m:degHide m:val="1"/>
                            </m:radPr>
                            <m:deg/>
                            <m:e>
                              <m:r>
                                <m:t>n</m:t>
                              </m:r>
                            </m:e>
                          </m:rad>
                        </m:den>
                      </m:f>
                      <m:r>
                        <m:t>=</m:t>
                      </m:r>
                      <m:r>
                        <m:t>9.7</m:t>
                      </m:r>
                      <m:r>
                        <m:t>±</m:t>
                      </m:r>
                      <m:r>
                        <m:t>1.96</m:t>
                      </m:r>
                      <m:r>
                        <m:t>⋅</m:t>
                      </m:r>
                      <m:f>
                        <m:fPr>
                          <m:type m:val="bar"/>
                        </m:fPr>
                        <m:num>
                          <m:r>
                            <m:t>7</m:t>
                          </m:r>
                        </m:num>
                        <m:den>
                          <m:rad>
                            <m:radPr>
                              <m:degHide m:val="1"/>
                            </m:radPr>
                            <m:deg/>
                            <m:e>
                              <m:r>
                                <m:t>206</m:t>
                              </m:r>
                            </m:e>
                          </m:rad>
                        </m:den>
                      </m:f>
                      <m:r>
                        <m:t>=</m:t>
                      </m:r>
                      <m:r>
                        <m:t>(</m:t>
                      </m:r>
                      <m:r>
                        <m:t>8.744</m:t>
                      </m:r>
                      <m:r>
                        <m:t>,</m:t>
                      </m:r>
                      <m:r>
                        <m:t>10.656</m:t>
                      </m:r>
                      <m:r>
                        <m:t>)</m:t>
                      </m:r>
                    </m:oMath>
                  </m:oMathPara>
                </a14:m>
              </a:p>
              <a:p>
                <a:pPr lvl="0" marL="0" indent="0">
                  <a:buNone/>
                </a:pPr>
                <a:r>
                  <a:rPr/>
                  <a:t>So, since </a:t>
                </a:r>
                <a14:m>
                  <m:oMath xmlns:m="http://schemas.openxmlformats.org/officeDocument/2006/math">
                    <m:r>
                      <m:t>8</m:t>
                    </m:r>
                  </m:oMath>
                </a14:m>
                <a:r>
                  <a:rPr/>
                  <a:t> is </a:t>
                </a:r>
                <a:r>
                  <a:rPr b="1"/>
                  <a:t>not</a:t>
                </a:r>
                <a:r>
                  <a:rPr/>
                  <a:t> included in this interval, we </a:t>
                </a:r>
                <a:r>
                  <a:rPr b="1"/>
                  <a:t>do have evidence to reject the null</a:t>
                </a:r>
                <a:r>
                  <a:rPr/>
                  <a:t>, and we can conclude that it appears that Trent students are applying to too many universities, based on the standard recommendation.</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Average</a:t>
            </a:r>
            <a:r>
              <a:rPr/>
              <a:t> </a:t>
            </a:r>
            <a:r>
              <a:rPr/>
              <a:t>number</a:t>
            </a:r>
            <a:r>
              <a:rPr/>
              <a:t> </a:t>
            </a:r>
            <a:r>
              <a:rPr/>
              <a:t>of</a:t>
            </a:r>
            <a:r>
              <a:rPr/>
              <a:t> </a:t>
            </a:r>
            <a:r>
              <a:rPr/>
              <a:t>exclusive</a:t>
            </a:r>
            <a:r>
              <a:rPr/>
              <a:t> </a:t>
            </a:r>
            <a:r>
              <a:rPr/>
              <a:t>relationships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random sample of 50 college students were asked how many exclusive relationships they have been in so far. This sample yielded a mean of 3.2 and a standard deviation of 1.74. Estimate the true average number of exclusive relationships using this sample.</a:t>
                </a:r>
              </a:p>
              <a:p>
                <a:pPr lvl="0" marL="0" indent="0">
                  <a:buNone/>
                </a:pPr>
                <a14:m>
                  <m:oMathPara xmlns:m="http://schemas.openxmlformats.org/officeDocument/2006/math">
                    <m:oMathParaPr>
                      <m:jc m:val="center"/>
                    </m:oMathParaPr>
                    <m:oMath>
                      <m:bar>
                        <m:barPr>
                          <m:pos m:val="top"/>
                        </m:barPr>
                        <m:e>
                          <m:r>
                            <m:t>x</m:t>
                          </m:r>
                        </m:e>
                      </m:bar>
                      <m:r>
                        <m:t>=</m:t>
                      </m:r>
                      <m:r>
                        <m:t>3.2</m:t>
                      </m:r>
                      <m:r>
                        <m:t>  </m:t>
                      </m:r>
                      <m:r>
                        <m:t>s</m:t>
                      </m:r>
                      <m:r>
                        <m:t>=</m:t>
                      </m:r>
                      <m:r>
                        <m:t>1.74</m:t>
                      </m:r>
                    </m:oMath>
                  </m:oMathPara>
                </a14:m>
              </a:p>
              <a:p>
                <a:pPr lvl="0" marL="0" indent="0">
                  <a:buNone/>
                </a:pPr>
                <a:r>
                  <a:rPr/>
                  <a:t> The approximate 95% confidence interval is defined as </a:t>
                </a:r>
                <a14:m>
                  <m:oMathPara xmlns:m="http://schemas.openxmlformats.org/officeDocument/2006/math">
                    <m:oMathParaPr>
                      <m:jc m:val="center"/>
                    </m:oMathParaPr>
                    <m:oMath>
                      <m:r>
                        <m:rPr>
                          <m:sty m:val="p"/>
                        </m:rPr>
                        <m:t>point estimate</m:t>
                      </m:r>
                      <m:r>
                        <m:t>±</m:t>
                      </m:r>
                      <m:r>
                        <m:t>2</m:t>
                      </m:r>
                      <m:r>
                        <m:t>×</m:t>
                      </m:r>
                      <m:r>
                        <m:rPr>
                          <m:sty m:val="p"/>
                        </m:rPr>
                        <m:t>SE</m:t>
                      </m:r>
                    </m:oMath>
                  </m:oMathPara>
                </a14:m>
                <a:r>
                  <a:rPr/>
                  <a:t> </a:t>
                </a:r>
              </a:p>
              <a:p>
                <a:pPr lvl="0" marL="0" indent="0">
                  <a:buNone/>
                </a:pPr>
                <a14:m>
                  <m:oMathPara xmlns:m="http://schemas.openxmlformats.org/officeDocument/2006/math">
                    <m:oMathParaPr>
                      <m:jc m:val="center"/>
                    </m:oMathParaPr>
                    <m:oMath>
                      <m:r>
                        <m:t>S</m:t>
                      </m:r>
                      <m:r>
                        <m:t>E</m:t>
                      </m:r>
                      <m:r>
                        <m:t>=</m:t>
                      </m:r>
                      <m:f>
                        <m:fPr>
                          <m:type m:val="bar"/>
                        </m:fPr>
                        <m:num>
                          <m:r>
                            <m:t>s</m:t>
                          </m:r>
                        </m:num>
                        <m:den>
                          <m:rad>
                            <m:radPr>
                              <m:degHide m:val="1"/>
                            </m:radPr>
                            <m:deg/>
                            <m:e>
                              <m:r>
                                <m:t>n</m:t>
                              </m:r>
                            </m:e>
                          </m:rad>
                        </m:den>
                      </m:f>
                      <m:r>
                        <m:t>=</m:t>
                      </m:r>
                      <m:f>
                        <m:fPr>
                          <m:type m:val="bar"/>
                        </m:fPr>
                        <m:num>
                          <m:r>
                            <m:t>1.74</m:t>
                          </m:r>
                        </m:num>
                        <m:den>
                          <m:rad>
                            <m:radPr>
                              <m:degHide m:val="1"/>
                            </m:radPr>
                            <m:deg/>
                            <m:e>
                              <m:r>
                                <m:t>50</m:t>
                              </m:r>
                            </m:e>
                          </m:rad>
                        </m:den>
                      </m:f>
                      <m:r>
                        <m:t>≈</m:t>
                      </m:r>
                      <m:r>
                        <m:t>0.25</m:t>
                      </m:r>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Average</a:t>
            </a:r>
            <a:r>
              <a:rPr/>
              <a:t> </a:t>
            </a:r>
            <a:r>
              <a:rPr/>
              <a:t>number</a:t>
            </a:r>
            <a:r>
              <a:rPr/>
              <a:t> </a:t>
            </a:r>
            <a:r>
              <a:rPr/>
              <a:t>of</a:t>
            </a:r>
            <a:r>
              <a:rPr/>
              <a:t> </a:t>
            </a:r>
            <a:r>
              <a:rPr/>
              <a:t>exclusive</a:t>
            </a:r>
            <a:r>
              <a:rPr/>
              <a:t> </a:t>
            </a:r>
            <a:r>
              <a:rPr/>
              <a:t>relationships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random sample of 50 college students were asked how many exclusive relationships they have been in so far. This sample yielded a mean of 3.2 and a standard deviation of 1.74. Estimate the true average number of exclusive relationships using this sample.</a:t>
                </a:r>
              </a:p>
              <a:p>
                <a:pPr lvl="0" marL="0" indent="0">
                  <a:buNone/>
                </a:pPr>
                <a14:m>
                  <m:oMathPara xmlns:m="http://schemas.openxmlformats.org/officeDocument/2006/math">
                    <m:oMathParaPr>
                      <m:jc m:val="center"/>
                    </m:oMathParaPr>
                    <m:oMath>
                      <m:bar>
                        <m:barPr>
                          <m:pos m:val="top"/>
                        </m:barPr>
                        <m:e>
                          <m:r>
                            <m:t>x</m:t>
                          </m:r>
                        </m:e>
                      </m:bar>
                      <m:r>
                        <m:t>=</m:t>
                      </m:r>
                      <m:r>
                        <m:t>3.2</m:t>
                      </m:r>
                      <m:r>
                        <m:t>  </m:t>
                      </m:r>
                      <m:r>
                        <m:t>s</m:t>
                      </m:r>
                      <m:r>
                        <m:t>=</m:t>
                      </m:r>
                      <m:r>
                        <m:t>1.74</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center"/>
                                <m:count m:val="1"/>
                              </m:mcPr>
                            </m:mc>
                            <m:mc>
                              <m:mcPr>
                                <m:mcJc m:val="left"/>
                                <m:count m:val="1"/>
                              </m:mcPr>
                            </m:mc>
                          </m:mcs>
                        </m:mPr>
                        <m:mr>
                          <m:e>
                            <m:bar>
                              <m:barPr>
                                <m:pos m:val="top"/>
                              </m:barPr>
                              <m:e>
                                <m:r>
                                  <m:t>x</m:t>
                                </m:r>
                              </m:e>
                            </m:bar>
                            <m:r>
                              <m:t>±</m:t>
                            </m:r>
                            <m:r>
                              <m:t>2</m:t>
                            </m:r>
                            <m:r>
                              <m:t>×</m:t>
                            </m:r>
                            <m:r>
                              <m:t>S</m:t>
                            </m:r>
                            <m:r>
                              <m:t>E</m:t>
                            </m:r>
                          </m:e>
                          <m:e>
                            <m:r>
                              <m:t>=</m:t>
                            </m:r>
                          </m:e>
                          <m:e>
                            <m:r>
                              <m:t>3.2</m:t>
                            </m:r>
                            <m:r>
                              <m:t>±</m:t>
                            </m:r>
                            <m:r>
                              <m:t>2</m:t>
                            </m:r>
                            <m:r>
                              <m:t>×</m:t>
                            </m:r>
                            <m:r>
                              <m:t>0.25</m:t>
                            </m:r>
                          </m:e>
                        </m:mr>
                        <m:mr>
                          <m:e/>
                          <m:e>
                            <m:r>
                              <m:t>=</m:t>
                            </m:r>
                          </m:e>
                          <m:e>
                            <m:r>
                              <m:t>(</m:t>
                            </m:r>
                            <m:r>
                              <m:t>3.2</m:t>
                            </m:r>
                            <m:r>
                              <m:t>−</m:t>
                            </m:r>
                            <m:r>
                              <m:t>0.5</m:t>
                            </m:r>
                            <m:r>
                              <m:t>,</m:t>
                            </m:r>
                            <m:r>
                              <m:t>3.2</m:t>
                            </m:r>
                            <m:r>
                              <m:t>+</m:t>
                            </m:r>
                            <m:r>
                              <m:t>0.5</m:t>
                            </m:r>
                            <m:r>
                              <m:t>)</m:t>
                            </m:r>
                          </m:e>
                        </m:mr>
                        <m:mr>
                          <m:e/>
                          <m:e>
                            <m:r>
                              <m:t>=</m:t>
                            </m:r>
                          </m:e>
                          <m:e>
                            <m:r>
                              <m:t>(</m:t>
                            </m:r>
                            <m:r>
                              <m:t>2.7</m:t>
                            </m:r>
                            <m:r>
                              <m:t>,</m:t>
                            </m:r>
                            <m:r>
                              <m:t>3.7</m:t>
                            </m:r>
                            <m:r>
                              <m:t>)</m:t>
                            </m:r>
                          </m:e>
                        </m:mr>
                      </m:m>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Which of the following is the correct interpretation of this confidence interval?</a:t>
            </a:r>
          </a:p>
          <a:p>
            <a:pPr lvl="0" marL="0" indent="0">
              <a:buNone/>
            </a:pPr>
            <a:r>
              <a:rPr/>
              <a:t>We are 95% confident that</a:t>
            </a:r>
          </a:p>
          <a:p>
            <a:pPr lvl="1"/>
            <a:r>
              <a:rPr/>
              <a:t>the average number of exclusive relationships college students in this sample have been in is between 2.7 and 3.7.</a:t>
            </a:r>
          </a:p>
          <a:p>
            <a:pPr lvl="1"/>
            <a:r>
              <a:rPr/>
              <a:t>college students on average have been in between 2.7 and 3.7 exclusive relationships.</a:t>
            </a:r>
          </a:p>
          <a:p>
            <a:pPr lvl="1"/>
            <a:r>
              <a:rPr/>
              <a:t>a randomly chosen college student has been in 2.7 to 3.7 exclusive relationships.</a:t>
            </a:r>
          </a:p>
          <a:p>
            <a:pPr lvl="1"/>
            <a:r>
              <a:rPr/>
              <a:t>95% of college students have been in 2.7 to 3.7 exclusive relationships.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Which of the following is the correct interpretation of this confidence interval?</a:t>
            </a:r>
          </a:p>
          <a:p>
            <a:pPr lvl="0" marL="0" indent="0">
              <a:buNone/>
            </a:pPr>
            <a:r>
              <a:rPr/>
              <a:t>We are 95% confident that</a:t>
            </a:r>
          </a:p>
          <a:p>
            <a:pPr lvl="1"/>
            <a:r>
              <a:rPr/>
              <a:t>the average number of exclusive relationships college students in this sample have been in is between 2.7 and 3.7.</a:t>
            </a:r>
          </a:p>
          <a:p>
            <a:pPr lvl="1"/>
            <a:r>
              <a:rPr/>
              <a:t>college students on average have been in between 2.7 and 3.7 exclusive relationships.</a:t>
            </a:r>
          </a:p>
          <a:p>
            <a:pPr lvl="1"/>
            <a:r>
              <a:rPr/>
              <a:t>a randomly chosen college student has been in 2.7 to 3.7 exclusive relationships.</a:t>
            </a:r>
          </a:p>
          <a:p>
            <a:pPr lvl="1"/>
            <a:r>
              <a:rPr/>
              <a:t>95% of college students have been in 2.7 to 3.7 exclusive relationships.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more</a:t>
            </a:r>
            <a:r>
              <a:rPr/>
              <a:t> </a:t>
            </a:r>
            <a:r>
              <a:rPr/>
              <a:t>accurate</a:t>
            </a:r>
            <a:r>
              <a:rPr/>
              <a:t> </a:t>
            </a:r>
            <a:r>
              <a:rPr/>
              <a:t>interval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Confidence interval, a general formula</a:t>
                </a:r>
              </a:p>
              <a:p>
                <a:pPr lvl="0" marL="0" indent="0">
                  <a:buNone/>
                </a:pPr>
                <a14:m>
                  <m:oMathPara xmlns:m="http://schemas.openxmlformats.org/officeDocument/2006/math">
                    <m:oMathParaPr>
                      <m:jc m:val="center"/>
                    </m:oMathParaPr>
                    <m:oMath>
                      <m:r>
                        <m:rPr>
                          <m:sty m:val="p"/>
                        </m:rPr>
                        <m:t>point estimate</m:t>
                      </m:r>
                      <m:r>
                        <m:t>±</m:t>
                      </m:r>
                      <m:sSup>
                        <m:e>
                          <m:r>
                            <m:t>z</m:t>
                          </m:r>
                        </m:e>
                        <m:sup>
                          <m:r>
                            <m:t>⋆</m:t>
                          </m:r>
                        </m:sup>
                      </m:sSup>
                      <m:r>
                        <m:t>⋅</m:t>
                      </m:r>
                      <m:r>
                        <m:t>S</m:t>
                      </m:r>
                      <m:r>
                        <m:t>E</m:t>
                      </m:r>
                    </m:oMath>
                  </m:oMathPara>
                </a14:m>
              </a:p>
              <a:p>
                <a:pPr lvl="0" marL="0" indent="0">
                  <a:buNone/>
                </a:pPr>
                <a:r>
                  <a:rPr/>
                  <a:t>Conditions when the point estimate = </a:t>
                </a:r>
                <a14:m>
                  <m:oMath xmlns:m="http://schemas.openxmlformats.org/officeDocument/2006/math">
                    <m:bar>
                      <m:barPr>
                        <m:pos m:val="top"/>
                      </m:barPr>
                      <m:e>
                        <m:r>
                          <m:t>x</m:t>
                        </m:r>
                      </m:e>
                    </m:bar>
                  </m:oMath>
                </a14:m>
                <a:r>
                  <a:rPr/>
                  <a:t>:</a:t>
                </a:r>
              </a:p>
              <a:p>
                <a:pPr lvl="1"/>
                <a:r>
                  <a:rPr b="1"/>
                  <a:t>Independence:</a:t>
                </a:r>
                <a:r>
                  <a:rPr/>
                  <a:t> Observations in the sample must be independent</a:t>
                </a:r>
              </a:p>
              <a:p>
                <a:pPr lvl="2"/>
                <a:r>
                  <a:rPr/>
                  <a:t>random sample/assignment</a:t>
                </a:r>
              </a:p>
              <a:p>
                <a:pPr lvl="2"/>
                <a:r>
                  <a:rPr/>
                  <a:t>if sampling without replacement, </a:t>
                </a:r>
                <a14:m>
                  <m:oMath xmlns:m="http://schemas.openxmlformats.org/officeDocument/2006/math">
                    <m:r>
                      <m:t>n</m:t>
                    </m:r>
                    <m:r>
                      <m:t>&lt;</m:t>
                    </m:r>
                  </m:oMath>
                </a14:m>
                <a:r>
                  <a:rPr/>
                  <a:t> 10% of population</a:t>
                </a:r>
              </a:p>
              <a:p>
                <a:pPr lvl="1"/>
                <a:r>
                  <a:rPr b="1"/>
                  <a:t>Sample size / skew:</a:t>
                </a:r>
                <a:r>
                  <a:rPr/>
                  <a:t> </a:t>
                </a:r>
                <a14:m>
                  <m:oMath xmlns:m="http://schemas.openxmlformats.org/officeDocument/2006/math">
                    <m:r>
                      <m:t>n</m:t>
                    </m:r>
                    <m:r>
                      <m:t>≥</m:t>
                    </m:r>
                    <m:r>
                      <m:t>30</m:t>
                    </m:r>
                  </m:oMath>
                </a14:m>
                <a:r>
                  <a:rPr/>
                  <a:t> and population distribution should not be extremely skewed</a:t>
                </a:r>
              </a:p>
              <a:p>
                <a:pPr lvl="0" marL="0" indent="0">
                  <a:buNone/>
                </a:pPr>
                <a:r>
                  <a:rPr b="1"/>
                  <a:t>Note:</a:t>
                </a:r>
                <a:r>
                  <a:rPr/>
                  <a:t> We will discuss working with samples where </a:t>
                </a:r>
                <a14:m>
                  <m:oMath xmlns:m="http://schemas.openxmlformats.org/officeDocument/2006/math">
                    <m:r>
                      <m:t>n</m:t>
                    </m:r>
                    <m:r>
                      <m:t>&lt;</m:t>
                    </m:r>
                    <m:r>
                      <m:t>30</m:t>
                    </m:r>
                  </m:oMath>
                </a14:m>
                <a:r>
                  <a:rPr/>
                  <a:t> later.</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Capturing</a:t>
            </a:r>
            <a:r>
              <a:rPr/>
              <a:t> </a:t>
            </a:r>
            <a:r>
              <a:rPr/>
              <a:t>the</a:t>
            </a:r>
            <a:r>
              <a:rPr/>
              <a:t> </a:t>
            </a:r>
            <a:r>
              <a:rPr/>
              <a:t>population</a:t>
            </a:r>
            <a:r>
              <a:rPr/>
              <a:t> </a:t>
            </a:r>
            <a:r>
              <a:rPr/>
              <a:t>parameter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does 95% confident mean?</a:t>
                </a:r>
              </a:p>
              <a:p>
                <a:pPr lvl="1"/>
                <a:r>
                  <a:rPr/>
                  <a:t>Suppose we took many samples and built a confidence interval from each sample using the equation </a:t>
                </a:r>
                <a14:m>
                  <m:oMath xmlns:m="http://schemas.openxmlformats.org/officeDocument/2006/math">
                    <m:r>
                      <m:rPr>
                        <m:sty m:val="p"/>
                      </m:rPr>
                      <m:t>point estimate</m:t>
                    </m:r>
                    <m:r>
                      <m:t>±</m:t>
                    </m:r>
                    <m:r>
                      <m:t>2</m:t>
                    </m:r>
                    <m:r>
                      <m:t>⋅</m:t>
                    </m:r>
                    <m:r>
                      <m:t>S</m:t>
                    </m:r>
                    <m:r>
                      <m:t>E</m:t>
                    </m:r>
                  </m:oMath>
                </a14:m>
                <a:r>
                  <a:rPr/>
                  <a:t>.</a:t>
                </a:r>
              </a:p>
              <a:p>
                <a:pPr lvl="1"/>
                <a:r>
                  <a:rPr/>
                  <a:t>Then about 95% of those intervals would contain the true population </a:t>
                </a:r>
                <a14:m>
                  <m:oMath xmlns:m="http://schemas.openxmlformats.org/officeDocument/2006/math">
                    <m:r>
                      <m:t>μ</m:t>
                    </m:r>
                  </m:oMath>
                </a14:m>
                <a:r>
                  <a:rPr/>
                  <a:t>.</a:t>
                </a:r>
              </a:p>
              <a:p>
                <a:pPr lvl="1"/>
                <a:r>
                  <a:rPr/>
                  <a:t>The figure to the right shows this process with 25 samples, where 24 of the resulting confidence intervals contain the true average number of exclusive relationships, and one does not.</a:t>
                </a:r>
              </a:p>
              <a:p>
                <a:pPr lvl="0" marL="0" indent="0">
                  <a:buNone/>
                </a:pP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1051H S61 - Lecture 11 - Confidence Intervals</dc:title>
  <dc:creator/>
  <cp:keywords/>
  <dcterms:created xsi:type="dcterms:W3CDTF">2020-06-06T01:00:05Z</dcterms:created>
  <dcterms:modified xsi:type="dcterms:W3CDTF">2020-06-06T01:00:05Z</dcterms:modified>
</cp:coreProperties>
</file>