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6" Type="http://schemas.openxmlformats.org/officeDocument/2006/relationships/tableStyles" Target="tableStyles.xml" /><Relationship Id="rId65" Type="http://schemas.openxmlformats.org/officeDocument/2006/relationships/theme" Target="theme/theme1.xml" /><Relationship Id="rId1" Type="http://schemas.openxmlformats.org/officeDocument/2006/relationships/slideMaster" Target="slideMasters/slideMaster1.xml" /><Relationship Id="rId64" Type="http://schemas.openxmlformats.org/officeDocument/2006/relationships/viewProps" Target="viewProps.xml" /><Relationship Id="rId6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tatcan.gc.ca/pub/89f0115x/89f0115x2013001-eng.htm"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t>
            </a:r>
            <a:r>
              <a:rPr/>
              <a:t> </a:t>
            </a:r>
            <a:r>
              <a:rPr/>
              <a:t>S61</a:t>
            </a:r>
            <a:r>
              <a:rPr/>
              <a:t> </a:t>
            </a:r>
            <a:r>
              <a:rPr/>
              <a:t>-</a:t>
            </a:r>
            <a:r>
              <a:rPr/>
              <a:t> </a:t>
            </a:r>
            <a:r>
              <a:rPr/>
              <a:t>Lecture</a:t>
            </a:r>
            <a:r>
              <a:rPr/>
              <a:t> </a:t>
            </a:r>
            <a:r>
              <a:rPr/>
              <a:t>12</a:t>
            </a:r>
            <a:r>
              <a:rPr/>
              <a:t> </a:t>
            </a:r>
            <a:r>
              <a:rPr/>
              <a:t>-</a:t>
            </a:r>
            <a:r>
              <a:rPr/>
              <a:t> </a:t>
            </a:r>
            <a:r>
              <a:rPr/>
              <a:t>Proportion</a:t>
            </a:r>
            <a:r>
              <a:rPr/>
              <a:t> </a:t>
            </a:r>
            <a:r>
              <a:rPr/>
              <a:t>Testing</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would like to estimate the proportion of all Americans who have good intuition about experimental design, i.e., would answer “500 get the drug, 500 don’t”? What are the parameter of interest and the point estimate?</a:t>
                </a:r>
              </a:p>
              <a:p>
                <a:pPr lvl="0" marL="0" indent="0">
                  <a:buNone/>
                </a:pPr>
                <a:r>
                  <a:rPr/>
                  <a:t>Parameter of Interest: Proportion of </a:t>
                </a:r>
                <a:r>
                  <a:rPr b="1"/>
                  <a:t>all</a:t>
                </a:r>
                <a:r>
                  <a:rPr/>
                  <a:t> Americans who have good intuition about experimental design</a:t>
                </a:r>
              </a:p>
              <a:p>
                <a:pPr lvl="0" marL="0" indent="0">
                  <a:buNone/>
                </a:pPr>
                <a:r>
                  <a:rPr b="1"/>
                  <a:t>p</a:t>
                </a:r>
                <a:r>
                  <a:rPr/>
                  <a:t>: a population proportion</a:t>
                </a:r>
              </a:p>
              <a:p>
                <a:pPr lvl="0" marL="0" indent="0">
                  <a:buNone/>
                </a:pPr>
                <a:r>
                  <a:rPr/>
                  <a:t>Point Estimate: proportion of </a:t>
                </a:r>
                <a:r>
                  <a:rPr b="1"/>
                  <a:t>sampled</a:t>
                </a:r>
                <a:r>
                  <a:rPr/>
                  <a:t> Americans who have good intuition about experimental design.</a:t>
                </a:r>
              </a:p>
              <a:p>
                <a:pPr lvl="0" marL="0" indent="0">
                  <a:buNone/>
                </a:pPr>
                <a14:m>
                  <m:oMath xmlns:m="http://schemas.openxmlformats.org/officeDocument/2006/math">
                    <m:acc>
                      <m:accPr>
                        <m:chr m:val="̂"/>
                      </m:accPr>
                      <m:e>
                        <m:r>
                          <m:t>p</m:t>
                        </m:r>
                      </m:e>
                    </m:acc>
                  </m:oMath>
                </a14:m>
                <a:r>
                  <a:rPr/>
                  <a:t>: a sample proportion</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on</a:t>
            </a:r>
            <a:r>
              <a:rPr/>
              <a:t> </a:t>
            </a:r>
            <a:r>
              <a:rPr/>
              <a:t>a</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percent of all Americans have good intuition about experimental design, i.e., would answer “500 get the drug 500 don’t”?</a:t>
                </a:r>
              </a:p>
              <a:p>
                <a:pPr lvl="0" marL="0" indent="0">
                  <a:buNone/>
                </a:pPr>
                <a:r>
                  <a:rPr/>
                  <a:t>We can answer this question using a confidence interval, which we know is always of the form</a:t>
                </a:r>
              </a:p>
              <a:p>
                <a:pPr lvl="0" marL="0" indent="0">
                  <a:buNone/>
                </a:pPr>
                <a:r>
                  <a:rPr/>
                  <a:t>point estimate </a:t>
                </a:r>
                <a14:m>
                  <m:oMath xmlns:m="http://schemas.openxmlformats.org/officeDocument/2006/math">
                    <m:r>
                      <m:t>±</m:t>
                    </m:r>
                  </m:oMath>
                </a14:m>
                <a:r>
                  <a:rPr/>
                  <a:t> ME</a:t>
                </a:r>
              </a:p>
              <a:p>
                <a:pPr lvl="0" marL="0" indent="0">
                  <a:buNone/>
                </a:pPr>
                <a:r>
                  <a:rPr/>
                  <a:t>where</a:t>
                </a:r>
              </a:p>
              <a:p>
                <a:pPr lvl="0" marL="0" indent="0">
                  <a:buNone/>
                </a:pPr>
                <a14:m>
                  <m:oMath xmlns:m="http://schemas.openxmlformats.org/officeDocument/2006/math">
                    <m:r>
                      <m:rPr>
                        <m:sty m:val="p"/>
                      </m:rPr>
                      <m:t>ME</m:t>
                    </m:r>
                    <m:r>
                      <m:t>=</m:t>
                    </m:r>
                    <m:sSup>
                      <m:e>
                        <m:r>
                          <m:t>z</m:t>
                        </m:r>
                      </m:e>
                      <m:sup>
                        <m:r>
                          <m:t>⋆</m:t>
                        </m:r>
                      </m:sup>
                    </m:sSup>
                    <m:r>
                      <m:t>×</m:t>
                    </m:r>
                    <m:r>
                      <m:rPr>
                        <m:sty m:val="p"/>
                      </m:rPr>
                      <m:t>SE</m:t>
                    </m:r>
                  </m:oMath>
                </a14:m>
                <a:r>
                  <a:rPr/>
                  <a:t>. (or </a:t>
                </a:r>
                <a14:m>
                  <m:oMath xmlns:m="http://schemas.openxmlformats.org/officeDocument/2006/math">
                    <m:sSup>
                      <m:e>
                        <m:r>
                          <m:t>t</m:t>
                        </m:r>
                      </m:e>
                      <m:sup>
                        <m:r>
                          <m:t>⋆</m:t>
                        </m:r>
                      </m:sup>
                    </m:sSup>
                    <m:r>
                      <m:t>×</m:t>
                    </m:r>
                    <m:r>
                      <m:rPr>
                        <m:sty m:val="p"/>
                      </m:rPr>
                      <m:t>SE</m:t>
                    </m:r>
                  </m:oMath>
                </a14:m>
                <a:r>
                  <a:rPr/>
                  <a:t>)</a:t>
                </a:r>
              </a:p>
              <a:p>
                <a:pPr lvl="0" marL="0" indent="0">
                  <a:buNone/>
                </a:pPr>
                <a:r>
                  <a:rPr/>
                  <a:t> So what is the SE of our point estimate, </a:t>
                </a:r>
                <a14:m>
                  <m:oMath xmlns:m="http://schemas.openxmlformats.org/officeDocument/2006/math">
                    <m:sSub>
                      <m:e>
                        <m:r>
                          <m:rPr>
                            <m:sty m:val="p"/>
                          </m:rPr>
                          <m:t>SE</m:t>
                        </m:r>
                      </m:e>
                      <m:sub>
                        <m:acc>
                          <m:accPr>
                            <m:chr m:val="̂"/>
                          </m:accPr>
                          <m:e>
                            <m:r>
                              <m:t>p</m:t>
                            </m:r>
                          </m:e>
                        </m:acc>
                      </m:sub>
                    </m:sSub>
                  </m:oMath>
                </a14:m>
                <a:r>
                  <a:rPr/>
                  <a:t>?</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New</a:t></a:r><a:r><a:rPr /><a:t> </a:t></a:r><a:r><a:rPr /><a:t>Formula:</a:t></a:r><a:r><a:rPr /><a:t> </a:t></a:r><a:r><a:rPr /><a:t>SE</a:t></a:r><a:r><a:rPr /><a:t> </a:t></a:r><a:r><a:rPr /><a:t>of</a:t></a:r><a:r><a:rPr /><a:t> </a:t></a:r><a:r><a:rPr /><a:t>a</a:t></a:r><a:r><a:rPr /><a:t> </a:t></a:r><a:r><a:rPr /><a:t>Point</a:t></a:r><a:r><a:rPr /><a:t> </a:t></a:r><a:r><a:rPr /><a:t>Estimate</a:t></a:r><a:r><a:rPr /><a:t> </a:t></a:r><a14:m><m:oMath xmlns:m="http://schemas.openxmlformats.org/officeDocument/2006/math"><m:acc><m:accPr><m:chr m:val="̂" /></m:accPr><m:e><m:r><m:t>p</m:t></m:r></m:e></m:acc></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When we have a </a:t></a:r><a:r><a:rPr b="1" /><a:t>sample proportion</a:t></a:r><a:r><a:rPr /><a:t>, the standard error has a known formula:</a:t></a:r></a:p><a:p><a:pPr lvl="0" marL="0" indent="0"><a:buNone /></a:pPr><a14:m><m:oMathPara xmlns:m="http://schemas.openxmlformats.org/officeDocument/2006/math"><m:oMathParaPr><m:jc m:val="center" /></m:oMathParaPr><m:oMath><m:sSub><m:e><m:r><m:rPr><m:sty m:val="p" /></m:rPr><m:t>SE</m:t></m:r></m:e><m:sub><m:acc><m:accPr><m:chr m:val="̂" /></m:accPr><m:e><m:r><m:t>p</m:t></m:r></m:e></m:acc></m:sub></m:sSub><m:r><m:t>=</m:t></m:r><m:rad><m:radPr><m:degHide m:val="1" /></m:radPr><m:deg /><m:e><m:f><m:fPr><m:type m:val="bar" /></m:fPr><m:num><m:r><m:t>p</m:t></m:r><m:r><m:t>(</m:t></m:r><m:r><m:t>1</m:t></m:r><m:r><m:t>−</m:t></m:r><m:r><m:t>p</m:t></m:r><m:r><m:t>)</m:t></m:r></m:num><m:den><m:r><m:t>n</m:t></m:r></m:den></m:f></m:e></m:rad></m:oMath></m:oMathPara></a14:m></a:p><a:p><a:pPr lvl="0" marL="0" indent="0"><a:buNone /></a:pPr><a:r><a:rPr /><a:t>What are </a:t></a:r><a14:m><m:oMath xmlns:m="http://schemas.openxmlformats.org/officeDocument/2006/math"><m:r><m:t>p</m:t></m:r></m:oMath></a14:m><a:r><a:rPr /><a:t> and </a:t></a:r><a14:m><m:oMath xmlns:m="http://schemas.openxmlformats.org/officeDocument/2006/math"><m:r><m:t>n</m:t></m:r></m:oMath></a14:m><a:r><a:rPr /><a:t>?</a:t></a:r></a:p><a:p><a:pPr lvl="1"><a:buAutoNum type="arabicPeriod" /></a:pPr><a14:m><m:oMath xmlns:m="http://schemas.openxmlformats.org/officeDocument/2006/math"><m:r><m:t>n</m:t></m:r></m:oMath></a14:m><a:r><a:rPr /><a:t> is the number of samples (it’s a </a:t></a:r><a:r><a:rPr b="1" /><a:t>sample proportion</a:t></a:r><a:r><a:rPr /><a:t>)</a:t></a:r></a:p><a:p><a:pPr lvl="1"><a:buAutoNum type="arabicPeriod" /></a:pPr><a14:m><m:oMath xmlns:m="http://schemas.openxmlformats.org/officeDocument/2006/math"><m:r><m:t>p</m:t></m:r></m:oMath></a14:m><a:r><a:rPr /><a:t> is the true underlying population proportion …</a:t></a:r></a:p><a:p><a:pPr lvl="0" marL="0" indent="0"><a:buNone /></a:pPr><a:r><a:rPr /><a:t>But we don’t know </a:t></a:r><a14:m><m:oMath xmlns:m="http://schemas.openxmlformats.org/officeDocument/2006/math"><m:r><m:t>p</m:t></m:r></m:oMath></a14:m><a:r><a:rPr /><a:t>!</a:t></a:r></a:p><a:p><a:pPr lvl="0" marL="0" indent="0"><a:buNone /></a:pPr><a:r><a:rPr /><a:t>We “cheat” here, and replace </a:t></a:r><a14:m><m:oMath xmlns:m="http://schemas.openxmlformats.org/officeDocument/2006/math"><m:r><m:t>p</m:t></m:r></m:oMath></a14:m><a:r><a:rPr /><a:t> with </a:t></a:r><a14:m><m:oMath xmlns:m="http://schemas.openxmlformats.org/officeDocument/2006/math"><m:acc><m:accPr><m:chr m:val="̂" /></m:accPr><m:e><m:r><m:t>p</m:t></m:r></m:e></m:acc></m:oMath></a14:m><a:r><a:rPr /><a:t>. It mostly works.</a:t></a:r></a:p></p:txBody></p:sp></mc:Choice></mc:AlternateContent></p:spTree></p:cSld></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Proportions</a:t>
            </a:r>
            <a:r>
              <a:rPr/>
              <a:t> </a:t>
            </a:r>
            <a:r>
              <a:rPr/>
              <a:t>are</a:t>
            </a:r>
            <a:r>
              <a:rPr/>
              <a:t> </a:t>
            </a:r>
            <a:r>
              <a:rPr/>
              <a:t>Almost</a:t>
            </a:r>
            <a:r>
              <a:rPr/>
              <a:t> </a:t>
            </a:r>
            <a:r>
              <a:rPr/>
              <a:t>Normally</a:t>
            </a:r>
            <a:r>
              <a:rPr/>
              <a:t> </a:t>
            </a:r>
            <a:r>
              <a:rPr/>
              <a:t>Distributed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Remember the Central Limit Theorem (CLT).</a:t>
                </a:r>
              </a:p>
              <a:p>
                <a:pPr lvl="0" marL="0" indent="0">
                  <a:buNone/>
                </a:pPr>
                <a:r>
                  <a:rPr/>
                  <a:t>Sample proportions will be nearly normally distributed with mean equal to the population mean, </a:t>
                </a:r>
                <a14:m>
                  <m:oMath xmlns:m="http://schemas.openxmlformats.org/officeDocument/2006/math">
                    <m:r>
                      <m:t>p</m:t>
                    </m:r>
                  </m:oMath>
                </a14:m>
                <a:r>
                  <a:rPr/>
                  <a:t>, and standard error equal to </a:t>
                </a:r>
                <a14:m>
                  <m:oMath xmlns:m="http://schemas.openxmlformats.org/officeDocument/2006/math">
                    <m:sSub>
                      <m:e>
                        <m:r>
                          <m:rPr>
                            <m:sty m:val="p"/>
                          </m:rPr>
                          <m:t>SE</m:t>
                        </m:r>
                      </m:e>
                      <m:sub>
                        <m:acc>
                          <m:accPr>
                            <m:chr m:val="̂"/>
                          </m:accPr>
                          <m:e>
                            <m:r>
                              <m:t>p</m:t>
                            </m:r>
                          </m:e>
                        </m:acc>
                      </m:sub>
                    </m:sSub>
                  </m:oMath>
                </a14:m>
                <a:r>
                  <a:rPr/>
                  <a:t> from the last slide. We can write this formally.</a:t>
                </a:r>
              </a:p>
              <a:p>
                <a:pPr lvl="0" marL="0" indent="0">
                  <a:buNone/>
                </a:pPr>
                <a14:m>
                  <m:oMathPara xmlns:m="http://schemas.openxmlformats.org/officeDocument/2006/math">
                    <m:oMathParaPr>
                      <m:jc m:val="center"/>
                    </m:oMathParaPr>
                    <m:oMath>
                      <m:acc>
                        <m:accPr>
                          <m:chr m:val="̂"/>
                        </m:accPr>
                        <m:e>
                          <m:r>
                            <m:t>p</m:t>
                          </m:r>
                        </m:e>
                      </m:acc>
                      <m:r>
                        <m:t>∼</m:t>
                      </m:r>
                      <m:r>
                        <m:rPr>
                          <m:sty m:val="p"/>
                          <m:scr m:val="script"/>
                        </m:rPr>
                        <m:t>N</m:t>
                      </m:r>
                      <m:d>
                        <m:dPr>
                          <m:begChr m:val="("/>
                          <m:endChr m:val=")"/>
                          <m:grow/>
                        </m:dPr>
                        <m:e>
                          <m:r>
                            <m:rPr>
                              <m:sty m:val="p"/>
                            </m:rPr>
                            <m:t>mean</m:t>
                          </m:r>
                          <m:r>
                            <m:t>=</m:t>
                          </m:r>
                          <m:r>
                            <m:t>p</m:t>
                          </m:r>
                          <m:r>
                            <m:t>,</m:t>
                          </m:r>
                          <m:r>
                            <m:rPr>
                              <m:sty m:val="p"/>
                            </m:rPr>
                            <m:t>SE</m:t>
                          </m:r>
                          <m:r>
                            <m:t>=</m:t>
                          </m:r>
                          <m:rad>
                            <m:radPr>
                              <m:degHide m:val="1"/>
                            </m:radPr>
                            <m:deg/>
                            <m:e>
                              <m:f>
                                <m:fPr>
                                  <m:type m:val="bar"/>
                                </m:fPr>
                                <m:num>
                                  <m:r>
                                    <m:t>p</m:t>
                                  </m:r>
                                  <m:r>
                                    <m:t>(</m:t>
                                  </m:r>
                                  <m:r>
                                    <m:t>1</m:t>
                                  </m:r>
                                  <m:r>
                                    <m:t>−</m:t>
                                  </m:r>
                                  <m:r>
                                    <m:t>p</m:t>
                                  </m:r>
                                  <m:r>
                                    <m:t>)</m:t>
                                  </m:r>
                                </m:num>
                                <m:den>
                                  <m:r>
                                    <m:t>n</m:t>
                                  </m:r>
                                </m:den>
                              </m:f>
                            </m:e>
                          </m:rad>
                        </m:e>
                      </m:d>
                    </m:oMath>
                  </m:oMathPara>
                </a14:m>
              </a:p>
              <a:p>
                <a:pPr lvl="0" marL="0" indent="0">
                  <a:buNone/>
                </a:pPr>
                <a:r>
                  <a:rPr/>
                  <a:t>But, of course, this is only true under certain conditions … any guesses?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Proportions</a:t>
            </a:r>
            <a:r>
              <a:rPr/>
              <a:t> </a:t>
            </a:r>
            <a:r>
              <a:rPr/>
              <a:t>are</a:t>
            </a:r>
            <a:r>
              <a:rPr/>
              <a:t> </a:t>
            </a:r>
            <a:r>
              <a:rPr/>
              <a:t>Almost</a:t>
            </a:r>
            <a:r>
              <a:rPr/>
              <a:t> </a:t>
            </a:r>
            <a:r>
              <a:rPr/>
              <a:t>Normally</a:t>
            </a:r>
            <a:r>
              <a:rPr/>
              <a:t> </a:t>
            </a:r>
            <a:r>
              <a:rPr/>
              <a:t>Distributed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Remember the Central Limit Theorem (CLT) from earlier.</a:t>
                </a:r>
              </a:p>
              <a:p>
                <a:pPr lvl="0" marL="0" indent="0">
                  <a:buNone/>
                </a:pPr>
                <a:r>
                  <a:rPr/>
                  <a:t>Sample proportions will be nearly normally distributed with mean equal to the population mean, </a:t>
                </a:r>
                <a14:m>
                  <m:oMath xmlns:m="http://schemas.openxmlformats.org/officeDocument/2006/math">
                    <m:r>
                      <m:t>p</m:t>
                    </m:r>
                  </m:oMath>
                </a14:m>
                <a:r>
                  <a:rPr/>
                  <a:t>, and standard error equal to </a:t>
                </a:r>
                <a14:m>
                  <m:oMath xmlns:m="http://schemas.openxmlformats.org/officeDocument/2006/math">
                    <m:sSub>
                      <m:e>
                        <m:r>
                          <m:rPr>
                            <m:sty m:val="p"/>
                          </m:rPr>
                          <m:t>SE</m:t>
                        </m:r>
                      </m:e>
                      <m:sub>
                        <m:acc>
                          <m:accPr>
                            <m:chr m:val="̂"/>
                          </m:accPr>
                          <m:e>
                            <m:r>
                              <m:t>p</m:t>
                            </m:r>
                          </m:e>
                        </m:acc>
                      </m:sub>
                    </m:sSub>
                  </m:oMath>
                </a14:m>
                <a:r>
                  <a:rPr/>
                  <a:t> from the last slide. We can write this formally.</a:t>
                </a:r>
              </a:p>
              <a:p>
                <a:pPr lvl="0" marL="0" indent="0">
                  <a:buNone/>
                </a:pPr>
                <a14:m>
                  <m:oMathPara xmlns:m="http://schemas.openxmlformats.org/officeDocument/2006/math">
                    <m:oMathParaPr>
                      <m:jc m:val="center"/>
                    </m:oMathParaPr>
                    <m:oMath>
                      <m:acc>
                        <m:accPr>
                          <m:chr m:val="̂"/>
                        </m:accPr>
                        <m:e>
                          <m:r>
                            <m:t>p</m:t>
                          </m:r>
                        </m:e>
                      </m:acc>
                      <m:r>
                        <m:t>∼</m:t>
                      </m:r>
                      <m:r>
                        <m:rPr>
                          <m:sty m:val="p"/>
                          <m:scr m:val="script"/>
                        </m:rPr>
                        <m:t>N</m:t>
                      </m:r>
                      <m:d>
                        <m:dPr>
                          <m:begChr m:val="("/>
                          <m:endChr m:val=")"/>
                          <m:grow/>
                        </m:dPr>
                        <m:e>
                          <m:r>
                            <m:rPr>
                              <m:sty m:val="p"/>
                            </m:rPr>
                            <m:t>mean</m:t>
                          </m:r>
                          <m:r>
                            <m:t>=</m:t>
                          </m:r>
                          <m:r>
                            <m:t>p</m:t>
                          </m:r>
                          <m:r>
                            <m:t>,</m:t>
                          </m:r>
                          <m:r>
                            <m:rPr>
                              <m:sty m:val="p"/>
                            </m:rPr>
                            <m:t>SE</m:t>
                          </m:r>
                          <m:r>
                            <m:t>=</m:t>
                          </m:r>
                          <m:rad>
                            <m:radPr>
                              <m:degHide m:val="1"/>
                            </m:radPr>
                            <m:deg/>
                            <m:e>
                              <m:f>
                                <m:fPr>
                                  <m:type m:val="bar"/>
                                </m:fPr>
                                <m:num>
                                  <m:r>
                                    <m:t>p</m:t>
                                  </m:r>
                                  <m:r>
                                    <m:t>(</m:t>
                                  </m:r>
                                  <m:r>
                                    <m:t>1</m:t>
                                  </m:r>
                                  <m:r>
                                    <m:t>−</m:t>
                                  </m:r>
                                  <m:r>
                                    <m:t>p</m:t>
                                  </m:r>
                                  <m:r>
                                    <m:t>)</m:t>
                                  </m:r>
                                </m:num>
                                <m:den>
                                  <m:r>
                                    <m:t>n</m:t>
                                  </m:r>
                                </m:den>
                              </m:f>
                            </m:e>
                          </m:rad>
                        </m:e>
                      </m:d>
                    </m:oMath>
                  </m:oMathPara>
                </a14:m>
              </a:p>
              <a:p>
                <a:pPr lvl="0" marL="0" indent="0">
                  <a:buNone/>
                </a:pPr>
                <a:r>
                  <a:rPr/>
                  <a:t>But, of course, this is only true under certain conditions … any guesses?</a:t>
                </a:r>
              </a:p>
              <a:p>
                <a:pPr lvl="0" marL="0" indent="0">
                  <a:buNone/>
                </a:pPr>
                <a:r>
                  <a:rPr/>
                  <a:t>The requirements of the CLT! Independent observations, and “enough” samples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have</a:t>
            </a:r>
            <a:r>
              <a:rPr/>
              <a:t> </a:t>
            </a:r>
            <a:r>
              <a:rPr/>
              <a:t>you</a:t>
            </a:r>
            <a:r>
              <a:rPr/>
              <a:t> </a:t>
            </a:r>
            <a:r>
              <a:rPr/>
              <a:t>seen</a:t>
            </a:r>
            <a:r>
              <a:rPr/>
              <a:t> </a:t>
            </a:r>
            <a:r>
              <a:rPr/>
              <a:t>this</a:t>
            </a:r>
            <a:r>
              <a:rPr/>
              <a:t> </a:t>
            </a:r>
            <a:r>
              <a:rPr/>
              <a:t>…</a:t>
            </a:r>
            <a:r>
              <a:rPr/>
              <a:t> </a:t>
            </a:r>
            <a:r>
              <a:rPr/>
              <a:t>?</a:t>
            </a:r>
          </a:p>
        </p:txBody>
      </p:sp>
      <p:sp>
        <p:nvSpPr>
          <p:cNvPr id="3" name="Content Placeholder 2"/>
          <p:cNvSpPr>
            <a:spLocks noGrp="1"/>
          </p:cNvSpPr>
          <p:nvPr>
            <p:ph idx="1"/>
          </p:nvPr>
        </p:nvSpPr>
        <p:spPr/>
        <p:txBody>
          <a:bodyPr/>
          <a:lstStyle/>
          <a:p>
            <a:pPr lvl="0" marL="0" indent="0">
              <a:buNone/>
            </a:pPr>
            <a:r>
              <a:rPr/>
              <a:t>R Assignment 2, and Workshop 8! We did this: flipped coins, and kept track of the </a:t>
            </a:r>
            <a:r>
              <a:rPr b="1"/>
              <a:t>proportion</a:t>
            </a:r>
            <a:r>
              <a:rPr/>
              <a:t> of heads. We then converted them into averages, but it’s the same idea.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Rule</a:t>
            </a:r>
            <a:r>
              <a:rPr/>
              <a:t> </a:t>
            </a:r>
            <a:r>
              <a:rPr/>
              <a:t>of</a:t>
            </a:r>
            <a:r>
              <a:rPr/>
              <a:t> </a:t>
            </a:r>
            <a:r>
              <a:rPr/>
              <a:t>Thumb</a:t>
            </a:r>
            <a:r>
              <a:rPr/>
              <a:t> </a:t>
            </a:r>
            <a:r>
              <a:rPr/>
              <a:t>for</a:t>
            </a:r>
            <a:r>
              <a:rPr/>
              <a:t> </a:t>
            </a:r>
            <a:r>
              <a:rPr/>
              <a:t>Proportions</a:t>
            </a:r>
          </a:p>
        </p:txBody>
      </p:sp>
      <p:sp>
        <p:nvSpPr>
          <p:cNvPr id="3" name="Content Placeholder 2"/>
          <p:cNvSpPr>
            <a:spLocks noGrp="1"/>
          </p:cNvSpPr>
          <p:nvPr>
            <p:ph idx="1"/>
          </p:nvPr>
        </p:nvSpPr>
        <p:spPr/>
        <p:txBody>
          <a:bodyPr/>
          <a:lstStyle/>
          <a:p>
            <a:pPr lvl="0" marL="0" indent="0">
              <a:buNone/>
            </a:pPr>
            <a:r>
              <a:rPr/>
              <a:t>There is a rule of thumb for what “enough samples” means for a sample proportion inference:</a:t>
            </a:r>
          </a:p>
          <a:p>
            <a:pPr lvl="1">
              <a:buAutoNum type="arabicPeriod"/>
            </a:pPr>
            <a:r>
              <a:rPr/>
              <a:t>At least 10 success cases</a:t>
            </a:r>
          </a:p>
          <a:p>
            <a:pPr lvl="1">
              <a:buAutoNum type="arabicPeriod"/>
            </a:pPr>
            <a:r>
              <a:rPr/>
              <a:t>At least 10 failure cases</a:t>
            </a:r>
          </a:p>
          <a:p>
            <a:pPr lvl="0" marL="0" indent="0">
              <a:buNone/>
            </a:pPr>
            <a:r>
              <a:rPr/>
              <a:t>If you do not have the above, the CLT may not be a good approximation.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GSS</a:t>
            </a:r>
            <a:r>
              <a:rPr/>
              <a:t> </a:t>
            </a:r>
            <a:r>
              <a:rPr/>
              <a:t>Question</a:t>
            </a:r>
          </a:p>
        </p:txBody>
      </p:sp>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Estimate (using a 95% confidence interval) the proportion of all Americans who have good intuition about experimental design?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GSS</a:t>
            </a:r>
            <a:r>
              <a:rPr/>
              <a:t> </a:t>
            </a:r>
            <a:r>
              <a:rPr/>
              <a:t>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Estimate (using a 95% confidence interval) the proportion of all Americans who have good intuition about experimental design?</a:t>
                </a:r>
              </a:p>
              <a:p>
                <a:pPr lvl="0" marL="0" indent="0">
                  <a:buNone/>
                </a:pPr>
                <a:r>
                  <a:rPr/>
                  <a:t>Given:</a:t>
                </a:r>
              </a:p>
              <a:p>
                <a:pPr lvl="1"/>
                <a14:m>
                  <m:oMath xmlns:m="http://schemas.openxmlformats.org/officeDocument/2006/math">
                    <m:r>
                      <m:t>n</m:t>
                    </m:r>
                    <m:r>
                      <m:t>=</m:t>
                    </m:r>
                    <m:r>
                      <m:t>670</m:t>
                    </m:r>
                  </m:oMath>
                </a14:m>
              </a:p>
              <a:p>
                <a:pPr lvl="1"/>
                <a14:m>
                  <m:oMath xmlns:m="http://schemas.openxmlformats.org/officeDocument/2006/math">
                    <m:acc>
                      <m:accPr>
                        <m:chr m:val="̂"/>
                      </m:accPr>
                      <m:e>
                        <m:r>
                          <m:t>p</m:t>
                        </m:r>
                      </m:e>
                    </m:acc>
                    <m:r>
                      <m:t>=</m:t>
                    </m:r>
                    <m:r>
                      <m:t>0.852</m:t>
                    </m:r>
                  </m:oMath>
                </a14:m>
              </a:p>
              <a:p>
                <a:pPr lvl="0" marL="0" indent="0">
                  <a:buNone/>
                </a:pPr>
                <a:r>
                  <a:rPr/>
                  <a:t>Check the conditions!</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GSS</a:t>
            </a:r>
            <a:r>
              <a:rPr/>
              <a:t> </a:t>
            </a:r>
            <a:r>
              <a:rPr/>
              <a:t>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Estimate (using a 95% confidence interval) the proportion of all Americans who have good intuition about experimental design?</a:t>
                </a:r>
              </a:p>
              <a:p>
                <a:pPr lvl="0" marL="0" indent="0">
                  <a:buNone/>
                </a:pPr>
                <a:r>
                  <a:rPr/>
                  <a:t>Given:</a:t>
                </a:r>
              </a:p>
              <a:p>
                <a:pPr lvl="1"/>
                <a14:m>
                  <m:oMath xmlns:m="http://schemas.openxmlformats.org/officeDocument/2006/math">
                    <m:r>
                      <m:t>n</m:t>
                    </m:r>
                    <m:r>
                      <m:t>=</m:t>
                    </m:r>
                    <m:r>
                      <m:t>670</m:t>
                    </m:r>
                  </m:oMath>
                </a14:m>
              </a:p>
              <a:p>
                <a:pPr lvl="1"/>
                <a14:m>
                  <m:oMath xmlns:m="http://schemas.openxmlformats.org/officeDocument/2006/math">
                    <m:acc>
                      <m:accPr>
                        <m:chr m:val="̂"/>
                      </m:accPr>
                      <m:e>
                        <m:r>
                          <m:t>p</m:t>
                        </m:r>
                      </m:e>
                    </m:acc>
                    <m:r>
                      <m:t>=</m:t>
                    </m:r>
                    <m:r>
                      <m:t>0.852</m:t>
                    </m:r>
                  </m:oMath>
                </a14:m>
              </a:p>
              <a:p>
                <a:pPr lvl="0" marL="0" indent="0">
                  <a:buNone/>
                </a:pPr>
                <a:r>
                  <a:rPr/>
                  <a:t>Check the conditions!</a:t>
                </a:r>
              </a:p>
              <a:p>
                <a:pPr lvl="1">
                  <a:buAutoNum type="arabicPeriod"/>
                </a:pPr>
                <a:r>
                  <a:rPr b="1"/>
                  <a:t>Independence</a:t>
                </a:r>
                <a:r>
                  <a:rPr/>
                  <a:t>: The GSS is sampled randomly, and the population is much larger than the sample, so we can assume the responses are random.</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Inference</a:t>
            </a:r>
            <a:r>
              <a:rPr/>
              <a:t> </a:t>
            </a:r>
            <a:r>
              <a:rPr/>
              <a:t>for</a:t>
            </a:r>
            <a:r>
              <a:rPr/>
              <a:t> </a:t>
            </a:r>
            <a:r>
              <a:rPr/>
              <a:t>a</a:t>
            </a:r>
            <a:r>
              <a:rPr/>
              <a:t> </a:t>
            </a:r>
            <a:r>
              <a:rPr/>
              <a:t>Single</a:t>
            </a:r>
            <a:r>
              <a:rPr/>
              <a:t> </a:t>
            </a:r>
            <a:r>
              <a:rPr/>
              <a:t>Proportion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GSS</a:t>
            </a:r>
            <a:r>
              <a:rPr/>
              <a:t> </a:t>
            </a:r>
            <a:r>
              <a:rPr/>
              <a:t>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Estimate (using a 95% confidence interval) the proportion of all Americans who have good intuition about experimental design?</a:t>
                </a:r>
              </a:p>
              <a:p>
                <a:pPr lvl="0" marL="0" indent="0">
                  <a:buNone/>
                </a:pPr>
                <a:r>
                  <a:rPr/>
                  <a:t>Given:</a:t>
                </a:r>
              </a:p>
              <a:p>
                <a:pPr lvl="1"/>
                <a14:m>
                  <m:oMath xmlns:m="http://schemas.openxmlformats.org/officeDocument/2006/math">
                    <m:r>
                      <m:t>n</m:t>
                    </m:r>
                    <m:r>
                      <m:t>=</m:t>
                    </m:r>
                    <m:r>
                      <m:t>670</m:t>
                    </m:r>
                  </m:oMath>
                </a14:m>
              </a:p>
              <a:p>
                <a:pPr lvl="1"/>
                <a14:m>
                  <m:oMath xmlns:m="http://schemas.openxmlformats.org/officeDocument/2006/math">
                    <m:acc>
                      <m:accPr>
                        <m:chr m:val="̂"/>
                      </m:accPr>
                      <m:e>
                        <m:r>
                          <m:t>p</m:t>
                        </m:r>
                      </m:e>
                    </m:acc>
                    <m:r>
                      <m:t>=</m:t>
                    </m:r>
                    <m:r>
                      <m:t>0.852</m:t>
                    </m:r>
                  </m:oMath>
                </a14:m>
              </a:p>
              <a:p>
                <a:pPr lvl="0" marL="0" indent="0">
                  <a:buNone/>
                </a:pPr>
                <a:r>
                  <a:rPr/>
                  <a:t>Check the conditions!</a:t>
                </a:r>
              </a:p>
              <a:p>
                <a:pPr lvl="1">
                  <a:buAutoNum type="arabicPeriod"/>
                </a:pPr>
                <a:r>
                  <a:rPr b="1"/>
                  <a:t>Independence</a:t>
                </a:r>
                <a:r>
                  <a:rPr/>
                  <a:t>: The GSS is sampled randomly, and the population is much larger than the sample, so we can assume the responses are random.</a:t>
                </a:r>
              </a:p>
              <a:p>
                <a:pPr lvl="1">
                  <a:buAutoNum type="arabicPeriod"/>
                </a:pPr>
                <a:r>
                  <a:rPr b="1"/>
                  <a:t>Enough Samples</a:t>
                </a:r>
                <a:r>
                  <a:rPr/>
                  <a:t>: 571 people answered correctly (success) and 99 answered incorrectly (failure). Both numbers are greater than 10.</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are given </a:t>
                </a:r>
                <a14:m>
                  <m:oMath xmlns:m="http://schemas.openxmlformats.org/officeDocument/2006/math">
                    <m:r>
                      <m:t>n</m:t>
                    </m:r>
                    <m:r>
                      <m:t>=</m:t>
                    </m:r>
                    <m:r>
                      <m:t>670</m:t>
                    </m:r>
                  </m:oMath>
                </a14:m>
                <a:r>
                  <a:rPr/>
                  <a:t>, </a:t>
                </a:r>
                <a14:m>
                  <m:oMath xmlns:m="http://schemas.openxmlformats.org/officeDocument/2006/math">
                    <m:acc>
                      <m:accPr>
                        <m:chr m:val="̂"/>
                      </m:accPr>
                      <m:e>
                        <m:r>
                          <m:t>p</m:t>
                        </m:r>
                      </m:e>
                    </m:acc>
                    <m:r>
                      <m:t>=</m:t>
                    </m:r>
                    <m:r>
                      <m:t>0.852</m:t>
                    </m:r>
                  </m:oMath>
                </a14:m>
                <a:r>
                  <a:rPr/>
                  <a:t>, and we know that</a:t>
                </a:r>
              </a:p>
              <a:p>
                <a:pPr lvl="0" marL="0" indent="0">
                  <a:buNone/>
                </a:pPr>
                <a14:m>
                  <m:oMathPara xmlns:m="http://schemas.openxmlformats.org/officeDocument/2006/math">
                    <m:oMathParaPr>
                      <m:jc m:val="center"/>
                    </m:oMathParaPr>
                    <m:oMath>
                      <m:sSub>
                        <m:e>
                          <m:r>
                            <m:rPr>
                              <m:sty m:val="p"/>
                            </m:rPr>
                            <m:t>SE</m:t>
                          </m:r>
                        </m:e>
                        <m:sub>
                          <m:acc>
                            <m:accPr>
                              <m:chr m:val="̂"/>
                            </m:accPr>
                            <m:e>
                              <m:r>
                                <m:t>p</m:t>
                              </m:r>
                            </m:e>
                          </m:acc>
                        </m:sub>
                      </m:sSub>
                      <m:r>
                        <m:t>=</m:t>
                      </m:r>
                      <m:rad>
                        <m:radPr>
                          <m:degHide m:val="1"/>
                        </m:radPr>
                        <m:deg/>
                        <m:e>
                          <m:f>
                            <m:fPr>
                              <m:type m:val="bar"/>
                            </m:fPr>
                            <m:num>
                              <m:r>
                                <m:t>p</m:t>
                              </m:r>
                              <m:r>
                                <m:t>(</m:t>
                              </m:r>
                              <m:r>
                                <m:t>1</m:t>
                              </m:r>
                              <m:r>
                                <m:t>−</m:t>
                              </m:r>
                              <m:r>
                                <m:t>p</m:t>
                              </m:r>
                              <m:r>
                                <m:t>)</m:t>
                              </m:r>
                            </m:num>
                            <m:den>
                              <m:r>
                                <m:t>n</m:t>
                              </m:r>
                            </m:den>
                          </m:f>
                        </m:e>
                      </m:rad>
                      <m:r>
                        <m:t>.</m:t>
                      </m:r>
                    </m:oMath>
                  </m:oMathPara>
                </a14:m>
              </a:p>
              <a:p>
                <a:pPr lvl="0" marL="0" indent="0">
                  <a:buNone/>
                </a:pPr>
                <a:r>
                  <a:rPr/>
                  <a:t>Which of the following is the correct calculation of the 95% confidence interval?</a:t>
                </a:r>
              </a:p>
              <a:p>
                <a:pPr lvl="1">
                  <a:buAutoNum type="arabicPeriod"/>
                </a:pPr>
                <a14:m>
                  <m:oMath xmlns:m="http://schemas.openxmlformats.org/officeDocument/2006/math">
                    <m:r>
                      <m:t>0.852</m:t>
                    </m:r>
                    <m:r>
                      <m:t>±</m:t>
                    </m:r>
                    <m:r>
                      <m:t>1.96</m:t>
                    </m:r>
                    <m:r>
                      <m:t>×</m:t>
                    </m:r>
                    <m:rad>
                      <m:radPr>
                        <m:degHide m:val="1"/>
                      </m:radPr>
                      <m:deg/>
                      <m:e>
                        <m:f>
                          <m:fPr>
                            <m:type m:val="bar"/>
                          </m:fPr>
                          <m:num>
                            <m:r>
                              <m:t>0.85</m:t>
                            </m:r>
                            <m:r>
                              <m:t>(</m:t>
                            </m:r>
                            <m:r>
                              <m:t>0.15</m:t>
                            </m:r>
                            <m:r>
                              <m:t>)</m:t>
                            </m:r>
                          </m:num>
                          <m:den>
                            <m:r>
                              <m:t>670</m:t>
                            </m:r>
                          </m:den>
                        </m:f>
                      </m:e>
                    </m:rad>
                  </m:oMath>
                </a14:m>
              </a:p>
              <a:p>
                <a:pPr lvl="1">
                  <a:buAutoNum type="arabicPeriod"/>
                </a:pPr>
                <a14:m>
                  <m:oMath xmlns:m="http://schemas.openxmlformats.org/officeDocument/2006/math">
                    <m:r>
                      <m:t>0.852</m:t>
                    </m:r>
                    <m:r>
                      <m:t>±</m:t>
                    </m:r>
                    <m:r>
                      <m:t>1.65</m:t>
                    </m:r>
                    <m:r>
                      <m:t>×</m:t>
                    </m:r>
                    <m:rad>
                      <m:radPr>
                        <m:degHide m:val="1"/>
                      </m:radPr>
                      <m:deg/>
                      <m:e>
                        <m:f>
                          <m:fPr>
                            <m:type m:val="bar"/>
                          </m:fPr>
                          <m:num>
                            <m:r>
                              <m:t>0.85</m:t>
                            </m:r>
                            <m:r>
                              <m:t>(</m:t>
                            </m:r>
                            <m:r>
                              <m:t>0.15</m:t>
                            </m:r>
                            <m:r>
                              <m:t>)</m:t>
                            </m:r>
                          </m:num>
                          <m:den>
                            <m:r>
                              <m:t>670</m:t>
                            </m:r>
                          </m:den>
                        </m:f>
                      </m:e>
                    </m:rad>
                  </m:oMath>
                </a14:m>
              </a:p>
              <a:p>
                <a:pPr lvl="1">
                  <a:buAutoNum type="arabicPeriod"/>
                </a:pPr>
                <a14:m>
                  <m:oMath xmlns:m="http://schemas.openxmlformats.org/officeDocument/2006/math">
                    <m:r>
                      <m:t>0.852</m:t>
                    </m:r>
                    <m:r>
                      <m:t>±</m:t>
                    </m:r>
                    <m:r>
                      <m:t>1.96</m:t>
                    </m:r>
                    <m:r>
                      <m:t>×</m:t>
                    </m:r>
                    <m:f>
                      <m:fPr>
                        <m:type m:val="bar"/>
                      </m:fPr>
                      <m:num>
                        <m:r>
                          <m:t>0.85</m:t>
                        </m:r>
                        <m:r>
                          <m:t>(</m:t>
                        </m:r>
                        <m:r>
                          <m:t>0.15</m:t>
                        </m:r>
                        <m:r>
                          <m:t>)</m:t>
                        </m:r>
                      </m:num>
                      <m:den>
                        <m:rad>
                          <m:radPr>
                            <m:degHide m:val="1"/>
                          </m:radPr>
                          <m:deg/>
                          <m:e>
                            <m:r>
                              <m:t>670</m:t>
                            </m:r>
                          </m:e>
                        </m:rad>
                      </m:den>
                    </m:f>
                  </m:oMath>
                </a14:m>
              </a:p>
              <a:p>
                <a:pPr lvl="1">
                  <a:buAutoNum type="arabicPeriod"/>
                </a:pPr>
                <a14:m>
                  <m:oMath xmlns:m="http://schemas.openxmlformats.org/officeDocument/2006/math">
                    <m:r>
                      <m:t>571</m:t>
                    </m:r>
                    <m:r>
                      <m:t>±</m:t>
                    </m:r>
                    <m:r>
                      <m:t>1.96</m:t>
                    </m:r>
                    <m:r>
                      <m:t>×</m:t>
                    </m:r>
                    <m:f>
                      <m:fPr>
                        <m:type m:val="bar"/>
                      </m:fPr>
                      <m:num>
                        <m:r>
                          <m:t>571</m:t>
                        </m:r>
                        <m:r>
                          <m:t>(</m:t>
                        </m:r>
                        <m:r>
                          <m:t>99</m:t>
                        </m:r>
                        <m:r>
                          <m:t>)</m:t>
                        </m:r>
                      </m:num>
                      <m:den>
                        <m:r>
                          <m:t>670</m:t>
                        </m:r>
                      </m:den>
                    </m:f>
                  </m:oMath>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are given </a:t>
                </a:r>
                <a14:m>
                  <m:oMath xmlns:m="http://schemas.openxmlformats.org/officeDocument/2006/math">
                    <m:r>
                      <m:t>n</m:t>
                    </m:r>
                    <m:r>
                      <m:t>=</m:t>
                    </m:r>
                    <m:r>
                      <m:t>670</m:t>
                    </m:r>
                  </m:oMath>
                </a14:m>
                <a:r>
                  <a:rPr/>
                  <a:t>, </a:t>
                </a:r>
                <a14:m>
                  <m:oMath xmlns:m="http://schemas.openxmlformats.org/officeDocument/2006/math">
                    <m:acc>
                      <m:accPr>
                        <m:chr m:val="̂"/>
                      </m:accPr>
                      <m:e>
                        <m:r>
                          <m:t>p</m:t>
                        </m:r>
                      </m:e>
                    </m:acc>
                    <m:r>
                      <m:t>=</m:t>
                    </m:r>
                    <m:r>
                      <m:t>0.852</m:t>
                    </m:r>
                  </m:oMath>
                </a14:m>
                <a:r>
                  <a:rPr/>
                  <a:t>, and we know that</a:t>
                </a:r>
              </a:p>
              <a:p>
                <a:pPr lvl="0" marL="0" indent="0">
                  <a:buNone/>
                </a:pPr>
                <a14:m>
                  <m:oMathPara xmlns:m="http://schemas.openxmlformats.org/officeDocument/2006/math">
                    <m:oMathParaPr>
                      <m:jc m:val="center"/>
                    </m:oMathParaPr>
                    <m:oMath>
                      <m:sSub>
                        <m:e>
                          <m:r>
                            <m:rPr>
                              <m:sty m:val="p"/>
                            </m:rPr>
                            <m:t>SE</m:t>
                          </m:r>
                        </m:e>
                        <m:sub>
                          <m:acc>
                            <m:accPr>
                              <m:chr m:val="̂"/>
                            </m:accPr>
                            <m:e>
                              <m:r>
                                <m:t>p</m:t>
                              </m:r>
                            </m:e>
                          </m:acc>
                        </m:sub>
                      </m:sSub>
                      <m:r>
                        <m:t>=</m:t>
                      </m:r>
                      <m:rad>
                        <m:radPr>
                          <m:degHide m:val="1"/>
                        </m:radPr>
                        <m:deg/>
                        <m:e>
                          <m:f>
                            <m:fPr>
                              <m:type m:val="bar"/>
                            </m:fPr>
                            <m:num>
                              <m:r>
                                <m:t>p</m:t>
                              </m:r>
                              <m:r>
                                <m:t>(</m:t>
                              </m:r>
                              <m:r>
                                <m:t>1</m:t>
                              </m:r>
                              <m:r>
                                <m:t>−</m:t>
                              </m:r>
                              <m:r>
                                <m:t>p</m:t>
                              </m:r>
                              <m:r>
                                <m:t>)</m:t>
                              </m:r>
                            </m:num>
                            <m:den>
                              <m:r>
                                <m:t>n</m:t>
                              </m:r>
                            </m:den>
                          </m:f>
                        </m:e>
                      </m:rad>
                      <m:r>
                        <m:t>.</m:t>
                      </m:r>
                    </m:oMath>
                  </m:oMathPara>
                </a14:m>
              </a:p>
              <a:p>
                <a:pPr lvl="0" marL="0" indent="0">
                  <a:buNone/>
                </a:pPr>
                <a:r>
                  <a:rPr/>
                  <a:t>Which of the following is the correct calculation of the 95% confidence interval?</a:t>
                </a:r>
              </a:p>
              <a:p>
                <a:pPr lvl="1">
                  <a:buAutoNum type="arabicPeriod"/>
                </a:pPr>
                <a14:m>
                  <m:oMath xmlns:m="http://schemas.openxmlformats.org/officeDocument/2006/math">
                    <m:r>
                      <m:t>0.852</m:t>
                    </m:r>
                    <m:r>
                      <m:t>±</m:t>
                    </m:r>
                    <m:r>
                      <m:t>1.96</m:t>
                    </m:r>
                    <m:r>
                      <m:t>×</m:t>
                    </m:r>
                    <m:rad>
                      <m:radPr>
                        <m:degHide m:val="1"/>
                      </m:radPr>
                      <m:deg/>
                      <m:e>
                        <m:f>
                          <m:fPr>
                            <m:type m:val="bar"/>
                          </m:fPr>
                          <m:num>
                            <m:r>
                              <m:t>0.85</m:t>
                            </m:r>
                            <m:r>
                              <m:t>(</m:t>
                            </m:r>
                            <m:r>
                              <m:t>0.15</m:t>
                            </m:r>
                            <m:r>
                              <m:t>)</m:t>
                            </m:r>
                          </m:num>
                          <m:den>
                            <m:r>
                              <m:t>670</m:t>
                            </m:r>
                          </m:den>
                        </m:f>
                      </m:e>
                    </m:rad>
                    <m:r>
                      <m:t>=</m:t>
                    </m:r>
                    <m:r>
                      <m:t>(</m:t>
                    </m:r>
                    <m:r>
                      <m:t>0.825</m:t>
                    </m:r>
                    <m:r>
                      <m:t>,</m:t>
                    </m:r>
                    <m:r>
                      <m:t>0.879</m:t>
                    </m:r>
                    <m:r>
                      <m:t>)</m:t>
                    </m:r>
                  </m:oMath>
                </a14:m>
              </a:p>
              <a:p>
                <a:pPr lvl="1">
                  <a:buAutoNum type="arabicPeriod"/>
                </a:pPr>
                <a14:m>
                  <m:oMath xmlns:m="http://schemas.openxmlformats.org/officeDocument/2006/math">
                    <m:r>
                      <m:t>0.852</m:t>
                    </m:r>
                    <m:r>
                      <m:t>±</m:t>
                    </m:r>
                    <m:r>
                      <m:t>1.65</m:t>
                    </m:r>
                    <m:r>
                      <m:t>×</m:t>
                    </m:r>
                    <m:rad>
                      <m:radPr>
                        <m:degHide m:val="1"/>
                      </m:radPr>
                      <m:deg/>
                      <m:e>
                        <m:f>
                          <m:fPr>
                            <m:type m:val="bar"/>
                          </m:fPr>
                          <m:num>
                            <m:r>
                              <m:t>0.85</m:t>
                            </m:r>
                            <m:r>
                              <m:t>(</m:t>
                            </m:r>
                            <m:r>
                              <m:t>0.15</m:t>
                            </m:r>
                            <m:r>
                              <m:t>)</m:t>
                            </m:r>
                          </m:num>
                          <m:den>
                            <m:r>
                              <m:t>670</m:t>
                            </m:r>
                          </m:den>
                        </m:f>
                      </m:e>
                    </m:rad>
                  </m:oMath>
                </a14:m>
              </a:p>
              <a:p>
                <a:pPr lvl="1">
                  <a:buAutoNum type="arabicPeriod"/>
                </a:pPr>
                <a14:m>
                  <m:oMath xmlns:m="http://schemas.openxmlformats.org/officeDocument/2006/math">
                    <m:r>
                      <m:t>0.852</m:t>
                    </m:r>
                    <m:r>
                      <m:t>±</m:t>
                    </m:r>
                    <m:r>
                      <m:t>1.96</m:t>
                    </m:r>
                    <m:r>
                      <m:t>×</m:t>
                    </m:r>
                    <m:f>
                      <m:fPr>
                        <m:type m:val="bar"/>
                      </m:fPr>
                      <m:num>
                        <m:r>
                          <m:t>0.85</m:t>
                        </m:r>
                        <m:r>
                          <m:t>(</m:t>
                        </m:r>
                        <m:r>
                          <m:t>0.15</m:t>
                        </m:r>
                        <m:r>
                          <m:t>)</m:t>
                        </m:r>
                      </m:num>
                      <m:den>
                        <m:rad>
                          <m:radPr>
                            <m:degHide m:val="1"/>
                          </m:radPr>
                          <m:deg/>
                          <m:e>
                            <m:r>
                              <m:t>670</m:t>
                            </m:r>
                          </m:e>
                        </m:rad>
                      </m:den>
                    </m:f>
                  </m:oMath>
                </a14:m>
              </a:p>
              <a:p>
                <a:pPr lvl="1">
                  <a:buAutoNum type="arabicPeriod"/>
                </a:pPr>
                <a14:m>
                  <m:oMath xmlns:m="http://schemas.openxmlformats.org/officeDocument/2006/math">
                    <m:r>
                      <m:t>571</m:t>
                    </m:r>
                    <m:r>
                      <m:t>±</m:t>
                    </m:r>
                    <m:r>
                      <m:t>1.96</m:t>
                    </m:r>
                    <m:r>
                      <m:t>×</m:t>
                    </m:r>
                    <m:f>
                      <m:fPr>
                        <m:type m:val="bar"/>
                      </m:fPr>
                      <m:num>
                        <m:r>
                          <m:t>571</m:t>
                        </m:r>
                        <m:r>
                          <m:t>(</m:t>
                        </m:r>
                        <m:r>
                          <m:t>99</m:t>
                        </m:r>
                        <m:r>
                          <m:t>)</m:t>
                        </m:r>
                      </m:num>
                      <m:den>
                        <m:r>
                          <m:t>670</m:t>
                        </m:r>
                      </m:den>
                    </m:f>
                  </m:oMath>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Idea:</a:t>
            </a:r>
            <a:r>
              <a:rPr/>
              <a:t> </a:t>
            </a:r>
            <a:r>
              <a:rPr/>
              <a:t>Choosing</a:t>
            </a:r>
            <a:r>
              <a:rPr/>
              <a:t> </a:t>
            </a:r>
            <a:r>
              <a:rPr/>
              <a:t>a</a:t>
            </a:r>
            <a:r>
              <a:rPr/>
              <a:t> </a:t>
            </a:r>
            <a:r>
              <a:rPr/>
              <a:t>Sample</a:t>
            </a:r>
            <a:r>
              <a:rPr/>
              <a:t> </a:t>
            </a:r>
            <a:r>
              <a:rPr/>
              <a:t>Size</a:t>
            </a:r>
          </a:p>
        </p:txBody>
      </p:sp>
      <p:sp>
        <p:nvSpPr>
          <p:cNvPr id="3" name="Content Placeholder 2"/>
          <p:cNvSpPr>
            <a:spLocks noGrp="1"/>
          </p:cNvSpPr>
          <p:nvPr>
            <p:ph idx="1"/>
          </p:nvPr>
        </p:nvSpPr>
        <p:spPr/>
        <p:txBody>
          <a:bodyPr/>
          <a:lstStyle/>
          <a:p>
            <a:pPr lvl="0" marL="0" indent="0">
              <a:buNone/>
            </a:pPr>
            <a:r>
              <a:rPr/>
              <a:t>We now have the formulas which allow us to compute confidence intervals using the normal approximation for sample proportions.</a:t>
            </a:r>
          </a:p>
          <a:p>
            <a:pPr lvl="0" marL="0" indent="0">
              <a:buNone/>
            </a:pPr>
            <a:r>
              <a:rPr/>
              <a:t>How many people should you sample in order to cut the margin of error of a 95% confidence interval down to 1%?</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Idea:</a:t>
            </a:r>
            <a:r>
              <a:rPr/>
              <a:t> </a:t>
            </a:r>
            <a:r>
              <a:rPr/>
              <a:t>Choosing</a:t>
            </a:r>
            <a:r>
              <a:rPr/>
              <a:t> </a:t>
            </a:r>
            <a:r>
              <a:rPr/>
              <a:t>a</a:t>
            </a:r>
            <a:r>
              <a:rPr/>
              <a:t> </a:t>
            </a:r>
            <a:r>
              <a:rPr/>
              <a:t>Sample</a:t>
            </a:r>
            <a:r>
              <a:rPr/>
              <a:t> </a:t>
            </a:r>
            <a:r>
              <a:rPr/>
              <a:t>Size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now have the formulas which allow us to compute confidence intervals using the normal approximation for sample proportions.</a:t>
                </a:r>
              </a:p>
              <a:p>
                <a:pPr lvl="0" marL="0" indent="0">
                  <a:buNone/>
                </a:pPr>
                <a:r>
                  <a:rPr/>
                  <a:t>How many people should you sample in order to cut the margin of error of a 95% confidence interval down to 1%?</a:t>
                </a:r>
              </a:p>
              <a:p>
                <a:pPr lvl="0" marL="0" indent="0">
                  <a:buNone/>
                </a:pPr>
                <a14:m>
                  <m:oMathPara xmlns:m="http://schemas.openxmlformats.org/officeDocument/2006/math">
                    <m:oMathParaPr>
                      <m:jc m:val="center"/>
                    </m:oMathParaPr>
                    <m:oMath>
                      <m:r>
                        <m:rPr>
                          <m:sty m:val="p"/>
                        </m:rPr>
                        <m:t>ME</m:t>
                      </m:r>
                      <m:r>
                        <m:t>=</m:t>
                      </m:r>
                      <m:sSup>
                        <m:e>
                          <m:r>
                            <m:t>z</m:t>
                          </m:r>
                        </m:e>
                        <m:sup>
                          <m:r>
                            <m:t>*</m:t>
                          </m:r>
                        </m:sup>
                      </m:sSup>
                      <m:r>
                        <m:t>×</m:t>
                      </m:r>
                      <m:r>
                        <m:rPr>
                          <m:sty m:val="p"/>
                        </m:rPr>
                        <m:t>SE</m:t>
                      </m:r>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Idea:</a:t>
            </a:r>
            <a:r>
              <a:rPr/>
              <a:t> </a:t>
            </a:r>
            <a:r>
              <a:rPr/>
              <a:t>Choosing</a:t>
            </a:r>
            <a:r>
              <a:rPr/>
              <a:t> </a:t>
            </a:r>
            <a:r>
              <a:rPr/>
              <a:t>a</a:t>
            </a:r>
            <a:r>
              <a:rPr/>
              <a:t> </a:t>
            </a:r>
            <a:r>
              <a:rPr/>
              <a:t>Sample</a:t>
            </a:r>
            <a:r>
              <a:rPr/>
              <a:t> </a:t>
            </a:r>
            <a:r>
              <a:rPr/>
              <a:t>Size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now have the formulas which allow us to compute confidence intervals using the normal approximation for sample proportions.</a:t>
                </a:r>
              </a:p>
              <a:p>
                <a:pPr lvl="0" marL="0" indent="0">
                  <a:buNone/>
                </a:pPr>
                <a:r>
                  <a:rPr/>
                  <a:t>How many people should you sample in order to cut the margin of error of a 95% confidence interval down to 1%?</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rPr>
                                <m:sty m:val="p"/>
                              </m:rPr>
                              <m:t>ME</m:t>
                            </m:r>
                          </m:e>
                          <m:e>
                            <m:r>
                              <m:t>=</m:t>
                            </m:r>
                            <m:sSup>
                              <m:e>
                                <m:r>
                                  <m:t>z</m:t>
                                </m:r>
                              </m:e>
                              <m:sup>
                                <m:r>
                                  <m:t>*</m:t>
                                </m:r>
                              </m:sup>
                            </m:sSup>
                            <m:r>
                              <m:t>×</m:t>
                            </m:r>
                            <m:r>
                              <m:rPr>
                                <m:sty m:val="p"/>
                              </m:rPr>
                              <m:t>SE</m:t>
                            </m:r>
                          </m:e>
                        </m:mr>
                        <m:mr>
                          <m:e>
                            <m:r>
                              <m:t>0.01</m:t>
                            </m:r>
                          </m:e>
                          <m:e>
                            <m:r>
                              <m:t>≥</m:t>
                            </m:r>
                            <m:r>
                              <m:t>1.96</m:t>
                            </m:r>
                            <m:r>
                              <m:t>×</m:t>
                            </m:r>
                            <m:rad>
                              <m:radPr>
                                <m:degHide m:val="1"/>
                              </m:radPr>
                              <m:deg/>
                              <m:e>
                                <m:f>
                                  <m:fPr>
                                    <m:type m:val="bar"/>
                                  </m:fPr>
                                  <m:num>
                                    <m:r>
                                      <m:t>0.85</m:t>
                                    </m:r>
                                    <m:r>
                                      <m:t>(</m:t>
                                    </m:r>
                                    <m:r>
                                      <m:t>0.15</m:t>
                                    </m:r>
                                    <m:r>
                                      <m:t>)</m:t>
                                    </m:r>
                                  </m:num>
                                  <m:den>
                                    <m:r>
                                      <m:t>n</m:t>
                                    </m:r>
                                  </m:den>
                                </m:f>
                              </m:e>
                            </m:rad>
                          </m:e>
                        </m:mr>
                      </m:m>
                    </m:oMath>
                  </m:oMathPara>
                </a14:m>
              </a:p>
              <a:p>
                <a:pPr lvl="0" marL="0" indent="0">
                  <a:buNone/>
                </a:pPr>
                <a:r>
                  <a:rPr/>
                  <a:t>(since 1% = 0.01, 95% CI means use </a:t>
                </a:r>
                <a14:m>
                  <m:oMath xmlns:m="http://schemas.openxmlformats.org/officeDocument/2006/math">
                    <m:sSup>
                      <m:e>
                        <m:r>
                          <m:t>z</m:t>
                        </m:r>
                      </m:e>
                      <m:sup>
                        <m:r>
                          <m:t>*</m:t>
                        </m:r>
                      </m:sup>
                    </m:sSup>
                    <m:r>
                      <m:t>=</m:t>
                    </m:r>
                    <m:r>
                      <m:t>1.96</m:t>
                    </m:r>
                  </m:oMath>
                </a14:m>
                <a:r>
                  <a:rPr/>
                  <a:t>, and we’re still interested in the GSS question)</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Idea:</a:t>
            </a:r>
            <a:r>
              <a:rPr/>
              <a:t> </a:t>
            </a:r>
            <a:r>
              <a:rPr/>
              <a:t>Choosing</a:t>
            </a:r>
            <a:r>
              <a:rPr/>
              <a:t> </a:t>
            </a:r>
            <a:r>
              <a:rPr/>
              <a:t>a</a:t>
            </a:r>
            <a:r>
              <a:rPr/>
              <a:t> </a:t>
            </a:r>
            <a:r>
              <a:rPr/>
              <a:t>Sample</a:t>
            </a:r>
            <a:r>
              <a:rPr/>
              <a:t> </a:t>
            </a:r>
            <a:r>
              <a:rPr/>
              <a:t>Size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now have the formulas which allow us to compute confidence intervals using the normal approximation for sample proportions.</a:t>
                </a:r>
              </a:p>
              <a:p>
                <a:pPr lvl="0" marL="0" indent="0">
                  <a:buNone/>
                </a:pPr>
                <a:r>
                  <a:rPr/>
                  <a:t>How many people should you sample in order to cut the margin of error of a 95% confidence interval down to 1%?</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rPr>
                                <m:sty m:val="p"/>
                              </m:rPr>
                              <m:t>ME</m:t>
                            </m:r>
                          </m:e>
                          <m:e>
                            <m:r>
                              <m:t>=</m:t>
                            </m:r>
                            <m:sSup>
                              <m:e>
                                <m:r>
                                  <m:t>z</m:t>
                                </m:r>
                              </m:e>
                              <m:sup>
                                <m:r>
                                  <m:t>*</m:t>
                                </m:r>
                              </m:sup>
                            </m:sSup>
                            <m:r>
                              <m:t>×</m:t>
                            </m:r>
                            <m:r>
                              <m:rPr>
                                <m:sty m:val="p"/>
                              </m:rPr>
                              <m:t>SE</m:t>
                            </m:r>
                          </m:e>
                        </m:mr>
                        <m:mr>
                          <m:e>
                            <m:r>
                              <m:t>0.01</m:t>
                            </m:r>
                          </m:e>
                          <m:e>
                            <m:r>
                              <m:t>≥</m:t>
                            </m:r>
                            <m:r>
                              <m:t>1.96</m:t>
                            </m:r>
                            <m:r>
                              <m:t>×</m:t>
                            </m:r>
                            <m:rad>
                              <m:radPr>
                                <m:degHide m:val="1"/>
                              </m:radPr>
                              <m:deg/>
                              <m:e>
                                <m:f>
                                  <m:fPr>
                                    <m:type m:val="bar"/>
                                  </m:fPr>
                                  <m:num>
                                    <m:r>
                                      <m:t>0.85</m:t>
                                    </m:r>
                                    <m:r>
                                      <m:t>(</m:t>
                                    </m:r>
                                    <m:r>
                                      <m:t>0.15</m:t>
                                    </m:r>
                                    <m:r>
                                      <m:t>)</m:t>
                                    </m:r>
                                  </m:num>
                                  <m:den>
                                    <m:r>
                                      <m:t>n</m:t>
                                    </m:r>
                                  </m:den>
                                </m:f>
                              </m:e>
                            </m:rad>
                          </m:e>
                        </m:mr>
                        <m:mr>
                          <m:e>
                            <m:r>
                              <m:t>(</m:t>
                            </m:r>
                            <m:r>
                              <m:t>0.01</m:t>
                            </m:r>
                            <m:sSup>
                              <m:e>
                                <m:r>
                                  <m:t>)</m:t>
                                </m:r>
                              </m:e>
                              <m:sup>
                                <m:r>
                                  <m:t>2</m:t>
                                </m:r>
                              </m:sup>
                            </m:sSup>
                          </m:e>
                          <m:e>
                            <m:r>
                              <m:t>≥</m:t>
                            </m:r>
                            <m:sSup>
                              <m:e>
                                <m:r>
                                  <m:t>1.96</m:t>
                                </m:r>
                              </m:e>
                              <m:sup>
                                <m:r>
                                  <m:t>2</m:t>
                                </m:r>
                              </m:sup>
                            </m:sSup>
                            <m:r>
                              <m:t>×</m:t>
                            </m:r>
                            <m:f>
                              <m:fPr>
                                <m:type m:val="bar"/>
                              </m:fPr>
                              <m:num>
                                <m:r>
                                  <m:t>0.85</m:t>
                                </m:r>
                                <m:r>
                                  <m:t>(</m:t>
                                </m:r>
                                <m:r>
                                  <m:t>0.15</m:t>
                                </m:r>
                                <m:r>
                                  <m:t>)</m:t>
                                </m:r>
                              </m:num>
                              <m:den>
                                <m:r>
                                  <m:t>n</m:t>
                                </m:r>
                              </m:den>
                            </m:f>
                            <m:r>
                              <m:t>  </m:t>
                            </m:r>
                            <m:r>
                              <m:t> </m:t>
                            </m:r>
                            <m:r>
                              <m:rPr>
                                <m:sty m:val="p"/>
                              </m:rPr>
                              <m:t>square both sides</m:t>
                            </m:r>
                          </m:e>
                        </m:mr>
                      </m:m>
                    </m:oMath>
                  </m:oMathPara>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Idea:</a:t>
            </a:r>
            <a:r>
              <a:rPr/>
              <a:t> </a:t>
            </a:r>
            <a:r>
              <a:rPr/>
              <a:t>Choosing</a:t>
            </a:r>
            <a:r>
              <a:rPr/>
              <a:t> </a:t>
            </a:r>
            <a:r>
              <a:rPr/>
              <a:t>a</a:t>
            </a:r>
            <a:r>
              <a:rPr/>
              <a:t> </a:t>
            </a:r>
            <a:r>
              <a:rPr/>
              <a:t>Sample</a:t>
            </a:r>
            <a:r>
              <a:rPr/>
              <a:t> </a:t>
            </a:r>
            <a:r>
              <a:rPr/>
              <a:t>Size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now have the formulas which allow us to compute confidence intervals using the normal approximation for sample proportions.</a:t>
                </a:r>
              </a:p>
              <a:p>
                <a:pPr lvl="0" marL="0" indent="0">
                  <a:buNone/>
                </a:pPr>
                <a:r>
                  <a:rPr/>
                  <a:t>How many people should you sample in order to cut the margin of error of a 95% confidence interval down to 1%?</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rPr>
                                <m:sty m:val="p"/>
                              </m:rPr>
                              <m:t>ME</m:t>
                            </m:r>
                          </m:e>
                          <m:e>
                            <m:r>
                              <m:t>=</m:t>
                            </m:r>
                            <m:sSup>
                              <m:e>
                                <m:r>
                                  <m:t>z</m:t>
                                </m:r>
                              </m:e>
                              <m:sup>
                                <m:r>
                                  <m:t>*</m:t>
                                </m:r>
                              </m:sup>
                            </m:sSup>
                            <m:r>
                              <m:t>×</m:t>
                            </m:r>
                            <m:r>
                              <m:rPr>
                                <m:sty m:val="p"/>
                              </m:rPr>
                              <m:t>SE</m:t>
                            </m:r>
                          </m:e>
                        </m:mr>
                        <m:mr>
                          <m:e>
                            <m:r>
                              <m:t>0.01</m:t>
                            </m:r>
                          </m:e>
                          <m:e>
                            <m:r>
                              <m:t>≥</m:t>
                            </m:r>
                            <m:r>
                              <m:t>1.96</m:t>
                            </m:r>
                            <m:r>
                              <m:t>×</m:t>
                            </m:r>
                            <m:rad>
                              <m:radPr>
                                <m:degHide m:val="1"/>
                              </m:radPr>
                              <m:deg/>
                              <m:e>
                                <m:f>
                                  <m:fPr>
                                    <m:type m:val="bar"/>
                                  </m:fPr>
                                  <m:num>
                                    <m:r>
                                      <m:t>0.85</m:t>
                                    </m:r>
                                    <m:r>
                                      <m:t>(</m:t>
                                    </m:r>
                                    <m:r>
                                      <m:t>0.15</m:t>
                                    </m:r>
                                    <m:r>
                                      <m:t>)</m:t>
                                    </m:r>
                                  </m:num>
                                  <m:den>
                                    <m:r>
                                      <m:t>n</m:t>
                                    </m:r>
                                  </m:den>
                                </m:f>
                              </m:e>
                            </m:rad>
                          </m:e>
                        </m:mr>
                        <m:mr>
                          <m:e>
                            <m:r>
                              <m:t>(</m:t>
                            </m:r>
                            <m:r>
                              <m:t>0.01</m:t>
                            </m:r>
                            <m:sSup>
                              <m:e>
                                <m:r>
                                  <m:t>)</m:t>
                                </m:r>
                              </m:e>
                              <m:sup>
                                <m:r>
                                  <m:t>2</m:t>
                                </m:r>
                              </m:sup>
                            </m:sSup>
                          </m:e>
                          <m:e>
                            <m:r>
                              <m:t>≥</m:t>
                            </m:r>
                            <m:sSup>
                              <m:e>
                                <m:r>
                                  <m:t>1.96</m:t>
                                </m:r>
                              </m:e>
                              <m:sup>
                                <m:r>
                                  <m:t>2</m:t>
                                </m:r>
                              </m:sup>
                            </m:sSup>
                            <m:r>
                              <m:t>×</m:t>
                            </m:r>
                            <m:f>
                              <m:fPr>
                                <m:type m:val="bar"/>
                              </m:fPr>
                              <m:num>
                                <m:r>
                                  <m:t>0.85</m:t>
                                </m:r>
                                <m:r>
                                  <m:t>(</m:t>
                                </m:r>
                                <m:r>
                                  <m:t>0.15</m:t>
                                </m:r>
                                <m:r>
                                  <m:t>)</m:t>
                                </m:r>
                              </m:num>
                              <m:den>
                                <m:r>
                                  <m:t>n</m:t>
                                </m:r>
                              </m:den>
                            </m:f>
                            <m:r>
                              <m:t>  </m:t>
                            </m:r>
                            <m:r>
                              <m:t> </m:t>
                            </m:r>
                            <m:r>
                              <m:rPr>
                                <m:sty m:val="p"/>
                              </m:rPr>
                              <m:t>square both sides</m:t>
                            </m:r>
                          </m:e>
                        </m:mr>
                        <m:mr>
                          <m:e>
                            <m:r>
                              <m:t>n</m:t>
                            </m:r>
                            <m:r>
                              <m:t>(</m:t>
                            </m:r>
                            <m:r>
                              <m:t>0.01</m:t>
                            </m:r>
                            <m:sSup>
                              <m:e>
                                <m:r>
                                  <m:t>)</m:t>
                                </m:r>
                              </m:e>
                              <m:sup>
                                <m:r>
                                  <m:t>2</m:t>
                                </m:r>
                              </m:sup>
                            </m:sSup>
                          </m:e>
                          <m:e>
                            <m:r>
                              <m:t>≥</m:t>
                            </m:r>
                            <m:sSup>
                              <m:e>
                                <m:r>
                                  <m:t>1.96</m:t>
                                </m:r>
                              </m:e>
                              <m:sup>
                                <m:r>
                                  <m:t>2</m:t>
                                </m:r>
                              </m:sup>
                            </m:sSup>
                            <m:r>
                              <m:t>×</m:t>
                            </m:r>
                            <m:r>
                              <m:t>0.85</m:t>
                            </m:r>
                            <m:r>
                              <m:t>(</m:t>
                            </m:r>
                            <m:r>
                              <m:t>0.15</m:t>
                            </m:r>
                            <m:r>
                              <m:t>)</m:t>
                            </m:r>
                            <m:r>
                              <m:t>  </m:t>
                            </m:r>
                            <m:r>
                              <m:t> </m:t>
                            </m:r>
                            <m:r>
                              <m:rPr>
                                <m:sty m:val="p"/>
                              </m:rPr>
                              <m:t>cross-multiply the denominator</m:t>
                            </m:r>
                          </m:e>
                        </m:mr>
                        <m:mr>
                          <m:e>
                            <m:r>
                              <m:t>n</m:t>
                            </m:r>
                          </m:e>
                          <m:e>
                            <m:r>
                              <m:t>≥</m:t>
                            </m:r>
                            <m:sSup>
                              <m:e>
                                <m:r>
                                  <m:t>1.96</m:t>
                                </m:r>
                              </m:e>
                              <m:sup>
                                <m:r>
                                  <m:t>2</m:t>
                                </m:r>
                              </m:sup>
                            </m:sSup>
                            <m:r>
                              <m:t>×</m:t>
                            </m:r>
                            <m:f>
                              <m:fPr>
                                <m:type m:val="bar"/>
                              </m:fPr>
                              <m:num>
                                <m:r>
                                  <m:t>0.85</m:t>
                                </m:r>
                                <m:r>
                                  <m:t>(</m:t>
                                </m:r>
                                <m:r>
                                  <m:t>0.15</m:t>
                                </m:r>
                                <m:r>
                                  <m:t>)</m:t>
                                </m:r>
                              </m:num>
                              <m:den>
                                <m:sSup>
                                  <m:e>
                                    <m:r>
                                      <m:t>0.01</m:t>
                                    </m:r>
                                  </m:e>
                                  <m:sup>
                                    <m:r>
                                      <m:t>2</m:t>
                                    </m:r>
                                  </m:sup>
                                </m:sSup>
                              </m:den>
                            </m:f>
                          </m:e>
                        </m:mr>
                      </m:m>
                    </m:oMath>
                  </m:oMathPara>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Idea:</a:t>
            </a:r>
            <a:r>
              <a:rPr/>
              <a:t> </a:t>
            </a:r>
            <a:r>
              <a:rPr/>
              <a:t>Choosing</a:t>
            </a:r>
            <a:r>
              <a:rPr/>
              <a:t> </a:t>
            </a:r>
            <a:r>
              <a:rPr/>
              <a:t>a</a:t>
            </a:r>
            <a:r>
              <a:rPr/>
              <a:t> </a:t>
            </a:r>
            <a:r>
              <a:rPr/>
              <a:t>Sample</a:t>
            </a:r>
            <a:r>
              <a:rPr/>
              <a:t> </a:t>
            </a:r>
            <a:r>
              <a:rPr/>
              <a:t>Size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now have the formulas which allow us to compute confidence intervals using the normal approximation for sample proportions.</a:t>
                </a:r>
              </a:p>
              <a:p>
                <a:pPr lvl="0" marL="0" indent="0">
                  <a:buNone/>
                </a:pPr>
                <a:r>
                  <a:rPr/>
                  <a:t>How many people should you sample in order to cut the margin of error of a 95% confidence interval down to 1%?</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rPr>
                                <m:sty m:val="p"/>
                              </m:rPr>
                              <m:t>ME</m:t>
                            </m:r>
                          </m:e>
                          <m:e>
                            <m:r>
                              <m:t>=</m:t>
                            </m:r>
                            <m:sSup>
                              <m:e>
                                <m:r>
                                  <m:t>z</m:t>
                                </m:r>
                              </m:e>
                              <m:sup>
                                <m:r>
                                  <m:t>*</m:t>
                                </m:r>
                              </m:sup>
                            </m:sSup>
                            <m:r>
                              <m:t>×</m:t>
                            </m:r>
                            <m:r>
                              <m:rPr>
                                <m:sty m:val="p"/>
                              </m:rPr>
                              <m:t>SE</m:t>
                            </m:r>
                          </m:e>
                        </m:mr>
                        <m:mr>
                          <m:e>
                            <m:r>
                              <m:t>0.01</m:t>
                            </m:r>
                          </m:e>
                          <m:e>
                            <m:r>
                              <m:t>≥</m:t>
                            </m:r>
                            <m:r>
                              <m:t>1.96</m:t>
                            </m:r>
                            <m:r>
                              <m:t>×</m:t>
                            </m:r>
                            <m:rad>
                              <m:radPr>
                                <m:degHide m:val="1"/>
                              </m:radPr>
                              <m:deg/>
                              <m:e>
                                <m:f>
                                  <m:fPr>
                                    <m:type m:val="bar"/>
                                  </m:fPr>
                                  <m:num>
                                    <m:r>
                                      <m:t>0.85</m:t>
                                    </m:r>
                                    <m:r>
                                      <m:t>(</m:t>
                                    </m:r>
                                    <m:r>
                                      <m:t>0.15</m:t>
                                    </m:r>
                                    <m:r>
                                      <m:t>)</m:t>
                                    </m:r>
                                  </m:num>
                                  <m:den>
                                    <m:r>
                                      <m:t>n</m:t>
                                    </m:r>
                                  </m:den>
                                </m:f>
                              </m:e>
                            </m:rad>
                          </m:e>
                        </m:mr>
                        <m:mr>
                          <m:e>
                            <m:r>
                              <m:t>n</m:t>
                            </m:r>
                          </m:e>
                          <m:e>
                            <m:r>
                              <m:t>≥</m:t>
                            </m:r>
                            <m:sSup>
                              <m:e>
                                <m:r>
                                  <m:t>1.96</m:t>
                                </m:r>
                              </m:e>
                              <m:sup>
                                <m:r>
                                  <m:t>2</m:t>
                                </m:r>
                              </m:sup>
                            </m:sSup>
                            <m:r>
                              <m:t>×</m:t>
                            </m:r>
                            <m:f>
                              <m:fPr>
                                <m:type m:val="bar"/>
                              </m:fPr>
                              <m:num>
                                <m:r>
                                  <m:t>0.85</m:t>
                                </m:r>
                                <m:r>
                                  <m:t>(</m:t>
                                </m:r>
                                <m:r>
                                  <m:t>0.15</m:t>
                                </m:r>
                                <m:r>
                                  <m:t>)</m:t>
                                </m:r>
                              </m:num>
                              <m:den>
                                <m:sSup>
                                  <m:e>
                                    <m:r>
                                      <m:t>0.01</m:t>
                                    </m:r>
                                  </m:e>
                                  <m:sup>
                                    <m:r>
                                      <m:t>2</m:t>
                                    </m:r>
                                  </m:sup>
                                </m:sSup>
                              </m:den>
                            </m:f>
                          </m:e>
                        </m:mr>
                        <m:mr>
                          <m:e>
                            <m:r>
                              <m:t>n</m:t>
                            </m:r>
                          </m:e>
                          <m:e>
                            <m:r>
                              <m:t>≥</m:t>
                            </m:r>
                            <m:r>
                              <m:t>4898.04</m:t>
                            </m:r>
                          </m:e>
                        </m:mr>
                      </m:m>
                    </m:oMath>
                  </m:oMathPara>
                </a14:m>
              </a:p>
              <a:p>
                <a:pPr lvl="0" marL="0" indent="0">
                  <a:buNone/>
                </a:pPr>
                <a:r>
                  <a:rPr/>
                  <a:t>Therefore we need at least 4,899 samples to cut the ME of a 95% confidence interval (for this problem) down to 1%.</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Tricky</a:t>
            </a:r>
            <a:r>
              <a:rPr/>
              <a:t> </a:t>
            </a:r>
            <a:r>
              <a:rPr/>
              <a:t>Bit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may have noticed that we assumed that the ME for the new sample would be the same as the old sample: we used 0.85 and 0.15 in our formula!</a:t>
                </a:r>
              </a:p>
              <a:p>
                <a:pPr lvl="0" marL="0" indent="0">
                  <a:buNone/>
                </a:pPr>
                <a:r>
                  <a:rPr/>
                  <a:t>This is common if we are repeating a study. The first study is sometimes called a </a:t>
                </a:r>
                <a:r>
                  <a:rPr b="1"/>
                  <a:t>pilot study</a:t>
                </a:r>
                <a:r>
                  <a:rPr/>
                  <a:t>, and it gives us a rough idea what our </a:t>
                </a:r>
                <a14:m>
                  <m:oMath xmlns:m="http://schemas.openxmlformats.org/officeDocument/2006/math">
                    <m:acc>
                      <m:accPr>
                        <m:chr m:val="̂"/>
                      </m:accPr>
                      <m:e>
                        <m:r>
                          <m:t>p</m:t>
                        </m:r>
                      </m:e>
                    </m:acc>
                  </m:oMath>
                </a14:m>
                <a:r>
                  <a:rPr/>
                  <a:t> might be.</a:t>
                </a:r>
              </a:p>
              <a:p>
                <a:pPr lvl="0" marL="0" indent="0">
                  <a:buNone/>
                </a:pPr>
                <a:r>
                  <a:rPr/>
                  <a:t>What if we didn’t have a pilot study to rely on?</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p>
          <a:p>
            <a:pPr lvl="1">
              <a:buAutoNum type="arabicPeriod"/>
            </a:pPr>
            <a:r>
              <a:rPr/>
              <a:t>All 1000 get the drug</a:t>
            </a:r>
          </a:p>
          <a:p>
            <a:pPr lvl="1">
              <a:buAutoNum type="arabicPeriod"/>
            </a:pPr>
            <a:r>
              <a:rPr/>
              <a:t>500 get the drug, 500 don’t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Tricky</a:t>
            </a:r>
            <a:r>
              <a:rPr/>
              <a:t> </a:t>
            </a:r>
            <a:r>
              <a:rPr/>
              <a:t>Bit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may have noticed that we assumed that the ME for the new sample would be the same as the old sample: we used 0.85 and 0.15 in our formula!</a:t>
                </a:r>
              </a:p>
              <a:p>
                <a:pPr lvl="0" marL="0" indent="0">
                  <a:buNone/>
                </a:pPr>
                <a:r>
                  <a:rPr/>
                  <a:t>This is common if we are repeating a study. The first study is sometimes called a </a:t>
                </a:r>
                <a:r>
                  <a:rPr b="1"/>
                  <a:t>pilot study</a:t>
                </a:r>
                <a:r>
                  <a:rPr/>
                  <a:t>, and it gives us a rough idea what our </a:t>
                </a:r>
                <a14:m>
                  <m:oMath xmlns:m="http://schemas.openxmlformats.org/officeDocument/2006/math">
                    <m:acc>
                      <m:accPr>
                        <m:chr m:val="̂"/>
                      </m:accPr>
                      <m:e>
                        <m:r>
                          <m:t>p</m:t>
                        </m:r>
                      </m:e>
                    </m:acc>
                  </m:oMath>
                </a14:m>
                <a:r>
                  <a:rPr/>
                  <a:t> might be.</a:t>
                </a:r>
              </a:p>
              <a:p>
                <a:pPr lvl="0" marL="0" indent="0">
                  <a:buNone/>
                </a:pPr>
                <a:r>
                  <a:rPr/>
                  <a:t>What if we didn’t have a pilot study to rely on?</a:t>
                </a:r>
              </a:p>
              <a:p>
                <a:pPr lvl="0" marL="0" indent="0">
                  <a:buNone/>
                </a:pPr>
                <a:r>
                  <a:rPr/>
                  <a:t>Use the default </a:t>
                </a:r>
                <a14:m>
                  <m:oMath xmlns:m="http://schemas.openxmlformats.org/officeDocument/2006/math">
                    <m:acc>
                      <m:accPr>
                        <m:chr m:val="̂"/>
                      </m:accPr>
                      <m:e>
                        <m:r>
                          <m:t>p</m:t>
                        </m:r>
                      </m:e>
                    </m:acc>
                    <m:r>
                      <m:t>=</m:t>
                    </m:r>
                    <m:r>
                      <m:t>0.5</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Tricky</a:t>
            </a:r>
            <a:r>
              <a:rPr/>
              <a:t> </a:t>
            </a:r>
            <a:r>
              <a:rPr/>
              <a:t>Bit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Why would </a:t>
                </a:r>
                <a14:m>
                  <m:oMath xmlns:m="http://schemas.openxmlformats.org/officeDocument/2006/math">
                    <m:acc>
                      <m:accPr>
                        <m:chr m:val="̂"/>
                      </m:accPr>
                      <m:e>
                        <m:r>
                          <m:t>p</m:t>
                        </m:r>
                      </m:e>
                    </m:acc>
                    <m:r>
                      <m:t>=</m:t>
                    </m:r>
                    <m:r>
                      <m:t>0.50</m:t>
                    </m:r>
                  </m:oMath>
                </a14:m>
                <a:r>
                  <a:rPr/>
                  <a:t> be a default?</a:t>
                </a:r>
              </a:p>
              <a:p>
                <a:pPr lvl="1"/>
                <a:r>
                  <a:rPr/>
                  <a:t>If you don’t know any better, 50/50 guessing seems reasonable</a:t>
                </a:r>
              </a:p>
              <a:p>
                <a:pPr lvl="1"/>
                <a:r>
                  <a:rPr/>
                  <a:t>Using </a:t>
                </a:r>
                <a14:m>
                  <m:oMath xmlns:m="http://schemas.openxmlformats.org/officeDocument/2006/math">
                    <m:acc>
                      <m:accPr>
                        <m:chr m:val="̂"/>
                      </m:accPr>
                      <m:e>
                        <m:r>
                          <m:t>p</m:t>
                        </m:r>
                      </m:e>
                    </m:acc>
                    <m:r>
                      <m:t>=</m:t>
                    </m:r>
                    <m:r>
                      <m:t>0.50</m:t>
                    </m:r>
                  </m:oMath>
                </a14:m>
                <a:r>
                  <a:rPr/>
                  <a:t> is the most conservative estimate, and gives the highest possible sample size number</a:t>
                </a:r>
              </a:p>
              <a:p>
                <a:pPr lvl="0" marL="0" indent="0">
                  <a:buNone/>
                </a:pPr>
                <a:r>
                  <a:rPr/>
                  <a:t>(for those who have some calculus and are curious) 0.5 is a maximum because the formula has </a:t>
                </a:r>
                <a14:m>
                  <m:oMath xmlns:m="http://schemas.openxmlformats.org/officeDocument/2006/math">
                    <m:acc>
                      <m:accPr>
                        <m:chr m:val="̂"/>
                      </m:accPr>
                      <m:e>
                        <m:r>
                          <m:t>p</m:t>
                        </m:r>
                      </m:e>
                    </m:acc>
                    <m:r>
                      <m:t>(</m:t>
                    </m:r>
                    <m:r>
                      <m:t>1</m:t>
                    </m:r>
                    <m:r>
                      <m:t>−</m:t>
                    </m:r>
                    <m:acc>
                      <m:accPr>
                        <m:chr m:val="̂"/>
                      </m:accPr>
                      <m:e>
                        <m:r>
                          <m:t>p</m:t>
                        </m:r>
                      </m:e>
                    </m:acc>
                    <m:r>
                      <m:t>)</m:t>
                    </m:r>
                  </m:oMath>
                </a14:m>
                <a:r>
                  <a:rPr/>
                  <a:t>, which is a quadratic function of </a:t>
                </a:r>
                <a14:m>
                  <m:oMath xmlns:m="http://schemas.openxmlformats.org/officeDocument/2006/math">
                    <m:acc>
                      <m:accPr>
                        <m:chr m:val="̂"/>
                      </m:accPr>
                      <m:e>
                        <m:r>
                          <m:t>p</m:t>
                        </m:r>
                      </m:e>
                    </m:acc>
                  </m:oMath>
                </a14:m>
                <a:r>
                  <a:rPr/>
                  <a:t>, which has a local maximum at </a:t>
                </a:r>
                <a14:m>
                  <m:oMath xmlns:m="http://schemas.openxmlformats.org/officeDocument/2006/math">
                    <m:acc>
                      <m:accPr>
                        <m:chr m:val="̂"/>
                      </m:accPr>
                      <m:e>
                        <m:r>
                          <m:t>p</m:t>
                        </m:r>
                      </m:e>
                    </m:acc>
                    <m:r>
                      <m:t>=</m:t>
                    </m:r>
                    <m:r>
                      <m:t>0.50</m:t>
                    </m:r>
                  </m:oMath>
                </a14:m>
                <a:r>
                  <a:rPr/>
                  <a:t>.</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Intervals</a:t>
            </a:r>
            <a:r>
              <a:rPr/>
              <a:t> </a:t>
            </a:r>
            <a:r>
              <a:rPr/>
              <a:t>versus</a:t>
            </a:r>
            <a:r>
              <a:rPr/>
              <a:t> </a:t>
            </a:r>
            <a:r>
              <a:rPr/>
              <a:t>Hypothesis</a:t>
            </a:r>
            <a:r>
              <a:rPr/>
              <a:t> </a:t>
            </a:r>
            <a:r>
              <a:rPr/>
              <a:t>Testing</a:t>
            </a:r>
          </a:p>
        </p:txBody>
      </p:sp>
      <p:sp>
        <p:nvSpPr>
          <p:cNvPr id="3" name="Content Placeholder 2"/>
          <p:cNvSpPr>
            <a:spLocks noGrp="1"/>
          </p:cNvSpPr>
          <p:nvPr>
            <p:ph idx="1"/>
          </p:nvPr>
        </p:nvSpPr>
        <p:spPr/>
        <p:txBody>
          <a:bodyPr/>
          <a:lstStyle/>
          <a:p>
            <a:pPr lvl="0" marL="0" indent="0">
              <a:buNone/>
            </a:pPr>
            <a:r>
              <a:rPr/>
              <a:t>We have slightly different </a:t>
            </a:r>
            <a:r>
              <a:rPr b="1"/>
              <a:t>Success-Failure Conditions</a:t>
            </a:r>
            <a:r>
              <a:rPr/>
              <a:t> (for number of samples required):</a:t>
            </a:r>
          </a:p>
          <a:p>
            <a:pPr lvl="1"/>
            <a:r>
              <a:rPr b="1"/>
              <a:t>CI</a:t>
            </a:r>
            <a:r>
              <a:rPr/>
              <a:t>: at least 10 </a:t>
            </a:r>
            <a:r>
              <a:rPr i="1"/>
              <a:t>observed</a:t>
            </a:r>
            <a:r>
              <a:rPr/>
              <a:t> successes and failures</a:t>
            </a:r>
          </a:p>
          <a:p>
            <a:pPr lvl="1"/>
            <a:r>
              <a:rPr b="1"/>
              <a:t>HT</a:t>
            </a:r>
            <a:r>
              <a:rPr/>
              <a:t>: at least 10 </a:t>
            </a:r>
            <a:r>
              <a:rPr i="1"/>
              <a:t>expected</a:t>
            </a:r>
            <a:r>
              <a:rPr/>
              <a:t> successes and failures, under the null assumption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Intervals</a:t>
            </a:r>
            <a:r>
              <a:rPr/>
              <a:t> </a:t>
            </a:r>
            <a:r>
              <a:rPr/>
              <a:t>versus</a:t>
            </a:r>
            <a:r>
              <a:rPr/>
              <a:t> </a:t>
            </a:r>
            <a:r>
              <a:rPr/>
              <a:t>Hypothesis</a:t>
            </a:r>
            <a:r>
              <a:rPr/>
              <a:t> </a:t>
            </a:r>
            <a:r>
              <a:rPr/>
              <a:t>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Standard Error</a:t>
                </a:r>
              </a:p>
              <a:p>
                <a:pPr lvl="1"/>
                <a:r>
                  <a:rPr b="1"/>
                  <a:t>CI</a:t>
                </a:r>
                <a:r>
                  <a:rPr/>
                  <a:t>: calculated using the sample proportion, </a:t>
                </a:r>
                <a14:m>
                  <m:oMath xmlns:m="http://schemas.openxmlformats.org/officeDocument/2006/math">
                    <m:acc>
                      <m:accPr>
                        <m:chr m:val="̂"/>
                      </m:accPr>
                      <m:e>
                        <m:r>
                          <m:t>p</m:t>
                        </m:r>
                      </m:e>
                    </m:acc>
                  </m:oMath>
                </a14:m>
              </a:p>
              <a:p>
                <a:pPr lvl="1"/>
                <a14:m>
                  <m:oMathPara xmlns:m="http://schemas.openxmlformats.org/officeDocument/2006/math">
                    <m:oMathParaPr>
                      <m:jc m:val="center"/>
                    </m:oMathParaPr>
                    <m:oMath>
                      <m:r>
                        <m:rPr>
                          <m:sty m:val="p"/>
                        </m:rPr>
                        <m:t>SE</m:t>
                      </m:r>
                      <m:r>
                        <m:t>=</m:t>
                      </m:r>
                      <m:rad>
                        <m:radPr>
                          <m:degHide m:val="1"/>
                        </m:radPr>
                        <m:deg/>
                        <m:e>
                          <m:f>
                            <m:fPr>
                              <m:type m:val="bar"/>
                            </m:fPr>
                            <m:num>
                              <m:r>
                                <m:t>p</m:t>
                              </m:r>
                              <m:r>
                                <m:t>(</m:t>
                              </m:r>
                              <m:r>
                                <m:t>1</m:t>
                              </m:r>
                              <m:r>
                                <m:t>−</m:t>
                              </m:r>
                              <m:r>
                                <m:t>p</m:t>
                              </m:r>
                              <m:r>
                                <m:t>)</m:t>
                              </m:r>
                            </m:num>
                            <m:den>
                              <m:r>
                                <m:t>n</m:t>
                              </m:r>
                            </m:den>
                          </m:f>
                        </m:e>
                      </m:rad>
                      <m:r>
                        <m:t>.</m:t>
                      </m:r>
                    </m:oMath>
                  </m:oMathPara>
                </a14:m>
              </a:p>
              <a:p>
                <a:pPr lvl="1"/>
                <a:r>
                  <a:rPr b="1"/>
                  <a:t>HT</a:t>
                </a:r>
                <a:r>
                  <a:rPr/>
                  <a:t>: calculated using the null hypothesis value, </a:t>
                </a:r>
                <a14:m>
                  <m:oMath xmlns:m="http://schemas.openxmlformats.org/officeDocument/2006/math">
                    <m:sSub>
                      <m:e>
                        <m:r>
                          <m:t>p</m:t>
                        </m:r>
                      </m:e>
                      <m:sub>
                        <m:r>
                          <m:t>0</m:t>
                        </m:r>
                      </m:sub>
                    </m:sSub>
                  </m:oMath>
                </a14:m>
              </a:p>
              <a:p>
                <a:pPr lvl="1"/>
                <a14:m>
                  <m:oMathPara xmlns:m="http://schemas.openxmlformats.org/officeDocument/2006/math">
                    <m:oMathParaPr>
                      <m:jc m:val="center"/>
                    </m:oMathParaPr>
                    <m:oMath>
                      <m:r>
                        <m:rPr>
                          <m:sty m:val="p"/>
                        </m:rPr>
                        <m:t>SE</m:t>
                      </m:r>
                      <m:r>
                        <m:t>=</m:t>
                      </m:r>
                      <m:rad>
                        <m:radPr>
                          <m:degHide m:val="1"/>
                        </m:radPr>
                        <m:deg/>
                        <m:e>
                          <m:f>
                            <m:fPr>
                              <m:type m:val="bar"/>
                            </m:fPr>
                            <m:num>
                              <m:sSub>
                                <m:e>
                                  <m:r>
                                    <m:t>p</m:t>
                                  </m:r>
                                </m:e>
                                <m:sub>
                                  <m:r>
                                    <m:t>0</m:t>
                                  </m:r>
                                </m:sub>
                              </m:sSub>
                              <m:r>
                                <m:t>(</m:t>
                              </m:r>
                              <m:r>
                                <m:t>1</m:t>
                              </m:r>
                              <m:r>
                                <m:t>−</m:t>
                              </m:r>
                              <m:sSub>
                                <m:e>
                                  <m:r>
                                    <m:t>p</m:t>
                                  </m:r>
                                </m:e>
                                <m:sub>
                                  <m:r>
                                    <m:t>0</m:t>
                                  </m:r>
                                </m:sub>
                              </m:sSub>
                              <m:r>
                                <m:t>)</m:t>
                              </m:r>
                            </m:num>
                            <m:den>
                              <m:r>
                                <m:t>n</m:t>
                              </m:r>
                            </m:den>
                          </m:f>
                        </m:e>
                      </m:rad>
                      <m:r>
                        <m:t>.</m:t>
                      </m:r>
                    </m:oMath>
                  </m:oMathPara>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Do these data provide convincing evidence that more than 80% of Americans have a good intuition about experimental design?</a:t>
                </a:r>
              </a:p>
              <a:p>
                <a:pPr lvl="0" marL="0" indent="0">
                  <a:buNone/>
                </a:pPr>
                <a14:m>
                  <m:oMathPara xmlns:m="http://schemas.openxmlformats.org/officeDocument/2006/math">
                    <m:oMathParaPr>
                      <m:jc m:val="center"/>
                    </m:oMathParaPr>
                    <m:oMath>
                      <m:sSub>
                        <m:e>
                          <m:r>
                            <m:t>H</m:t>
                          </m:r>
                        </m:e>
                        <m:sub>
                          <m:r>
                            <m:t>0</m:t>
                          </m:r>
                        </m:sub>
                      </m:sSub>
                      <m:r>
                        <m:t>:</m:t>
                      </m:r>
                      <m:r>
                        <m:t>p</m:t>
                      </m:r>
                      <m:r>
                        <m:t>=</m:t>
                      </m:r>
                      <m:r>
                        <m:t>0.80</m:t>
                      </m:r>
                      <m:r>
                        <m:t>  </m:t>
                      </m:r>
                      <m:r>
                        <m:t> </m:t>
                      </m:r>
                      <m:r>
                        <m:t>  </m:t>
                      </m:r>
                      <m:sSub>
                        <m:e>
                          <m:r>
                            <m:t>H</m:t>
                          </m:r>
                        </m:e>
                        <m:sub>
                          <m:r>
                            <m:t>A</m:t>
                          </m:r>
                        </m:sub>
                      </m:sSub>
                      <m:r>
                        <m:t>:</m:t>
                      </m:r>
                      <m:r>
                        <m:t>p</m:t>
                      </m:r>
                      <m:r>
                        <m:t>&gt;</m:t>
                      </m:r>
                      <m:r>
                        <m:t>0.80</m:t>
                      </m:r>
                    </m:oMath>
                  </m:oMathPara>
                </a14:m>
              </a:p>
              <a:p>
                <a:pPr lvl="0" marL="0" indent="0">
                  <a:buNone/>
                </a:pPr>
                <a:r>
                  <a:rPr/>
                  <a:t>(we use a one-tailed hypothesis test because that is our question: “more than 80%”)</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Do these data provide convincing evidence that more than 80% of Americans have a good intuition about experimental design?</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r>
                              <m:t>:</m:t>
                            </m:r>
                            <m:r>
                              <m:t>p</m:t>
                            </m:r>
                            <m:r>
                              <m:t>=</m:t>
                            </m:r>
                            <m:r>
                              <m:t>0.80</m:t>
                            </m:r>
                            <m:r>
                              <m:t>  </m:t>
                            </m:r>
                          </m:e>
                          <m:e>
                            <m:r>
                              <m:t> </m:t>
                            </m:r>
                            <m:r>
                              <m:t>  </m:t>
                            </m:r>
                            <m:sSub>
                              <m:e>
                                <m:r>
                                  <m:t>H</m:t>
                                </m:r>
                              </m:e>
                              <m:sub>
                                <m:r>
                                  <m:t>A</m:t>
                                </m:r>
                              </m:sub>
                            </m:sSub>
                            <m:r>
                              <m:t>:</m:t>
                            </m:r>
                            <m:r>
                              <m:t>p</m:t>
                            </m:r>
                            <m:r>
                              <m:t>&gt;</m:t>
                            </m:r>
                            <m:r>
                              <m:t>0.80</m:t>
                            </m:r>
                          </m:e>
                        </m:mr>
                        <m:mr>
                          <m:e>
                            <m:r>
                              <m:rPr>
                                <m:sty m:val="p"/>
                              </m:rPr>
                              <m:t>SE</m:t>
                            </m:r>
                            <m:r>
                              <m:t>=</m:t>
                            </m:r>
                            <m:rad>
                              <m:radPr>
                                <m:degHide m:val="1"/>
                              </m:radPr>
                              <m:deg/>
                              <m:e>
                                <m:f>
                                  <m:fPr>
                                    <m:type m:val="bar"/>
                                  </m:fPr>
                                  <m:num>
                                    <m:r>
                                      <m:t>0.80</m:t>
                                    </m:r>
                                    <m:r>
                                      <m:t>(</m:t>
                                    </m:r>
                                    <m:r>
                                      <m:t>0.20</m:t>
                                    </m:r>
                                    <m:r>
                                      <m:t>)</m:t>
                                    </m:r>
                                  </m:num>
                                  <m:den>
                                    <m:r>
                                      <m:t>670</m:t>
                                    </m:r>
                                  </m:den>
                                </m:f>
                              </m:e>
                            </m:rad>
                          </m:e>
                          <m:e>
                            <m:r>
                              <m:t>=</m:t>
                            </m:r>
                            <m:r>
                              <m:t>0.0154</m:t>
                            </m:r>
                          </m:e>
                        </m:mr>
                      </m:m>
                    </m:oMath>
                  </m:oMathPara>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Do these data provide convincing evidence that more than 80% of Americans have a good intuition about experimental design?</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r>
                              <m:t>:</m:t>
                            </m:r>
                            <m:r>
                              <m:t>p</m:t>
                            </m:r>
                            <m:r>
                              <m:t>=</m:t>
                            </m:r>
                            <m:r>
                              <m:t>0.80</m:t>
                            </m:r>
                            <m:r>
                              <m:t>  </m:t>
                            </m:r>
                          </m:e>
                          <m:e>
                            <m:r>
                              <m:t> </m:t>
                            </m:r>
                            <m:r>
                              <m:t>  </m:t>
                            </m:r>
                            <m:sSub>
                              <m:e>
                                <m:r>
                                  <m:t>H</m:t>
                                </m:r>
                              </m:e>
                              <m:sub>
                                <m:r>
                                  <m:t>A</m:t>
                                </m:r>
                              </m:sub>
                            </m:sSub>
                            <m:r>
                              <m:t>:</m:t>
                            </m:r>
                            <m:r>
                              <m:t>p</m:t>
                            </m:r>
                            <m:r>
                              <m:t>&gt;</m:t>
                            </m:r>
                            <m:r>
                              <m:t>0.80</m:t>
                            </m:r>
                          </m:e>
                        </m:mr>
                        <m:mr>
                          <m:e>
                            <m:r>
                              <m:rPr>
                                <m:sty m:val="p"/>
                              </m:rPr>
                              <m:t>SE</m:t>
                            </m:r>
                            <m:r>
                              <m:t>=</m:t>
                            </m:r>
                            <m:rad>
                              <m:radPr>
                                <m:degHide m:val="1"/>
                              </m:radPr>
                              <m:deg/>
                              <m:e>
                                <m:f>
                                  <m:fPr>
                                    <m:type m:val="bar"/>
                                  </m:fPr>
                                  <m:num>
                                    <m:r>
                                      <m:t>0.80</m:t>
                                    </m:r>
                                    <m:r>
                                      <m:t>(</m:t>
                                    </m:r>
                                    <m:r>
                                      <m:t>0.20</m:t>
                                    </m:r>
                                    <m:r>
                                      <m:t>)</m:t>
                                    </m:r>
                                  </m:num>
                                  <m:den>
                                    <m:r>
                                      <m:t>670</m:t>
                                    </m:r>
                                  </m:den>
                                </m:f>
                              </m:e>
                            </m:rad>
                          </m:e>
                          <m:e>
                            <m:r>
                              <m:t>=</m:t>
                            </m:r>
                            <m:r>
                              <m:t>0.0154</m:t>
                            </m:r>
                          </m:e>
                        </m:mr>
                        <m:mr>
                          <m:e>
                            <m:r>
                              <m:t>Z</m:t>
                            </m:r>
                            <m:r>
                              <m:t>=</m:t>
                            </m:r>
                            <m:f>
                              <m:fPr>
                                <m:type m:val="bar"/>
                              </m:fPr>
                              <m:num>
                                <m:r>
                                  <m:t>0.85</m:t>
                                </m:r>
                                <m:r>
                                  <m:t>−</m:t>
                                </m:r>
                                <m:r>
                                  <m:t>0.80</m:t>
                                </m:r>
                              </m:num>
                              <m:den>
                                <m:r>
                                  <m:t>0.0154</m:t>
                                </m:r>
                              </m:den>
                            </m:f>
                          </m:e>
                          <m:e>
                            <m:r>
                              <m:t>=</m:t>
                            </m:r>
                            <m:r>
                              <m:t>3.25</m:t>
                            </m:r>
                          </m:e>
                        </m:mr>
                      </m:m>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r>
              <a:rPr/>
              <a:t> </a:t>
            </a:r>
            <a:r>
              <a:rPr/>
              <a:t>(</a:t>
            </a:r>
            <a:r>
              <a:rPr i="1"/>
              <a:t>p</a:t>
            </a:r>
            <a:r>
              <a:rPr/>
              <a:t>-value)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Compute the </a:t>
                </a:r>
                <a:r>
                  <a:rPr i="1"/>
                  <a:t>p</a:t>
                </a:r>
                <a:r>
                  <a:rPr/>
                  <a:t>-value for this value of </a:t>
                </a:r>
                <a14:m>
                  <m:oMath xmlns:m="http://schemas.openxmlformats.org/officeDocument/2006/math">
                    <m:r>
                      <m:t>z</m:t>
                    </m:r>
                  </m:oMath>
                </a14:m>
                <a:r>
                  <a:rPr/>
                  <a:t>.</a:t>
                </a:r>
              </a:p>
              <a:p>
                <a:pPr lvl="0" marL="0" indent="0">
                  <a:buNone/>
                </a:pPr>
                <a:r>
                  <a:rPr b="1"/>
                  <a:t>Our Method</a:t>
                </a:r>
                <a:r>
                  <a:rPr/>
                  <a:t>: Use R!</a:t>
                </a:r>
              </a:p>
              <a:p>
                <a:pPr lvl="0" marL="1270000" indent="0">
                  <a:buNone/>
                </a:pP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pnorm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3.25</a:t>
                </a:r>
                <a:r>
                  <a:rPr sz="1800">
                    <a:latin typeface="Courier"/>
                  </a:rPr>
                  <a:t>)</a:t>
                </a:r>
              </a:p>
              <a:p>
                <a:pPr lvl="0" marL="1270000" indent="0">
                  <a:buNone/>
                </a:pPr>
                <a:r>
                  <a:rPr sz="1800">
                    <a:latin typeface="Courier"/>
                  </a:rPr>
                  <a:t>## [1] 0.000577025</a:t>
                </a:r>
              </a:p>
              <a:p>
                <a:pPr lvl="0" marL="1270000" indent="0">
                  <a:buNone/>
                </a:pPr>
                <a:r>
                  <a:rPr sz="1800" b="1">
                    <a:solidFill>
                      <a:srgbClr val="007020"/>
                    </a:solidFill>
                    <a:latin typeface="Courier"/>
                  </a:rPr>
                  <a:t>pnorm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3.25</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0.000577025</a:t>
                </a:r>
              </a:p>
              <a:p>
                <a:pPr lvl="0" marL="0" indent="0">
                  <a:buNone/>
                </a:pPr>
                <a:r>
                  <a:rPr/>
                  <a:t>So the </a:t>
                </a:r>
                <a:r>
                  <a:rPr i="1"/>
                  <a:t>p</a:t>
                </a:r>
                <a:r>
                  <a:rPr/>
                  <a:t>-value is 0.0006.</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r>
              <a:rPr/>
              <a:t> </a:t>
            </a:r>
            <a:r>
              <a:rPr/>
              <a:t>Conclusion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Since the </a:t>
                </a:r>
                <a:r>
                  <a:rPr i="1"/>
                  <a:t>p</a:t>
                </a:r>
                <a:r>
                  <a:rPr/>
                  <a:t>-value is low, we reject </a:t>
                </a:r>
                <a14:m>
                  <m:oMath xmlns:m="http://schemas.openxmlformats.org/officeDocument/2006/math">
                    <m:sSub>
                      <m:e>
                        <m:r>
                          <m:t>H</m:t>
                        </m:r>
                      </m:e>
                      <m:sub>
                        <m:r>
                          <m:t>0</m:t>
                        </m:r>
                      </m:sub>
                    </m:sSub>
                  </m:oMath>
                </a14:m>
                <a:r>
                  <a:rPr/>
                  <a:t>. The data provide convincing evidence that more than 80% of Americans have a good intuition on experimental design.</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11% of 1,001 Americans responding to a 2006 Gallup survey stated that they have objections to celebrating Halloween on religious grounds. At 95% confidence level, the margin of error for this survey is </a:t>
                </a:r>
                <a14:m>
                  <m:oMath xmlns:m="http://schemas.openxmlformats.org/officeDocument/2006/math">
                    <m:r>
                      <m:t>±</m:t>
                    </m:r>
                    <m:r>
                      <m:t>3</m:t>
                    </m:r>
                  </m:oMath>
                </a14:m>
                <a:r>
                  <a:rPr/>
                  <a:t>%. A news piece on this study’s findings states: “More than 10% of all Americans have objections on religious grounds to celebrating Halloween.” At 95% confidence level, is this news piece’s statement justified?</a:t>
                </a:r>
              </a:p>
              <a:p>
                <a:pPr lvl="1">
                  <a:buAutoNum type="arabicPeriod"/>
                </a:pPr>
                <a:r>
                  <a:rPr/>
                  <a:t>Yes</a:t>
                </a:r>
              </a:p>
              <a:p>
                <a:pPr lvl="1">
                  <a:buAutoNum type="arabicPeriod"/>
                </a:pPr>
                <a:r>
                  <a:rPr/>
                  <a:t>No</a:t>
                </a:r>
              </a:p>
              <a:p>
                <a:pPr lvl="1">
                  <a:buAutoNum type="arabicPeriod"/>
                </a:pPr>
                <a:r>
                  <a:rPr/>
                  <a:t>Can’t tell</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p>
          <a:p>
            <a:pPr lvl="1">
              <a:buAutoNum type="arabicPeriod"/>
            </a:pPr>
            <a:r>
              <a:rPr/>
              <a:t>All 1000 get the drug</a:t>
            </a:r>
          </a:p>
          <a:p>
            <a:pPr lvl="1">
              <a:buAutoNum type="arabicPeriod"/>
            </a:pPr>
            <a:r>
              <a:rPr/>
              <a:t>500 get the drug, 500 don’t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11% of 1,001 Americans responding to a 2006 Gallup survey stated that they have objections to celebrating Halloween on religious grounds. At 95% confidence level, the margin of error for this survey is </a:t>
                </a:r>
                <a14:m>
                  <m:oMath xmlns:m="http://schemas.openxmlformats.org/officeDocument/2006/math">
                    <m:r>
                      <m:t>±</m:t>
                    </m:r>
                    <m:r>
                      <m:t>3</m:t>
                    </m:r>
                  </m:oMath>
                </a14:m>
                <a:r>
                  <a:rPr/>
                  <a:t>%. A news piece on this study’s findings states: “More than 10% of all Americans have objections on religious grounds to celebrating Halloween.” At 95% confidence level, is this news piece’s statement justified?</a:t>
                </a:r>
              </a:p>
              <a:p>
                <a:pPr lvl="1">
                  <a:buAutoNum type="arabicPeriod"/>
                </a:pPr>
                <a:r>
                  <a:rPr/>
                  <a:t>Yes</a:t>
                </a:r>
              </a:p>
              <a:p>
                <a:pPr lvl="1">
                  <a:buAutoNum type="arabicPeriod"/>
                </a:pPr>
                <a:r>
                  <a:rPr/>
                  <a:t>No</a:t>
                </a:r>
              </a:p>
              <a:p>
                <a:pPr lvl="1">
                  <a:buAutoNum type="arabicPeriod"/>
                </a:pPr>
                <a:r>
                  <a:rPr/>
                  <a:t>Can’t tell</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Inference</a:t>
            </a:r>
            <a:r>
              <a:rPr/>
              <a:t> </a:t>
            </a:r>
            <a:r>
              <a:rPr/>
              <a:t>for</a:t>
            </a:r>
            <a:r>
              <a:rPr/>
              <a:t> </a:t>
            </a:r>
            <a:r>
              <a:rPr/>
              <a:t>One</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Population parameter </a:t>
                </a:r>
                <a14:m>
                  <m:oMath xmlns:m="http://schemas.openxmlformats.org/officeDocument/2006/math">
                    <m:r>
                      <m:t>p</m:t>
                    </m:r>
                  </m:oMath>
                </a14:m>
                <a:r>
                  <a:rPr/>
                  <a:t>, Point Estimate </a:t>
                </a:r>
                <a14:m>
                  <m:oMath xmlns:m="http://schemas.openxmlformats.org/officeDocument/2006/math">
                    <m:acc>
                      <m:accPr>
                        <m:chr m:val="̂"/>
                      </m:accPr>
                      <m:e>
                        <m:r>
                          <m:t>p</m:t>
                        </m:r>
                      </m:e>
                    </m:acc>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Inference</a:t>
            </a:r>
            <a:r>
              <a:rPr/>
              <a:t> </a:t>
            </a:r>
            <a:r>
              <a:rPr/>
              <a:t>for</a:t>
            </a:r>
            <a:r>
              <a:rPr/>
              <a:t> </a:t>
            </a:r>
            <a:r>
              <a:rPr/>
              <a:t>One</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Population parameter </a:t>
                </a:r>
                <a14:m>
                  <m:oMath xmlns:m="http://schemas.openxmlformats.org/officeDocument/2006/math">
                    <m:r>
                      <m:t>p</m:t>
                    </m:r>
                  </m:oMath>
                </a14:m>
                <a:r>
                  <a:rPr/>
                  <a:t>, Point Estimate </a:t>
                </a:r>
                <a14:m>
                  <m:oMath xmlns:m="http://schemas.openxmlformats.org/officeDocument/2006/math">
                    <m:acc>
                      <m:accPr>
                        <m:chr m:val="̂"/>
                      </m:accPr>
                      <m:e>
                        <m:r>
                          <m:t>p</m:t>
                        </m:r>
                      </m:e>
                    </m:acc>
                  </m:oMath>
                </a14:m>
              </a:p>
              <a:p>
                <a:pPr lvl="0" marL="0" indent="0">
                  <a:buNone/>
                </a:pPr>
                <a:r>
                  <a:rPr/>
                  <a:t>Conditions:</a:t>
                </a:r>
              </a:p>
              <a:p>
                <a:pPr lvl="1"/>
                <a:r>
                  <a:rPr/>
                  <a:t>independence</a:t>
                </a:r>
              </a:p>
              <a:p>
                <a:pPr lvl="2"/>
                <a:r>
                  <a:rPr/>
                  <a:t>random sample, and less than 10% of population</a:t>
                </a:r>
              </a:p>
              <a:p>
                <a:pPr lvl="1"/>
                <a:r>
                  <a:rPr/>
                  <a:t>at least 10 successes and 10 failures</a:t>
                </a:r>
              </a:p>
              <a:p>
                <a:pPr lvl="2"/>
                <a:r>
                  <a:rPr/>
                  <a:t>if not, we can’t use the normal approximation </a:t>
                </a:r>
                <a14:m>
                  <m:oMath xmlns:m="http://schemas.openxmlformats.org/officeDocument/2006/math">
                    <m:r>
                      <m:t>→</m:t>
                    </m:r>
                  </m:oMath>
                </a14:m>
                <a:r>
                  <a:rPr/>
                  <a:t> use randomization/permutation instead</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Inference</a:t>
            </a:r>
            <a:r>
              <a:rPr/>
              <a:t> </a:t>
            </a:r>
            <a:r>
              <a:rPr/>
              <a:t>for</a:t>
            </a:r>
            <a:r>
              <a:rPr/>
              <a:t> </a:t>
            </a:r>
            <a:r>
              <a:rPr/>
              <a:t>One</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Population parameter </a:t>
                </a:r>
                <a14:m>
                  <m:oMath xmlns:m="http://schemas.openxmlformats.org/officeDocument/2006/math">
                    <m:r>
                      <m:t>p</m:t>
                    </m:r>
                  </m:oMath>
                </a14:m>
                <a:r>
                  <a:rPr/>
                  <a:t>, Point Estimate </a:t>
                </a:r>
                <a14:m>
                  <m:oMath xmlns:m="http://schemas.openxmlformats.org/officeDocument/2006/math">
                    <m:acc>
                      <m:accPr>
                        <m:chr m:val="̂"/>
                      </m:accPr>
                      <m:e>
                        <m:r>
                          <m:t>p</m:t>
                        </m:r>
                      </m:e>
                    </m:acc>
                  </m:oMath>
                </a14:m>
              </a:p>
              <a:p>
                <a:pPr lvl="0" marL="0" indent="0">
                  <a:buNone/>
                </a:pPr>
                <a:r>
                  <a:rPr/>
                  <a:t>Conditions:</a:t>
                </a:r>
              </a:p>
              <a:p>
                <a:pPr lvl="1"/>
                <a:r>
                  <a:rPr/>
                  <a:t>independence</a:t>
                </a:r>
              </a:p>
              <a:p>
                <a:pPr lvl="2"/>
                <a:r>
                  <a:rPr/>
                  <a:t>random sample, and less than 10% of population</a:t>
                </a:r>
              </a:p>
              <a:p>
                <a:pPr lvl="1"/>
                <a:r>
                  <a:rPr/>
                  <a:t>at least 10 successes and 10 failures</a:t>
                </a:r>
              </a:p>
              <a:p>
                <a:pPr lvl="2"/>
                <a:r>
                  <a:rPr/>
                  <a:t>if not, we can’t use the normal approximation </a:t>
                </a:r>
                <a14:m>
                  <m:oMath xmlns:m="http://schemas.openxmlformats.org/officeDocument/2006/math">
                    <m:r>
                      <m:t>→</m:t>
                    </m:r>
                  </m:oMath>
                </a14:m>
                <a:r>
                  <a:rPr/>
                  <a:t> use randomization/permutation instead</a:t>
                </a:r>
              </a:p>
              <a:p>
                <a:pPr lvl="1"/>
                <a:r>
                  <a:rPr/>
                  <a:t>Standard Error (SE) = </a:t>
                </a:r>
                <a14:m>
                  <m:oMath xmlns:m="http://schemas.openxmlformats.org/officeDocument/2006/math">
                    <m:rad>
                      <m:radPr>
                        <m:degHide m:val="1"/>
                      </m:radPr>
                      <m:deg/>
                      <m:e>
                        <m:f>
                          <m:fPr>
                            <m:type m:val="bar"/>
                          </m:fPr>
                          <m:num>
                            <m:r>
                              <m:t>p</m:t>
                            </m:r>
                            <m:r>
                              <m:t>(</m:t>
                            </m:r>
                            <m:r>
                              <m:t>1</m:t>
                            </m:r>
                            <m:r>
                              <m:t>−</m:t>
                            </m:r>
                            <m:r>
                              <m:t>p</m:t>
                            </m:r>
                            <m:r>
                              <m:t>)</m:t>
                            </m:r>
                          </m:num>
                          <m:den>
                            <m:r>
                              <m:t>n</m:t>
                            </m:r>
                          </m:den>
                        </m:f>
                      </m:e>
                    </m:rad>
                  </m:oMath>
                </a14:m>
              </a:p>
              <a:p>
                <a:pPr lvl="2"/>
                <a:r>
                  <a:rPr/>
                  <a:t>for CI, use </a:t>
                </a:r>
                <a14:m>
                  <m:oMath xmlns:m="http://schemas.openxmlformats.org/officeDocument/2006/math">
                    <m:acc>
                      <m:accPr>
                        <m:chr m:val="̂"/>
                      </m:accPr>
                      <m:e>
                        <m:r>
                          <m:t>p</m:t>
                        </m:r>
                      </m:e>
                    </m:acc>
                  </m:oMath>
                </a14:m>
              </a:p>
              <a:p>
                <a:pPr lvl="2"/>
                <a:r>
                  <a:rPr/>
                  <a:t>for HT, use </a:t>
                </a:r>
                <a14:m>
                  <m:oMath xmlns:m="http://schemas.openxmlformats.org/officeDocument/2006/math">
                    <m:sSub>
                      <m:e>
                        <m:r>
                          <m:t>p</m:t>
                        </m:r>
                      </m:e>
                      <m:sub>
                        <m:r>
                          <m:t>0</m:t>
                        </m:r>
                      </m:sub>
                    </m:sSub>
                  </m:oMath>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Libraries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Do the majority of voters in a large city favour increased funding for public libraries? Suppose a poll of 250 randomly selected voters in this city found that 140 of them favoured increased funding for public libraries.</a:t>
                </a:r>
              </a:p>
              <a:p>
                <a:pPr lvl="0" marL="0" indent="0">
                  <a:buNone/>
                </a:pPr>
                <a:r>
                  <a:rPr b="1"/>
                  <a:t>Hypotheses</a:t>
                </a:r>
                <a:r>
                  <a:rPr/>
                  <a:t>:</a:t>
                </a:r>
              </a:p>
              <a:p>
                <a:pPr lvl="0" marL="0" indent="0">
                  <a:buNone/>
                </a:pPr>
                <a14:m>
                  <m:oMath xmlns:m="http://schemas.openxmlformats.org/officeDocument/2006/math">
                    <m:sSub>
                      <m:e>
                        <m:r>
                          <m:t>H</m:t>
                        </m:r>
                      </m:e>
                      <m:sub>
                        <m:r>
                          <m:t>0</m:t>
                        </m:r>
                      </m:sub>
                    </m:sSub>
                    <m:r>
                      <m:t>:</m:t>
                    </m:r>
                    <m:r>
                      <m:t>p</m:t>
                    </m:r>
                    <m:r>
                      <m:t>=</m:t>
                    </m:r>
                    <m:r>
                      <m:t>0.50</m:t>
                    </m:r>
                    <m:r>
                      <m:t>  </m:t>
                    </m:r>
                    <m:r>
                      <m:rPr>
                        <m:sty m:val="p"/>
                      </m:rPr>
                      <m:t>versus</m:t>
                    </m:r>
                    <m:r>
                      <m:t>  </m:t>
                    </m:r>
                    <m:sSub>
                      <m:e>
                        <m:r>
                          <m:t>H</m:t>
                        </m:r>
                      </m:e>
                      <m:sub>
                        <m:r>
                          <m:t>A</m:t>
                        </m:r>
                      </m:sub>
                    </m:sSub>
                    <m:r>
                      <m:t>:</m:t>
                    </m:r>
                    <m:r>
                      <m:t>p</m:t>
                    </m:r>
                    <m:r>
                      <m:t>&gt;</m:t>
                    </m:r>
                    <m:r>
                      <m:t>0.50</m:t>
                    </m:r>
                  </m:oMath>
                </a14:m>
              </a:p>
              <a:p>
                <a:pPr lvl="0" marL="0" indent="0">
                  <a:buNone/>
                </a:pPr>
                <a:r>
                  <a:rPr b="1"/>
                  <a:t>Check assumptions</a:t>
                </a:r>
              </a:p>
              <a:p>
                <a:pPr lvl="1"/>
                <a:r>
                  <a:rPr/>
                  <a:t>The sample is random and independent.</a:t>
                </a:r>
              </a:p>
              <a:p>
                <a:pPr lvl="1"/>
                <a:r>
                  <a:rPr/>
                  <a:t>Large sample size: </a:t>
                </a:r>
                <a14:m>
                  <m:oMath xmlns:m="http://schemas.openxmlformats.org/officeDocument/2006/math">
                    <m:r>
                      <m:t>n</m:t>
                    </m:r>
                    <m:sSub>
                      <m:e>
                        <m:r>
                          <m:t>p</m:t>
                        </m:r>
                      </m:e>
                      <m:sub>
                        <m:r>
                          <m:t>0</m:t>
                        </m:r>
                      </m:sub>
                    </m:sSub>
                    <m:r>
                      <m:t>=</m:t>
                    </m:r>
                    <m:r>
                      <m:t>n</m:t>
                    </m:r>
                    <m:r>
                      <m:t>(</m:t>
                    </m:r>
                    <m:r>
                      <m:t>1</m:t>
                    </m:r>
                    <m:r>
                      <m:t>−</m:t>
                    </m:r>
                    <m:sSub>
                      <m:e>
                        <m:r>
                          <m:t>p</m:t>
                        </m:r>
                      </m:e>
                      <m:sub>
                        <m:r>
                          <m:t>0</m:t>
                        </m:r>
                      </m:sub>
                    </m:sSub>
                    <m:r>
                      <m:t>)</m:t>
                    </m:r>
                    <m:r>
                      <m:t>=</m:t>
                    </m:r>
                    <m:r>
                      <m:t>250</m:t>
                    </m:r>
                    <m:r>
                      <m:t>(</m:t>
                    </m:r>
                    <m:r>
                      <m:t>0.5</m:t>
                    </m:r>
                    <m:r>
                      <m:t>)</m:t>
                    </m:r>
                    <m:r>
                      <m:t>=</m:t>
                    </m:r>
                    <m:r>
                      <m:t>125</m:t>
                    </m:r>
                    <m:r>
                      <m:t>≥</m:t>
                    </m:r>
                    <m:r>
                      <m:t>10</m:t>
                    </m:r>
                  </m:oMath>
                </a14:m>
              </a:p>
              <a:p>
                <a:pPr lvl="1"/>
                <a:r>
                  <a:rPr/>
                  <a:t>Large population: the city is large, so the number of voters is at least </a:t>
                </a:r>
                <a14:m>
                  <m:oMath xmlns:m="http://schemas.openxmlformats.org/officeDocument/2006/math">
                    <m:r>
                      <m:t>10</m:t>
                    </m:r>
                    <m:r>
                      <m:t>×</m:t>
                    </m:r>
                    <m:r>
                      <m:t>250</m:t>
                    </m:r>
                    <m:r>
                      <m:t>=</m:t>
                    </m:r>
                    <m:r>
                      <m:t>2500</m:t>
                    </m:r>
                  </m:oMath>
                </a14:m>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Start with:</a:t>
                </a:r>
              </a:p>
              <a:p>
                <a:pPr lvl="0" marL="0" indent="0">
                  <a:buNone/>
                </a:pPr>
                <a14:m>
                  <m:oMathPara xmlns:m="http://schemas.openxmlformats.org/officeDocument/2006/math">
                    <m:oMathParaPr>
                      <m:jc m:val="center"/>
                    </m:oMathParaPr>
                    <m:oMath>
                      <m:acc>
                        <m:accPr>
                          <m:chr m:val="̂"/>
                        </m:accPr>
                        <m:e>
                          <m:r>
                            <m:t>p</m:t>
                          </m:r>
                        </m:e>
                      </m:acc>
                      <m:r>
                        <m:t>=</m:t>
                      </m:r>
                      <m:f>
                        <m:fPr>
                          <m:type m:val="bar"/>
                        </m:fPr>
                        <m:num>
                          <m:r>
                            <m:t>140</m:t>
                          </m:r>
                        </m:num>
                        <m:den>
                          <m:r>
                            <m:t>250</m:t>
                          </m:r>
                        </m:den>
                      </m:f>
                      <m:r>
                        <m:t>=</m:t>
                      </m:r>
                      <m:r>
                        <m:t>0.56</m:t>
                      </m:r>
                    </m:oMath>
                  </m:oMathPara>
                </a14:m>
              </a:p>
              <a:p>
                <a:pPr lvl="0" marL="0" indent="0">
                  <a:buNone/>
                </a:pPr>
                <a:r>
                  <a:rPr/>
                  <a:t>and then compute the SE:</a:t>
                </a:r>
              </a:p>
              <a:p>
                <a:pPr lvl="0" marL="0" indent="0">
                  <a:buNone/>
                </a:pPr>
                <a14:m>
                  <m:oMathPara xmlns:m="http://schemas.openxmlformats.org/officeDocument/2006/math">
                    <m:oMathParaPr>
                      <m:jc m:val="center"/>
                    </m:oMathParaPr>
                    <m:oMath>
                      <m:r>
                        <m:rPr>
                          <m:sty m:val="p"/>
                        </m:rPr>
                        <m:t>SE</m:t>
                      </m:r>
                      <m:r>
                        <m:t>=</m:t>
                      </m:r>
                      <m:rad>
                        <m:radPr>
                          <m:degHide m:val="1"/>
                        </m:radPr>
                        <m:deg/>
                        <m:e>
                          <m:f>
                            <m:fPr>
                              <m:type m:val="bar"/>
                            </m:fPr>
                            <m:num>
                              <m:r>
                                <m:t>0.5</m:t>
                              </m:r>
                              <m:r>
                                <m:t>(</m:t>
                              </m:r>
                              <m:r>
                                <m:t>0.5</m:t>
                              </m:r>
                              <m:r>
                                <m:t>)</m:t>
                              </m:r>
                            </m:num>
                            <m:den>
                              <m:r>
                                <m:t>250</m:t>
                              </m:r>
                            </m:den>
                          </m:f>
                        </m:e>
                      </m:rad>
                      <m:r>
                        <m:t>=</m:t>
                      </m:r>
                      <m:r>
                        <m:t>0.031623</m:t>
                      </m:r>
                      <m:r>
                        <m:t>.</m:t>
                      </m:r>
                    </m:oMath>
                  </m:oMathPara>
                </a14:m>
              </a:p>
              <a:p>
                <a:pPr lvl="0" marL="0" indent="0">
                  <a:buNone/>
                </a:pPr>
                <a:r>
                  <a:rPr/>
                  <a:t>Combine these to make the test statistic:</a:t>
                </a:r>
              </a:p>
              <a:p>
                <a:pPr lvl="0" marL="0" indent="0">
                  <a:buNone/>
                </a:pPr>
                <a14:m>
                  <m:oMathPara xmlns:m="http://schemas.openxmlformats.org/officeDocument/2006/math">
                    <m:oMathParaPr>
                      <m:jc m:val="center"/>
                    </m:oMathParaPr>
                    <m:oMath>
                      <m:sSub>
                        <m:e>
                          <m:r>
                            <m:t>Z</m:t>
                          </m:r>
                        </m:e>
                        <m:sub>
                          <m:r>
                            <m:rPr>
                              <m:sty m:val="p"/>
                            </m:rPr>
                            <m:t>test</m:t>
                          </m:r>
                        </m:sub>
                      </m:sSub>
                      <m:r>
                        <m:t>=</m:t>
                      </m:r>
                      <m:f>
                        <m:fPr>
                          <m:type m:val="bar"/>
                        </m:fPr>
                        <m:num>
                          <m:r>
                            <m:t>0.56</m:t>
                          </m:r>
                          <m:r>
                            <m:t>−</m:t>
                          </m:r>
                          <m:r>
                            <m:t>0.50</m:t>
                          </m:r>
                        </m:num>
                        <m:den>
                          <m:r>
                            <m:t>0.031623</m:t>
                          </m:r>
                        </m:den>
                      </m:f>
                      <m:r>
                        <m:t>=</m:t>
                      </m:r>
                      <m:r>
                        <m:t>1.8974</m:t>
                      </m:r>
                    </m:oMath>
                  </m:oMathPara>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Visualizing</a:t>
            </a:r>
            <a:r>
              <a:rPr/>
              <a:t> </a:t>
            </a:r>
            <a:r>
              <a:rPr/>
              <a:t>the</a:t>
            </a:r>
            <a:r>
              <a:rPr/>
              <a:t> </a:t>
            </a:r>
            <a:r>
              <a:rPr i="1"/>
              <a:t>p</a:t>
            </a:r>
            <a:r>
              <a:rPr/>
              <a:t>-value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12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i="1"/>
              <a:t>p</a:t>
            </a:r>
            <a:r>
              <a:rPr/>
              <a:t>-value</a:t>
            </a:r>
          </a:p>
        </p:txBody>
      </p:sp>
      <p:sp>
        <p:nvSpPr>
          <p:cNvPr id="3" name="Content Placeholder 2"/>
          <p:cNvSpPr>
            <a:spLocks noGrp="1"/>
          </p:cNvSpPr>
          <p:nvPr>
            <p:ph idx="1"/>
          </p:nvPr>
        </p:nvSpPr>
        <p:spPr/>
        <p:txBody>
          <a:bodyPr/>
          <a:lstStyle/>
          <a:p>
            <a:pPr lvl="0" marL="1270000" indent="0">
              <a:buNone/>
            </a:pP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pnorm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1.8974</a:t>
            </a:r>
            <a:r>
              <a:rPr sz="1800">
                <a:latin typeface="Courier"/>
              </a:rPr>
              <a:t>)</a:t>
            </a:r>
          </a:p>
          <a:p>
            <a:pPr lvl="0" marL="1270000" indent="0">
              <a:buNone/>
            </a:pPr>
            <a:r>
              <a:rPr sz="1800">
                <a:latin typeface="Courier"/>
              </a:rPr>
              <a:t>## [1] 0.02888758</a:t>
            </a:r>
          </a:p>
          <a:p>
            <a:pPr lvl="0" marL="1270000" indent="0">
              <a:buNone/>
            </a:pPr>
            <a:r>
              <a:rPr sz="1800" b="1">
                <a:solidFill>
                  <a:srgbClr val="007020"/>
                </a:solidFill>
                <a:latin typeface="Courier"/>
              </a:rPr>
              <a:t>pnorm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1.8974</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0.02888758</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confidence</a:t>
            </a:r>
            <a:r>
              <a:rPr/>
              <a:t> </a:t>
            </a:r>
            <a:r>
              <a:rPr/>
              <a:t>interval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Recall the formula:</a:t>
                </a:r>
              </a:p>
              <a:p>
                <a:pPr lvl="0" marL="0" indent="0">
                  <a:buNone/>
                </a:pPr>
                <a14:m>
                  <m:oMathPara xmlns:m="http://schemas.openxmlformats.org/officeDocument/2006/math">
                    <m:oMathParaPr>
                      <m:jc m:val="center"/>
                    </m:oMathParaPr>
                    <m:oMath>
                      <m:acc>
                        <m:accPr>
                          <m:chr m:val="̂"/>
                        </m:accPr>
                        <m:e>
                          <m:r>
                            <m:t>p</m:t>
                          </m:r>
                        </m:e>
                      </m:acc>
                      <m:r>
                        <m:t>±</m:t>
                      </m:r>
                      <m:sSup>
                        <m:e>
                          <m:r>
                            <m:t>z</m:t>
                          </m:r>
                        </m:e>
                        <m:sup>
                          <m:r>
                            <m:t>*</m:t>
                          </m:r>
                        </m:sup>
                      </m:sSup>
                      <m:r>
                        <m:t>×</m:t>
                      </m:r>
                      <m:r>
                        <m:rPr>
                          <m:sty m:val="p"/>
                        </m:rPr>
                        <m:t>SE</m:t>
                      </m:r>
                    </m:oMath>
                  </m:oMathPara>
                </a14:m>
              </a:p>
              <a:p>
                <a:pPr lvl="0" marL="0" indent="0">
                  <a:buNone/>
                </a:pPr>
                <a:r>
                  <a:rPr/>
                  <a:t>so we have</a:t>
                </a:r>
              </a:p>
              <a:p>
                <a:pPr lvl="0" marL="0" indent="0">
                  <a:buNone/>
                </a:pPr>
                <a14:m>
                  <m:oMathPara xmlns:m="http://schemas.openxmlformats.org/officeDocument/2006/math">
                    <m:oMathParaPr>
                      <m:jc m:val="center"/>
                    </m:oMathParaPr>
                    <m:oMath>
                      <m:r>
                        <m:t>0.56</m:t>
                      </m:r>
                      <m:r>
                        <m:t>±</m:t>
                      </m:r>
                      <m:r>
                        <m:t>z</m:t>
                      </m:r>
                      <m:r>
                        <m:t>*</m:t>
                      </m:r>
                      <m:r>
                        <m:t>×</m:t>
                      </m:r>
                      <m:r>
                        <m:t>0.031623</m:t>
                      </m:r>
                    </m:oMath>
                  </m:oMathPara>
                </a14:m>
              </a:p>
              <a:p>
                <a:pPr lvl="0" marL="0" indent="0">
                  <a:buNone/>
                </a:pPr>
                <a:r>
                  <a:rPr/>
                  <a:t>For a 95% confidence interval, we use</a:t>
                </a:r>
              </a:p>
              <a:p>
                <a:pPr lvl="0" marL="1270000" indent="0">
                  <a:buNone/>
                </a:pPr>
                <a:r>
                  <a:rPr sz="1800" b="1">
                    <a:solidFill>
                      <a:srgbClr val="007020"/>
                    </a:solidFill>
                    <a:latin typeface="Courier"/>
                  </a:rPr>
                  <a:t>qnorm</a:t>
                </a:r>
                <a:r>
                  <a:rPr sz="1800">
                    <a:latin typeface="Courier"/>
                  </a:rPr>
                  <a:t>(</a:t>
                </a:r>
                <a:r>
                  <a:rPr sz="1800">
                    <a:solidFill>
                      <a:srgbClr val="40A070"/>
                    </a:solidFill>
                    <a:latin typeface="Courier"/>
                  </a:rPr>
                  <a:t>0.95</a:t>
                </a:r>
                <a:r>
                  <a:rPr sz="1800">
                    <a:latin typeface="Courier"/>
                  </a:rPr>
                  <a:t>)</a:t>
                </a:r>
              </a:p>
              <a:p>
                <a:pPr lvl="0" marL="1270000" indent="0">
                  <a:buNone/>
                </a:pPr>
                <a:r>
                  <a:rPr sz="1800">
                    <a:latin typeface="Courier"/>
                  </a:rPr>
                  <a:t>## [1] 1.644854</a:t>
                </a:r>
              </a:p>
              <a:p>
                <a:pPr lvl="0" marL="0" indent="0">
                  <a:buNone/>
                </a:pPr>
                <a:r>
                  <a:rPr/>
                  <a:t>so</a:t>
                </a:r>
              </a:p>
              <a:p>
                <a:pPr lvl="0" marL="0" indent="0">
                  <a:buNone/>
                </a:pPr>
                <a14:m>
                  <m:oMathPara xmlns:m="http://schemas.openxmlformats.org/officeDocument/2006/math">
                    <m:oMathParaPr>
                      <m:jc m:val="center"/>
                    </m:oMathParaPr>
                    <m:oMath>
                      <m:r>
                        <m:t>0.56</m:t>
                      </m:r>
                      <m:r>
                        <m:t>±</m:t>
                      </m:r>
                      <m:r>
                        <m:t>1.644854</m:t>
                      </m:r>
                      <m:r>
                        <m:t>×</m:t>
                      </m:r>
                      <m:r>
                        <m:t>0.031623</m:t>
                      </m:r>
                      <m:r>
                        <m:t>=</m:t>
                      </m:r>
                      <m:r>
                        <m:t>(</m:t>
                      </m:r>
                      <m:r>
                        <m:t>0.508</m:t>
                      </m:r>
                      <m:r>
                        <m:t>,</m:t>
                      </m:r>
                      <m:r>
                        <m:t>0.620</m:t>
                      </m:r>
                      <m:r>
                        <m:t>)</m:t>
                      </m:r>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Results</a:t>
            </a:r>
            <a:r>
              <a:rPr/>
              <a:t> </a:t>
            </a:r>
            <a:r>
              <a:rPr/>
              <a:t>from</a:t>
            </a:r>
            <a:r>
              <a:rPr/>
              <a:t> </a:t>
            </a:r>
            <a:r>
              <a:rPr/>
              <a:t>the</a:t>
            </a:r>
            <a:r>
              <a:rPr/>
              <a:t> </a:t>
            </a:r>
            <a:r>
              <a:rPr/>
              <a:t>GSS</a:t>
            </a:r>
          </a:p>
        </p:txBody>
      </p:sp>
      <p:sp>
        <p:nvSpPr>
          <p:cNvPr id="3" name="Content Placeholder 2"/>
          <p:cNvSpPr>
            <a:spLocks noGrp="1"/>
          </p:cNvSpPr>
          <p:nvPr>
            <p:ph idx="1"/>
          </p:nvPr>
        </p:nvSpPr>
        <p:spPr/>
        <p:txBody>
          <a:bodyPr/>
          <a:lstStyle/>
          <a:p>
            <a:pPr lvl="0" marL="0" indent="0">
              <a:buNone/>
            </a:pPr>
            <a:r>
              <a:rPr/>
              <a:t>The General Social Survey (GSS) collects information and keep a historical record of the concerns, experiences, attitudes, and practices of residents of the United States. Since 1972, the GSS has been monitoring societal change and studying the growing complexity of American society. Canada has been running a similar survey since 1985.</a:t>
            </a:r>
          </a:p>
          <a:p>
            <a:pPr lvl="0" marL="0" indent="0">
              <a:buNone/>
            </a:pPr>
            <a:r>
              <a:rPr/>
              <a:t>The GSS asks the question from the previous slide. Below is the distribution of responses from the 2010 survey:</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So, since </a:t>
                </a:r>
                <a14:m>
                  <m:oMath xmlns:m="http://schemas.openxmlformats.org/officeDocument/2006/math">
                    <m:r>
                      <m:t>p</m:t>
                    </m:r>
                    <m:r>
                      <m:t>&lt;</m:t>
                    </m:r>
                    <m:r>
                      <m:t>α</m:t>
                    </m:r>
                  </m:oMath>
                </a14:m>
                <a:r>
                  <a:rPr/>
                  <a:t> (0.05), we reject the null. The same conclusion comes from the confidence interval not including the null hypothesis.</a:t>
                </a:r>
              </a:p>
              <a:p>
                <a:pPr lvl="0" marL="0" indent="0">
                  <a:buNone/>
                </a:pPr>
                <a:r>
                  <a:rPr/>
                  <a:t>Thus, we reject the null hypothesis, and conclude that there is evidence to support a majority (more than half) of voters in a large city favouring increased funding for libraries.</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Banking</a:t>
            </a:r>
            <a:r>
              <a:rPr/>
              <a:t> </a:t>
            </a:r>
            <a:r>
              <a:rPr/>
              <a:t>Example</a:t>
            </a:r>
          </a:p>
        </p:txBody>
      </p:sp>
      <p:sp>
        <p:nvSpPr>
          <p:cNvPr id="3" name="Content Placeholder 2"/>
          <p:cNvSpPr>
            <a:spLocks noGrp="1"/>
          </p:cNvSpPr>
          <p:nvPr>
            <p:ph idx="1"/>
          </p:nvPr>
        </p:nvSpPr>
        <p:spPr/>
        <p:txBody>
          <a:bodyPr/>
          <a:lstStyle/>
          <a:p>
            <a:pPr lvl="0" marL="0" indent="0">
              <a:buNone/>
            </a:pPr>
            <a:r>
              <a:rPr/>
              <a:t>A large bank polled 2,000 customers who have access to the Internet. Of these, 1,210 did their banking online.</a:t>
            </a:r>
          </a:p>
          <a:p>
            <a:pPr lvl="1">
              <a:buAutoNum type="arabicPeriod"/>
            </a:pPr>
            <a:r>
              <a:rPr/>
              <a:t>What is the point estimate for the true proportion of the bank’s customers who do their banking online?</a:t>
            </a:r>
          </a:p>
          <a:p>
            <a:pPr lvl="1">
              <a:buAutoNum type="arabicPeriod"/>
            </a:pPr>
            <a:r>
              <a:rPr/>
              <a:t>Construct a 95% confidence interval for the proportion of the bank’s customers who do their banking online.</a:t>
            </a:r>
          </a:p>
          <a:p>
            <a:pPr lvl="1">
              <a:buAutoNum type="arabicPeriod"/>
            </a:pPr>
            <a:r>
              <a:rPr/>
              <a:t>If you were a polling agency, how would you report your results?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Banking</a:t>
            </a:r>
            <a:r>
              <a:rPr/>
              <a:t> </a:t>
            </a:r>
            <a:r>
              <a:rPr/>
              <a:t>Example:</a:t>
            </a:r>
            <a:r>
              <a:rPr/>
              <a:t> </a:t>
            </a:r>
            <a:r>
              <a:rPr/>
              <a:t>Q1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point estimate is the proportion of customers polled:</a:t>
                </a:r>
              </a:p>
              <a:p>
                <a:pPr lvl="0" marL="0" indent="0">
                  <a:buNone/>
                </a:pPr>
                <a14:m>
                  <m:oMathPara xmlns:m="http://schemas.openxmlformats.org/officeDocument/2006/math">
                    <m:oMathParaPr>
                      <m:jc m:val="center"/>
                    </m:oMathParaPr>
                    <m:oMath>
                      <m:acc>
                        <m:accPr>
                          <m:chr m:val="̂"/>
                        </m:accPr>
                        <m:e>
                          <m:r>
                            <m:t>p</m:t>
                          </m:r>
                        </m:e>
                      </m:acc>
                      <m:r>
                        <m:t>=</m:t>
                      </m:r>
                      <m:f>
                        <m:fPr>
                          <m:type m:val="bar"/>
                        </m:fPr>
                        <m:num>
                          <m:r>
                            <m:t>1210</m:t>
                          </m:r>
                        </m:num>
                        <m:den>
                          <m:r>
                            <m:t>2000</m:t>
                          </m:r>
                        </m:den>
                      </m:f>
                      <m:r>
                        <m:t>=</m:t>
                      </m:r>
                      <m:r>
                        <m:t>0.605</m:t>
                      </m:r>
                      <m:r>
                        <m:t>.</m:t>
                      </m:r>
                    </m:oMath>
                  </m:oMathPara>
                </a14:m>
              </a:p>
              <a:p>
                <a:pPr lvl="0" marL="1270000" indent="0">
                  <a:buNone/>
                </a:pPr>
                <a:r>
                  <a:rPr sz="1800">
                    <a:latin typeface="Courier"/>
                  </a:rPr>
                  <a:t>p_hat &lt;-</a:t>
                </a:r>
                <a:r>
                  <a:rPr sz="1800">
                    <a:solidFill>
                      <a:srgbClr val="4070A0"/>
                    </a:solidFill>
                    <a:latin typeface="Courier"/>
                  </a:rPr>
                  <a:t> </a:t>
                </a:r>
                <a:r>
                  <a:rPr sz="1800">
                    <a:solidFill>
                      <a:srgbClr val="40A070"/>
                    </a:solidFill>
                    <a:latin typeface="Courier"/>
                  </a:rPr>
                  <a:t>1210</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2000</a:t>
                </a:r>
                <a:br/>
                <a:r>
                  <a:rPr sz="1800">
                    <a:latin typeface="Courier"/>
                  </a:rPr>
                  <a:t>p_hat</a:t>
                </a:r>
              </a:p>
              <a:p>
                <a:pPr lvl="0" marL="1270000" indent="0">
                  <a:buNone/>
                </a:pPr>
                <a:r>
                  <a:rPr sz="1800">
                    <a:latin typeface="Courier"/>
                  </a:rPr>
                  <a:t>## [1] 0.605</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Banking</a:t>
            </a:r>
            <a:r>
              <a:rPr/>
              <a:t> </a:t>
            </a:r>
            <a:r>
              <a:rPr/>
              <a:t>Example:</a:t>
            </a:r>
            <a:r>
              <a:rPr/>
              <a:t> </a:t>
            </a:r>
            <a:r>
              <a:rPr/>
              <a:t>Q2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To construct the confidence interval, we need the Margin of Error, ME.</a:t>
                </a:r>
              </a:p>
              <a:p>
                <a:pPr lvl="0" marL="1270000" indent="0">
                  <a:buNone/>
                </a:pPr>
                <a:r>
                  <a:rPr sz="1800">
                    <a:latin typeface="Courier"/>
                  </a:rPr>
                  <a:t>z_star &lt;-</a:t>
                </a:r>
                <a:r>
                  <a:rPr sz="1800">
                    <a:solidFill>
                      <a:srgbClr val="4070A0"/>
                    </a:solidFill>
                    <a:latin typeface="Courier"/>
                  </a:rPr>
                  <a:t> </a:t>
                </a:r>
                <a:r>
                  <a:rPr sz="1800" b="1">
                    <a:solidFill>
                      <a:srgbClr val="007020"/>
                    </a:solidFill>
                    <a:latin typeface="Courier"/>
                  </a:rPr>
                  <a:t>qnorm</a:t>
                </a:r>
                <a:r>
                  <a:rPr sz="1800">
                    <a:latin typeface="Courier"/>
                  </a:rPr>
                  <a:t>(</a:t>
                </a:r>
                <a:r>
                  <a:rPr sz="1800">
                    <a:solidFill>
                      <a:srgbClr val="902000"/>
                    </a:solidFill>
                    <a:latin typeface="Courier"/>
                  </a:rPr>
                  <a:t>p =</a:t>
                </a:r>
                <a:r>
                  <a:rPr sz="1800">
                    <a:latin typeface="Courier"/>
                  </a:rPr>
                  <a:t> </a:t>
                </a:r>
                <a:r>
                  <a:rPr sz="1800">
                    <a:solidFill>
                      <a:srgbClr val="40A070"/>
                    </a:solidFill>
                    <a:latin typeface="Courier"/>
                  </a:rPr>
                  <a:t>0.95</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0.95</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TRUE</a:t>
                </a:r>
                <a:r>
                  <a:rPr sz="1800">
                    <a:latin typeface="Courier"/>
                  </a:rPr>
                  <a:t>)</a:t>
                </a:r>
                <a:br/>
                <a:r>
                  <a:rPr sz="1800">
                    <a:latin typeface="Courier"/>
                  </a:rPr>
                  <a:t>n &lt;-</a:t>
                </a:r>
                <a:r>
                  <a:rPr sz="1800">
                    <a:solidFill>
                      <a:srgbClr val="4070A0"/>
                    </a:solidFill>
                    <a:latin typeface="Courier"/>
                  </a:rPr>
                  <a:t> </a:t>
                </a:r>
                <a:r>
                  <a:rPr sz="1800">
                    <a:solidFill>
                      <a:srgbClr val="40A070"/>
                    </a:solidFill>
                    <a:latin typeface="Courier"/>
                  </a:rPr>
                  <a:t>2000</a:t>
                </a:r>
                <a:br/>
                <a:r>
                  <a:rPr sz="1800">
                    <a:latin typeface="Courier"/>
                  </a:rPr>
                  <a:t>ME &lt;-</a:t>
                </a:r>
                <a:r>
                  <a:rPr sz="1800">
                    <a:solidFill>
                      <a:srgbClr val="4070A0"/>
                    </a:solidFill>
                    <a:latin typeface="Courier"/>
                  </a:rPr>
                  <a:t> </a:t>
                </a:r>
                <a:r>
                  <a:rPr sz="1800">
                    <a:latin typeface="Courier"/>
                  </a:rPr>
                  <a:t>z_star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sqrt</a:t>
                </a:r>
                <a:r>
                  <a:rPr sz="1800">
                    <a:latin typeface="Courier"/>
                  </a:rPr>
                  <a:t>( p_hat </a:t>
                </a:r>
                <a:r>
                  <a:rPr sz="1800">
                    <a:solidFill>
                      <a:srgbClr val="666666"/>
                    </a:solidFill>
                    <a:latin typeface="Courier"/>
                  </a:rPr>
                  <a:t>*</a:t>
                </a:r>
                <a:r>
                  <a:rPr sz="1800">
                    <a:solidFill>
                      <a:srgbClr val="4070A0"/>
                    </a:solidFill>
                    <a:latin typeface="Courier"/>
                  </a:rPr>
                  <a:t> </a:t>
                </a:r>
                <a:r>
                  <a:rPr sz="1800">
                    <a:latin typeface="Courier"/>
                  </a:rPr>
                  <a:t>(</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p_hat) </a:t>
                </a:r>
                <a:r>
                  <a:rPr sz="1800">
                    <a:solidFill>
                      <a:srgbClr val="666666"/>
                    </a:solidFill>
                    <a:latin typeface="Courier"/>
                  </a:rPr>
                  <a:t>/</a:t>
                </a:r>
                <a:r>
                  <a:rPr sz="1800">
                    <a:solidFill>
                      <a:srgbClr val="4070A0"/>
                    </a:solidFill>
                    <a:latin typeface="Courier"/>
                  </a:rPr>
                  <a:t> </a:t>
                </a:r>
                <a:r>
                  <a:rPr sz="1800">
                    <a:latin typeface="Courier"/>
                  </a:rPr>
                  <a:t>n )</a:t>
                </a:r>
                <a:br/>
                <a:r>
                  <a:rPr sz="1800">
                    <a:latin typeface="Courier"/>
                  </a:rPr>
                  <a:t>ME</a:t>
                </a:r>
              </a:p>
              <a:p>
                <a:pPr lvl="0" marL="1270000" indent="0">
                  <a:buNone/>
                </a:pPr>
                <a:r>
                  <a:rPr sz="1800">
                    <a:latin typeface="Courier"/>
                  </a:rPr>
                  <a:t>## [1] 0.02142443</a:t>
                </a:r>
              </a:p>
              <a:p>
                <a:pPr lvl="0" marL="0" indent="0">
                  <a:buNone/>
                </a:pPr>
                <a:r>
                  <a:rPr/>
                  <a:t>That is, the formula:</a:t>
                </a:r>
              </a:p>
              <a:p>
                <a:pPr lvl="0" marL="0" indent="0">
                  <a:buNone/>
                </a:pPr>
                <a14:m>
                  <m:oMathPara xmlns:m="http://schemas.openxmlformats.org/officeDocument/2006/math">
                    <m:oMathParaPr>
                      <m:jc m:val="center"/>
                    </m:oMathParaPr>
                    <m:oMath>
                      <m:r>
                        <m:rPr>
                          <m:sty m:val="p"/>
                        </m:rPr>
                        <m:t>ME</m:t>
                      </m:r>
                      <m:r>
                        <m:t>=</m:t>
                      </m:r>
                      <m:sSup>
                        <m:e>
                          <m:r>
                            <m:t>z</m:t>
                          </m:r>
                        </m:e>
                        <m:sup>
                          <m:r>
                            <m:t>⋆</m:t>
                          </m:r>
                        </m:sup>
                      </m:sSup>
                      <m:r>
                        <m:t>×</m:t>
                      </m:r>
                      <m:rad>
                        <m:radPr>
                          <m:degHide m:val="1"/>
                        </m:radPr>
                        <m:deg/>
                        <m:e>
                          <m:f>
                            <m:fPr>
                              <m:type m:val="bar"/>
                            </m:fPr>
                            <m:num>
                              <m:acc>
                                <m:accPr>
                                  <m:chr m:val="̂"/>
                                </m:accPr>
                                <m:e>
                                  <m:r>
                                    <m:t>p</m:t>
                                  </m:r>
                                </m:e>
                              </m:acc>
                              <m:r>
                                <m:t>(</m:t>
                              </m:r>
                              <m:r>
                                <m:t>1</m:t>
                              </m:r>
                              <m:r>
                                <m:t>−</m:t>
                              </m:r>
                              <m:acc>
                                <m:accPr>
                                  <m:chr m:val="̂"/>
                                </m:accPr>
                                <m:e>
                                  <m:r>
                                    <m:t>p</m:t>
                                  </m:r>
                                </m:e>
                              </m:acc>
                              <m:r>
                                <m:t>)</m:t>
                              </m:r>
                            </m:num>
                            <m:den>
                              <m:r>
                                <m:t>n</m:t>
                              </m:r>
                            </m:den>
                          </m:f>
                        </m:e>
                      </m:rad>
                      <m:r>
                        <m:t>=</m:t>
                      </m:r>
                      <m:r>
                        <m:t>0.0214</m:t>
                      </m:r>
                      <m:r>
                        <m:t>.</m:t>
                      </m:r>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Banking</a:t>
            </a:r>
            <a:r>
              <a:rPr/>
              <a:t> </a:t>
            </a:r>
            <a:r>
              <a:rPr/>
              <a:t>Example:</a:t>
            </a:r>
            <a:r>
              <a:rPr/>
              <a:t> </a:t>
            </a:r>
            <a:r>
              <a:rPr/>
              <a:t>Q2</a:t>
            </a:r>
          </a:p>
        </p:txBody>
      </p:sp>
      <p:sp>
        <p:nvSpPr>
          <p:cNvPr id="3" name="Content Placeholder 2"/>
          <p:cNvSpPr>
            <a:spLocks noGrp="1"/>
          </p:cNvSpPr>
          <p:nvPr>
            <p:ph idx="1"/>
          </p:nvPr>
        </p:nvSpPr>
        <p:spPr/>
        <p:txBody>
          <a:bodyPr/>
          <a:lstStyle/>
          <a:p>
            <a:pPr lvl="0" marL="0" indent="0">
              <a:buNone/>
            </a:pPr>
            <a:r>
              <a:rPr/>
              <a:t>Then the 95% confidence interval is:</a:t>
            </a:r>
          </a:p>
          <a:p>
            <a:pPr lvl="0" marL="1270000" indent="0">
              <a:buNone/>
            </a:pPr>
            <a:r>
              <a:rPr sz="1800">
                <a:latin typeface="Courier"/>
              </a:rPr>
              <a:t>LCL &lt;-</a:t>
            </a:r>
            <a:r>
              <a:rPr sz="1800">
                <a:solidFill>
                  <a:srgbClr val="4070A0"/>
                </a:solidFill>
                <a:latin typeface="Courier"/>
              </a:rPr>
              <a:t> </a:t>
            </a:r>
            <a:r>
              <a:rPr sz="1800">
                <a:latin typeface="Courier"/>
              </a:rPr>
              <a:t>p_hat </a:t>
            </a:r>
            <a:r>
              <a:rPr sz="1800">
                <a:solidFill>
                  <a:srgbClr val="666666"/>
                </a:solidFill>
                <a:latin typeface="Courier"/>
              </a:rPr>
              <a:t>-</a:t>
            </a:r>
            <a:r>
              <a:rPr sz="1800">
                <a:solidFill>
                  <a:srgbClr val="4070A0"/>
                </a:solidFill>
                <a:latin typeface="Courier"/>
              </a:rPr>
              <a:t> </a:t>
            </a:r>
            <a:r>
              <a:rPr sz="1800">
                <a:latin typeface="Courier"/>
              </a:rPr>
              <a:t>ME</a:t>
            </a:r>
            <a:br/>
            <a:r>
              <a:rPr sz="1800">
                <a:latin typeface="Courier"/>
              </a:rPr>
              <a:t>UCL &lt;-</a:t>
            </a:r>
            <a:r>
              <a:rPr sz="1800">
                <a:solidFill>
                  <a:srgbClr val="4070A0"/>
                </a:solidFill>
                <a:latin typeface="Courier"/>
              </a:rPr>
              <a:t> </a:t>
            </a:r>
            <a:r>
              <a:rPr sz="1800">
                <a:latin typeface="Courier"/>
              </a:rPr>
              <a:t>p_hat </a:t>
            </a:r>
            <a:r>
              <a:rPr sz="1800">
                <a:solidFill>
                  <a:srgbClr val="666666"/>
                </a:solidFill>
                <a:latin typeface="Courier"/>
              </a:rPr>
              <a:t>+</a:t>
            </a:r>
            <a:r>
              <a:rPr sz="1800">
                <a:solidFill>
                  <a:srgbClr val="4070A0"/>
                </a:solidFill>
                <a:latin typeface="Courier"/>
              </a:rPr>
              <a:t> </a:t>
            </a:r>
            <a:r>
              <a:rPr sz="1800">
                <a:latin typeface="Courier"/>
              </a:rPr>
              <a:t>ME</a:t>
            </a:r>
          </a:p>
          <a:p>
            <a:pPr lvl="0" marL="1270000" indent="0">
              <a:buNone/>
            </a:pPr>
            <a:r>
              <a:rPr sz="1800">
                <a:latin typeface="Courier"/>
              </a:rPr>
              <a:t>## (0.5836,0.6264)</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Banking</a:t>
            </a:r>
            <a:r>
              <a:rPr/>
              <a:t> </a:t>
            </a:r>
            <a:r>
              <a:rPr/>
              <a:t>Example:</a:t>
            </a:r>
            <a:r>
              <a:rPr/>
              <a:t> </a:t>
            </a:r>
            <a:r>
              <a:rPr/>
              <a:t>Q3</a:t>
            </a:r>
          </a:p>
        </p:txBody>
      </p:sp>
      <p:sp>
        <p:nvSpPr>
          <p:cNvPr id="3" name="Content Placeholder 2"/>
          <p:cNvSpPr>
            <a:spLocks noGrp="1"/>
          </p:cNvSpPr>
          <p:nvPr>
            <p:ph idx="1"/>
          </p:nvPr>
        </p:nvSpPr>
        <p:spPr/>
        <p:txBody>
          <a:bodyPr/>
          <a:lstStyle/>
          <a:p>
            <a:pPr lvl="0" marL="0" indent="0">
              <a:buNone/>
            </a:pPr>
            <a:r>
              <a:rPr/>
              <a:t>Let’s phrase this as a survey result:</a:t>
            </a:r>
          </a:p>
          <a:p>
            <a:pPr lvl="0" marL="0" indent="0">
              <a:buNone/>
            </a:pPr>
            <a:r>
              <a:rPr b="1"/>
              <a:t>60.5% of the bank’s customers use internet banking. These results are obtained from a survey of 2000 randomly selected clients, and the estimate is considered accurate to within plus-or-minus 2.1 percentage points, 19 times out of 20.</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Final</a:t>
            </a:r>
            <a:r>
              <a:rPr/>
              <a:t> </a:t>
            </a:r>
            <a:r>
              <a:rPr/>
              <a:t>Example:</a:t>
            </a:r>
            <a:r>
              <a:rPr/>
              <a:t> </a:t>
            </a:r>
            <a:r>
              <a:rPr/>
              <a:t>Cyber</a:t>
            </a:r>
            <a:r>
              <a:rPr/>
              <a:t> </a:t>
            </a:r>
            <a:r>
              <a:rPr/>
              <a:t>Security</a:t>
            </a:r>
          </a:p>
        </p:txBody>
      </p:sp>
      <p:sp>
        <p:nvSpPr>
          <p:cNvPr id="3" name="Content Placeholder 2"/>
          <p:cNvSpPr>
            <a:spLocks noGrp="1"/>
          </p:cNvSpPr>
          <p:nvPr>
            <p:ph idx="1"/>
          </p:nvPr>
        </p:nvSpPr>
        <p:spPr/>
        <p:txBody>
          <a:bodyPr/>
          <a:lstStyle/>
          <a:p>
            <a:pPr lvl="0" marL="0" indent="0">
              <a:buNone/>
            </a:pPr>
            <a:r>
              <a:rPr/>
              <a:t>Based on information from the National Cyber Security Alliance, 93% of computer owners believe they have antivirus programs installed on their computers.</a:t>
            </a:r>
          </a:p>
          <a:p>
            <a:pPr lvl="0" marL="0" indent="0">
              <a:buNone/>
            </a:pPr>
            <a:r>
              <a:rPr/>
              <a:t>In a random sample of 400 scanned computers, it is found that 380 of them (or 95%) actually have antivirus software programs.</a:t>
            </a:r>
          </a:p>
          <a:p>
            <a:pPr lvl="0" marL="0" indent="0">
              <a:buNone/>
            </a:pPr>
            <a:r>
              <a:rPr/>
              <a:t>Use the sample data from the scanned computers to test the claim that 93% of computers have antivirus software.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Requirements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buAutoNum type="arabicPeriod"/>
                </a:pPr>
                <a:r>
                  <a:rPr/>
                  <a:t>The 400 computers were randomly selected (check!)</a:t>
                </a:r>
              </a:p>
              <a:p>
                <a:pPr lvl="1">
                  <a:buAutoNum type="arabicPeriod"/>
                </a:pPr>
                <a:r>
                  <a:rPr/>
                  <a:t>There is a fixed number of independent trials, two possible outcomes (check!)</a:t>
                </a:r>
              </a:p>
              <a:p>
                <a:pPr lvl="1">
                  <a:buAutoNum type="arabicPeriod"/>
                </a:pPr>
                <a:r>
                  <a:rPr/>
                  <a:t>Is </a:t>
                </a:r>
                <a14:m>
                  <m:oMath xmlns:m="http://schemas.openxmlformats.org/officeDocument/2006/math">
                    <m:r>
                      <m:t>n</m:t>
                    </m:r>
                    <m:r>
                      <m:t>p</m:t>
                    </m:r>
                    <m:r>
                      <m:t>≥</m:t>
                    </m:r>
                    <m:r>
                      <m:t>10</m:t>
                    </m:r>
                  </m:oMath>
                </a14:m>
                <a:r>
                  <a:rPr/>
                  <a:t>? Is </a:t>
                </a:r>
                <a14:m>
                  <m:oMath xmlns:m="http://schemas.openxmlformats.org/officeDocument/2006/math">
                    <m:r>
                      <m:t>n</m:t>
                    </m:r>
                    <m:r>
                      <m:t>(</m:t>
                    </m:r>
                    <m:r>
                      <m:t>1</m:t>
                    </m:r>
                    <m:r>
                      <m:t>−</m:t>
                    </m:r>
                    <m:r>
                      <m:t>p</m:t>
                    </m:r>
                    <m:r>
                      <m:t>)</m:t>
                    </m:r>
                    <m:r>
                      <m:t>≥</m:t>
                    </m:r>
                    <m:r>
                      <m:t>10</m:t>
                    </m:r>
                  </m:oMath>
                </a14:m>
                <a:r>
                  <a:rPr/>
                  <a:t>?</a:t>
                </a:r>
              </a:p>
              <a:p>
                <a:pPr lvl="1">
                  <a:buAutoNum type="arabicPeriod"/>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n</m:t>
                            </m:r>
                            <m:r>
                              <m:t>p</m:t>
                            </m:r>
                          </m:e>
                          <m:e>
                            <m:r>
                              <m:t>=</m:t>
                            </m:r>
                            <m:r>
                              <m:t>(</m:t>
                            </m:r>
                            <m:r>
                              <m:t>400</m:t>
                            </m:r>
                            <m:r>
                              <m:t>)</m:t>
                            </m:r>
                            <m:r>
                              <m:t>(</m:t>
                            </m:r>
                            <m:r>
                              <m:t>0.93</m:t>
                            </m:r>
                            <m:r>
                              <m:t>)</m:t>
                            </m:r>
                            <m:r>
                              <m:t>=</m:t>
                            </m:r>
                            <m:r>
                              <m:t>372</m:t>
                            </m:r>
                          </m:e>
                        </m:mr>
                        <m:mr>
                          <m:e>
                            <m:r>
                              <m:t>n</m:t>
                            </m:r>
                            <m:r>
                              <m:t>(</m:t>
                            </m:r>
                            <m:r>
                              <m:t>1</m:t>
                            </m:r>
                            <m:r>
                              <m:t>−</m:t>
                            </m:r>
                            <m:r>
                              <m:t>p</m:t>
                            </m:r>
                            <m:r>
                              <m:t>)</m:t>
                            </m:r>
                          </m:e>
                          <m:e>
                            <m:r>
                              <m:t>=</m:t>
                            </m:r>
                            <m:r>
                              <m:t>(</m:t>
                            </m:r>
                            <m:r>
                              <m:t>400</m:t>
                            </m:r>
                            <m:r>
                              <m:t>)</m:t>
                            </m:r>
                            <m:r>
                              <m:t>(</m:t>
                            </m:r>
                            <m:r>
                              <m:t>1</m:t>
                            </m:r>
                            <m:r>
                              <m:t>−</m:t>
                            </m:r>
                            <m:r>
                              <m:t>0.93</m:t>
                            </m:r>
                            <m:r>
                              <m:t>)</m:t>
                            </m:r>
                            <m:r>
                              <m:t>=</m:t>
                            </m:r>
                            <m:r>
                              <m:t>28</m:t>
                            </m:r>
                          </m:e>
                        </m:mr>
                      </m:m>
                    </m:oMath>
                  </m:oMathPara>
                </a14:m>
              </a:p>
              <a:p>
                <a:pPr lvl="1">
                  <a:buAutoNum type="arabicPeriod"/>
                </a:pPr>
                <a:r>
                  <a:rPr/>
                  <a:t>Check!</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Write the hypotheses:</a:t>
                </a:r>
              </a:p>
              <a:p>
                <a:pPr lvl="0" marL="0" indent="0">
                  <a:buNone/>
                </a:pPr>
                <a14:m>
                  <m:oMathPara xmlns:m="http://schemas.openxmlformats.org/officeDocument/2006/math">
                    <m:oMathParaPr>
                      <m:jc m:val="center"/>
                    </m:oMathParaPr>
                    <m:oMath>
                      <m:sSub>
                        <m:e>
                          <m:r>
                            <m:rPr>
                              <m:sty m:val="b"/>
                            </m:rPr>
                            <m:t>H</m:t>
                          </m:r>
                        </m:e>
                        <m:sub>
                          <m:r>
                            <m:rPr>
                              <m:sty m:val="b"/>
                            </m:rPr>
                            <m:t>0</m:t>
                          </m:r>
                        </m:sub>
                      </m:sSub>
                      <m:r>
                        <m:t>:</m:t>
                      </m:r>
                      <m:r>
                        <m:t>p</m:t>
                      </m:r>
                      <m:r>
                        <m:t>=</m:t>
                      </m:r>
                      <m:r>
                        <m:t>0.93</m:t>
                      </m:r>
                      <m:r>
                        <m:t>  </m:t>
                      </m:r>
                      <m:r>
                        <m:rPr>
                          <m:sty m:val="p"/>
                        </m:rPr>
                        <m:t>versus</m:t>
                      </m:r>
                      <m:r>
                        <m:t>  </m:t>
                      </m:r>
                      <m:sSub>
                        <m:e>
                          <m:r>
                            <m:rPr>
                              <m:sty m:val="b"/>
                            </m:rPr>
                            <m:t>H</m:t>
                          </m:r>
                        </m:e>
                        <m:sub>
                          <m:r>
                            <m:rPr>
                              <m:sty m:val="b"/>
                            </m:rPr>
                            <m:t>A</m:t>
                          </m:r>
                        </m:sub>
                      </m:sSub>
                      <m:r>
                        <m:t>:</m:t>
                      </m:r>
                      <m:r>
                        <m:t>p</m:t>
                      </m:r>
                      <m:r>
                        <m:t>≠</m:t>
                      </m:r>
                      <m:r>
                        <m:t>0.93</m:t>
                      </m:r>
                    </m:oMath>
                  </m:oMathPara>
                </a14:m>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Significance</a:t>
            </a:r>
            <a:r>
              <a:rPr/>
              <a:t> </a:t>
            </a:r>
            <a:r>
              <a:rPr/>
              <a:t>Level,</a:t>
            </a:r>
            <a:r>
              <a:rPr/>
              <a:t> </a:t>
            </a: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Since we didn’t have a specified level, choose </a:t>
                </a:r>
                <a14:m>
                  <m:oMath xmlns:m="http://schemas.openxmlformats.org/officeDocument/2006/math">
                    <m:r>
                      <m:t>α</m:t>
                    </m:r>
                    <m:r>
                      <m:t>=</m:t>
                    </m:r>
                    <m:r>
                      <m:t>0.05</m:t>
                    </m:r>
                  </m:oMath>
                </a14:m>
                <a:r>
                  <a:rPr/>
                  <a:t>. We are testing a claim about a </a:t>
                </a:r>
                <a:r>
                  <a:rPr b="1"/>
                  <a:t>population proportion</a:t>
                </a:r>
                <a:r>
                  <a:rPr/>
                  <a:t>, so we will use a normal approximation:</a:t>
                </a:r>
              </a:p>
              <a:p>
                <a:pPr lvl="0" marL="0" indent="0">
                  <a:buNone/>
                </a:pPr>
                <a14:m>
                  <m:oMathPara xmlns:m="http://schemas.openxmlformats.org/officeDocument/2006/math">
                    <m:oMathParaPr>
                      <m:jc m:val="center"/>
                    </m:oMathParaPr>
                    <m:oMath>
                      <m:sSub>
                        <m:e>
                          <m:r>
                            <m:t>z</m:t>
                          </m:r>
                        </m:e>
                        <m:sub>
                          <m:r>
                            <m:rPr>
                              <m:sty m:val="p"/>
                            </m:rPr>
                            <m:t>test</m:t>
                          </m:r>
                        </m:sub>
                      </m:sSub>
                      <m:r>
                        <m:t>=</m:t>
                      </m:r>
                      <m:f>
                        <m:fPr>
                          <m:type m:val="bar"/>
                        </m:fPr>
                        <m:num>
                          <m:acc>
                            <m:accPr>
                              <m:chr m:val="̂"/>
                            </m:accPr>
                            <m:e>
                              <m:r>
                                <m:t>p</m:t>
                              </m:r>
                            </m:e>
                          </m:acc>
                          <m:r>
                            <m:t>−</m:t>
                          </m:r>
                          <m:sSub>
                            <m:e>
                              <m:r>
                                <m:t>p</m:t>
                              </m:r>
                            </m:e>
                            <m:sub>
                              <m:r>
                                <m:t>0</m:t>
                              </m:r>
                            </m:sub>
                          </m:sSub>
                        </m:num>
                        <m:den>
                          <m:rad>
                            <m:radPr>
                              <m:degHide m:val="1"/>
                            </m:radPr>
                            <m:deg/>
                            <m:e>
                              <m:f>
                                <m:fPr>
                                  <m:type m:val="bar"/>
                                </m:fPr>
                                <m:num>
                                  <m:sSub>
                                    <m:e>
                                      <m:r>
                                        <m:t>p</m:t>
                                      </m:r>
                                    </m:e>
                                    <m:sub>
                                      <m:r>
                                        <m:t>0</m:t>
                                      </m:r>
                                    </m:sub>
                                  </m:sSub>
                                  <m:r>
                                    <m:t>(</m:t>
                                  </m:r>
                                  <m:r>
                                    <m:t>1</m:t>
                                  </m:r>
                                  <m:r>
                                    <m:t>−</m:t>
                                  </m:r>
                                  <m:sSub>
                                    <m:e>
                                      <m:r>
                                        <m:t>p</m:t>
                                      </m:r>
                                    </m:e>
                                    <m:sub>
                                      <m:r>
                                        <m:t>0</m:t>
                                      </m:r>
                                    </m:sub>
                                  </m:sSub>
                                  <m:r>
                                    <m:t>)</m:t>
                                  </m:r>
                                </m:num>
                                <m:den>
                                  <m:r>
                                    <m:t>n</m:t>
                                  </m:r>
                                </m:den>
                              </m:f>
                            </m:e>
                          </m:rad>
                        </m:den>
                      </m:f>
                      <m:r>
                        <m:t>=</m:t>
                      </m:r>
                      <m:f>
                        <m:fPr>
                          <m:type m:val="bar"/>
                        </m:fPr>
                        <m:num>
                          <m:f>
                            <m:fPr>
                              <m:type m:val="bar"/>
                            </m:fPr>
                            <m:num>
                              <m:r>
                                <m:t>380</m:t>
                              </m:r>
                            </m:num>
                            <m:den>
                              <m:r>
                                <m:t>400</m:t>
                              </m:r>
                            </m:den>
                          </m:f>
                          <m:r>
                            <m:t>−</m:t>
                          </m:r>
                          <m:r>
                            <m:t>0.93</m:t>
                          </m:r>
                        </m:num>
                        <m:den>
                          <m:rad>
                            <m:radPr>
                              <m:degHide m:val="1"/>
                            </m:radPr>
                            <m:deg/>
                            <m:e>
                              <m:f>
                                <m:fPr>
                                  <m:type m:val="bar"/>
                                </m:fPr>
                                <m:num>
                                  <m:r>
                                    <m:t>0.93</m:t>
                                  </m:r>
                                  <m:r>
                                    <m:t>(</m:t>
                                  </m:r>
                                  <m:r>
                                    <m:t>0.07</m:t>
                                  </m:r>
                                  <m:r>
                                    <m:t>)</m:t>
                                  </m:r>
                                </m:num>
                                <m:den>
                                  <m:r>
                                    <m:t>400</m:t>
                                  </m:r>
                                </m:den>
                              </m:f>
                            </m:e>
                          </m:rad>
                        </m:den>
                      </m:f>
                    </m:oMath>
                  </m:oMathPara>
                </a14:m>
              </a:p>
              <a:p>
                <a:pPr lvl="0" marL="1270000" indent="0">
                  <a:buNone/>
                </a:pPr>
                <a:r>
                  <a:rPr sz="1800">
                    <a:latin typeface="Courier"/>
                  </a:rPr>
                  <a:t>z_test &lt;-</a:t>
                </a:r>
                <a:r>
                  <a:rPr sz="1800">
                    <a:solidFill>
                      <a:srgbClr val="4070A0"/>
                    </a:solidFill>
                    <a:latin typeface="Courier"/>
                  </a:rPr>
                  <a:t> </a:t>
                </a:r>
                <a:r>
                  <a:rPr sz="1800">
                    <a:latin typeface="Courier"/>
                  </a:rPr>
                  <a:t>( </a:t>
                </a:r>
                <a:r>
                  <a:rPr sz="1800">
                    <a:solidFill>
                      <a:srgbClr val="40A070"/>
                    </a:solidFill>
                    <a:latin typeface="Courier"/>
                  </a:rPr>
                  <a:t>380</a:t>
                </a:r>
                <a:r>
                  <a:rPr sz="1800">
                    <a:solidFill>
                      <a:srgbClr val="666666"/>
                    </a:solidFill>
                    <a:latin typeface="Courier"/>
                  </a:rPr>
                  <a:t>/</a:t>
                </a:r>
                <a:r>
                  <a:rPr sz="1800">
                    <a:solidFill>
                      <a:srgbClr val="40A070"/>
                    </a:solidFill>
                    <a:latin typeface="Courier"/>
                  </a:rPr>
                  <a:t>400</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0.93</a:t>
                </a:r>
                <a:r>
                  <a:rPr sz="1800">
                    <a:latin typeface="Courier"/>
                  </a:rPr>
                  <a:t> )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sqrt</a:t>
                </a:r>
                <a:r>
                  <a:rPr sz="1800">
                    <a:latin typeface="Courier"/>
                  </a:rPr>
                  <a:t>( </a:t>
                </a:r>
                <a:r>
                  <a:rPr sz="1800">
                    <a:solidFill>
                      <a:srgbClr val="40A070"/>
                    </a:solidFill>
                    <a:latin typeface="Courier"/>
                  </a:rPr>
                  <a:t>0.93</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0.07</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400</a:t>
                </a:r>
                <a:r>
                  <a:rPr sz="1800">
                    <a:latin typeface="Courier"/>
                  </a:rPr>
                  <a:t> )</a:t>
                </a:r>
                <a:br/>
                <a:r>
                  <a:rPr sz="1800">
                    <a:latin typeface="Courier"/>
                  </a:rPr>
                  <a:t>z_test</a:t>
                </a:r>
              </a:p>
              <a:p>
                <a:pPr lvl="0" marL="1270000" indent="0">
                  <a:buNone/>
                </a:pPr>
                <a:r>
                  <a:rPr sz="1800">
                    <a:latin typeface="Courier"/>
                  </a:rPr>
                  <a:t>## [1] 1.567724</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buNone/>
                      </a:pPr>
                      <a:r>
                        <a:rPr/>
                        <a:t>All</a:t>
                      </a:r>
                      <a:r>
                        <a:rPr/>
                        <a:t> </a:t>
                      </a:r>
                      <a:r>
                        <a:rPr/>
                        <a:t>1000</a:t>
                      </a:r>
                      <a:r>
                        <a:rPr/>
                        <a:t> </a:t>
                      </a:r>
                      <a:r>
                        <a:rPr/>
                        <a:t>get</a:t>
                      </a:r>
                      <a:r>
                        <a:rPr/>
                        <a:t> </a:t>
                      </a:r>
                      <a:r>
                        <a:rPr/>
                        <a:t>the</a:t>
                      </a:r>
                      <a:r>
                        <a:rPr/>
                        <a:t> </a:t>
                      </a:r>
                      <a:r>
                        <a:rPr/>
                        <a:t>drug</a:t>
                      </a:r>
                    </a:p>
                  </a:txBody>
                  <a:tcPr/>
                </a:tc>
                <a:tc>
                  <a:txBody>
                    <a:bodyPr/>
                    <a:lstStyle/>
                    <a:p>
                      <a:pPr lvl="0" marL="0" indent="0" algn="l">
                        <a:buNone/>
                      </a:pPr>
                      <a:r>
                        <a:rPr/>
                        <a:t>99</a:t>
                      </a:r>
                    </a:p>
                  </a:txBody>
                  <a:tcPr/>
                </a:tc>
              </a:tr>
              <a:tr h="0">
                <a:tc>
                  <a:txBody>
                    <a:bodyPr/>
                    <a:lstStyle/>
                    <a:p>
                      <a:pPr lvl="0" marL="0" indent="0">
                        <a:buNone/>
                      </a:pPr>
                      <a:r>
                        <a:rPr/>
                        <a:t>500</a:t>
                      </a:r>
                      <a:r>
                        <a:rPr/>
                        <a:t> </a:t>
                      </a:r>
                      <a:r>
                        <a:rPr/>
                        <a:t>get</a:t>
                      </a:r>
                      <a:r>
                        <a:rPr/>
                        <a:t> </a:t>
                      </a:r>
                      <a:r>
                        <a:rPr/>
                        <a:t>the</a:t>
                      </a:r>
                      <a:r>
                        <a:rPr/>
                        <a:t> </a:t>
                      </a:r>
                      <a:r>
                        <a:rPr/>
                        <a:t>drug,</a:t>
                      </a:r>
                      <a:r>
                        <a:rPr/>
                        <a:t> </a:t>
                      </a:r>
                      <a:r>
                        <a:rPr/>
                        <a:t>500</a:t>
                      </a:r>
                      <a:r>
                        <a:rPr/>
                        <a:t> </a:t>
                      </a:r>
                      <a:r>
                        <a:rPr/>
                        <a:t>don’t</a:t>
                      </a:r>
                    </a:p>
                  </a:txBody>
                </a:tc>
                <a:tc>
                  <a:txBody>
                    <a:bodyPr/>
                    <a:lstStyle/>
                    <a:p>
                      <a:pPr lvl="0" marL="0" indent="0" algn="l">
                        <a:buNone/>
                      </a:pPr>
                      <a:r>
                        <a:rPr/>
                        <a:t>571</a:t>
                      </a:r>
                    </a:p>
                  </a:txBody>
                </a:tc>
              </a:tr>
              <a:tr h="0">
                <a:tc>
                  <a:txBody>
                    <a:bodyPr/>
                    <a:lstStyle/>
                    <a:p>
                      <a:pPr lvl="0" marL="0" indent="0">
                        <a:buNone/>
                      </a:pPr>
                      <a:r>
                        <a:rPr/>
                        <a:t>Total</a:t>
                      </a:r>
                    </a:p>
                  </a:txBody>
                </a:tc>
                <a:tc>
                  <a:txBody>
                    <a:bodyPr/>
                    <a:lstStyle/>
                    <a:p>
                      <a:pPr lvl="0" marL="0" indent="0" algn="l">
                        <a:buNone/>
                      </a:pPr>
                      <a:r>
                        <a:rPr/>
                        <a:t>670</a:t>
                      </a:r>
                    </a:p>
                  </a:txBody>
                </a:tc>
              </a:tr>
            </a:tbl>
          </a:graphicData>
        </a:graphic>
      </p:graphicFrame>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p-value</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pnorm</a:t>
            </a:r>
            <a:r>
              <a:rPr sz="1800">
                <a:latin typeface="Courier"/>
              </a:rPr>
              <a:t>(z_test,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a:t>
            </a:r>
          </a:p>
          <a:p>
            <a:pPr lvl="0" marL="1270000" indent="0">
              <a:buNone/>
            </a:pPr>
            <a:r>
              <a:rPr sz="1800">
                <a:latin typeface="Courier"/>
              </a:rPr>
              <a:t>## [1] 0.1169457</a:t>
            </a:r>
          </a:p>
          <a:p>
            <a:pPr lvl="0" marL="0" indent="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Thus, since </a:t>
                </a:r>
                <a14:m>
                  <m:oMath xmlns:m="http://schemas.openxmlformats.org/officeDocument/2006/math">
                    <m:r>
                      <m:t>p</m:t>
                    </m:r>
                    <m:r>
                      <m:t>&gt;</m:t>
                    </m:r>
                    <m:r>
                      <m:t>α</m:t>
                    </m:r>
                  </m:oMath>
                </a14:m>
                <a:r>
                  <a:rPr/>
                  <a:t>, we do not have evidence at the 95% level to conclude that the population proportion of computers having antivirus software is not 93%. In other words, there is not sufficient evidence to warrant rejection of this claim.</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hlinkClick r:id="rId2"/>
              </a:rPr>
              <a:t>http://www.statcan.gc.ca/pub/89f0115x/89f0115x2013001-eng.htm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Estimation</a:t>
            </a:r>
          </a:p>
        </p:txBody>
      </p:sp>
      <p:sp>
        <p:nvSpPr>
          <p:cNvPr id="3" name="Content Placeholder 2"/>
          <p:cNvSpPr>
            <a:spLocks noGrp="1"/>
          </p:cNvSpPr>
          <p:nvPr>
            <p:ph idx="1"/>
          </p:nvPr>
        </p:nvSpPr>
        <p:spPr/>
        <p:txBody>
          <a:bodyPr/>
          <a:lstStyle/>
          <a:p>
            <a:pPr lvl="0" marL="0" indent="0">
              <a:buNone/>
            </a:pPr>
            <a:r>
              <a:rPr/>
              <a:t>We would like to estimate the proportion of all Americans who have good intuition about experimental design, i.e., would answer “500 get the drug, 500 don’t”? What are the parameter of interest and the point estimate?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Estimation</a:t>
            </a:r>
          </a:p>
        </p:txBody>
      </p:sp>
      <p:sp>
        <p:nvSpPr>
          <p:cNvPr id="3" name="Content Placeholder 2"/>
          <p:cNvSpPr>
            <a:spLocks noGrp="1"/>
          </p:cNvSpPr>
          <p:nvPr>
            <p:ph idx="1"/>
          </p:nvPr>
        </p:nvSpPr>
        <p:spPr/>
        <p:txBody>
          <a:bodyPr/>
          <a:lstStyle/>
          <a:p>
            <a:pPr lvl="0" marL="0" indent="0">
              <a:buNone/>
            </a:pPr>
            <a:r>
              <a:rPr/>
              <a:t>We would like to estimate the proportion of all Americans who have good intuition about experimental design, i.e., would answer “500 get the drug, 500 don’t”? What are the parameter of interest and the point estimate?</a:t>
            </a:r>
          </a:p>
          <a:p>
            <a:pPr lvl="0" marL="0" indent="0">
              <a:buNone/>
            </a:pPr>
            <a:r>
              <a:rPr/>
              <a:t>Parameter of Interest: Proportion of </a:t>
            </a:r>
            <a:r>
              <a:rPr b="1"/>
              <a:t>all</a:t>
            </a:r>
            <a:r>
              <a:rPr/>
              <a:t> Americans who have good intuition about experimental design</a:t>
            </a:r>
          </a:p>
          <a:p>
            <a:pPr lvl="0" marL="0" indent="0">
              <a:buNone/>
            </a:pPr>
            <a:r>
              <a:rPr b="1"/>
              <a:t>p</a:t>
            </a:r>
            <a:r>
              <a:rPr/>
              <a:t>: a population proportion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 S61 - Lecture 12 - Proportion Testing</dc:title>
  <dc:creator/>
  <cp:keywords/>
  <dcterms:created xsi:type="dcterms:W3CDTF">2020-06-06T00:59:56Z</dcterms:created>
  <dcterms:modified xsi:type="dcterms:W3CDTF">2020-06-06T00:59:56Z</dcterms:modified>
</cp:coreProperties>
</file>