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9" Type="http://schemas.openxmlformats.org/officeDocument/2006/relationships/tableStyles" Target="tableStyles.xml" /><Relationship Id="rId58" Type="http://schemas.openxmlformats.org/officeDocument/2006/relationships/theme" Target="theme/theme1.xml" /><Relationship Id="rId1" Type="http://schemas.openxmlformats.org/officeDocument/2006/relationships/slideMaster" Target="slideMasters/slideMaster1.xml" /><Relationship Id="rId57" Type="http://schemas.openxmlformats.org/officeDocument/2006/relationships/viewProps" Target="viewProps.xml" /><Relationship Id="rId5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bucknell.edu/msw3" TargetMode="Externa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cnet.com.au/itunes-just-how-random-is-random-339274094.htm" TargetMode="Externa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surveyusa.com/client/PollReport.aspx?g=a5f460ef-bba9-484b-8579-1101ea26421b" TargetMode="Externa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surveyusa.com/client/PollReport.aspx?g=a5f460ef-bba9-484b-8579-1101ea26421b" TargetMode="Externa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MATH</a:t>
            </a:r>
            <a:r>
              <a:rPr/>
              <a:t> </a:t>
            </a:r>
            <a:r>
              <a:rPr/>
              <a:t>1051H-A:</a:t>
            </a:r>
            <a:r>
              <a:rPr/>
              <a:t> </a:t>
            </a:r>
            <a:r>
              <a:rPr/>
              <a:t>Lecture</a:t>
            </a:r>
            <a:r>
              <a:rPr/>
              <a:t> </a:t>
            </a:r>
            <a:r>
              <a:rPr/>
              <a:t>#04</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ig_1_7_bar_seg.png" id="0" name="Picture 1"/>
          <p:cNvPicPr>
            <a:picLocks noGrp="1" noChangeAspect="1"/>
          </p:cNvPicPr>
          <p:nvPr/>
        </p:nvPicPr>
        <p:blipFill>
          <a:blip r:embed="rId2"/>
          <a:stretch>
            <a:fillRect/>
          </a:stretch>
        </p:blipFill>
        <p:spPr bwMode="auto">
          <a:xfrm>
            <a:off x="457200" y="2476500"/>
            <a:ext cx="8229600" cy="27813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Pie</a:t>
            </a:r>
            <a:r>
              <a:rPr/>
              <a:t> </a:t>
            </a:r>
            <a:r>
              <a:rPr/>
              <a:t>Charts</a:t>
            </a:r>
          </a:p>
        </p:txBody>
      </p:sp>
      <p:sp>
        <p:nvSpPr>
          <p:cNvPr id="3" name="Content Placeholder 2"/>
          <p:cNvSpPr>
            <a:spLocks noGrp="1"/>
          </p:cNvSpPr>
          <p:nvPr>
            <p:ph idx="1"/>
          </p:nvPr>
        </p:nvSpPr>
        <p:spPr/>
        <p:txBody>
          <a:bodyPr/>
          <a:lstStyle/>
          <a:p>
            <a:pPr lvl="0" marL="0" indent="0">
              <a:buNone/>
            </a:pPr>
            <a:r>
              <a:rPr/>
              <a:t>Can you tell which order encompasses the lowest percentage of mammal species?</a:t>
            </a:r>
          </a:p>
          <a:p>
            <a:pPr lvl="0" marL="0" indent="0">
              <a:buNone/>
            </a:pPr>
          </a:p>
          <a:p>
            <a:pPr lvl="0" marL="0" indent="0">
              <a:buNone/>
            </a:pPr>
            <a:r>
              <a:rPr>
                <a:hlinkClick r:id="rId2"/>
              </a:rPr>
              <a:t>http://www.bucknell.edu/msw3</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Comparing</a:t>
            </a:r>
            <a:r>
              <a:rPr/>
              <a:t> </a:t>
            </a:r>
            <a:r>
              <a:rPr/>
              <a:t>Numerical</a:t>
            </a:r>
            <a:r>
              <a:rPr/>
              <a:t> </a:t>
            </a:r>
            <a:r>
              <a:rPr/>
              <a:t>Data</a:t>
            </a:r>
            <a:r>
              <a:rPr/>
              <a:t> </a:t>
            </a:r>
            <a:r>
              <a:rPr/>
              <a:t>Across</a:t>
            </a:r>
            <a:r>
              <a:rPr/>
              <a:t> </a:t>
            </a:r>
            <a:r>
              <a:rPr/>
              <a:t>Groups</a:t>
            </a:r>
          </a:p>
        </p:txBody>
      </p:sp>
      <p:sp>
        <p:nvSpPr>
          <p:cNvPr id="3" name="Content Placeholder 2"/>
          <p:cNvSpPr>
            <a:spLocks noGrp="1"/>
          </p:cNvSpPr>
          <p:nvPr>
            <p:ph idx="1"/>
          </p:nvPr>
        </p:nvSpPr>
        <p:spPr/>
        <p:txBody>
          <a:bodyPr/>
          <a:lstStyle/>
          <a:p>
            <a:pPr lvl="0" marL="0" indent="0">
              <a:buNone/>
            </a:pPr>
            <a:r>
              <a:rPr/>
              <a:t>Does there appear to be a relationship between class year and the number of clubs students are in?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ig_1_7_boxplots.png" id="0" name="Picture 1"/>
          <p:cNvPicPr>
            <a:picLocks noGrp="1" noChangeAspect="1"/>
          </p:cNvPicPr>
          <p:nvPr/>
        </p:nvPicPr>
        <p:blipFill>
          <a:blip r:embed="rId2"/>
          <a:stretch>
            <a:fillRect/>
          </a:stretch>
        </p:blipFill>
        <p:spPr bwMode="auto">
          <a:xfrm>
            <a:off x="457200" y="1905000"/>
            <a:ext cx="8229600" cy="39116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Defining</a:t>
            </a:r>
            <a:r>
              <a:rPr/>
              <a:t> </a:t>
            </a:r>
            <a:r>
              <a:rPr/>
              <a:t>Probability</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Note</a:t>
            </a:r>
          </a:p>
        </p:txBody>
      </p:sp>
      <p:sp>
        <p:nvSpPr>
          <p:cNvPr id="3" name="Content Placeholder 2"/>
          <p:cNvSpPr>
            <a:spLocks noGrp="1"/>
          </p:cNvSpPr>
          <p:nvPr>
            <p:ph idx="1"/>
          </p:nvPr>
        </p:nvSpPr>
        <p:spPr/>
        <p:txBody>
          <a:bodyPr/>
          <a:lstStyle/>
          <a:p>
            <a:pPr lvl="0" marL="0" indent="0">
              <a:buNone/>
            </a:pPr>
            <a:r>
              <a:rPr/>
              <a:t>We are now starting a brand new set of ideas: probability! Some of the material will be covered quite quickly, because it’s not actually terribly relevant to our course. Our objective is to get to </a:t>
            </a:r>
            <a:r>
              <a:rPr b="1"/>
              <a:t>continuous probability</a:t>
            </a:r>
            <a:r>
              <a:rPr/>
              <a:t> so we can understand the tools that are used for statistics: the rest is just context.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a:t>
            </a:r>
            <a:r>
              <a:rPr/>
              <a:t> </a:t>
            </a:r>
            <a:r>
              <a:rPr/>
              <a:t>processes</a:t>
            </a:r>
          </a:p>
        </p:txBody>
      </p:sp>
      <p:sp>
        <p:nvSpPr>
          <p:cNvPr id="3" name="Content Placeholder 2"/>
          <p:cNvSpPr>
            <a:spLocks noGrp="1"/>
          </p:cNvSpPr>
          <p:nvPr>
            <p:ph idx="1"/>
          </p:nvPr>
        </p:nvSpPr>
        <p:spPr/>
        <p:txBody>
          <a:bodyPr/>
          <a:lstStyle/>
          <a:p>
            <a:pPr lvl="0" marL="0" indent="0">
              <a:buNone/>
            </a:pPr>
          </a:p>
          <a:p>
            <a:pPr lvl="1"/>
            <a:r>
              <a:rPr/>
              <a:t>A </a:t>
            </a:r>
            <a:r>
              <a:rPr b="1"/>
              <a:t>random process</a:t>
            </a:r>
            <a:r>
              <a:rPr/>
              <a:t> is a situation in which we know what outcomes could happen, but we don’t know which particular outcome will happen.</a:t>
            </a:r>
          </a:p>
          <a:p>
            <a:pPr lvl="1"/>
            <a:r>
              <a:rPr b="1"/>
              <a:t>Examples</a:t>
            </a:r>
            <a:r>
              <a:rPr/>
              <a:t>: coin tosses, die rolls, iTunes shuffle, whether the stock market goes up or down tomorrow, etc.</a:t>
            </a:r>
          </a:p>
          <a:p>
            <a:pPr lvl="1"/>
            <a:r>
              <a:rPr/>
              <a:t>It can be helpful to model a process as random even if it is not truly random.</a:t>
            </a:r>
          </a:p>
          <a:p>
            <a:pPr lvl="0" marL="0" indent="0">
              <a:buNone/>
            </a:pPr>
            <a:r>
              <a:rPr>
                <a:hlinkClick r:id="rId2"/>
              </a:rPr>
              <a:t>http://www.cnet.com.au/itunes-just-how-random-is-random-339274094.htm</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Probability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There are several possible interpretations of probability but they (almost) completely agree on the mathematical rules probability must follow.</a:t>
                </a:r>
              </a:p>
              <a:p>
                <a:pPr lvl="2"/>
                <a14:m>
                  <m:oMath xmlns:m="http://schemas.openxmlformats.org/officeDocument/2006/math">
                    <m:r>
                      <m:t>P</m:t>
                    </m:r>
                    <m:r>
                      <m:t>(</m:t>
                    </m:r>
                    <m:r>
                      <m:t>A</m:t>
                    </m:r>
                    <m:r>
                      <m:t>)</m:t>
                    </m:r>
                  </m:oMath>
                </a14:m>
                <a:r>
                  <a:rPr/>
                  <a:t> = Probability of event A</a:t>
                </a:r>
              </a:p>
              <a:p>
                <a:pPr lvl="2"/>
                <a14:m>
                  <m:oMath xmlns:m="http://schemas.openxmlformats.org/officeDocument/2006/math">
                    <m:r>
                      <m:t>0</m:t>
                    </m:r>
                    <m:r>
                      <m:t>≤</m:t>
                    </m:r>
                    <m:r>
                      <m:t>P</m:t>
                    </m:r>
                    <m:r>
                      <m:t>(</m:t>
                    </m:r>
                    <m:r>
                      <m:t>A</m:t>
                    </m:r>
                    <m:r>
                      <m:t>)</m:t>
                    </m:r>
                    <m:r>
                      <m:t>≤</m:t>
                    </m:r>
                    <m:r>
                      <m:t>1</m:t>
                    </m:r>
                  </m:oMath>
                </a14:m>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Probability:</a:t>
            </a:r>
            <a:r>
              <a:rPr/>
              <a:t> </a:t>
            </a:r>
            <a:r>
              <a:rPr/>
              <a:t>Frequentist</a:t>
            </a:r>
          </a:p>
        </p:txBody>
      </p:sp>
      <p:sp>
        <p:nvSpPr>
          <p:cNvPr id="3" name="Content Placeholder 2"/>
          <p:cNvSpPr>
            <a:spLocks noGrp="1"/>
          </p:cNvSpPr>
          <p:nvPr>
            <p:ph idx="1"/>
          </p:nvPr>
        </p:nvSpPr>
        <p:spPr/>
        <p:txBody>
          <a:bodyPr/>
          <a:lstStyle/>
          <a:p>
            <a:pPr lvl="1"/>
            <a:r>
              <a:rPr b="1"/>
              <a:t>Frequentist interpretation:</a:t>
            </a:r>
          </a:p>
          <a:p>
            <a:pPr lvl="2"/>
            <a:r>
              <a:rPr/>
              <a:t>The probability of an outcome is the proportion of times the outcome would occur if we observed the random process an infinite number of times.</a:t>
            </a:r>
          </a:p>
          <a:p>
            <a:pPr lvl="2"/>
            <a:r>
              <a:rPr/>
              <a:t>relies on a “multiverse” concept for most problems, “if”</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Probability:</a:t>
            </a:r>
            <a:r>
              <a:rPr/>
              <a:t> </a:t>
            </a:r>
            <a:r>
              <a:rPr/>
              <a:t>Bayesian</a:t>
            </a:r>
          </a:p>
        </p:txBody>
      </p:sp>
      <p:sp>
        <p:nvSpPr>
          <p:cNvPr id="3" name="Content Placeholder 2"/>
          <p:cNvSpPr>
            <a:spLocks noGrp="1"/>
          </p:cNvSpPr>
          <p:nvPr>
            <p:ph idx="1"/>
          </p:nvPr>
        </p:nvSpPr>
        <p:spPr/>
        <p:txBody>
          <a:bodyPr/>
          <a:lstStyle/>
          <a:p>
            <a:pPr lvl="1"/>
            <a:r>
              <a:rPr b="1"/>
              <a:t>Bayesian interpretation:</a:t>
            </a:r>
          </a:p>
          <a:p>
            <a:pPr lvl="2"/>
            <a:r>
              <a:rPr/>
              <a:t>A Bayesian interprets probability as a subjective degree of belief: For the same event, two separate people could have different viewpoints and so assign different probabilities.</a:t>
            </a:r>
          </a:p>
          <a:p>
            <a:pPr lvl="2"/>
            <a:r>
              <a:rPr/>
              <a:t>Largely popularized by revolutionary advance in computational technology and methods during the last twenty years.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Considering</a:t>
            </a:r>
            <a:r>
              <a:rPr/>
              <a:t> </a:t>
            </a:r>
            <a:r>
              <a:rPr/>
              <a:t>Categorical</a:t>
            </a:r>
            <a:r>
              <a:rPr/>
              <a:t> </a:t>
            </a:r>
            <a:r>
              <a:rPr/>
              <a:t>Data</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b="1"/>
              <a:t>Which of the following events would you be most surprised by?</a:t>
            </a:r>
          </a:p>
          <a:p>
            <a:pPr lvl="1">
              <a:buAutoNum type="arabicPeriod"/>
            </a:pPr>
            <a:r>
              <a:rPr/>
              <a:t>exactly 3 heads in 10 coin flips</a:t>
            </a:r>
          </a:p>
          <a:p>
            <a:pPr lvl="1">
              <a:buAutoNum type="arabicPeriod"/>
            </a:pPr>
            <a:r>
              <a:rPr/>
              <a:t>exactly 3 heads in 100 coin flips</a:t>
            </a:r>
          </a:p>
          <a:p>
            <a:pPr lvl="1">
              <a:buAutoNum type="arabicPeriod"/>
            </a:pPr>
            <a:r>
              <a:rPr/>
              <a:t>exactly 3 heads in 1000 coin flips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b="1"/>
              <a:t>Which of the following events would you be most surprised by?</a:t>
            </a:r>
          </a:p>
          <a:p>
            <a:pPr lvl="1">
              <a:buAutoNum type="arabicPeriod"/>
            </a:pPr>
            <a:r>
              <a:rPr/>
              <a:t>exactly 3 heads in 10 coin flips</a:t>
            </a:r>
          </a:p>
          <a:p>
            <a:pPr lvl="1">
              <a:buAutoNum type="arabicPeriod"/>
            </a:pPr>
            <a:r>
              <a:rPr/>
              <a:t>exactly 3 heads in 100 coin flips</a:t>
            </a:r>
          </a:p>
          <a:p>
            <a:pPr lvl="1">
              <a:buAutoNum type="arabicPeriod"/>
            </a:pPr>
            <a:r>
              <a:rPr/>
              <a:t>exactly 3 heads in 1000 coin flips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Law</a:t>
            </a:r>
            <a:r>
              <a:rPr/>
              <a:t> </a:t>
            </a:r>
            <a:r>
              <a:rPr/>
              <a:t>of</a:t>
            </a:r>
            <a:r>
              <a:rPr/>
              <a:t> </a:t>
            </a:r>
            <a:r>
              <a:rPr/>
              <a:t>large</a:t>
            </a:r>
            <a:r>
              <a:rPr/>
              <a:t> </a:t>
            </a:r>
            <a:r>
              <a:rPr/>
              <a:t>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a:t>
                </a:r>
                <a:r>
                  <a:rPr b="1"/>
                  <a:t>Law of large numbers</a:t>
                </a:r>
                <a:r>
                  <a:rPr/>
                  <a:t> states that as more observations are collected, the proportion of occurrences with a particular outcome, </a:t>
                </a:r>
                <a14:m>
                  <m:oMath xmlns:m="http://schemas.openxmlformats.org/officeDocument/2006/math">
                    <m:sSub>
                      <m:e>
                        <m:acc>
                          <m:accPr>
                            <m:chr m:val="̂"/>
                          </m:accPr>
                          <m:e>
                            <m:r>
                              <m:t>p</m:t>
                            </m:r>
                          </m:e>
                        </m:acc>
                      </m:e>
                      <m:sub>
                        <m:r>
                          <m:t>n</m:t>
                        </m:r>
                      </m:sub>
                    </m:sSub>
                  </m:oMath>
                </a14:m>
                <a:r>
                  <a:rPr/>
                  <a:t>, converges to the probability of that outcome, </a:t>
                </a:r>
                <a14:m>
                  <m:oMath xmlns:m="http://schemas.openxmlformats.org/officeDocument/2006/math">
                    <m:r>
                      <m:t>p</m:t>
                    </m:r>
                  </m:oMath>
                </a14:m>
                <a:r>
                  <a:rPr/>
                  <a:t>.</a:t>
                </a: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Law</a:t>
            </a:r>
            <a:r>
              <a:rPr/>
              <a:t> </a:t>
            </a:r>
            <a:r>
              <a:rPr/>
              <a:t>of</a:t>
            </a:r>
            <a:r>
              <a:rPr/>
              <a:t> </a:t>
            </a:r>
            <a:r>
              <a:rPr/>
              <a:t>large</a:t>
            </a:r>
            <a:r>
              <a:rPr/>
              <a:t> </a:t>
            </a:r>
            <a:r>
              <a:rPr/>
              <a:t>numbers</a:t>
            </a:r>
            <a:r>
              <a:rPr/>
              <a:t> </a:t>
            </a:r>
            <a:r>
              <a:rPr/>
              <a:t>(cont.)</a:t>
            </a:r>
          </a:p>
        </p:txBody>
      </p:sp>
      <p:sp>
        <p:nvSpPr>
          <p:cNvPr id="3" name="Content Placeholder 2"/>
          <p:cNvSpPr>
            <a:spLocks noGrp="1"/>
          </p:cNvSpPr>
          <p:nvPr>
            <p:ph idx="1"/>
          </p:nvPr>
        </p:nvSpPr>
        <p:spPr/>
        <p:txBody>
          <a:bodyPr/>
          <a:lstStyle/>
          <a:p>
            <a:pPr lvl="0" marL="0" indent="0">
              <a:buNone/>
            </a:pPr>
            <a:r>
              <a:rPr/>
              <a:t>When tossing a </a:t>
            </a:r>
            <a:r>
              <a:rPr i="1"/>
              <a:t>fair</a:t>
            </a:r>
            <a:r>
              <a:rPr/>
              <a:t> coin, if heads comes up on each of the first 10 tosses, what do you think the chance is that another head will come up on the next toss? 0.5, less than 0.5, or more than 0.5?</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Hstring.png" id="0" name="Picture 1"/>
          <p:cNvPicPr>
            <a:picLocks noGrp="1" noChangeAspect="1"/>
          </p:cNvPicPr>
          <p:nvPr/>
        </p:nvPicPr>
        <p:blipFill>
          <a:blip r:embed="rId2"/>
          <a:stretch>
            <a:fillRect/>
          </a:stretch>
        </p:blipFill>
        <p:spPr bwMode="auto">
          <a:xfrm>
            <a:off x="457200" y="3492500"/>
            <a:ext cx="8229600" cy="7239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Law</a:t>
            </a:r>
            <a:r>
              <a:rPr/>
              <a:t> </a:t>
            </a:r>
            <a:r>
              <a:rPr/>
              <a:t>of</a:t>
            </a:r>
            <a:r>
              <a:rPr/>
              <a:t> </a:t>
            </a:r>
            <a:r>
              <a:rPr/>
              <a:t>large</a:t>
            </a:r>
            <a:r>
              <a:rPr/>
              <a:t> </a:t>
            </a:r>
            <a:r>
              <a:rPr/>
              <a:t>numbers</a:t>
            </a:r>
            <a:r>
              <a:rPr/>
              <a:t> </a:t>
            </a:r>
            <a:r>
              <a:rPr/>
              <a:t>(cont.)</a:t>
            </a:r>
          </a:p>
        </p:txBody>
      </p:sp>
      <p:sp>
        <p:nvSpPr>
          <p:cNvPr id="3" name="Content Placeholder 2"/>
          <p:cNvSpPr>
            <a:spLocks noGrp="1"/>
          </p:cNvSpPr>
          <p:nvPr>
            <p:ph idx="1"/>
          </p:nvPr>
        </p:nvSpPr>
        <p:spPr/>
        <p:txBody>
          <a:bodyPr/>
          <a:lstStyle/>
          <a:p>
            <a:pPr lvl="0" marL="0" indent="0">
              <a:buNone/>
            </a:pPr>
            <a:r>
              <a:rPr/>
              <a:t>When tossing a </a:t>
            </a:r>
            <a:r>
              <a:rPr i="1"/>
              <a:t>fair</a:t>
            </a:r>
            <a:r>
              <a:rPr/>
              <a:t> coin, if heads comes up on each of the first 10 tosses, what do you think the chance is that another head will come up on the next toss? 0.5, less than 0.5, or more than 0.5?</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Hstring.png" id="0" name="Picture 1"/>
          <p:cNvPicPr>
            <a:picLocks noGrp="1" noChangeAspect="1"/>
          </p:cNvPicPr>
          <p:nvPr/>
        </p:nvPicPr>
        <p:blipFill>
          <a:blip r:embed="rId2"/>
          <a:stretch>
            <a:fillRect/>
          </a:stretch>
        </p:blipFill>
        <p:spPr bwMode="auto">
          <a:xfrm>
            <a:off x="457200" y="3492500"/>
            <a:ext cx="8229600" cy="723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Law</a:t>
            </a:r>
            <a:r>
              <a:rPr/>
              <a:t> </a:t>
            </a:r>
            <a:r>
              <a:rPr/>
              <a:t>of</a:t>
            </a:r>
            <a:r>
              <a:rPr/>
              <a:t> </a:t>
            </a:r>
            <a:r>
              <a:rPr/>
              <a:t>large</a:t>
            </a:r>
            <a:r>
              <a:rPr/>
              <a:t> </a:t>
            </a:r>
            <a:r>
              <a:rPr/>
              <a:t>numbers</a:t>
            </a:r>
            <a:r>
              <a:rPr/>
              <a:t> </a:t>
            </a:r>
            <a:r>
              <a:rPr/>
              <a:t>(cont.)</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Hstring.png" id="0" name="Picture 1"/>
          <p:cNvPicPr>
            <a:picLocks noGrp="1" noChangeAspect="1"/>
          </p:cNvPicPr>
          <p:nvPr/>
        </p:nvPicPr>
        <p:blipFill>
          <a:blip r:embed="rId2"/>
          <a:stretch>
            <a:fillRect/>
          </a:stretch>
        </p:blipFill>
        <p:spPr bwMode="auto">
          <a:xfrm>
            <a:off x="457200" y="3492500"/>
            <a:ext cx="8229600" cy="7239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1"/>
                <a:r>
                  <a:rPr/>
                  <a:t>The probability is still 0.5, or there is still a 50% chance that another head will come up on the next toss.</a:t>
                </a:r>
              </a:p>
              <a:p>
                <a:pPr lvl="1"/>
                <a14:m>
                  <m:oMathPara xmlns:m="http://schemas.openxmlformats.org/officeDocument/2006/math">
                    <m:oMathParaPr>
                      <m:jc m:val="center"/>
                    </m:oMathParaPr>
                    <m:oMath>
                      <m:r>
                        <m:t>P</m:t>
                      </m:r>
                      <m:r>
                        <m:t>(</m:t>
                      </m:r>
                      <m:r>
                        <m:t>H</m:t>
                      </m:r>
                      <m:sSup>
                        <m:e>
                          <m:r>
                            <m:rPr>
                              <m:sty m:val="p"/>
                            </m:rPr>
                            <m:t> on 11</m:t>
                          </m:r>
                        </m:e>
                        <m:sup>
                          <m:r>
                            <m:t>t</m:t>
                          </m:r>
                          <m:r>
                            <m:t>h</m:t>
                          </m:r>
                        </m:sup>
                      </m:sSup>
                      <m:r>
                        <m:rPr>
                          <m:sty m:val="p"/>
                        </m:rPr>
                        <m:t> toss</m:t>
                      </m:r>
                      <m:r>
                        <m:t>)</m:t>
                      </m:r>
                      <m:r>
                        <m:t>=</m:t>
                      </m:r>
                      <m:r>
                        <m:t>P</m:t>
                      </m:r>
                      <m:r>
                        <m:t>(</m:t>
                      </m:r>
                      <m:r>
                        <m:t>T</m:t>
                      </m:r>
                      <m:sSup>
                        <m:e>
                          <m:r>
                            <m:rPr>
                              <m:sty m:val="p"/>
                            </m:rPr>
                            <m:t> on 11</m:t>
                          </m:r>
                        </m:e>
                        <m:sup>
                          <m:r>
                            <m:t>t</m:t>
                          </m:r>
                          <m:r>
                            <m:t>h</m:t>
                          </m:r>
                        </m:sup>
                      </m:sSup>
                      <m:r>
                        <m:rPr>
                          <m:sty m:val="p"/>
                        </m:rPr>
                        <m:t> toss</m:t>
                      </m:r>
                      <m:r>
                        <m:t>)</m:t>
                      </m:r>
                      <m:r>
                        <m:t>=</m:t>
                      </m:r>
                      <m:r>
                        <m:t>0.5</m:t>
                      </m:r>
                    </m:oMath>
                  </m:oMathPara>
                </a14:m>
              </a:p>
              <a:p>
                <a:pPr lvl="1"/>
                <a:r>
                  <a:rPr/>
                  <a:t>The coin is not “due” for a tail.</a:t>
                </a:r>
              </a:p>
              <a:p>
                <a:pPr lvl="1"/>
                <a:r>
                  <a:rPr/>
                  <a:t>The common misunderstanding of the LLN is that random processes are supposed to compensate for whatever happened in the past; this is just not true and is also called the </a:t>
                </a:r>
                <a:r>
                  <a:rPr b="1"/>
                  <a:t>gambler’s fallacy</a:t>
                </a:r>
                <a:r>
                  <a:rPr/>
                  <a:t> (or </a:t>
                </a:r>
                <a:r>
                  <a:rPr b="1"/>
                  <a:t>law of averages</a:t>
                </a:r>
                <a:r>
                  <a:rPr/>
                  <a:t>).</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Couple</a:t>
            </a:r>
            <a:r>
              <a:rPr/>
              <a:t> </a:t>
            </a:r>
            <a:r>
              <a:rPr/>
              <a:t>of</a:t>
            </a:r>
            <a:r>
              <a:rPr/>
              <a:t> </a:t>
            </a:r>
            <a:r>
              <a:rPr/>
              <a:t>Wrap-up</a:t>
            </a:r>
            <a:r>
              <a:rPr/>
              <a:t> </a:t>
            </a:r>
            <a:r>
              <a:rPr/>
              <a:t>Ideas</a:t>
            </a:r>
          </a:p>
        </p:txBody>
      </p:sp>
      <p:sp>
        <p:nvSpPr>
          <p:cNvPr id="3" name="Content Placeholder 2"/>
          <p:cNvSpPr>
            <a:spLocks noGrp="1"/>
          </p:cNvSpPr>
          <p:nvPr>
            <p:ph idx="1"/>
          </p:nvPr>
        </p:nvSpPr>
        <p:spPr/>
        <p:txBody>
          <a:bodyPr/>
          <a:lstStyle/>
          <a:p>
            <a:pPr lvl="0" marL="0" indent="0">
              <a:buNone/>
            </a:pPr>
            <a:r>
              <a:rPr/>
              <a:t>In the last lecture, we discussed numerical data, and several summary plots (histogram, boxplot). In this little warm-up / wrap-up, we’ll finish talking about data a bit more, including </a:t>
            </a:r>
            <a:r>
              <a:rPr b="1"/>
              <a:t>contingency tables</a:t>
            </a:r>
            <a:r>
              <a:rPr/>
              <a:t>, which have at least one example used on the second WeBWorK Assignment.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Disjoint</a:t>
            </a:r>
            <a:r>
              <a:rPr/>
              <a:t> </a:t>
            </a:r>
            <a:r>
              <a:rPr/>
              <a:t>and</a:t>
            </a:r>
            <a:r>
              <a:rPr/>
              <a:t> </a:t>
            </a:r>
            <a:r>
              <a:rPr/>
              <a:t>non-disjoint</a:t>
            </a:r>
            <a:r>
              <a:rPr/>
              <a:t> </a:t>
            </a:r>
            <a:r>
              <a:rPr/>
              <a:t>outcomes</a:t>
            </a:r>
          </a:p>
        </p:txBody>
      </p:sp>
      <p:sp>
        <p:nvSpPr>
          <p:cNvPr id="3" name="Content Placeholder 2"/>
          <p:cNvSpPr>
            <a:spLocks noGrp="1"/>
          </p:cNvSpPr>
          <p:nvPr>
            <p:ph idx="1"/>
          </p:nvPr>
        </p:nvSpPr>
        <p:spPr/>
        <p:txBody>
          <a:bodyPr/>
          <a:lstStyle/>
          <a:p>
            <a:pPr lvl="0" marL="0" indent="0">
              <a:buNone/>
            </a:pPr>
            <a:r>
              <a:rPr b="1"/>
              <a:t>Disjoint (mutually exclusive) outcomes:</a:t>
            </a:r>
            <a:r>
              <a:rPr/>
              <a:t> Cannot happen at the same time.</a:t>
            </a:r>
          </a:p>
          <a:p>
            <a:pPr lvl="1"/>
            <a:r>
              <a:rPr/>
              <a:t>The outcome of a single coin toss cannot be a head and a tail.</a:t>
            </a:r>
          </a:p>
          <a:p>
            <a:pPr lvl="1"/>
            <a:r>
              <a:rPr/>
              <a:t>A student both cannot fail and pass a class.</a:t>
            </a:r>
          </a:p>
          <a:p>
            <a:pPr lvl="1"/>
            <a:r>
              <a:rPr/>
              <a:t>A single card drawn from a deck cannot be an ace and a queen.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Disjoint</a:t>
            </a:r>
            <a:r>
              <a:rPr/>
              <a:t> </a:t>
            </a:r>
            <a:r>
              <a:rPr/>
              <a:t>and</a:t>
            </a:r>
            <a:r>
              <a:rPr/>
              <a:t> </a:t>
            </a:r>
            <a:r>
              <a:rPr/>
              <a:t>non-disjoint</a:t>
            </a:r>
            <a:r>
              <a:rPr/>
              <a:t> </a:t>
            </a:r>
            <a:r>
              <a:rPr/>
              <a:t>outcomes</a:t>
            </a:r>
          </a:p>
        </p:txBody>
      </p:sp>
      <p:sp>
        <p:nvSpPr>
          <p:cNvPr id="3" name="Content Placeholder 2"/>
          <p:cNvSpPr>
            <a:spLocks noGrp="1"/>
          </p:cNvSpPr>
          <p:nvPr>
            <p:ph idx="1"/>
          </p:nvPr>
        </p:nvSpPr>
        <p:spPr/>
        <p:txBody>
          <a:bodyPr/>
          <a:lstStyle/>
          <a:p>
            <a:pPr lvl="0" marL="0" indent="0">
              <a:buNone/>
            </a:pPr>
            <a:r>
              <a:rPr b="1"/>
              <a:t>Disjoint (mutually exclusive) outcomes:</a:t>
            </a:r>
            <a:r>
              <a:rPr/>
              <a:t> Cannot happen at the same time.</a:t>
            </a:r>
          </a:p>
          <a:p>
            <a:pPr lvl="1"/>
            <a:r>
              <a:rPr/>
              <a:t>The outcome of a single coin toss cannot be a head and a tail.</a:t>
            </a:r>
          </a:p>
          <a:p>
            <a:pPr lvl="1"/>
            <a:r>
              <a:rPr/>
              <a:t>A student both cannot fail and pass a class.</a:t>
            </a:r>
          </a:p>
          <a:p>
            <a:pPr lvl="1"/>
            <a:r>
              <a:rPr/>
              <a:t>A single card drawn from a deck cannot be an ace and a queen.</a:t>
            </a:r>
          </a:p>
          <a:p>
            <a:pPr lvl="0" marL="0" indent="0">
              <a:buNone/>
            </a:pPr>
            <a:r>
              <a:rPr b="1"/>
              <a:t>Non-disjoint outcomes:</a:t>
            </a:r>
            <a:r>
              <a:rPr/>
              <a:t> Can happen at the same time.</a:t>
            </a:r>
          </a:p>
          <a:p>
            <a:pPr lvl="1"/>
            <a:r>
              <a:rPr/>
              <a:t>A student can get an A in Stats and A in Econ in the same semester.</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Probability</a:t>
            </a:r>
            <a:r>
              <a:rPr/>
              <a:t> </a:t>
            </a:r>
            <a:r>
              <a:rPr/>
              <a:t>distributions</a:t>
            </a:r>
          </a:p>
        </p:txBody>
      </p:sp>
      <p:sp>
        <p:nvSpPr>
          <p:cNvPr id="3" name="Content Placeholder 2"/>
          <p:cNvSpPr>
            <a:spLocks noGrp="1"/>
          </p:cNvSpPr>
          <p:nvPr>
            <p:ph idx="1"/>
          </p:nvPr>
        </p:nvSpPr>
        <p:spPr/>
        <p:txBody>
          <a:bodyPr/>
          <a:lstStyle/>
          <a:p>
            <a:pPr lvl="0" marL="0" indent="0">
              <a:buNone/>
            </a:pPr>
            <a:r>
              <a:rPr/>
              <a:t>A </a:t>
            </a:r>
            <a:r>
              <a:rPr b="1"/>
              <a:t>probability distribution</a:t>
            </a:r>
            <a:r>
              <a:rPr/>
              <a:t> lists all possible events and the probabilities with which they occur.</a:t>
            </a:r>
          </a:p>
          <a:p>
            <a:pPr lvl="1"/>
            <a:r>
              <a:rPr/>
              <a:t>The probability distribution for the gender of one child:</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pPr lvl="0" marL="0" indent="0" algn="l">
                        <a:buNone/>
                      </a:pPr>
                      <a:r>
                        <a:rPr/>
                        <a:t>Event</a:t>
                      </a:r>
                    </a:p>
                  </a:txBody>
                  <a:tcPr/>
                </a:tc>
                <a:tc>
                  <a:txBody>
                    <a:bodyPr/>
                    <a:lstStyle/>
                    <a:p>
                      <a:pPr lvl="0" marL="0" indent="0" algn="l">
                        <a:buNone/>
                      </a:pPr>
                      <a:r>
                        <a:rPr/>
                        <a:t>Male</a:t>
                      </a:r>
                    </a:p>
                  </a:txBody>
                  <a:tcPr/>
                </a:tc>
                <a:tc>
                  <a:txBody>
                    <a:bodyPr/>
                    <a:lstStyle/>
                    <a:p>
                      <a:pPr lvl="0" marL="0" indent="0" algn="l">
                        <a:buNone/>
                      </a:pPr>
                      <a:r>
                        <a:rPr/>
                        <a:t>Female</a:t>
                      </a:r>
                    </a:p>
                  </a:txBody>
                  <a:tcPr/>
                </a:tc>
              </a:tr>
              <a:tr h="0">
                <a:tc>
                  <a:txBody>
                    <a:bodyPr/>
                    <a:lstStyle/>
                    <a:p>
                      <a:pPr lvl="0" marL="0" indent="0" algn="l">
                        <a:buNone/>
                      </a:pPr>
                      <a:r>
                        <a:rPr/>
                        <a:t>Probability</a:t>
                      </a:r>
                    </a:p>
                  </a:txBody>
                </a:tc>
                <a:tc>
                  <a:txBody>
                    <a:bodyPr/>
                    <a:lstStyle/>
                    <a:p>
                      <a:pPr lvl="0" marL="0" indent="0" algn="l">
                        <a:buNone/>
                      </a:pPr>
                      <a:r>
                        <a:rPr/>
                        <a:t>0.5</a:t>
                      </a:r>
                    </a:p>
                  </a:txBody>
                </a:tc>
                <a:tc>
                  <a:txBody>
                    <a:bodyPr/>
                    <a:lstStyle/>
                    <a:p>
                      <a:pPr lvl="0" marL="0" indent="0" algn="l">
                        <a:buNone/>
                      </a:pPr>
                      <a:r>
                        <a:rPr/>
                        <a:t>0.5</a:t>
                      </a:r>
                    </a:p>
                  </a:txBody>
                </a:tc>
              </a:tr>
            </a:tbl>
          </a:graphicData>
        </a:graphic>
      </p:graphicFrame>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Probability</a:t>
            </a:r>
            <a:r>
              <a:rPr/>
              <a:t> </a:t>
            </a:r>
            <a:r>
              <a:rPr/>
              <a:t>distributions</a:t>
            </a:r>
          </a:p>
        </p:txBody>
      </p:sp>
      <p:sp>
        <p:nvSpPr>
          <p:cNvPr id="3" name="Content Placeholder 2"/>
          <p:cNvSpPr>
            <a:spLocks noGrp="1"/>
          </p:cNvSpPr>
          <p:nvPr>
            <p:ph idx="1"/>
          </p:nvPr>
        </p:nvSpPr>
        <p:spPr/>
        <p:txBody>
          <a:bodyPr/>
          <a:lstStyle/>
          <a:p>
            <a:pPr lvl="0" marL="0" indent="0">
              <a:buNone/>
            </a:pPr>
            <a:r>
              <a:rPr/>
              <a:t>A </a:t>
            </a:r>
            <a:r>
              <a:rPr b="1"/>
              <a:t>probability distribution</a:t>
            </a:r>
            <a:r>
              <a:rPr/>
              <a:t> lists all possible events and the probabilities with which they occur.</a:t>
            </a:r>
          </a:p>
          <a:p>
            <a:pPr lvl="1"/>
            <a:r>
              <a:rPr/>
              <a:t>Rules for probability distributions:</a:t>
            </a:r>
          </a:p>
          <a:p>
            <a:pPr lvl="2"/>
            <a:r>
              <a:rPr/>
              <a:t>The events listed must be disjoint</a:t>
            </a:r>
          </a:p>
          <a:p>
            <a:pPr lvl="2"/>
            <a:r>
              <a:rPr/>
              <a:t>Each probability must be between 0 and 1</a:t>
            </a:r>
          </a:p>
          <a:p>
            <a:pPr lvl="2"/>
            <a:r>
              <a:rPr/>
              <a:t>The probabilities must total 1</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Probability</a:t>
            </a:r>
            <a:r>
              <a:rPr/>
              <a:t> </a:t>
            </a:r>
            <a:r>
              <a:rPr/>
              <a:t>distributions</a:t>
            </a:r>
          </a:p>
        </p:txBody>
      </p:sp>
      <p:sp>
        <p:nvSpPr>
          <p:cNvPr id="3" name="Content Placeholder 2"/>
          <p:cNvSpPr>
            <a:spLocks noGrp="1"/>
          </p:cNvSpPr>
          <p:nvPr>
            <p:ph idx="1"/>
          </p:nvPr>
        </p:nvSpPr>
        <p:spPr/>
        <p:txBody>
          <a:bodyPr/>
          <a:lstStyle/>
          <a:p>
            <a:pPr lvl="0" marL="0" indent="0">
              <a:buNone/>
            </a:pPr>
            <a:r>
              <a:rPr/>
              <a:t>A </a:t>
            </a:r>
            <a:r>
              <a:rPr b="1"/>
              <a:t>probability distribution</a:t>
            </a:r>
            <a:r>
              <a:rPr/>
              <a:t> lists all possible events and the probabilities with which they occur.</a:t>
            </a:r>
          </a:p>
          <a:p>
            <a:pPr lvl="1"/>
            <a:r>
              <a:rPr/>
              <a:t>The probability distribution for the genders of two children:</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marL="0" indent="0">
                        <a:buNone/>
                      </a:pPr>
                      <a:r>
                        <a:rPr/>
                        <a:t>Event</a:t>
                      </a:r>
                    </a:p>
                  </a:txBody>
                  <a:tcPr/>
                </a:tc>
                <a:tc>
                  <a:txBody>
                    <a:bodyPr/>
                    <a:lstStyle/>
                    <a:p>
                      <a:pPr lvl="0" marL="0" indent="0" algn="l">
                        <a:buNone/>
                      </a:pPr>
                      <a:r>
                        <a:rPr/>
                        <a:t>MM</a:t>
                      </a:r>
                    </a:p>
                  </a:txBody>
                  <a:tcPr/>
                </a:tc>
                <a:tc>
                  <a:txBody>
                    <a:bodyPr/>
                    <a:lstStyle/>
                    <a:p>
                      <a:pPr lvl="0" marL="0" indent="0" algn="l">
                        <a:buNone/>
                      </a:pPr>
                      <a:r>
                        <a:rPr/>
                        <a:t>FF</a:t>
                      </a:r>
                    </a:p>
                  </a:txBody>
                  <a:tcPr/>
                </a:tc>
                <a:tc>
                  <a:txBody>
                    <a:bodyPr/>
                    <a:lstStyle/>
                    <a:p>
                      <a:pPr lvl="0" marL="0" indent="0" algn="l">
                        <a:buNone/>
                      </a:pPr>
                      <a:r>
                        <a:rPr/>
                        <a:t>MF</a:t>
                      </a:r>
                    </a:p>
                  </a:txBody>
                  <a:tcPr/>
                </a:tc>
                <a:tc>
                  <a:txBody>
                    <a:bodyPr/>
                    <a:lstStyle/>
                    <a:p>
                      <a:pPr lvl="0" marL="0" indent="0" algn="l">
                        <a:buNone/>
                      </a:pPr>
                      <a:r>
                        <a:rPr/>
                        <a:t>FM</a:t>
                      </a:r>
                    </a:p>
                  </a:txBody>
                  <a:tcPr/>
                </a:tc>
              </a:tr>
              <a:tr h="0">
                <a:tc>
                  <a:txBody>
                    <a:bodyPr/>
                    <a:lstStyle/>
                    <a:p>
                      <a:pPr lvl="0" marL="0" indent="0">
                        <a:buNone/>
                      </a:pPr>
                      <a:r>
                        <a:rPr/>
                        <a:t>Probability</a:t>
                      </a:r>
                    </a:p>
                  </a:txBody>
                </a:tc>
                <a:tc>
                  <a:txBody>
                    <a:bodyPr/>
                    <a:lstStyle/>
                    <a:p>
                      <a:pPr lvl="0" marL="0" indent="0" algn="l">
                        <a:buNone/>
                      </a:pPr>
                      <a:r>
                        <a:rPr/>
                        <a:t>0.25</a:t>
                      </a:r>
                    </a:p>
                  </a:txBody>
                </a:tc>
                <a:tc>
                  <a:txBody>
                    <a:bodyPr/>
                    <a:lstStyle/>
                    <a:p>
                      <a:pPr lvl="0" marL="0" indent="0" algn="l">
                        <a:buNone/>
                      </a:pPr>
                      <a:r>
                        <a:rPr/>
                        <a:t>0.25</a:t>
                      </a:r>
                    </a:p>
                  </a:txBody>
                </a:tc>
                <a:tc>
                  <a:txBody>
                    <a:bodyPr/>
                    <a:lstStyle/>
                    <a:p>
                      <a:pPr lvl="0" marL="0" indent="0" algn="l">
                        <a:buNone/>
                      </a:pPr>
                      <a:r>
                        <a:rPr/>
                        <a:t>0.25</a:t>
                      </a:r>
                    </a:p>
                  </a:txBody>
                </a:tc>
                <a:tc>
                  <a:txBody>
                    <a:bodyPr/>
                    <a:lstStyle/>
                    <a:p>
                      <a:pPr lvl="0" marL="0" indent="0" algn="l">
                        <a:buNone/>
                      </a:pPr>
                      <a:r>
                        <a:rPr/>
                        <a:t>0.25</a:t>
                      </a:r>
                    </a:p>
                  </a:txBody>
                </a:tc>
              </a:tr>
            </a:tbl>
          </a:graphicData>
        </a:graphic>
      </p:graphicFrame>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In a survey, 52% of respondents said they like pizza. What is the probability that a randomly selected respondent from this sample is a </a:t>
            </a:r>
            <a:r>
              <a:rPr b="1"/>
              <a:t>pizza hater</a:t>
            </a:r>
            <a:r>
              <a:rPr/>
              <a:t>.</a:t>
            </a:r>
          </a:p>
          <a:p>
            <a:pPr lvl="1">
              <a:buAutoNum type="arabicPeriod"/>
            </a:pPr>
            <a:r>
              <a:rPr/>
              <a:t>0.48</a:t>
            </a:r>
          </a:p>
          <a:p>
            <a:pPr lvl="1">
              <a:buAutoNum type="arabicPeriod"/>
            </a:pPr>
            <a:r>
              <a:rPr/>
              <a:t>more than 0.48</a:t>
            </a:r>
          </a:p>
          <a:p>
            <a:pPr lvl="1">
              <a:buAutoNum type="arabicPeriod"/>
            </a:pPr>
            <a:r>
              <a:rPr/>
              <a:t>less than 0.48</a:t>
            </a:r>
          </a:p>
          <a:p>
            <a:pPr lvl="1">
              <a:buAutoNum type="arabicPeriod"/>
            </a:pPr>
            <a:r>
              <a:rPr/>
              <a:t>cannot calculate using only the information given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In a survey, 52% of respondents said they like pizza. What is the probability that a randomly selected respondent from this sample is a </a:t>
            </a:r>
            <a:r>
              <a:rPr b="1"/>
              <a:t>pizza hater</a:t>
            </a:r>
            <a:r>
              <a:rPr/>
              <a:t>.</a:t>
            </a:r>
          </a:p>
          <a:p>
            <a:pPr lvl="1">
              <a:buAutoNum type="arabicPeriod"/>
            </a:pPr>
            <a:r>
              <a:rPr/>
              <a:t>0.48</a:t>
            </a:r>
          </a:p>
          <a:p>
            <a:pPr lvl="1">
              <a:buAutoNum type="arabicPeriod"/>
            </a:pPr>
            <a:r>
              <a:rPr/>
              <a:t>more than 0.48</a:t>
            </a:r>
          </a:p>
          <a:p>
            <a:pPr lvl="1">
              <a:buAutoNum type="arabicPeriod"/>
            </a:pPr>
            <a:r>
              <a:rPr/>
              <a:t>less than 0.48</a:t>
            </a:r>
          </a:p>
          <a:p>
            <a:pPr lvl="1">
              <a:buAutoNum type="arabicPeriod"/>
            </a:pPr>
            <a:r>
              <a:rPr/>
              <a:t>cannot calculate using only the information given</a:t>
            </a:r>
          </a:p>
          <a:p>
            <a:pPr lvl="0" marL="0" indent="0">
              <a:buNone/>
            </a:pPr>
            <a:r>
              <a:rPr b="1"/>
              <a:t>More</a:t>
            </a:r>
            <a:r>
              <a:rPr/>
              <a:t>: If the only two states people can be in are </a:t>
            </a:r>
            <a:r>
              <a:rPr b="1"/>
              <a:t>pizza likers</a:t>
            </a:r>
            <a:r>
              <a:rPr/>
              <a:t> and </a:t>
            </a:r>
            <a:r>
              <a:rPr b="1"/>
              <a:t>pizza haters</a:t>
            </a:r>
            <a:r>
              <a:rPr/>
              <a:t>, then the first option (1) is possible. However, it is also possible there are people who are ambivalent about pizza, or love pizza (more than like?), or who have never eaten pizza! The only answer we can eliminate is (b), because it is impossible by the rules of probability.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Sample</a:t>
            </a:r>
            <a:r>
              <a:rPr/>
              <a:t> </a:t>
            </a:r>
            <a:r>
              <a:rPr/>
              <a:t>space</a:t>
            </a:r>
            <a:r>
              <a:rPr/>
              <a:t> </a:t>
            </a:r>
            <a:r>
              <a:rPr/>
              <a:t>and</a:t>
            </a:r>
            <a:r>
              <a:rPr/>
              <a:t> </a:t>
            </a:r>
            <a:r>
              <a:rPr/>
              <a:t>complements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a:t>
                </a:r>
                <a:r>
                  <a:rPr b="1"/>
                  <a:t>sample space</a:t>
                </a:r>
                <a:r>
                  <a:rPr/>
                  <a:t> is the collection of all possible outcomes of a trial (or experiment).</a:t>
                </a:r>
              </a:p>
              <a:p>
                <a:pPr lvl="1"/>
                <a:r>
                  <a:rPr/>
                  <a:t>A couple has one child, what is the sample space for the gender of this child? </a:t>
                </a:r>
                <a14:m>
                  <m:oMath xmlns:m="http://schemas.openxmlformats.org/officeDocument/2006/math">
                    <m:r>
                      <m:t>S</m:t>
                    </m:r>
                    <m:r>
                      <m:t>=</m:t>
                    </m:r>
                    <m:r>
                      <m:t>{</m:t>
                    </m:r>
                    <m:r>
                      <m:t>M</m:t>
                    </m:r>
                    <m:r>
                      <m:t>,</m:t>
                    </m:r>
                    <m:r>
                      <m:t>F</m:t>
                    </m:r>
                    <m:r>
                      <m:t>}</m:t>
                    </m:r>
                  </m:oMath>
                </a14:m>
              </a:p>
              <a:p>
                <a:pPr lvl="1"/>
                <a:r>
                  <a:rPr/>
                  <a:t>A couple has two children, what is the sample space for the gender of these children? </a:t>
                </a:r>
                <a14:m>
                  <m:oMath xmlns:m="http://schemas.openxmlformats.org/officeDocument/2006/math">
                    <m:r>
                      <m:t>S</m:t>
                    </m:r>
                    <m:r>
                      <m:t>=</m:t>
                    </m:r>
                  </m:oMath>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Contingency</a:t>
            </a:r>
            <a:r>
              <a:rPr/>
              <a:t> </a:t>
            </a:r>
            <a:r>
              <a:rPr/>
              <a:t>Tables</a:t>
            </a:r>
          </a:p>
        </p:txBody>
      </p:sp>
      <p:sp>
        <p:nvSpPr>
          <p:cNvPr id="3" name="Content Placeholder 2"/>
          <p:cNvSpPr>
            <a:spLocks noGrp="1"/>
          </p:cNvSpPr>
          <p:nvPr>
            <p:ph idx="1"/>
          </p:nvPr>
        </p:nvSpPr>
        <p:spPr/>
        <p:txBody>
          <a:bodyPr/>
          <a:lstStyle/>
          <a:p>
            <a:pPr lvl="0" marL="0" indent="0">
              <a:buNone/>
            </a:pPr>
            <a:r>
              <a:rPr/>
              <a:t>A table that summarizes data for two categorical variables is called a </a:t>
            </a:r>
            <a:r>
              <a:rPr b="1"/>
              <a:t>contingency table</a:t>
            </a:r>
            <a:r>
              <a:rPr/>
              <a:t>.</a:t>
            </a:r>
          </a:p>
          <a:p>
            <a:pPr lvl="0" marL="0" indent="0">
              <a:buNone/>
            </a:pPr>
            <a:r>
              <a:rPr/>
              <a:t>The contingency table below shows the distribution of students’ genders and whether or not they are looking for a spouse while in college.</a:t>
            </a:r>
          </a:p>
          <a:p>
            <a:pPr lvl="0" marL="0" indent="0">
              <a:buNone/>
            </a:pPr>
            <a:r>
              <a:rPr/>
              <a:t>looking for spouse</a:t>
            </a:r>
          </a:p>
          <a:p>
            <a:pPr lvl="0" marL="0" indent="0">
              <a:buNone/>
            </a:pPr>
            <a:r>
              <a:rPr/>
              <a:t>No</a:t>
            </a:r>
          </a:p>
          <a:p>
            <a:pPr lvl="0" marL="0" indent="0">
              <a:buNone/>
            </a:pPr>
            <a:r>
              <a:rPr/>
              <a:t>Yes</a:t>
            </a:r>
          </a:p>
          <a:p>
            <a:pPr lvl="0" marL="0" indent="0">
              <a:buNone/>
            </a:pPr>
            <a:r>
              <a:rPr/>
              <a:t>Total</a:t>
            </a:r>
          </a:p>
          <a:p>
            <a:pPr lvl="0" marL="0" indent="0">
              <a:buNone/>
            </a:pPr>
            <a:r>
              <a:rPr/>
              <a:t>gender</a:t>
            </a:r>
          </a:p>
          <a:p>
            <a:pPr lvl="0" marL="0" indent="0">
              <a:buNone/>
            </a:pPr>
            <a:r>
              <a:rPr/>
              <a:t>Female</a:t>
            </a:r>
          </a:p>
          <a:p>
            <a:pPr lvl="0" marL="0" indent="0">
              <a:buNone/>
            </a:pPr>
            <a:r>
              <a:rPr/>
              <a:t>86</a:t>
            </a:r>
          </a:p>
          <a:p>
            <a:pPr lvl="0" marL="0" indent="0">
              <a:buNone/>
            </a:pPr>
            <a:r>
              <a:rPr/>
              <a:t>51</a:t>
            </a:r>
          </a:p>
          <a:p>
            <a:pPr lvl="0" marL="0" indent="0">
              <a:buNone/>
            </a:pPr>
            <a:r>
              <a:rPr/>
              <a:t>137</a:t>
            </a:r>
          </a:p>
          <a:p>
            <a:pPr lvl="0" marL="0" indent="0">
              <a:buNone/>
            </a:pPr>
            <a:r>
              <a:rPr/>
              <a:t>Male</a:t>
            </a:r>
          </a:p>
          <a:p>
            <a:pPr lvl="0" marL="0" indent="0">
              <a:buNone/>
            </a:pPr>
            <a:r>
              <a:rPr/>
              <a:t>52</a:t>
            </a:r>
          </a:p>
          <a:p>
            <a:pPr lvl="0" marL="0" indent="0">
              <a:buNone/>
            </a:pPr>
            <a:r>
              <a:rPr/>
              <a:t>18</a:t>
            </a:r>
          </a:p>
          <a:p>
            <a:pPr lvl="0" marL="0" indent="0">
              <a:buNone/>
            </a:pPr>
            <a:r>
              <a:rPr/>
              <a:t>70</a:t>
            </a:r>
          </a:p>
          <a:p>
            <a:pPr lvl="0" marL="0" indent="0">
              <a:buNone/>
            </a:pPr>
            <a:r>
              <a:rPr/>
              <a:t>Total</a:t>
            </a:r>
          </a:p>
          <a:p>
            <a:pPr lvl="0" marL="0" indent="0">
              <a:buNone/>
            </a:pPr>
            <a:r>
              <a:rPr/>
              <a:t>138</a:t>
            </a:r>
          </a:p>
          <a:p>
            <a:pPr lvl="0" marL="0" indent="0">
              <a:buNone/>
            </a:pPr>
            <a:r>
              <a:rPr/>
              <a:t>69</a:t>
            </a:r>
          </a:p>
          <a:p>
            <a:pPr lvl="0" marL="0" indent="0">
              <a:buNone/>
            </a:pPr>
            <a:r>
              <a:rPr/>
              <a:t>207</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Sample</a:t>
            </a:r>
            <a:r>
              <a:rPr/>
              <a:t> </a:t>
            </a:r>
            <a:r>
              <a:rPr/>
              <a:t>space</a:t>
            </a:r>
            <a:r>
              <a:rPr/>
              <a:t> </a:t>
            </a:r>
            <a:r>
              <a:rPr/>
              <a:t>and</a:t>
            </a:r>
            <a:r>
              <a:rPr/>
              <a:t> </a:t>
            </a:r>
            <a:r>
              <a:rPr/>
              <a:t>complements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a:t>
                </a:r>
                <a:r>
                  <a:rPr b="1"/>
                  <a:t>sample space</a:t>
                </a:r>
                <a:r>
                  <a:rPr/>
                  <a:t> is the collection of all possible outcomes of a trial (or experiment).</a:t>
                </a:r>
              </a:p>
              <a:p>
                <a:pPr lvl="1"/>
                <a:r>
                  <a:rPr/>
                  <a:t>A couple has one child, what is the sample space for the gender of this child? </a:t>
                </a:r>
                <a14:m>
                  <m:oMath xmlns:m="http://schemas.openxmlformats.org/officeDocument/2006/math">
                    <m:r>
                      <m:t>S</m:t>
                    </m:r>
                    <m:r>
                      <m:t>=</m:t>
                    </m:r>
                    <m:r>
                      <m:t>{</m:t>
                    </m:r>
                    <m:r>
                      <m:t>M</m:t>
                    </m:r>
                    <m:r>
                      <m:t>,</m:t>
                    </m:r>
                    <m:r>
                      <m:t>F</m:t>
                    </m:r>
                    <m:r>
                      <m:t>}</m:t>
                    </m:r>
                  </m:oMath>
                </a14:m>
              </a:p>
              <a:p>
                <a:pPr lvl="1"/>
                <a:r>
                  <a:rPr/>
                  <a:t>A couple has two children, what is the sample space for the gender of these children? </a:t>
                </a:r>
                <a14:m>
                  <m:oMath xmlns:m="http://schemas.openxmlformats.org/officeDocument/2006/math">
                    <m:r>
                      <m:t>S</m:t>
                    </m:r>
                    <m:r>
                      <m:t>=</m:t>
                    </m:r>
                    <m:r>
                      <m:t>{</m:t>
                    </m:r>
                    <m:r>
                      <m:t>M</m:t>
                    </m:r>
                    <m:r>
                      <m:t>M</m:t>
                    </m:r>
                    <m:r>
                      <m:t>,</m:t>
                    </m:r>
                    <m:r>
                      <m:t>F</m:t>
                    </m:r>
                    <m:r>
                      <m:t>F</m:t>
                    </m:r>
                    <m:r>
                      <m:t>,</m:t>
                    </m:r>
                    <m:r>
                      <m:t>F</m:t>
                    </m:r>
                    <m:r>
                      <m:t>M</m:t>
                    </m:r>
                    <m:r>
                      <m:t>,</m:t>
                    </m:r>
                    <m:r>
                      <m:t>M</m:t>
                    </m:r>
                    <m:r>
                      <m:t>F</m:t>
                    </m:r>
                    <m:r>
                      <m:t>}</m:t>
                    </m:r>
                  </m:oMath>
                </a14:m>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Sample</a:t>
            </a:r>
            <a:r>
              <a:rPr/>
              <a:t> </a:t>
            </a:r>
            <a:r>
              <a:rPr/>
              <a:t>space</a:t>
            </a:r>
            <a:r>
              <a:rPr/>
              <a:t> </a:t>
            </a:r>
            <a:r>
              <a:rPr/>
              <a:t>and</a:t>
            </a:r>
            <a:r>
              <a:rPr/>
              <a:t> </a:t>
            </a:r>
            <a:r>
              <a:rPr/>
              <a:t>complements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b="1"/>
                  <a:t>Complementary events</a:t>
                </a:r>
                <a:r>
                  <a:rPr/>
                  <a:t> are two mutually exclusive events whose probabilities that add up to 1.</a:t>
                </a:r>
              </a:p>
              <a:p>
                <a:pPr lvl="1"/>
                <a:r>
                  <a:rPr/>
                  <a:t>A couple has one child. If we know that the child is not a boy, what is gender of this child? </a:t>
                </a:r>
                <a14:m>
                  <m:oMath xmlns:m="http://schemas.openxmlformats.org/officeDocument/2006/math">
                    <m:r>
                      <m:t>{</m:t>
                    </m:r>
                    <m:r>
                      <m:t>M</m:t>
                    </m:r>
                    <m:r>
                      <m:t>,</m:t>
                    </m:r>
                    <m:r>
                      <m:t>F</m:t>
                    </m:r>
                    <m:r>
                      <m:t>}</m:t>
                    </m:r>
                  </m:oMath>
                </a14:m>
                <a:r>
                  <a:rPr/>
                  <a:t>. Male and female are </a:t>
                </a:r>
                <a:r>
                  <a:rPr b="1"/>
                  <a:t>complementary</a:t>
                </a:r>
                <a:r>
                  <a:rPr/>
                  <a:t> outcomes.</a:t>
                </a:r>
              </a:p>
              <a:p>
                <a:pPr lvl="1"/>
                <a:r>
                  <a:rPr/>
                  <a:t>A couple has two children, if we know that they are not both female, what are the possible gender combinations for these children? </a:t>
                </a:r>
                <a14:m>
                  <m:oMath xmlns:m="http://schemas.openxmlformats.org/officeDocument/2006/math">
                    <m:r>
                      <m:t>{</m:t>
                    </m:r>
                    <m:r>
                      <m:t>M</m:t>
                    </m:r>
                    <m:r>
                      <m:t>M</m:t>
                    </m:r>
                    <m:r>
                      <m:t>,</m:t>
                    </m:r>
                    <m:r>
                      <m:t>F</m:t>
                    </m:r>
                    <m:r>
                      <m:t>F</m:t>
                    </m:r>
                    <m:r>
                      <m:t>,</m:t>
                    </m:r>
                    <m:r>
                      <m:t>F</m:t>
                    </m:r>
                    <m:r>
                      <m:t>M</m:t>
                    </m:r>
                    <m:r>
                      <m:t>,</m:t>
                    </m:r>
                    <m:r>
                      <m:t>M</m:t>
                    </m:r>
                    <m:r>
                      <m:t>F</m:t>
                    </m:r>
                    <m:r>
                      <m:t>}</m:t>
                    </m:r>
                  </m:oMath>
                </a14:m>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Independence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Two processes are said to be </a:t>
                </a:r>
                <a:r>
                  <a:rPr b="1"/>
                  <a:t>independent</a:t>
                </a:r>
                <a:r>
                  <a:rPr/>
                  <a:t> of one another if knowing the outcome of one provides no useful information about the outcome of the other.</a:t>
                </a:r>
              </a:p>
              <a:p>
                <a:pPr lvl="1"/>
                <a:r>
                  <a:rPr/>
                  <a:t>Knowing that the coin landed on a head on the first toss </a:t>
                </a:r>
                <a:r>
                  <a:rPr b="1"/>
                  <a:t>does not</a:t>
                </a:r>
                <a:r>
                  <a:rPr/>
                  <a:t> provide any useful information for determining what the coin will land on in the second toss. </a:t>
                </a:r>
                <a14:m>
                  <m:oMath xmlns:m="http://schemas.openxmlformats.org/officeDocument/2006/math">
                    <m:r>
                      <m:t>→</m:t>
                    </m:r>
                  </m:oMath>
                </a14:m>
                <a:r>
                  <a:rPr/>
                  <a:t> Outcomes of two tosses of a coin are independent.</a:t>
                </a:r>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Independence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Two processes are said to be </a:t>
                </a:r>
                <a:r>
                  <a:rPr b="1"/>
                  <a:t>independent</a:t>
                </a:r>
                <a:r>
                  <a:rPr/>
                  <a:t> of one another if knowing the outcome of one provides no useful information about the outcome of the other.</a:t>
                </a:r>
              </a:p>
              <a:p>
                <a:pPr lvl="1"/>
                <a:r>
                  <a:rPr/>
                  <a:t>Knowing that the coin landed on a head on the first toss </a:t>
                </a:r>
                <a:r>
                  <a:rPr b="1"/>
                  <a:t>does not</a:t>
                </a:r>
                <a:r>
                  <a:rPr/>
                  <a:t> provide any useful information for determining what the coin will land on in the second toss. </a:t>
                </a:r>
                <a14:m>
                  <m:oMath xmlns:m="http://schemas.openxmlformats.org/officeDocument/2006/math">
                    <m:r>
                      <m:t>→</m:t>
                    </m:r>
                  </m:oMath>
                </a14:m>
                <a:r>
                  <a:rPr/>
                  <a:t> Outcomes of two tosses of a coin are independent.</a:t>
                </a:r>
              </a:p>
              <a:p>
                <a:pPr lvl="1"/>
                <a:r>
                  <a:rPr/>
                  <a:t>Knowing that the first card drawn from a deck is an ace </a:t>
                </a:r>
                <a:r>
                  <a:rPr b="1"/>
                  <a:t>does</a:t>
                </a:r>
                <a:r>
                  <a:rPr/>
                  <a:t> provide useful information for determining the probability of drawing an ace in the second draw. </a:t>
                </a:r>
                <a14:m>
                  <m:oMath xmlns:m="http://schemas.openxmlformats.org/officeDocument/2006/math">
                    <m:r>
                      <m:t>→</m:t>
                    </m:r>
                  </m:oMath>
                </a14:m>
                <a:r>
                  <a:rPr/>
                  <a:t> Outcomes of two draws from a deck of cards (without replacement) are dependent.</a:t>
                </a:r>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Between January 9-12, 2013, SurveyUSA interviewed a random sample of 500 North Carolina residents asking them whether they think widespread gun ownership protects law abiding citizens from crime, or makes society more dangerous. 58% of all respondents said it protects citizens. 67% of White respondents, 28% of Black respondents, and 64% of Hispanic respondents shared this view. Which of the below is true?</a:t>
            </a:r>
          </a:p>
          <a:p>
            <a:pPr lvl="0" marL="0" indent="0">
              <a:buNone/>
            </a:pPr>
            <a:r>
              <a:rPr/>
              <a:t>Opinions on gun ownership and race ethnicity are most likely</a:t>
            </a:r>
          </a:p>
          <a:p>
            <a:pPr lvl="1">
              <a:buAutoNum type="arabicPeriod"/>
            </a:pPr>
            <a:r>
              <a:rPr/>
              <a:t>complementary</a:t>
            </a:r>
          </a:p>
          <a:p>
            <a:pPr lvl="1">
              <a:buAutoNum type="arabicPeriod"/>
            </a:pPr>
            <a:r>
              <a:rPr/>
              <a:t>mutually exclusive</a:t>
            </a:r>
          </a:p>
          <a:p>
            <a:pPr lvl="1">
              <a:buAutoNum type="arabicPeriod"/>
            </a:pPr>
            <a:r>
              <a:rPr/>
              <a:t>independent</a:t>
            </a:r>
          </a:p>
          <a:p>
            <a:pPr lvl="1">
              <a:buAutoNum type="arabicPeriod"/>
            </a:pPr>
            <a:r>
              <a:rPr/>
              <a:t>dependent</a:t>
            </a:r>
          </a:p>
          <a:p>
            <a:pPr lvl="1">
              <a:buAutoNum type="arabicPeriod"/>
            </a:pPr>
            <a:r>
              <a:rPr/>
              <a:t>disjoint</a:t>
            </a:r>
          </a:p>
          <a:p>
            <a:pPr lvl="0" marL="0" indent="0">
              <a:buNone/>
            </a:pPr>
            <a:r>
              <a:rPr/>
              <a:t> </a:t>
            </a:r>
            <a:r>
              <a:rPr>
                <a:hlinkClick r:id="rId2"/>
              </a:rPr>
              <a:t>http://www.surveyusa.com/client/PollReport.aspx?g=a5f460ef-bba9-484b-8579-1101ea26421b</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Between January 9-12, 2013, SurveyUSA interviewed a random sample of 500 North Carolina residents asking them whether they think widespread gun ownership protects law abiding citizens from crime, or makes society more dangerous. 58% of all respondents said it protects citizens. 67% of White respondents, 28% of Black respondents, and 64% of Hispanic respondents shared this view. Which of the below is true?</a:t>
            </a:r>
          </a:p>
          <a:p>
            <a:pPr lvl="0" marL="0" indent="0">
              <a:buNone/>
            </a:pPr>
            <a:r>
              <a:rPr/>
              <a:t>Opinions on gun ownership and race ethnicity are most likely</a:t>
            </a:r>
          </a:p>
          <a:p>
            <a:pPr lvl="1">
              <a:buAutoNum type="arabicPeriod"/>
            </a:pPr>
            <a:r>
              <a:rPr/>
              <a:t>complementary</a:t>
            </a:r>
          </a:p>
          <a:p>
            <a:pPr lvl="1">
              <a:buAutoNum type="arabicPeriod"/>
            </a:pPr>
            <a:r>
              <a:rPr/>
              <a:t>mutually exclusive</a:t>
            </a:r>
          </a:p>
          <a:p>
            <a:pPr lvl="1">
              <a:buAutoNum type="arabicPeriod"/>
            </a:pPr>
            <a:r>
              <a:rPr/>
              <a:t>independent</a:t>
            </a:r>
          </a:p>
          <a:p>
            <a:pPr lvl="1">
              <a:buAutoNum type="arabicPeriod"/>
            </a:pPr>
            <a:r>
              <a:rPr/>
              <a:t>dependent</a:t>
            </a:r>
          </a:p>
          <a:p>
            <a:pPr lvl="1">
              <a:buAutoNum type="arabicPeriod"/>
            </a:pPr>
            <a:r>
              <a:rPr/>
              <a:t>disjoint </a:t>
            </a:r>
          </a:p>
          <a:p>
            <a:pPr lvl="0" marL="0" indent="0">
              <a:buNone/>
            </a:pPr>
            <a:r>
              <a:rPr/>
              <a:t> </a:t>
            </a:r>
            <a:r>
              <a:rPr>
                <a:hlinkClick r:id="rId2"/>
              </a:rPr>
              <a:t>http://www.surveyusa.com/client/PollReport.aspx?g=a5f460ef-bba9-484b-8579-1101ea26421b</a:t>
            </a:r>
          </a:p>
        </p:txBody>
      </p:sp>
    </p:spTree>
  </p:cSld>
</p:sld>
</file>

<file path=ppt/slides/slide46.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b="1" /><a:t>Checking for independence</a:t></a:r><a:r><a:rPr /><a:t>:</a:t></a:r></a:p><a:p><a:pPr lvl="0" marL="0" indent="0"><a:buNone /></a:pPr><a:r><a:rPr /><a:t>If P(A occurs, given that B is true) = </a:t></a:r><a14:m><m:oMath xmlns:m="http://schemas.openxmlformats.org/officeDocument/2006/math"><m:r><m:t>P</m:t></m:r><m:r><m:t>(</m:t></m:r><m:r><m:t>A</m:t></m:r><m:r><m:t> </m:t></m:r><m:r><m:t>|</m:t></m:r><m:r><m:t> </m:t></m:r><m:r><m:t>B</m:t></m:r><m:r><m:t>)</m:t></m:r><m:r><m:t>=</m:t></m:r><m:r><m:t>P</m:t></m:r><m:r><m:t>(</m:t></m:r><m:r><m:t>A</m:t></m:r><m:r><m:t>)</m:t></m:r></m:oMath></a14:m><a:r><a:rPr /><a:t>, then A and B are independent.</a:t></a:r></a:p></p:txBody></p:sp></mc:Choice></mc:AlternateContent></p:spTree></p:cSld></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Gun</a:t>
            </a:r>
            <a:r>
              <a:rPr/>
              <a:t> </a:t>
            </a:r>
            <a:r>
              <a:rPr/>
              <a:t>Ownership</a:t>
            </a:r>
            <a:r>
              <a:rPr/>
              <a:t> </a:t>
            </a:r>
            <a:r>
              <a:rPr/>
              <a:t>Question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P(protects citizens) = 0.58</a:t>
                </a:r>
              </a:p>
              <a:p>
                <a:pPr lvl="1"/>
                <a:r>
                  <a:rPr/>
                  <a:t>P(randomly selected NC resident says gun ownership protects citizens, given that the resident is white) = P(protects citizens </a:t>
                </a:r>
                <a14:m>
                  <m:oMath xmlns:m="http://schemas.openxmlformats.org/officeDocument/2006/math">
                    <m:r>
                      <m:t>|</m:t>
                    </m:r>
                  </m:oMath>
                </a14:m>
                <a:r>
                  <a:rPr/>
                  <a:t> White) = 0.67</a:t>
                </a:r>
              </a:p>
              <a:p>
                <a:pPr lvl="1"/>
                <a:r>
                  <a:rPr/>
                  <a:t>P(protects citizens </a:t>
                </a:r>
                <a14:m>
                  <m:oMath xmlns:m="http://schemas.openxmlformats.org/officeDocument/2006/math">
                    <m:r>
                      <m:t>|</m:t>
                    </m:r>
                  </m:oMath>
                </a14:m>
                <a:r>
                  <a:rPr/>
                  <a:t> Black) = 0.28</a:t>
                </a:r>
              </a:p>
              <a:p>
                <a:pPr lvl="1"/>
                <a:r>
                  <a:rPr/>
                  <a:t>P(protects citizens </a:t>
                </a:r>
                <a14:m>
                  <m:oMath xmlns:m="http://schemas.openxmlformats.org/officeDocument/2006/math">
                    <m:r>
                      <m:t>|</m:t>
                    </m:r>
                  </m:oMath>
                </a14:m>
                <a:r>
                  <a:rPr/>
                  <a:t> Hispanic) = 0.64</a:t>
                </a:r>
              </a:p>
              <a:p>
                <a:pPr lvl="0" marL="0" indent="0">
                  <a:buNone/>
                </a:pPr>
                <a:r>
                  <a:rPr/>
                  <a:t>P(protects citizens) varies by race/ethnicity, therefore opinion on gun ownership and race ethnicity are most likely dependent.</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Determining</a:t>
            </a:r>
            <a:r>
              <a:rPr/>
              <a:t> </a:t>
            </a:r>
            <a:r>
              <a:rPr/>
              <a:t>dependence</a:t>
            </a:r>
            <a:r>
              <a:rPr/>
              <a:t> </a:t>
            </a:r>
            <a:r>
              <a:rPr/>
              <a:t>based</a:t>
            </a:r>
            <a:r>
              <a:rPr/>
              <a:t> </a:t>
            </a:r>
            <a:r>
              <a:rPr/>
              <a:t>on</a:t>
            </a:r>
            <a:r>
              <a:rPr/>
              <a:t> </a:t>
            </a:r>
            <a:r>
              <a:rPr/>
              <a:t>sample</a:t>
            </a:r>
            <a:r>
              <a:rPr/>
              <a:t> </a:t>
            </a:r>
            <a:r>
              <a:rPr/>
              <a:t>data</a:t>
            </a:r>
          </a:p>
        </p:txBody>
      </p:sp>
      <p:sp>
        <p:nvSpPr>
          <p:cNvPr id="3" name="Content Placeholder 2"/>
          <p:cNvSpPr>
            <a:spLocks noGrp="1"/>
          </p:cNvSpPr>
          <p:nvPr>
            <p:ph idx="1"/>
          </p:nvPr>
        </p:nvSpPr>
        <p:spPr/>
        <p:txBody>
          <a:bodyPr/>
          <a:lstStyle/>
          <a:p>
            <a:pPr lvl="1"/>
            <a:r>
              <a:rPr/>
              <a:t>If conditional probabilities calculated based on sample data suggest dependence between two variables, the next step is to conduct a hypothesis test to determine if the observed difference between the probabilities is likely or unlikely to have happened by chance.</a:t>
            </a:r>
          </a:p>
          <a:p>
            <a:pPr lvl="1"/>
            <a:r>
              <a:rPr/>
              <a:t>If the observed difference between the conditional probabilities is large, then there is stronger evidence that the difference is real.</a:t>
            </a:r>
          </a:p>
          <a:p>
            <a:pPr lvl="1"/>
            <a:r>
              <a:rPr/>
              <a:t>If a sample is large, then even a small difference can provide strong evidence of a real difference.</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More</a:t>
            </a:r>
            <a:r>
              <a:rPr/>
              <a:t> </a:t>
            </a:r>
            <a:r>
              <a:rPr/>
              <a:t>on</a:t>
            </a:r>
            <a:r>
              <a:rPr/>
              <a:t> </a:t>
            </a:r>
            <a:r>
              <a:rPr/>
              <a:t>dependence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We saw that P(protects citizens </a:t>
                </a:r>
                <a14:m>
                  <m:oMath xmlns:m="http://schemas.openxmlformats.org/officeDocument/2006/math">
                    <m:r>
                      <m:t>|</m:t>
                    </m:r>
                  </m:oMath>
                </a14:m>
                <a:r>
                  <a:rPr/>
                  <a:t> White) = 0.67 and P(protects citizens </a:t>
                </a:r>
                <a14:m>
                  <m:oMath xmlns:m="http://schemas.openxmlformats.org/officeDocument/2006/math">
                    <m:r>
                      <m:t>|</m:t>
                    </m:r>
                  </m:oMath>
                </a14:m>
                <a:r>
                  <a:rPr/>
                  <a:t> Hispanic) = 0.64. Under which condition would you be more convinced of a real difference between the proportions of Whites and Hispanics who think gun widespread gun ownership protects citizens? </a:t>
                </a:r>
                <a14:m>
                  <m:oMath xmlns:m="http://schemas.openxmlformats.org/officeDocument/2006/math">
                    <m:r>
                      <m:t>n</m:t>
                    </m:r>
                    <m:r>
                      <m:t>=</m:t>
                    </m:r>
                    <m:r>
                      <m:t>500</m:t>
                    </m:r>
                  </m:oMath>
                </a14:m>
                <a:r>
                  <a:rPr/>
                  <a:t> or </a:t>
                </a:r>
                <a14:m>
                  <m:oMath xmlns:m="http://schemas.openxmlformats.org/officeDocument/2006/math">
                    <m:r>
                      <m:t>n</m:t>
                    </m:r>
                    <m:r>
                      <m:t>=</m:t>
                    </m:r>
                    <m:r>
                      <m:t>50</m:t>
                    </m:r>
                    <m:r>
                      <m:t>,</m:t>
                    </m:r>
                    <m:r>
                      <m:t>000</m:t>
                    </m:r>
                  </m:oMath>
                </a14:m>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a:t>
            </a:r>
            <a:r>
              <a:rPr/>
              <a:t> </a:t>
            </a:r>
            <a:r>
              <a:rPr/>
              <a:t>Plots</a:t>
            </a:r>
          </a:p>
        </p:txBody>
      </p:sp>
      <p:sp>
        <p:nvSpPr>
          <p:cNvPr id="3" name="Content Placeholder 2"/>
          <p:cNvSpPr>
            <a:spLocks noGrp="1"/>
          </p:cNvSpPr>
          <p:nvPr>
            <p:ph idx="1"/>
          </p:nvPr>
        </p:nvSpPr>
        <p:spPr/>
        <p:txBody>
          <a:bodyPr/>
          <a:lstStyle/>
          <a:p>
            <a:pPr lvl="0" marL="0" indent="0">
              <a:buNone/>
            </a:pPr>
            <a:r>
              <a:rPr/>
              <a:t>A </a:t>
            </a:r>
            <a:r>
              <a:rPr b="1"/>
              <a:t>bar plot</a:t>
            </a:r>
            <a:r>
              <a:rPr/>
              <a:t> is a common way to display a single categorical variable. A bar plot where proportions instead of frequencies are shown is called a </a:t>
            </a:r>
            <a:r>
              <a:rPr b="1"/>
              <a:t>relative frequency bar plot</a:t>
            </a:r>
            <a:r>
              <a:rPr/>
              <a:t>.</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Disjoint</a:t>
            </a:r>
            <a:r>
              <a:rPr/>
              <a:t> </a:t>
            </a:r>
            <a:r>
              <a:rPr/>
              <a:t>vs. complementary</a:t>
            </a:r>
          </a:p>
        </p:txBody>
      </p:sp>
      <p:sp>
        <p:nvSpPr>
          <p:cNvPr id="3" name="Content Placeholder 2"/>
          <p:cNvSpPr>
            <a:spLocks noGrp="1"/>
          </p:cNvSpPr>
          <p:nvPr>
            <p:ph idx="1"/>
          </p:nvPr>
        </p:nvSpPr>
        <p:spPr/>
        <p:txBody>
          <a:bodyPr/>
          <a:lstStyle/>
          <a:p>
            <a:pPr lvl="0" marL="0" indent="0">
              <a:buNone/>
            </a:pPr>
            <a:r>
              <a:rPr b="1"/>
              <a:t>Do the sum</a:t>
            </a:r>
            <a:r>
              <a:rPr/>
              <a:t> of probabilities of two disjoint events always add up to 1?</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Disjoint</a:t>
            </a:r>
            <a:r>
              <a:rPr/>
              <a:t> </a:t>
            </a:r>
            <a:r>
              <a:rPr/>
              <a:t>vs. complementary</a:t>
            </a:r>
          </a:p>
        </p:txBody>
      </p:sp>
      <p:sp>
        <p:nvSpPr>
          <p:cNvPr id="3" name="Content Placeholder 2"/>
          <p:cNvSpPr>
            <a:spLocks noGrp="1"/>
          </p:cNvSpPr>
          <p:nvPr>
            <p:ph idx="1"/>
          </p:nvPr>
        </p:nvSpPr>
        <p:spPr/>
        <p:txBody>
          <a:bodyPr/>
          <a:lstStyle/>
          <a:p>
            <a:pPr lvl="0" marL="0" indent="0">
              <a:buNone/>
            </a:pPr>
            <a:r>
              <a:rPr b="1"/>
              <a:t>Do the sum</a:t>
            </a:r>
            <a:r>
              <a:rPr/>
              <a:t> of probabilities of two disjoint events always add up to 1?</a:t>
            </a:r>
          </a:p>
          <a:p>
            <a:pPr lvl="0" marL="0" indent="0">
              <a:buNone/>
            </a:pPr>
            <a:r>
              <a:rPr/>
              <a:t>Not necessarily, there may be more than 2 events in the sample space, e.g. party affiliation.</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Disjoint</a:t>
            </a:r>
            <a:r>
              <a:rPr/>
              <a:t> </a:t>
            </a:r>
            <a:r>
              <a:rPr/>
              <a:t>vs. complementary</a:t>
            </a:r>
          </a:p>
        </p:txBody>
      </p:sp>
      <p:sp>
        <p:nvSpPr>
          <p:cNvPr id="3" name="Content Placeholder 2"/>
          <p:cNvSpPr>
            <a:spLocks noGrp="1"/>
          </p:cNvSpPr>
          <p:nvPr>
            <p:ph idx="1"/>
          </p:nvPr>
        </p:nvSpPr>
        <p:spPr/>
        <p:txBody>
          <a:bodyPr/>
          <a:lstStyle/>
          <a:p>
            <a:pPr lvl="0" marL="0" indent="0">
              <a:buNone/>
            </a:pPr>
            <a:r>
              <a:rPr b="1"/>
              <a:t>Do the sum</a:t>
            </a:r>
            <a:r>
              <a:rPr/>
              <a:t> of probabilities of two disjoint events always add up to 1?</a:t>
            </a:r>
          </a:p>
          <a:p>
            <a:pPr lvl="0" marL="0" indent="0">
              <a:buNone/>
            </a:pPr>
            <a:r>
              <a:rPr/>
              <a:t>Not necessarily, there may be more than 2 events in the sample space, e.g. party affiliation.</a:t>
            </a:r>
          </a:p>
          <a:p>
            <a:pPr lvl="0" marL="0" indent="0">
              <a:buNone/>
            </a:pPr>
          </a:p>
          <a:p>
            <a:pPr lvl="0" marL="0" indent="0">
              <a:buNone/>
            </a:pPr>
            <a:r>
              <a:rPr b="1"/>
              <a:t>Do the sum</a:t>
            </a:r>
            <a:r>
              <a:rPr/>
              <a:t> of probabilities of two complementary events always add up to 1?</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Disjoint</a:t>
            </a:r>
            <a:r>
              <a:rPr/>
              <a:t> </a:t>
            </a:r>
            <a:r>
              <a:rPr/>
              <a:t>vs. complementary</a:t>
            </a:r>
          </a:p>
        </p:txBody>
      </p:sp>
      <p:sp>
        <p:nvSpPr>
          <p:cNvPr id="3" name="Content Placeholder 2"/>
          <p:cNvSpPr>
            <a:spLocks noGrp="1"/>
          </p:cNvSpPr>
          <p:nvPr>
            <p:ph idx="1"/>
          </p:nvPr>
        </p:nvSpPr>
        <p:spPr/>
        <p:txBody>
          <a:bodyPr/>
          <a:lstStyle/>
          <a:p>
            <a:pPr lvl="0" marL="0" indent="0">
              <a:buNone/>
            </a:pPr>
            <a:r>
              <a:rPr b="1"/>
              <a:t>Do the sum</a:t>
            </a:r>
            <a:r>
              <a:rPr/>
              <a:t> of probabilities of two disjoint events always add up to 1?</a:t>
            </a:r>
          </a:p>
          <a:p>
            <a:pPr lvl="0" marL="0" indent="0">
              <a:buNone/>
            </a:pPr>
            <a:r>
              <a:rPr/>
              <a:t>Not necessarily, there may be more than 2 events in the sample space, e.g. party affiliation.</a:t>
            </a:r>
          </a:p>
          <a:p>
            <a:pPr lvl="0" marL="0" indent="0">
              <a:buNone/>
            </a:pPr>
          </a:p>
          <a:p>
            <a:pPr lvl="0" marL="0" indent="0">
              <a:buNone/>
            </a:pPr>
            <a:r>
              <a:rPr b="1"/>
              <a:t>Do the sum</a:t>
            </a:r>
            <a:r>
              <a:rPr/>
              <a:t> of probabilities of two complementary events always add up to 1?</a:t>
            </a:r>
          </a:p>
          <a:p>
            <a:pPr lvl="0" marL="0" indent="0">
              <a:buNone/>
            </a:pPr>
            <a:r>
              <a:rPr/>
              <a:t>Yes, that’s the definition of complementary, e.g. heads and tails.</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Note</a:t>
            </a:r>
          </a:p>
        </p:txBody>
      </p:sp>
      <p:sp>
        <p:nvSpPr>
          <p:cNvPr id="3" name="Content Placeholder 2"/>
          <p:cNvSpPr>
            <a:spLocks noGrp="1"/>
          </p:cNvSpPr>
          <p:nvPr>
            <p:ph idx="1"/>
          </p:nvPr>
        </p:nvSpPr>
        <p:spPr/>
        <p:txBody>
          <a:bodyPr/>
          <a:lstStyle/>
          <a:p>
            <a:pPr lvl="0" marL="0" indent="0">
              <a:buNone/>
            </a:pPr>
            <a:r>
              <a:rPr/>
              <a:t>If you took a version of this course before, or a similar course, you may be expecting that we would do a lot of discrete probability questions: conditional probability, Bayes Rule, tree diagrams and so on. I have completely removed that from this course, as it really doesn’t do anything useful for the rest of the material. We’re now moving on to random variables and continuous probability (in the next lecture).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ig_1_7_bar.png" id="0" name="Picture 1"/>
          <p:cNvPicPr>
            <a:picLocks noGrp="1" noChangeAspect="1"/>
          </p:cNvPicPr>
          <p:nvPr/>
        </p:nvPicPr>
        <p:blipFill>
          <a:blip r:embed="rId2"/>
          <a:stretch>
            <a:fillRect/>
          </a:stretch>
        </p:blipFill>
        <p:spPr bwMode="auto">
          <a:xfrm>
            <a:off x="457200" y="2717800"/>
            <a:ext cx="8229600" cy="22733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b="1"/>
              <a:t>How are bar plots different than histograms?</a:t>
            </a:r>
            <a:r>
              <a:rPr/>
              <a:t> Bar plots are used for displaying distributions of categorical variables, while histograms are used for numerical variables. The x-axis in a histogram is a number line, hence the order of the bars cannot be changed, while in a bar plot the categories can be listed in any order (though some orderings make more sense than others, especially for ordinal variables.)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Choosing</a:t>
            </a:r>
            <a:r>
              <a:rPr/>
              <a:t> </a:t>
            </a:r>
            <a:r>
              <a:rPr/>
              <a:t>the</a:t>
            </a:r>
            <a:r>
              <a:rPr/>
              <a:t> </a:t>
            </a:r>
            <a:r>
              <a:rPr/>
              <a:t>Appropriate</a:t>
            </a:r>
            <a:r>
              <a:rPr/>
              <a:t> </a:t>
            </a:r>
            <a:r>
              <a:rPr/>
              <a:t>Proportion</a:t>
            </a:r>
          </a:p>
        </p:txBody>
      </p:sp>
      <p:sp>
        <p:nvSpPr>
          <p:cNvPr id="3" name="Content Placeholder 2"/>
          <p:cNvSpPr>
            <a:spLocks noGrp="1"/>
          </p:cNvSpPr>
          <p:nvPr>
            <p:ph idx="1"/>
          </p:nvPr>
        </p:nvSpPr>
        <p:spPr/>
        <p:txBody>
          <a:bodyPr/>
          <a:lstStyle/>
          <a:p>
            <a:pPr lvl="0" marL="0" indent="0">
              <a:buNone/>
            </a:pPr>
            <a:r>
              <a:rPr/>
              <a:t>Does there appear to be a relationship between gender and whether the student is looking for a spouse in college?</a:t>
            </a:r>
          </a:p>
          <a:p>
            <a:pPr lvl="0" marL="0" indent="0">
              <a:buNone/>
            </a:pPr>
            <a:r>
              <a:rPr/>
              <a:t>looking for spouse</a:t>
            </a:r>
          </a:p>
          <a:p>
            <a:pPr lvl="0" marL="0" indent="0">
              <a:buNone/>
            </a:pPr>
            <a:r>
              <a:rPr/>
              <a:t>No</a:t>
            </a:r>
          </a:p>
          <a:p>
            <a:pPr lvl="0" marL="0" indent="0">
              <a:buNone/>
            </a:pPr>
            <a:r>
              <a:rPr/>
              <a:t>Yes</a:t>
            </a:r>
          </a:p>
          <a:p>
            <a:pPr lvl="0" marL="0" indent="0">
              <a:buNone/>
            </a:pPr>
            <a:r>
              <a:rPr/>
              <a:t>Total</a:t>
            </a:r>
          </a:p>
          <a:p>
            <a:pPr lvl="0" marL="0" indent="0">
              <a:buNone/>
            </a:pPr>
            <a:r>
              <a:rPr/>
              <a:t>gender</a:t>
            </a:r>
          </a:p>
          <a:p>
            <a:pPr lvl="0" marL="0" indent="0">
              <a:buNone/>
            </a:pPr>
            <a:r>
              <a:rPr/>
              <a:t>Female</a:t>
            </a:r>
          </a:p>
          <a:p>
            <a:pPr lvl="0" marL="0" indent="0">
              <a:buNone/>
            </a:pPr>
            <a:r>
              <a:rPr/>
              <a:t>86</a:t>
            </a:r>
          </a:p>
          <a:p>
            <a:pPr lvl="0" marL="0" indent="0">
              <a:buNone/>
            </a:pPr>
            <a:r>
              <a:rPr/>
              <a:t>51</a:t>
            </a:r>
          </a:p>
          <a:p>
            <a:pPr lvl="0" marL="0" indent="0">
              <a:buNone/>
            </a:pPr>
            <a:r>
              <a:rPr/>
              <a:t>137</a:t>
            </a:r>
          </a:p>
          <a:p>
            <a:pPr lvl="0" marL="0" indent="0">
              <a:buNone/>
            </a:pPr>
            <a:r>
              <a:rPr/>
              <a:t>Male</a:t>
            </a:r>
          </a:p>
          <a:p>
            <a:pPr lvl="0" marL="0" indent="0">
              <a:buNone/>
            </a:pPr>
            <a:r>
              <a:rPr/>
              <a:t>52</a:t>
            </a:r>
          </a:p>
          <a:p>
            <a:pPr lvl="0" marL="0" indent="0">
              <a:buNone/>
            </a:pPr>
            <a:r>
              <a:rPr/>
              <a:t>18</a:t>
            </a:r>
          </a:p>
          <a:p>
            <a:pPr lvl="0" marL="0" indent="0">
              <a:buNone/>
            </a:pPr>
            <a:r>
              <a:rPr/>
              <a:t>70</a:t>
            </a:r>
          </a:p>
          <a:p>
            <a:pPr lvl="0" marL="0" indent="0">
              <a:buNone/>
            </a:pPr>
            <a:r>
              <a:rPr/>
              <a:t>Total</a:t>
            </a:r>
          </a:p>
          <a:p>
            <a:pPr lvl="0" marL="0" indent="0">
              <a:buNone/>
            </a:pPr>
            <a:r>
              <a:rPr/>
              <a:t>138</a:t>
            </a:r>
          </a:p>
          <a:p>
            <a:pPr lvl="0" marL="0" indent="0">
              <a:buNone/>
            </a:pPr>
            <a:r>
              <a:rPr/>
              <a:t>69</a:t>
            </a:r>
          </a:p>
          <a:p>
            <a:pPr lvl="0" marL="0" indent="0">
              <a:buNone/>
            </a:pPr>
            <a:r>
              <a:rPr/>
              <a:t>207</a:t>
            </a:r>
          </a:p>
          <a:p>
            <a:pPr lvl="0" marL="0" indent="0">
              <a:buNone/>
            </a:pPr>
            <a:r>
              <a:rPr/>
              <a:t>To answer this question we examine the row proportions:</a:t>
            </a:r>
          </a:p>
          <a:p>
            <a:pPr lvl="1"/>
            <a:r>
              <a:rPr/>
              <a:t>% Females looking for a spouse: 51 / 137 ~ 0.37</a:t>
            </a:r>
          </a:p>
          <a:p>
            <a:pPr lvl="1"/>
            <a:r>
              <a:rPr/>
              <a:t>% Males looking for a spouse: 18 / 70 ~ 0.26</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Segmented</a:t>
            </a:r>
            <a:r>
              <a:rPr/>
              <a:t> </a:t>
            </a:r>
            <a:r>
              <a:rPr/>
              <a:t>Bar</a:t>
            </a:r>
            <a:r>
              <a:rPr/>
              <a:t> </a:t>
            </a:r>
            <a:r>
              <a:rPr/>
              <a:t>and</a:t>
            </a:r>
            <a:r>
              <a:rPr/>
              <a:t> </a:t>
            </a:r>
            <a:r>
              <a:rPr/>
              <a:t>Mosaic</a:t>
            </a:r>
            <a:r>
              <a:rPr/>
              <a:t> </a:t>
            </a:r>
            <a:r>
              <a:rPr/>
              <a:t>Plots</a:t>
            </a:r>
          </a:p>
        </p:txBody>
      </p:sp>
      <p:sp>
        <p:nvSpPr>
          <p:cNvPr id="3" name="Content Placeholder 2"/>
          <p:cNvSpPr>
            <a:spLocks noGrp="1"/>
          </p:cNvSpPr>
          <p:nvPr>
            <p:ph idx="1"/>
          </p:nvPr>
        </p:nvSpPr>
        <p:spPr/>
        <p:txBody>
          <a:bodyPr/>
          <a:lstStyle/>
          <a:p>
            <a:pPr lvl="0" marL="0" indent="0">
              <a:buNone/>
            </a:pPr>
            <a:r>
              <a:rPr/>
              <a:t>What are the differences between the three visualizations shown below?</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1051H-A: Lecture #04</dc:title>
  <dc:creator/>
  <cp:keywords/>
  <dcterms:created xsi:type="dcterms:W3CDTF">2020-05-11T00:29:33Z</dcterms:created>
  <dcterms:modified xsi:type="dcterms:W3CDTF">2020-05-11T00:29:33Z</dcterms:modified>
</cp:coreProperties>
</file>