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9" Type="http://schemas.openxmlformats.org/officeDocument/2006/relationships/tableStyles" Target="tableStyles.xml" /><Relationship Id="rId68" Type="http://schemas.openxmlformats.org/officeDocument/2006/relationships/theme" Target="theme/theme1.xml" /><Relationship Id="rId1" Type="http://schemas.openxmlformats.org/officeDocument/2006/relationships/slideMaster" Target="slideMasters/slideMaster1.xml" /><Relationship Id="rId67" Type="http://schemas.openxmlformats.org/officeDocument/2006/relationships/viewProps" Target="viewProps.xml" /><Relationship Id="rId6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t>
            </a:r>
            <a:r>
              <a:rPr/>
              <a:t> </a:t>
            </a:r>
            <a:r>
              <a:rPr/>
              <a:t>S61:</a:t>
            </a:r>
            <a:r>
              <a:rPr/>
              <a:t> </a:t>
            </a:r>
            <a:r>
              <a:rPr/>
              <a:t>Lecture</a:t>
            </a:r>
            <a:r>
              <a:rPr/>
              <a:t> </a:t>
            </a:r>
            <a:r>
              <a:rPr/>
              <a:t>07</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vs. HS</a:t>
            </a:r>
            <a:r>
              <a:rPr/>
              <a:t> </a:t>
            </a:r>
            <a:r>
              <a:rPr/>
              <a:t>graduate</a:t>
            </a:r>
            <a:r>
              <a:rPr/>
              <a:t> </a:t>
            </a:r>
            <a:r>
              <a:rPr/>
              <a:t>rate</a:t>
            </a:r>
          </a:p>
        </p:txBody>
      </p:sp>
      <p:sp>
        <p:nvSpPr>
          <p:cNvPr id="3" name="Content Placeholder 2"/>
          <p:cNvSpPr>
            <a:spLocks noGrp="1"/>
          </p:cNvSpPr>
          <p:nvPr>
            <p:ph idx="1"/>
          </p:nvPr>
        </p:nvSpPr>
        <p:spPr/>
        <p:txBody>
          <a:bodyPr/>
          <a:lstStyle/>
          <a:p>
            <a:pPr lvl="1"/>
            <a:r>
              <a:rPr b="1"/>
              <a:t>Response variable?</a:t>
            </a:r>
          </a:p>
          <a:p>
            <a:pPr lvl="1"/>
            <a:r>
              <a:rPr b="1"/>
              <a:t>Explanatory variable?</a:t>
            </a:r>
          </a:p>
          <a:p>
            <a:pPr lvl="1"/>
            <a:r>
              <a:rPr b="1"/>
              <a:t>Relationship?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vs. HS</a:t>
            </a:r>
            <a:r>
              <a:rPr/>
              <a:t> </a:t>
            </a:r>
            <a:r>
              <a:rPr/>
              <a:t>graduate</a:t>
            </a:r>
            <a:r>
              <a:rPr/>
              <a:t> </a:t>
            </a:r>
            <a:r>
              <a:rPr/>
              <a:t>rate</a:t>
            </a:r>
          </a:p>
        </p:txBody>
      </p:sp>
      <p:sp>
        <p:nvSpPr>
          <p:cNvPr id="3" name="Content Placeholder 2"/>
          <p:cNvSpPr>
            <a:spLocks noGrp="1"/>
          </p:cNvSpPr>
          <p:nvPr>
            <p:ph idx="1"/>
          </p:nvPr>
        </p:nvSpPr>
        <p:spPr/>
        <p:txBody>
          <a:bodyPr/>
          <a:lstStyle/>
          <a:p>
            <a:pPr lvl="1"/>
            <a:r>
              <a:rPr b="1"/>
              <a:t>Response variable?</a:t>
            </a:r>
            <a:r>
              <a:rPr/>
              <a:t> % in poverty</a:t>
            </a:r>
          </a:p>
          <a:p>
            <a:pPr lvl="1"/>
            <a:r>
              <a:rPr b="1"/>
              <a:t>Explanatory variable?</a:t>
            </a:r>
            <a:r>
              <a:rPr/>
              <a:t> % HS grad</a:t>
            </a:r>
          </a:p>
          <a:p>
            <a:pPr lvl="1"/>
            <a:r>
              <a:rPr b="1"/>
              <a:t>Relationship?</a:t>
            </a:r>
            <a:r>
              <a:rPr/>
              <a:t> linear, negative, moderately strong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Quantifying</a:t>
            </a:r>
            <a:r>
              <a:rPr/>
              <a:t> </a:t>
            </a:r>
            <a:r>
              <a:rPr/>
              <a:t>the</a:t>
            </a:r>
            <a:r>
              <a:rPr/>
              <a:t> </a:t>
            </a:r>
            <a:r>
              <a:rPr/>
              <a:t>relationship</a:t>
            </a:r>
          </a:p>
        </p:txBody>
      </p:sp>
      <p:sp>
        <p:nvSpPr>
          <p:cNvPr id="3" name="Content Placeholder 2"/>
          <p:cNvSpPr>
            <a:spLocks noGrp="1"/>
          </p:cNvSpPr>
          <p:nvPr>
            <p:ph idx="1"/>
          </p:nvPr>
        </p:nvSpPr>
        <p:spPr/>
        <p:txBody>
          <a:bodyPr/>
          <a:lstStyle/>
          <a:p>
            <a:pPr lvl="1"/>
            <a:r>
              <a:rPr b="1"/>
              <a:t>Correlation</a:t>
            </a:r>
            <a:r>
              <a:rPr/>
              <a:t> describes the strength of the </a:t>
            </a:r>
            <a:r>
              <a:rPr i="1"/>
              <a:t>linear</a:t>
            </a:r>
            <a:r>
              <a:rPr/>
              <a:t> association between two variables.</a:t>
            </a:r>
          </a:p>
          <a:p>
            <a:pPr lvl="1"/>
            <a:r>
              <a:rPr/>
              <a:t>It takes values between -1 (perfect negative) and +1 (perfect positive).</a:t>
            </a:r>
          </a:p>
          <a:p>
            <a:pPr lvl="1"/>
            <a:r>
              <a:rPr/>
              <a:t>A value of 0 indicates no linear association.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Guessing</a:t>
            </a:r>
            <a:r>
              <a:rPr/>
              <a:t> </a:t>
            </a:r>
            <a:r>
              <a:rPr/>
              <a:t>the</a:t>
            </a:r>
            <a:r>
              <a:rPr/>
              <a:t> </a:t>
            </a:r>
            <a:r>
              <a:rPr/>
              <a:t>correlation</a:t>
            </a:r>
          </a:p>
        </p:txBody>
      </p:sp>
      <p:sp>
        <p:nvSpPr>
          <p:cNvPr id="3" name="Content Placeholder 2"/>
          <p:cNvSpPr>
            <a:spLocks noGrp="1"/>
          </p:cNvSpPr>
          <p:nvPr>
            <p:ph idx="1"/>
          </p:nvPr>
        </p:nvSpPr>
        <p:spPr/>
        <p:txBody>
          <a:bodyPr/>
          <a:lstStyle/>
          <a:p>
            <a:pPr lvl="0" marL="0" indent="0">
              <a:buNone/>
            </a:pPr>
          </a:p>
          <a:p>
            <a:pPr lvl="0" marL="0" indent="0">
              <a:buNone/>
            </a:pPr>
            <a:r>
              <a:rPr b="1"/>
              <a:t>Which of the following is the best guess for the correlation between % in poverty and % HS grad?</a:t>
            </a:r>
          </a:p>
          <a:p>
            <a:pPr lvl="0" marL="0" indent="0">
              <a:buNone/>
            </a:pPr>
            <a:r>
              <a:rPr/>
              <a:t>0.6   -0.75   -0.1   0.02   -1.5</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Guessing</a:t>
            </a:r>
            <a:r>
              <a:rPr/>
              <a:t> </a:t>
            </a:r>
            <a:r>
              <a:rPr/>
              <a:t>the</a:t>
            </a:r>
            <a:r>
              <a:rPr/>
              <a:t> </a:t>
            </a:r>
            <a:r>
              <a:rPr/>
              <a:t>correlation</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 scatterplot, %poverty vs.%no husband</a:t>
            </a:r>
            <a:b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las=</a:t>
            </a:r>
            <a:r>
              <a:rPr sz="1800">
                <a:solidFill>
                  <a:srgbClr val="40A070"/>
                </a:solidFill>
                <a:latin typeface="Courier"/>
              </a:rPr>
              <a:t>1</a:t>
            </a:r>
            <a:r>
              <a:rPr sz="1800">
                <a:latin typeface="Courier"/>
              </a:rPr>
              <a:t>, </a:t>
            </a:r>
            <a:r>
              <a:rPr sz="1800">
                <a:solidFill>
                  <a:srgbClr val="902000"/>
                </a:solidFill>
                <a:latin typeface="Courier"/>
              </a:rPr>
              <a:t>mgp=</a:t>
            </a:r>
            <a:r>
              <a:rPr sz="1800" b="1">
                <a:solidFill>
                  <a:srgbClr val="007020"/>
                </a:solidFill>
                <a:latin typeface="Courier"/>
              </a:rPr>
              <a:t>c</a:t>
            </a:r>
            <a:r>
              <a:rPr sz="1800">
                <a:latin typeface="Courier"/>
              </a:rPr>
              <a:t>(</a:t>
            </a:r>
            <a:r>
              <a:rPr sz="1800">
                <a:solidFill>
                  <a:srgbClr val="40A070"/>
                </a:solidFill>
                <a:latin typeface="Courier"/>
              </a:rPr>
              <a:t>2.5</a:t>
            </a:r>
            <a:r>
              <a:rPr sz="1800">
                <a:latin typeface="Courier"/>
              </a:rPr>
              <a:t>,</a:t>
            </a:r>
            <a:r>
              <a:rPr sz="1800">
                <a:solidFill>
                  <a:srgbClr val="40A070"/>
                </a:solidFill>
                <a:latin typeface="Courier"/>
              </a:rPr>
              <a:t>0.7</a:t>
            </a:r>
            <a:r>
              <a:rPr sz="1800">
                <a:latin typeface="Courier"/>
              </a:rPr>
              <a:t>,</a:t>
            </a:r>
            <a:r>
              <a:rPr sz="1800">
                <a:solidFill>
                  <a:srgbClr val="40A070"/>
                </a:solidFill>
                <a:latin typeface="Courier"/>
              </a:rPr>
              <a:t>0</a:t>
            </a:r>
            <a:r>
              <a:rPr sz="1800">
                <a:latin typeface="Courier"/>
              </a:rPr>
              <a:t>), </a:t>
            </a:r>
            <a:r>
              <a:rPr sz="1800">
                <a:solidFill>
                  <a:srgbClr val="902000"/>
                </a:solidFill>
                <a:latin typeface="Courier"/>
              </a:rPr>
              <a:t>cex.lab =</a:t>
            </a:r>
            <a:r>
              <a:rPr sz="1800">
                <a:latin typeface="Courier"/>
              </a:rPr>
              <a:t> </a:t>
            </a:r>
            <a:r>
              <a:rPr sz="1800">
                <a:solidFill>
                  <a:srgbClr val="40A070"/>
                </a:solidFill>
                <a:latin typeface="Courier"/>
              </a:rPr>
              <a:t>1.5</a:t>
            </a:r>
            <a:r>
              <a:rPr sz="1800">
                <a:latin typeface="Courier"/>
              </a:rPr>
              <a:t>, </a:t>
            </a:r>
            <a:r>
              <a:rPr sz="1800">
                <a:solidFill>
                  <a:srgbClr val="902000"/>
                </a:solidFill>
                <a:latin typeface="Courier"/>
              </a:rPr>
              <a:t>cex.axis =</a:t>
            </a:r>
            <a:r>
              <a:rPr sz="1800">
                <a:latin typeface="Courier"/>
              </a:rPr>
              <a:t> </a:t>
            </a:r>
            <a:r>
              <a:rPr sz="1800">
                <a:solidFill>
                  <a:srgbClr val="40A070"/>
                </a:solidFill>
                <a:latin typeface="Courier"/>
              </a:rPr>
              <a:t>1.5</a:t>
            </a:r>
            <a:r>
              <a:rPr sz="1800">
                <a:latin typeface="Courier"/>
              </a:rPr>
              <a:t>)</a:t>
            </a:r>
            <a:br/>
            <a:r>
              <a:rPr sz="1800" b="1">
                <a:solidFill>
                  <a:srgbClr val="007020"/>
                </a:solidFill>
                <a:latin typeface="Courier"/>
              </a:rPr>
              <a:t>plot</a:t>
            </a:r>
            <a:r>
              <a:rPr sz="1800">
                <a:latin typeface="Courier"/>
              </a:rPr>
              <a:t>(poverty</a:t>
            </a:r>
            <a:r>
              <a:rPr sz="1800">
                <a:solidFill>
                  <a:srgbClr val="666666"/>
                </a:solidFill>
                <a:latin typeface="Courier"/>
              </a:rPr>
              <a:t>$</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poverty</a:t>
            </a:r>
            <a:r>
              <a:rPr sz="1800">
                <a:solidFill>
                  <a:srgbClr val="666666"/>
                </a:solidFill>
                <a:latin typeface="Courier"/>
              </a:rPr>
              <a:t>$</a:t>
            </a:r>
            <a:r>
              <a:rPr sz="1800">
                <a:latin typeface="Courier"/>
              </a:rPr>
              <a:t>PercentFemaleHouseholderNoHusbandPresent, </a:t>
            </a:r>
            <a:r>
              <a:rPr sz="1800">
                <a:solidFill>
                  <a:srgbClr val="902000"/>
                </a:solidFill>
                <a:latin typeface="Courier"/>
              </a:rPr>
              <a:t>ylab =</a:t>
            </a:r>
            <a:r>
              <a:rPr sz="1800">
                <a:latin typeface="Courier"/>
              </a:rPr>
              <a:t> </a:t>
            </a:r>
            <a:r>
              <a:rPr sz="1800">
                <a:solidFill>
                  <a:srgbClr val="4070A0"/>
                </a:solidFill>
                <a:latin typeface="Courier"/>
              </a:rPr>
              <a:t>"% in poverty"</a:t>
            </a: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 female householder, no husband present"</a:t>
            </a:r>
            <a:r>
              <a:rPr sz="1800">
                <a:latin typeface="Courier"/>
              </a:rPr>
              <a:t>, </a:t>
            </a:r>
            <a:r>
              <a:rPr sz="1800">
                <a:solidFill>
                  <a:srgbClr val="902000"/>
                </a:solidFill>
                <a:latin typeface="Courier"/>
              </a:rPr>
              <a:t>pch=</a:t>
            </a:r>
            <a:r>
              <a:rPr sz="1800">
                <a:solidFill>
                  <a:srgbClr val="40A070"/>
                </a:solidFill>
                <a:latin typeface="Courier"/>
              </a:rPr>
              <a:t>19</a:t>
            </a:r>
            <a:r>
              <a:rPr sz="1800">
                <a:latin typeface="Courier"/>
              </a:rPr>
              <a:t>, </a:t>
            </a:r>
            <a:r>
              <a:rPr sz="1800">
                <a:solidFill>
                  <a:srgbClr val="902000"/>
                </a:solidFill>
                <a:latin typeface="Courier"/>
              </a:rPr>
              <a:t>col=</a:t>
            </a:r>
            <a:r>
              <a:rPr sz="1800">
                <a:latin typeface="Courier"/>
              </a:rPr>
              <a:t>COL[</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a:p>
            <a:pPr lvl="0" marL="0" indent="0">
              <a:buNone/>
            </a:pPr>
          </a:p>
          <a:p>
            <a:pPr lvl="0" marL="0" indent="0">
              <a:buNone/>
            </a:pPr>
            <a:r>
              <a:rPr b="1"/>
              <a:t>Which of the following is the best guess for the correlation between % in poverty and % female householder (no husband present)?</a:t>
            </a:r>
          </a:p>
          <a:p>
            <a:pPr lvl="0" marL="0" indent="0">
              <a:buNone/>
            </a:pPr>
            <a:r>
              <a:rPr/>
              <a:t>0.1   -0.6   -0.4   0.9   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Assessing</a:t>
            </a:r>
            <a:r>
              <a:rPr/>
              <a:t> </a:t>
            </a:r>
            <a:r>
              <a:rPr/>
              <a:t>the</a:t>
            </a:r>
            <a:r>
              <a:rPr/>
              <a:t> </a:t>
            </a:r>
            <a:r>
              <a:rPr/>
              <a:t>correlation</a:t>
            </a:r>
          </a:p>
        </p:txBody>
      </p:sp>
      <p:sp>
        <p:nvSpPr>
          <p:cNvPr id="3" name="Content Placeholder 2"/>
          <p:cNvSpPr>
            <a:spLocks noGrp="1"/>
          </p:cNvSpPr>
          <p:nvPr>
            <p:ph idx="1"/>
          </p:nvPr>
        </p:nvSpPr>
        <p:spPr/>
        <p:txBody>
          <a:bodyPr/>
          <a:lstStyle/>
          <a:p>
            <a:pPr lvl="0" marL="0" indent="0">
              <a:buNone/>
            </a:pPr>
          </a:p>
          <a:p>
            <a:pPr lvl="0" marL="0" indent="0">
              <a:buNone/>
            </a:pPr>
            <a:r>
              <a:rPr b="1"/>
              <a:t>Which of the given plots has the strongest correlation, i.e., correlation coefficient closest to +1 or -1?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p>
        </p:txBody>
      </p:sp>
      <p:sp>
        <p:nvSpPr>
          <p:cNvPr id="3" name="Content Placeholder 2"/>
          <p:cNvSpPr>
            <a:spLocks noGrp="1"/>
          </p:cNvSpPr>
          <p:nvPr>
            <p:ph idx="1"/>
          </p:nvPr>
        </p:nvSpPr>
        <p:spPr/>
        <p:txBody>
          <a:bodyPr/>
          <a:lstStyle/>
          <a:p>
            <a:pPr lvl="0" marL="0" indent="0">
              <a:buNone/>
            </a:pPr>
            <a:r>
              <a:rPr/>
              <a:t>Correlation means </a:t>
            </a:r>
            <a:r>
              <a:rPr b="1"/>
              <a:t>linear</a:t>
            </a:r>
            <a:r>
              <a:rPr/>
              <a:t> association, and the strongest linear association is Figure (b). We can actually </a:t>
            </a:r>
            <a:r>
              <a:rPr b="1"/>
              <a:t>compute</a:t>
            </a:r>
            <a:r>
              <a:rPr/>
              <a:t> the correlations, and they are:</a:t>
            </a:r>
          </a:p>
          <a:p>
            <a:pPr lvl="1"/>
            <a:r>
              <a:rPr/>
              <a:t>0.834 (a)</a:t>
            </a:r>
          </a:p>
          <a:p>
            <a:pPr lvl="1"/>
            <a:r>
              <a:rPr/>
              <a:t>0.966 (b)</a:t>
            </a:r>
          </a:p>
          <a:p>
            <a:pPr lvl="1"/>
            <a:r>
              <a:rPr/>
              <a:t>0.357 (c)</a:t>
            </a:r>
          </a:p>
          <a:p>
            <a:pPr lvl="1"/>
            <a:r>
              <a:rPr/>
              <a:t>-0.852 (d)</a:t>
            </a:r>
          </a:p>
          <a:p>
            <a:pPr lvl="0" marL="0" indent="0">
              <a:buNone/>
            </a:pPr>
            <a:r>
              <a:rPr/>
              <a:t>We’ll show you how to do this in workshop!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Fitting</a:t>
            </a:r>
            <a:r>
              <a:rPr/>
              <a:t> </a:t>
            </a:r>
            <a:r>
              <a:rPr/>
              <a:t>a</a:t>
            </a:r>
            <a:r>
              <a:rPr/>
              <a:t> </a:t>
            </a:r>
            <a:r>
              <a:rPr/>
              <a:t>line</a:t>
            </a:r>
            <a:r>
              <a:rPr/>
              <a:t> </a:t>
            </a:r>
            <a:r>
              <a:rPr/>
              <a:t>by</a:t>
            </a:r>
            <a:r>
              <a:rPr/>
              <a:t> </a:t>
            </a:r>
            <a:r>
              <a:rPr/>
              <a:t>least</a:t>
            </a:r>
            <a:r>
              <a:rPr/>
              <a:t> </a:t>
            </a:r>
            <a:r>
              <a:rPr/>
              <a:t>squares</a:t>
            </a:r>
            <a:r>
              <a:rPr/>
              <a:t> </a:t>
            </a:r>
            <a:r>
              <a:rPr/>
              <a:t>regression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Eyeballing</a:t>
            </a:r>
            <a:r>
              <a:rPr/>
              <a:t> </a:t>
            </a:r>
            <a:r>
              <a:rPr/>
              <a:t>the</a:t>
            </a:r>
            <a:r>
              <a:rPr/>
              <a:t> </a:t>
            </a:r>
            <a:r>
              <a:rPr/>
              <a:t>line</a:t>
            </a:r>
          </a:p>
        </p:txBody>
      </p:sp>
      <p:sp>
        <p:nvSpPr>
          <p:cNvPr id="3" name="Content Placeholder 2"/>
          <p:cNvSpPr>
            <a:spLocks noGrp="1"/>
          </p:cNvSpPr>
          <p:nvPr>
            <p:ph idx="1"/>
          </p:nvPr>
        </p:nvSpPr>
        <p:spPr/>
        <p:txBody>
          <a:bodyPr/>
          <a:lstStyle/>
          <a:p>
            <a:pPr lvl="0" marL="0" indent="0">
              <a:buNone/>
            </a:pPr>
          </a:p>
          <a:p>
            <a:pPr lvl="0" marL="0" indent="0">
              <a:buNone/>
            </a:pPr>
            <a:r>
              <a:rPr b="1"/>
              <a:t>Which of the lines on the figure appears to be the line that best fits the linear relationship between % in poverty and % HS grad? Choose one.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Residuals</a:t>
            </a:r>
          </a:p>
        </p:txBody>
      </p:sp>
      <p:sp>
        <p:nvSpPr>
          <p:cNvPr id="3" name="Content Placeholder 2"/>
          <p:cNvSpPr>
            <a:spLocks noGrp="1"/>
          </p:cNvSpPr>
          <p:nvPr>
            <p:ph idx="1"/>
          </p:nvPr>
        </p:nvSpPr>
        <p:spPr/>
        <p:txBody>
          <a:bodyPr/>
          <a:lstStyle/>
          <a:p>
            <a:pPr lvl="0" marL="0" indent="0">
              <a:buNone/>
            </a:pPr>
            <a:r>
              <a:rPr b="1"/>
              <a:t>Residuals</a:t>
            </a:r>
            <a:r>
              <a:rPr/>
              <a:t> are the leftovers from the model fit: Data = Fit + Residual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Statistics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Formally, residuals are the difference between the observed (</a:t>
                </a:r>
                <a14:m>
                  <m:oMath xmlns:m="http://schemas.openxmlformats.org/officeDocument/2006/math">
                    <m:sSub>
                      <m:e>
                        <m:r>
                          <m:t>y</m:t>
                        </m:r>
                      </m:e>
                      <m:sub>
                        <m:r>
                          <m:t>i</m:t>
                        </m:r>
                      </m:sub>
                    </m:sSub>
                  </m:oMath>
                </a14:m>
                <a:r>
                  <a:rPr/>
                  <a:t>) and predicted </a:t>
                </a:r>
                <a14:m>
                  <m:oMath xmlns:m="http://schemas.openxmlformats.org/officeDocument/2006/math">
                    <m:sSub>
                      <m:e>
                        <m:acc>
                          <m:accPr>
                            <m:chr m:val="̂"/>
                          </m:accPr>
                          <m:e>
                            <m:r>
                              <m:t>y</m:t>
                            </m:r>
                          </m:e>
                        </m:acc>
                      </m:e>
                      <m:sub>
                        <m:r>
                          <m:t>i</m:t>
                        </m:r>
                      </m:sub>
                    </m:sSub>
                  </m:oMath>
                </a14:m>
                <a:r>
                  <a:rPr/>
                  <a:t>.</a:t>
                </a:r>
              </a:p>
              <a:p>
                <a:pPr lvl="0" marL="0" indent="0">
                  <a:buNone/>
                </a:pPr>
                <a14:m>
                  <m:oMathPara xmlns:m="http://schemas.openxmlformats.org/officeDocument/2006/math">
                    <m:oMathParaPr>
                      <m:jc m:val="center"/>
                    </m:oMathParaPr>
                    <m:oMath>
                      <m:sSub>
                        <m:e>
                          <m:r>
                            <m:t>e</m:t>
                          </m:r>
                        </m:e>
                        <m:sub>
                          <m:r>
                            <m:t>i</m:t>
                          </m:r>
                        </m:sub>
                      </m:sSub>
                      <m:r>
                        <m:t>=</m:t>
                      </m:r>
                      <m:sSub>
                        <m:e>
                          <m:r>
                            <m:t>y</m:t>
                          </m:r>
                        </m:e>
                        <m:sub>
                          <m:r>
                            <m:t>i</m:t>
                          </m:r>
                        </m:sub>
                      </m:sSub>
                      <m:r>
                        <m:t>−</m:t>
                      </m:r>
                      <m:sSub>
                        <m:e>
                          <m:acc>
                            <m:accPr>
                              <m:chr m:val="̂"/>
                            </m:accPr>
                            <m:e>
                              <m:r>
                                <m:t>y</m:t>
                              </m:r>
                            </m:e>
                          </m:acc>
                        </m:e>
                        <m:sub>
                          <m:r>
                            <m:t>i</m:t>
                          </m:r>
                        </m:sub>
                      </m:sSub>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Specific</a:t>
            </a:r>
            <a:r>
              <a:rPr/>
              <a:t> </a:t>
            </a:r>
            <a:r>
              <a:rPr/>
              <a:t>Residuals</a:t>
            </a:r>
          </a:p>
        </p:txBody>
      </p:sp>
      <p:pic>
        <p:nvPicPr>
          <p:cNvPr descr="lecture07_files/figure-pptx/unnamed-chunk-1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 living in poverty in DC is 5.44% more than predicted.</a:t>
            </a:r>
          </a:p>
          <a:p>
            <a:pPr lvl="1"/>
            <a:r>
              <a:rPr/>
              <a:t>% living in poverty in RI is 4.16% less than predicted.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measure</a:t>
            </a:r>
            <a:r>
              <a:rPr/>
              <a:t> </a:t>
            </a:r>
            <a:r>
              <a:rPr/>
              <a:t>for</a:t>
            </a:r>
            <a:r>
              <a:rPr/>
              <a:t> </a:t>
            </a:r>
            <a:r>
              <a:rPr/>
              <a:t>the</a:t>
            </a:r>
            <a:r>
              <a:rPr/>
              <a:t> </a:t>
            </a:r>
            <a:r>
              <a:rPr/>
              <a:t>best</a:t>
            </a:r>
            <a:r>
              <a:rPr/>
              <a:t> </a:t>
            </a:r>
            <a:r>
              <a:rPr/>
              <a:t>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want a line that has small residuals:</a:t>
                </a:r>
              </a:p>
              <a:p>
                <a:pPr lvl="2"/>
                <a:r>
                  <a:rPr/>
                  <a:t>Option 1: Minimize the sum of magnitudes (absolute values) of residuals</a:t>
                </a:r>
              </a:p>
              <a:p>
                <a:pPr lvl="2"/>
                <a14:m>
                  <m:oMathPara xmlns:m="http://schemas.openxmlformats.org/officeDocument/2006/math">
                    <m:oMathParaPr>
                      <m:jc m:val="center"/>
                    </m:oMathParaPr>
                    <m:oMath>
                      <m:r>
                        <m:t>|</m:t>
                      </m:r>
                      <m:sSub>
                        <m:e>
                          <m:r>
                            <m:t>e</m:t>
                          </m:r>
                        </m:e>
                        <m:sub>
                          <m:r>
                            <m:t>1</m:t>
                          </m:r>
                        </m:sub>
                      </m:sSub>
                      <m:r>
                        <m:t>|</m:t>
                      </m:r>
                      <m:r>
                        <m:t>+</m:t>
                      </m:r>
                      <m:r>
                        <m:t>|</m:t>
                      </m:r>
                      <m:sSub>
                        <m:e>
                          <m:r>
                            <m:t>e</m:t>
                          </m:r>
                        </m:e>
                        <m:sub>
                          <m:r>
                            <m:t>2</m:t>
                          </m:r>
                        </m:sub>
                      </m:sSub>
                      <m:r>
                        <m:t>|</m:t>
                      </m:r>
                      <m:r>
                        <m:t>+</m:t>
                      </m:r>
                      <m:r>
                        <m:t>⋯</m:t>
                      </m:r>
                      <m:r>
                        <m:t>+</m:t>
                      </m:r>
                      <m:r>
                        <m:t>|</m:t>
                      </m:r>
                      <m:sSub>
                        <m:e>
                          <m:r>
                            <m:t>e</m:t>
                          </m:r>
                        </m:e>
                        <m:sub>
                          <m:r>
                            <m:t>n</m:t>
                          </m:r>
                        </m:sub>
                      </m:sSub>
                      <m:r>
                        <m:t>|</m:t>
                      </m:r>
                    </m:oMath>
                  </m:oMathPara>
                </a14:m>
              </a:p>
              <a:p>
                <a:pPr lvl="2"/>
                <a:r>
                  <a:rPr/>
                  <a:t>Option 2: Minimize the sum of squared residuals – </a:t>
                </a:r>
                <a:r>
                  <a:rPr b="1"/>
                  <a:t>least squares</a:t>
                </a:r>
              </a:p>
              <a:p>
                <a:pPr lvl="2"/>
                <a14:m>
                  <m:oMathPara xmlns:m="http://schemas.openxmlformats.org/officeDocument/2006/math">
                    <m:oMathParaPr>
                      <m:jc m:val="center"/>
                    </m:oMathParaPr>
                    <m:oMath>
                      <m:sSubSup>
                        <m:e>
                          <m:r>
                            <m:t>e</m:t>
                          </m:r>
                        </m:e>
                        <m:sub>
                          <m:r>
                            <m:t>1</m:t>
                          </m:r>
                        </m:sub>
                        <m:sup>
                          <m:r>
                            <m:t>2</m:t>
                          </m:r>
                        </m:sup>
                      </m:sSubSup>
                      <m:r>
                        <m:t>+</m:t>
                      </m:r>
                      <m:sSubSup>
                        <m:e>
                          <m:r>
                            <m:t>e</m:t>
                          </m:r>
                        </m:e>
                        <m:sub>
                          <m:r>
                            <m:t>2</m:t>
                          </m:r>
                        </m:sub>
                        <m:sup>
                          <m:r>
                            <m:t>2</m:t>
                          </m:r>
                        </m:sup>
                      </m:sSubSup>
                      <m:r>
                        <m:t>+</m:t>
                      </m:r>
                      <m:r>
                        <m:t>⋯</m:t>
                      </m:r>
                      <m:r>
                        <m:t>+</m:t>
                      </m:r>
                      <m:sSubSup>
                        <m:e>
                          <m:r>
                            <m:t>e</m:t>
                          </m:r>
                        </m:e>
                        <m:sub>
                          <m:r>
                            <m:t>n</m:t>
                          </m:r>
                        </m:sub>
                        <m:sup>
                          <m:r>
                            <m:t>2</m:t>
                          </m:r>
                        </m:sup>
                      </m:sSubSup>
                    </m:oMath>
                  </m:oMathPara>
                </a14:m>
              </a:p>
              <a:p>
                <a:pPr lvl="2"/>
                <a:r>
                  <a:rPr/>
                  <a:t>Option 3 … 100: actual topics of research!</a:t>
                </a:r>
              </a:p>
              <a:p>
                <a:pPr lvl="1"/>
                <a:r>
                  <a:rPr/>
                  <a:t>Why least squares?</a:t>
                </a:r>
              </a:p>
              <a:p>
                <a:pPr lvl="2"/>
                <a:r>
                  <a:rPr/>
                  <a:t>Most commonly used</a:t>
                </a:r>
              </a:p>
              <a:p>
                <a:pPr lvl="2"/>
                <a:r>
                  <a:rPr/>
                  <a:t>Easier to compute by hand and using software</a:t>
                </a:r>
              </a:p>
              <a:p>
                <a:pPr lvl="2"/>
                <a:r>
                  <a:rPr/>
                  <a:t>In many applications, a residual twice as large as another is usually more than twice as bad</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least</a:t>
            </a:r>
            <a:r>
              <a:rPr/>
              <a:t> </a:t>
            </a:r>
            <a:r>
              <a:rPr/>
              <a:t>squares</a:t>
            </a:r>
            <a:r>
              <a:rPr/>
              <a:t> </a:t>
            </a:r>
            <a:r>
              <a:rPr/>
              <a:t>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acc>
                        <m:accPr>
                          <m:chr m:val="̂"/>
                        </m:accPr>
                        <m:e>
                          <m:r>
                            <m:t>y</m:t>
                          </m:r>
                        </m:e>
                      </m:acc>
                      <m:r>
                        <m:t>=</m:t>
                      </m:r>
                      <m:sSub>
                        <m:e>
                          <m:r>
                            <m:t>β</m:t>
                          </m:r>
                        </m:e>
                        <m:sub>
                          <m:r>
                            <m:t>0</m:t>
                          </m:r>
                        </m:sub>
                      </m:sSub>
                      <m:r>
                        <m:t>+</m:t>
                      </m:r>
                      <m:sSub>
                        <m:e>
                          <m:r>
                            <m:t>β</m:t>
                          </m:r>
                        </m:e>
                        <m:sub>
                          <m:r>
                            <m:t>1</m:t>
                          </m:r>
                        </m:sub>
                      </m:sSub>
                      <m:r>
                        <m:t>x</m:t>
                      </m:r>
                    </m:oMath>
                  </m:oMathPara>
                </a14:m>
              </a:p>
              <a:p>
                <a:pPr lvl="0" marL="0" indent="0">
                  <a:buNone/>
                </a:pPr>
                <a:r>
                  <a:rPr b="1"/>
                  <a:t>Notation:</a:t>
                </a:r>
              </a:p>
              <a:p>
                <a:pPr lvl="1"/>
                <a:r>
                  <a:rPr/>
                  <a:t>Intercept:</a:t>
                </a:r>
              </a:p>
              <a:p>
                <a:pPr lvl="2"/>
                <a:r>
                  <a:rPr/>
                  <a:t>Parameter: </a:t>
                </a:r>
                <a14:m>
                  <m:oMath xmlns:m="http://schemas.openxmlformats.org/officeDocument/2006/math">
                    <m:sSub>
                      <m:e>
                        <m:r>
                          <m:t>β</m:t>
                        </m:r>
                      </m:e>
                      <m:sub>
                        <m:r>
                          <m:t>0</m:t>
                        </m:r>
                      </m:sub>
                    </m:sSub>
                  </m:oMath>
                </a14:m>
              </a:p>
              <a:p>
                <a:pPr lvl="2"/>
                <a:r>
                  <a:rPr/>
                  <a:t>Point estimate: </a:t>
                </a:r>
                <a14:m>
                  <m:oMath xmlns:m="http://schemas.openxmlformats.org/officeDocument/2006/math">
                    <m:sSub>
                      <m:e>
                        <m:r>
                          <m:t>b</m:t>
                        </m:r>
                      </m:e>
                      <m:sub>
                        <m:r>
                          <m:t>0</m:t>
                        </m:r>
                      </m:sub>
                    </m:sSub>
                  </m:oMath>
                </a14:m>
              </a:p>
              <a:p>
                <a:pPr lvl="1"/>
                <a:r>
                  <a:rPr/>
                  <a:t>Slope:</a:t>
                </a:r>
              </a:p>
              <a:p>
                <a:pPr lvl="2"/>
                <a:r>
                  <a:rPr/>
                  <a:t>Parameter: </a:t>
                </a:r>
                <a14:m>
                  <m:oMath xmlns:m="http://schemas.openxmlformats.org/officeDocument/2006/math">
                    <m:sSub>
                      <m:e>
                        <m:r>
                          <m:t>β</m:t>
                        </m:r>
                      </m:e>
                      <m:sub>
                        <m:r>
                          <m:t>1</m:t>
                        </m:r>
                      </m:sub>
                    </m:sSub>
                  </m:oMath>
                </a14:m>
              </a:p>
              <a:p>
                <a:pPr lvl="2"/>
                <a:r>
                  <a:rPr/>
                  <a:t>Point estimate: </a:t>
                </a:r>
                <a14:m>
                  <m:oMath xmlns:m="http://schemas.openxmlformats.org/officeDocument/2006/math">
                    <m:sSub>
                      <m:e>
                        <m:r>
                          <m:t>b</m:t>
                        </m:r>
                      </m:e>
                      <m:sub>
                        <m:r>
                          <m:t>1</m:t>
                        </m:r>
                      </m:sub>
                    </m:sSub>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least</a:t>
            </a:r>
            <a:r>
              <a:rPr/>
              <a:t> </a:t>
            </a:r>
            <a:r>
              <a:rPr/>
              <a:t>squares</a:t>
            </a:r>
            <a:r>
              <a:rPr/>
              <a:t> </a:t>
            </a:r>
            <a:r>
              <a:rPr/>
              <a:t>line</a:t>
            </a:r>
          </a:p>
        </p:txBody>
      </p:sp>
      <p:sp>
        <p:nvSpPr>
          <p:cNvPr id="3" name="Content Placeholder 2"/>
          <p:cNvSpPr>
            <a:spLocks noGrp="1"/>
          </p:cNvSpPr>
          <p:nvPr>
            <p:ph idx="1"/>
          </p:nvPr>
        </p:nvSpPr>
        <p:spPr/>
        <p:txBody>
          <a:bodyPr/>
          <a:lstStyle/>
          <a:p>
            <a:pPr lvl="0" marL="1270000" indent="0">
              <a:buNone/>
            </a:pPr>
            <a:r>
              <a:rPr sz="1800">
                <a:latin typeface="Courier"/>
              </a:rPr>
              <a:t>mod &lt;-</a:t>
            </a:r>
            <a:r>
              <a:rPr sz="1800">
                <a:solidFill>
                  <a:srgbClr val="4070A0"/>
                </a:solidFill>
                <a:latin typeface="Courier"/>
              </a:rPr>
              <a:t> </a:t>
            </a:r>
            <a:r>
              <a:rPr sz="1800" b="1">
                <a:solidFill>
                  <a:srgbClr val="007020"/>
                </a:solidFill>
                <a:latin typeface="Courier"/>
              </a:rPr>
              <a:t>lm</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Graduates, </a:t>
            </a:r>
            <a:r>
              <a:rPr sz="1800">
                <a:solidFill>
                  <a:srgbClr val="902000"/>
                </a:solidFill>
                <a:latin typeface="Courier"/>
              </a:rPr>
              <a:t>data =</a:t>
            </a:r>
            <a:r>
              <a:rPr sz="1800">
                <a:latin typeface="Courier"/>
              </a:rPr>
              <a:t> poverty)</a:t>
            </a:r>
            <a:br/>
            <a:r>
              <a:rPr sz="1800" b="1">
                <a:solidFill>
                  <a:srgbClr val="007020"/>
                </a:solidFill>
                <a:latin typeface="Courier"/>
              </a:rPr>
              <a:t>summary</a:t>
            </a:r>
            <a:r>
              <a:rPr sz="1800">
                <a:latin typeface="Courier"/>
              </a:rPr>
              <a:t>(mod)</a:t>
            </a:r>
          </a:p>
          <a:p>
            <a:pPr lvl="0" marL="1270000" indent="0">
              <a:buNone/>
            </a:pPr>
            <a:r>
              <a:rPr sz="1800">
                <a:latin typeface="Courier"/>
              </a:rPr>
              <a:t>## 
## Call:
## lm(formula = Poverty ~ Graduates, data = poverty)
## 
## Residuals:
##     Min      1Q  Median      3Q     Max 
## -4.1624 -1.2593 -0.2184  0.9611  5.4437 
## 
## Coefficients:
##             Estimate Std. Error t value Pr(&gt;|t|)    
## (Intercept) 64.78097    6.80260   9.523 9.94e-13 ***
## Graduates   -0.62122    0.07902  -7.862 3.11e-10 ***
## ---
## Signif. codes:  0 '***' 0.001 '**' 0.01 '*' 0.05 '.' 0.1 ' ' 1
## 
## Residual standard error: 2.082 on 49 degrees of freedom
## Multiple R-squared:  0.5578, Adjusted R-squared:  0.5488 
## F-statistic: 61.81 on 1 and 49 DF,  p-value: 3.109e-10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Slope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slope</a:t>
                </a:r>
                <a:r>
                  <a:rPr/>
                  <a:t> of the regression can be calculated as</a:t>
                </a:r>
              </a:p>
              <a:p>
                <a:pPr lvl="0" marL="0" indent="0">
                  <a:buNone/>
                </a:pPr>
                <a14:m>
                  <m:oMathPara xmlns:m="http://schemas.openxmlformats.org/officeDocument/2006/math">
                    <m:oMathParaPr>
                      <m:jc m:val="center"/>
                    </m:oMathParaPr>
                    <m:oMath>
                      <m:sSub>
                        <m:e>
                          <m:r>
                            <m:t>b</m:t>
                          </m:r>
                        </m:e>
                        <m:sub>
                          <m:r>
                            <m:t>1</m:t>
                          </m:r>
                        </m:sub>
                      </m:sSub>
                      <m:r>
                        <m:t>=</m:t>
                      </m:r>
                      <m:f>
                        <m:fPr>
                          <m:type m:val="bar"/>
                        </m:fPr>
                        <m:num>
                          <m:sSub>
                            <m:e>
                              <m:r>
                                <m:t>s</m:t>
                              </m:r>
                            </m:e>
                            <m:sub>
                              <m:r>
                                <m:t>y</m:t>
                              </m:r>
                            </m:sub>
                          </m:sSub>
                        </m:num>
                        <m:den>
                          <m:sSub>
                            <m:e>
                              <m:r>
                                <m:t>s</m:t>
                              </m:r>
                            </m:e>
                            <m:sub>
                              <m:r>
                                <m:t>x</m:t>
                              </m:r>
                            </m:sub>
                          </m:sSub>
                        </m:den>
                      </m:f>
                      <m:r>
                        <m:t>R</m:t>
                      </m:r>
                    </m:oMath>
                  </m:oMathPara>
                </a14:m>
              </a:p>
              <a:p>
                <a:pPr lvl="0" marL="0" indent="0">
                  <a:buNone/>
                </a:pPr>
                <a:r>
                  <a:rPr/>
                  <a:t>but we will just use R, and identify it from the summary table:</a:t>
                </a:r>
              </a:p>
              <a:p>
                <a:pPr lvl="0" marL="1270000" indent="0">
                  <a:buNone/>
                </a:pPr>
                <a:r>
                  <a:rPr sz="1800">
                    <a:latin typeface="Courier"/>
                  </a:rPr>
                  <a:t>mod</a:t>
                </a:r>
                <a:r>
                  <a:rPr sz="1800">
                    <a:solidFill>
                      <a:srgbClr val="666666"/>
                    </a:solidFill>
                    <a:latin typeface="Courier"/>
                  </a:rPr>
                  <a:t>$</a:t>
                </a:r>
                <a:r>
                  <a:rPr sz="1800">
                    <a:latin typeface="Courier"/>
                  </a:rPr>
                  <a:t>coefficients</a:t>
                </a:r>
              </a:p>
              <a:p>
                <a:pPr lvl="0" marL="1270000" indent="0">
                  <a:buNone/>
                </a:pPr>
                <a:r>
                  <a:rPr sz="1800">
                    <a:latin typeface="Courier"/>
                  </a:rPr>
                  <a:t>## (Intercept)   Graduates 
##  64.7809658  -0.6212167</a:t>
                </a:r>
              </a:p>
              <a:p>
                <a:pPr lvl="0" marL="0" indent="0">
                  <a:buNone/>
                </a:pPr>
                <a:r>
                  <a:rPr/>
                  <a:t>(so </a:t>
                </a:r>
                <a14:m>
                  <m:oMath xmlns:m="http://schemas.openxmlformats.org/officeDocument/2006/math">
                    <m:sSub>
                      <m:e>
                        <m:r>
                          <m:t>b</m:t>
                        </m:r>
                      </m:e>
                      <m:sub>
                        <m:r>
                          <m:t>1</m:t>
                        </m:r>
                      </m:sub>
                    </m:sSub>
                    <m:r>
                      <m:t>=</m:t>
                    </m:r>
                    <m:r>
                      <m:t>−</m:t>
                    </m:r>
                    <m:r>
                      <m:t>0.62</m:t>
                    </m:r>
                  </m:oMath>
                </a14:m>
                <a:r>
                  <a:rPr/>
                  <a:t>)</a:t>
                </a:r>
              </a:p>
              <a:p>
                <a:pPr lvl="0" marL="0" indent="0">
                  <a:buNone/>
                </a:pPr>
                <a:r>
                  <a:rPr b="1"/>
                  <a:t>Interpretation</a:t>
                </a:r>
                <a:r>
                  <a:rPr/>
                  <a:t> For each additional % point in HS graduate rate, we would expect the % living in poverty to be lower on average by 0.62% points.</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Intercept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intercept</a:t>
                </a:r>
                <a:r>
                  <a:rPr/>
                  <a:t> is where the regression line intersects the </a:t>
                </a:r>
                <a14:m>
                  <m:oMath xmlns:m="http://schemas.openxmlformats.org/officeDocument/2006/math">
                    <m:r>
                      <m:t>y</m:t>
                    </m:r>
                  </m:oMath>
                </a14:m>
                <a:r>
                  <a:rPr/>
                  <a:t>-axis. The calculation of the intercept uses the fact the a regression line always passes through </a:t>
                </a:r>
                <a14:m>
                  <m:oMath xmlns:m="http://schemas.openxmlformats.org/officeDocument/2006/math">
                    <m:r>
                      <m:t>(</m:t>
                    </m:r>
                    <m:bar>
                      <m:barPr>
                        <m:pos m:val="top"/>
                      </m:barPr>
                      <m:e>
                        <m:r>
                          <m:t>x</m:t>
                        </m:r>
                      </m:e>
                    </m:bar>
                    <m:r>
                      <m:t>,</m:t>
                    </m:r>
                    <m:bar>
                      <m:barPr>
                        <m:pos m:val="top"/>
                      </m:barPr>
                      <m:e>
                        <m:r>
                          <m:t>y</m:t>
                        </m:r>
                      </m:e>
                    </m:bar>
                    <m:r>
                      <m:t>)</m:t>
                    </m:r>
                  </m:oMath>
                </a14:m>
                <a:r>
                  <a:rPr/>
                  <a:t>:</a:t>
                </a:r>
              </a:p>
              <a:p>
                <a:pPr lvl="0" marL="0" indent="0">
                  <a:buNone/>
                </a:pPr>
                <a14:m>
                  <m:oMathPara xmlns:m="http://schemas.openxmlformats.org/officeDocument/2006/math">
                    <m:oMathParaPr>
                      <m:jc m:val="center"/>
                    </m:oMathParaPr>
                    <m:oMath>
                      <m:sSub>
                        <m:e>
                          <m:r>
                            <m:t>b</m:t>
                          </m:r>
                        </m:e>
                        <m:sub>
                          <m:r>
                            <m:t>0</m:t>
                          </m:r>
                        </m:sub>
                      </m:sSub>
                      <m:r>
                        <m:t>=</m:t>
                      </m:r>
                      <m:bar>
                        <m:barPr>
                          <m:pos m:val="top"/>
                        </m:barPr>
                        <m:e>
                          <m:r>
                            <m:t>y</m:t>
                          </m:r>
                        </m:e>
                      </m:bar>
                      <m:r>
                        <m:t>−</m:t>
                      </m:r>
                      <m:sSub>
                        <m:e>
                          <m:r>
                            <m:t>b</m:t>
                          </m:r>
                        </m:e>
                        <m:sub>
                          <m:r>
                            <m:t>1</m:t>
                          </m:r>
                        </m:sub>
                      </m:sSub>
                      <m:bar>
                        <m:barPr>
                          <m:pos m:val="top"/>
                        </m:barPr>
                        <m:e>
                          <m:r>
                            <m:t>x</m:t>
                          </m:r>
                        </m:e>
                      </m:bar>
                      <m:r>
                        <m:t>,</m:t>
                      </m:r>
                    </m:oMath>
                  </m:oMathPara>
                </a14:m>
              </a:p>
              <a:p>
                <a:pPr lvl="0" marL="0" indent="0">
                  <a:buNone/>
                </a:pPr>
                <a:r>
                  <a:rPr/>
                  <a:t>but again, we will just use R and identify it:</a:t>
                </a:r>
              </a:p>
              <a:p>
                <a:pPr lvl="0" marL="1270000" indent="0">
                  <a:buNone/>
                </a:pPr>
                <a:r>
                  <a:rPr sz="1800">
                    <a:latin typeface="Courier"/>
                  </a:rPr>
                  <a:t>mod</a:t>
                </a:r>
                <a:r>
                  <a:rPr sz="1800">
                    <a:solidFill>
                      <a:srgbClr val="666666"/>
                    </a:solidFill>
                    <a:latin typeface="Courier"/>
                  </a:rPr>
                  <a:t>$</a:t>
                </a:r>
                <a:r>
                  <a:rPr sz="1800">
                    <a:latin typeface="Courier"/>
                  </a:rPr>
                  <a:t>coefficients</a:t>
                </a:r>
              </a:p>
              <a:p>
                <a:pPr lvl="0" marL="1270000" indent="0">
                  <a:buNone/>
                </a:pPr>
                <a:r>
                  <a:rPr sz="1800">
                    <a:latin typeface="Courier"/>
                  </a:rPr>
                  <a:t>## (Intercept)   Graduates 
##  64.7809658  -0.6212167</a:t>
                </a:r>
              </a:p>
              <a:p>
                <a:pPr lvl="0" marL="0" indent="0">
                  <a:buNone/>
                </a:pPr>
                <a:r>
                  <a:rPr/>
                  <a:t>(so </a:t>
                </a:r>
                <a14:m>
                  <m:oMath xmlns:m="http://schemas.openxmlformats.org/officeDocument/2006/math">
                    <m:sSub>
                      <m:e>
                        <m:r>
                          <m:t>b</m:t>
                        </m:r>
                      </m:e>
                      <m:sub>
                        <m:r>
                          <m:t>0</m:t>
                        </m:r>
                      </m:sub>
                    </m:sSub>
                    <m:r>
                      <m:t>=</m:t>
                    </m:r>
                    <m:r>
                      <m:t>64.78</m:t>
                    </m:r>
                  </m:oMath>
                </a14:m>
                <a:r>
                  <a:rPr/>
                  <a: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Intercept</a:t>
            </a:r>
          </a:p>
        </p:txBody>
      </p:sp>
      <p:pic>
        <p:nvPicPr>
          <p:cNvPr descr="lecture07_files/figure-pptx/unnamed-chunk-1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Transition</a:t>
            </a:r>
          </a:p>
        </p:txBody>
      </p:sp>
      <p:sp>
        <p:nvSpPr>
          <p:cNvPr id="3" name="Content Placeholder 2"/>
          <p:cNvSpPr>
            <a:spLocks noGrp="1"/>
          </p:cNvSpPr>
          <p:nvPr>
            <p:ph idx="1"/>
          </p:nvPr>
        </p:nvSpPr>
        <p:spPr/>
        <p:txBody>
          <a:bodyPr/>
          <a:lstStyle/>
          <a:p>
            <a:pPr lvl="0" marL="0" indent="0">
              <a:buNone/>
            </a:pPr>
            <a:r>
              <a:rPr/>
              <a:t>In the first few lectures, we discussed some aspects of statistics (data, variable types, sampling concerns, and experimental design). We also touched on some aspects of plotting, which we then used in workshops.</a:t>
            </a:r>
          </a:p>
          <a:p>
            <a:pPr lvl="0" marL="0" indent="0">
              <a:buNone/>
            </a:pPr>
            <a:r>
              <a:rPr/>
              <a:t>Then we went off on a seeming tangent, and talked about probability for a while!</a:t>
            </a:r>
          </a:p>
          <a:p>
            <a:pPr lvl="0" marL="0" indent="0">
              <a:buNone/>
            </a:pPr>
            <a:r>
              <a:rPr/>
              <a:t>Now, we’re back to statistics, and will stay with it for the rest of the semester.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b="1" /><a:t>Which of the following is the correct interpretation of the intercept?</a:t></a:r></a:p><a:p><a:pPr lvl="1" /><a:r><a:rPr /><a:t>For each % point increase in HS graduate rate, % living in poverty is expected to increase on average by 64.68%.</a:t></a:r></a:p><a:p><a:pPr lvl="1" /><a:r><a:rPr /><a:t>For each % point decrease in HS graduate rate, % living in poverty is expected to increase on average by 64.68%.</a:t></a:r></a:p><a:p><a:pPr lvl="1" /><a:r><a:rPr /><a:t>Having no HS graduates leads to 64.68% of residents living below the poverty line.</a:t></a:r></a:p><a:p><a:pPr lvl="1" /><a:r><a:rPr /><a:t>States with no HS graduates are expected on average to have 64.68% of residents living below the poverty line.</a:t></a:r></a:p><a:p><a:pPr lvl="1" /><a:r><a:rPr /><a:t>In states with no HS graduates % living in poverty is expected to increase on average by 64.68%.</a:t></a:r></a:p></p:txBody></p:sp></p:spTree></p:cSld></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the</a:t>
            </a:r>
            <a:r>
              <a:rPr/>
              <a:t> </a:t>
            </a:r>
            <a:r>
              <a:rPr/>
              <a:t>intercept</a:t>
            </a:r>
          </a:p>
        </p:txBody>
      </p:sp>
      <p:sp>
        <p:nvSpPr>
          <p:cNvPr id="3" name="Content Placeholder 2"/>
          <p:cNvSpPr>
            <a:spLocks noGrp="1"/>
          </p:cNvSpPr>
          <p:nvPr>
            <p:ph idx="1"/>
          </p:nvPr>
        </p:nvSpPr>
        <p:spPr/>
        <p:txBody>
          <a:bodyPr/>
          <a:lstStyle/>
          <a:p>
            <a:pPr lvl="0" marL="0" indent="0">
              <a:buNone/>
            </a:pPr>
            <a:r>
              <a:rPr/>
              <a:t>Since there are no states in the dataset with no HS graduates, the intercept is of no interest, not very useful, and also not reliable since the predicted value of the intercept is so far from the bulk of the data.</a:t>
            </a:r>
          </a:p>
          <a:p>
            <a:pPr lvl="0" marL="0" indent="0">
              <a:buNone/>
            </a:pPr>
            <a:r>
              <a:rPr/>
              <a:t>(see previous figure)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Regression</a:t>
            </a:r>
            <a:r>
              <a:rPr/>
              <a:t> </a:t>
            </a:r>
            <a:r>
              <a:rPr/>
              <a:t>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acc>
                        <m:accPr>
                          <m:chr m:val="̂"/>
                        </m:accPr>
                        <m:e>
                          <m:r>
                            <m:t>%</m:t>
                          </m:r>
                          <m:r>
                            <m:t> </m:t>
                          </m:r>
                          <m:r>
                            <m:t>i</m:t>
                          </m:r>
                          <m:r>
                            <m:t>n</m:t>
                          </m:r>
                          <m:r>
                            <m:t> </m:t>
                          </m:r>
                          <m:r>
                            <m:t>p</m:t>
                          </m:r>
                          <m:r>
                            <m:t>o</m:t>
                          </m:r>
                          <m:r>
                            <m:t>v</m:t>
                          </m:r>
                          <m:r>
                            <m:t>e</m:t>
                          </m:r>
                          <m:r>
                            <m:t>r</m:t>
                          </m:r>
                          <m:r>
                            <m:t>t</m:t>
                          </m:r>
                          <m:r>
                            <m:t>y</m:t>
                          </m:r>
                        </m:e>
                      </m:acc>
                      <m:r>
                        <m:t>=</m:t>
                      </m:r>
                      <m:r>
                        <m:t>64.68</m:t>
                      </m:r>
                      <m:r>
                        <m:t>−</m:t>
                      </m:r>
                      <m:r>
                        <m:t>0.62</m:t>
                      </m:r>
                      <m:r>
                        <m:t> </m:t>
                      </m:r>
                      <m:r>
                        <m:t>%</m:t>
                      </m:r>
                      <m:r>
                        <m:t> </m:t>
                      </m:r>
                      <m:r>
                        <m:t>H</m:t>
                      </m:r>
                      <m:r>
                        <m:t>S</m:t>
                      </m:r>
                      <m:r>
                        <m:t> </m:t>
                      </m:r>
                      <m:r>
                        <m:t>g</m:t>
                      </m:r>
                      <m:r>
                        <m:t>r</m:t>
                      </m:r>
                      <m:r>
                        <m:t>a</m:t>
                      </m:r>
                      <m:r>
                        <m:t>d</m:t>
                      </m:r>
                    </m:oMath>
                  </m:oMathPara>
                </a14:m>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las=</a:t>
                </a:r>
                <a:r>
                  <a:rPr sz="1800">
                    <a:solidFill>
                      <a:srgbClr val="40A070"/>
                    </a:solidFill>
                    <a:latin typeface="Courier"/>
                  </a:rPr>
                  <a:t>1</a:t>
                </a:r>
                <a:r>
                  <a:rPr sz="1800">
                    <a:latin typeface="Courier"/>
                  </a:rPr>
                  <a:t>, </a:t>
                </a:r>
                <a:r>
                  <a:rPr sz="1800">
                    <a:solidFill>
                      <a:srgbClr val="902000"/>
                    </a:solidFill>
                    <a:latin typeface="Courier"/>
                  </a:rPr>
                  <a:t>mgp=</a:t>
                </a:r>
                <a:r>
                  <a:rPr sz="1800" b="1">
                    <a:solidFill>
                      <a:srgbClr val="007020"/>
                    </a:solidFill>
                    <a:latin typeface="Courier"/>
                  </a:rPr>
                  <a:t>c</a:t>
                </a:r>
                <a:r>
                  <a:rPr sz="1800">
                    <a:latin typeface="Courier"/>
                  </a:rPr>
                  <a:t>(</a:t>
                </a:r>
                <a:r>
                  <a:rPr sz="1800">
                    <a:solidFill>
                      <a:srgbClr val="40A070"/>
                    </a:solidFill>
                    <a:latin typeface="Courier"/>
                  </a:rPr>
                  <a:t>2.5</a:t>
                </a:r>
                <a:r>
                  <a:rPr sz="1800">
                    <a:latin typeface="Courier"/>
                  </a:rPr>
                  <a:t>,</a:t>
                </a:r>
                <a:r>
                  <a:rPr sz="1800">
                    <a:solidFill>
                      <a:srgbClr val="40A070"/>
                    </a:solidFill>
                    <a:latin typeface="Courier"/>
                  </a:rPr>
                  <a:t>0.7</a:t>
                </a:r>
                <a:r>
                  <a:rPr sz="1800">
                    <a:latin typeface="Courier"/>
                  </a:rPr>
                  <a:t>,</a:t>
                </a:r>
                <a:r>
                  <a:rPr sz="1800">
                    <a:solidFill>
                      <a:srgbClr val="40A070"/>
                    </a:solidFill>
                    <a:latin typeface="Courier"/>
                  </a:rPr>
                  <a:t>0</a:t>
                </a:r>
                <a:r>
                  <a:rPr sz="1800">
                    <a:latin typeface="Courier"/>
                  </a:rPr>
                  <a:t>), </a:t>
                </a:r>
                <a:r>
                  <a:rPr sz="1800">
                    <a:solidFill>
                      <a:srgbClr val="902000"/>
                    </a:solidFill>
                    <a:latin typeface="Courier"/>
                  </a:rPr>
                  <a:t>cex.lab =</a:t>
                </a:r>
                <a:r>
                  <a:rPr sz="1800">
                    <a:latin typeface="Courier"/>
                  </a:rPr>
                  <a:t> </a:t>
                </a:r>
                <a:r>
                  <a:rPr sz="1800">
                    <a:solidFill>
                      <a:srgbClr val="40A070"/>
                    </a:solidFill>
                    <a:latin typeface="Courier"/>
                  </a:rPr>
                  <a:t>1.5</a:t>
                </a:r>
                <a:r>
                  <a:rPr sz="1800">
                    <a:latin typeface="Courier"/>
                  </a:rPr>
                  <a:t>, </a:t>
                </a:r>
                <a:r>
                  <a:rPr sz="1800">
                    <a:solidFill>
                      <a:srgbClr val="902000"/>
                    </a:solidFill>
                    <a:latin typeface="Courier"/>
                  </a:rPr>
                  <a:t>cex.axis =</a:t>
                </a:r>
                <a:r>
                  <a:rPr sz="1800">
                    <a:latin typeface="Courier"/>
                  </a:rPr>
                  <a:t> </a:t>
                </a:r>
                <a:r>
                  <a:rPr sz="1800">
                    <a:solidFill>
                      <a:srgbClr val="40A070"/>
                    </a:solidFill>
                    <a:latin typeface="Courier"/>
                  </a:rPr>
                  <a:t>1.5</a:t>
                </a:r>
                <a:r>
                  <a:rPr sz="1800">
                    <a:latin typeface="Courier"/>
                  </a:rPr>
                  <a:t>)</a:t>
                </a:r>
                <a:br/>
                <a:r>
                  <a:rPr sz="1800" b="1">
                    <a:solidFill>
                      <a:srgbClr val="007020"/>
                    </a:solidFill>
                    <a:latin typeface="Courier"/>
                  </a:rPr>
                  <a:t>plot</a:t>
                </a:r>
                <a:r>
                  <a:rPr sz="1800">
                    <a:latin typeface="Courier"/>
                  </a:rPr>
                  <a:t>(poverty</a:t>
                </a:r>
                <a:r>
                  <a:rPr sz="1800">
                    <a:solidFill>
                      <a:srgbClr val="666666"/>
                    </a:solidFill>
                    <a:latin typeface="Courier"/>
                  </a:rPr>
                  <a:t>$</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poverty</a:t>
                </a:r>
                <a:r>
                  <a:rPr sz="1800">
                    <a:solidFill>
                      <a:srgbClr val="666666"/>
                    </a:solidFill>
                    <a:latin typeface="Courier"/>
                  </a:rPr>
                  <a:t>$</a:t>
                </a:r>
                <a:r>
                  <a:rPr sz="1800">
                    <a:latin typeface="Courier"/>
                  </a:rPr>
                  <a:t>Graduates, </a:t>
                </a:r>
                <a:r>
                  <a:rPr sz="1800">
                    <a:solidFill>
                      <a:srgbClr val="902000"/>
                    </a:solidFill>
                    <a:latin typeface="Courier"/>
                  </a:rPr>
                  <a:t>ylab =</a:t>
                </a:r>
                <a:r>
                  <a:rPr sz="1800">
                    <a:latin typeface="Courier"/>
                  </a:rPr>
                  <a:t> </a:t>
                </a:r>
                <a:r>
                  <a:rPr sz="1800">
                    <a:solidFill>
                      <a:srgbClr val="4070A0"/>
                    </a:solidFill>
                    <a:latin typeface="Courier"/>
                  </a:rPr>
                  <a:t>"% in poverty"</a:t>
                </a:r>
                <a:r>
                  <a:rPr sz="1800">
                    <a:latin typeface="Courier"/>
                  </a:rPr>
                  <a:t>, </a:t>
                </a:r>
                <a:b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 HS grad"</a:t>
                </a:r>
                <a:r>
                  <a:rPr sz="1800">
                    <a:latin typeface="Courier"/>
                  </a:rPr>
                  <a:t>, </a:t>
                </a:r>
                <a:r>
                  <a:rPr sz="1800">
                    <a:solidFill>
                      <a:srgbClr val="902000"/>
                    </a:solidFill>
                    <a:latin typeface="Courier"/>
                  </a:rPr>
                  <a:t>pch=</a:t>
                </a:r>
                <a:r>
                  <a:rPr sz="1800">
                    <a:solidFill>
                      <a:srgbClr val="40A070"/>
                    </a:solidFill>
                    <a:latin typeface="Courier"/>
                  </a:rPr>
                  <a:t>19</a:t>
                </a:r>
                <a:r>
                  <a:rPr sz="1800">
                    <a:latin typeface="Courier"/>
                  </a:rPr>
                  <a:t>, </a:t>
                </a:r>
                <a:r>
                  <a:rPr sz="1800">
                    <a:solidFill>
                      <a:srgbClr val="902000"/>
                    </a:solidFill>
                    <a:latin typeface="Courier"/>
                  </a:rPr>
                  <a:t>col=</a:t>
                </a:r>
                <a:r>
                  <a:rPr sz="1800">
                    <a:latin typeface="Courier"/>
                  </a:rPr>
                  <a:t>COL[</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r>
                  <a:rPr sz="1800">
                    <a:latin typeface="Courier"/>
                  </a:rPr>
                  <a:t>lm_pov_grad =</a:t>
                </a:r>
                <a:r>
                  <a:rPr sz="1800">
                    <a:solidFill>
                      <a:srgbClr val="4070A0"/>
                    </a:solidFill>
                    <a:latin typeface="Courier"/>
                  </a:rPr>
                  <a:t> </a:t>
                </a:r>
                <a:r>
                  <a:rPr sz="1800" b="1">
                    <a:solidFill>
                      <a:srgbClr val="007020"/>
                    </a:solidFill>
                    <a:latin typeface="Courier"/>
                  </a:rPr>
                  <a:t>lm</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Graduates, </a:t>
                </a:r>
                <a:r>
                  <a:rPr sz="1800">
                    <a:solidFill>
                      <a:srgbClr val="902000"/>
                    </a:solidFill>
                    <a:latin typeface="Courier"/>
                  </a:rPr>
                  <a:t>data =</a:t>
                </a:r>
                <a:r>
                  <a:rPr sz="1800">
                    <a:latin typeface="Courier"/>
                  </a:rPr>
                  <a:t> poverty)</a:t>
                </a:r>
                <a:br/>
                <a:r>
                  <a:rPr sz="1800" b="1">
                    <a:solidFill>
                      <a:srgbClr val="007020"/>
                    </a:solidFill>
                    <a:latin typeface="Courier"/>
                  </a:rPr>
                  <a:t>abline</a:t>
                </a:r>
                <a:r>
                  <a:rPr sz="1800">
                    <a:latin typeface="Courier"/>
                  </a:rPr>
                  <a:t>(lm_pov_grad, </a:t>
                </a:r>
                <a:r>
                  <a:rPr sz="1800">
                    <a:solidFill>
                      <a:srgbClr val="902000"/>
                    </a:solidFill>
                    <a:latin typeface="Courier"/>
                  </a:rPr>
                  <a:t>col =</a:t>
                </a:r>
                <a:r>
                  <a:rPr sz="1800">
                    <a:latin typeface="Courier"/>
                  </a:rPr>
                  <a:t> COL[</a:t>
                </a:r>
                <a:r>
                  <a:rPr sz="1800">
                    <a:solidFill>
                      <a:srgbClr val="40A070"/>
                    </a:solidFill>
                    <a:latin typeface="Courier"/>
                  </a:rPr>
                  <a:t>4</a:t>
                </a:r>
                <a:r>
                  <a:rPr sz="1800">
                    <a:latin typeface="Courier"/>
                  </a:rPr>
                  <a:t>], </a:t>
                </a:r>
                <a:r>
                  <a:rPr sz="1800">
                    <a:solidFill>
                      <a:srgbClr val="902000"/>
                    </a:solidFill>
                    <a:latin typeface="Courier"/>
                  </a:rPr>
                  <a:t>lwd =</a:t>
                </a:r>
                <a:r>
                  <a:rPr sz="1800">
                    <a:latin typeface="Courier"/>
                  </a:rPr>
                  <a:t> </a:t>
                </a:r>
                <a:r>
                  <a:rPr sz="1800">
                    <a:solidFill>
                      <a:srgbClr val="40A070"/>
                    </a:solidFill>
                    <a:latin typeface="Courier"/>
                  </a:rPr>
                  <a:t>3</a:t>
                </a:r>
                <a:r>
                  <a:rPr sz="1800">
                    <a:latin typeface="Courier"/>
                  </a:rPr>
                  <a:t>)</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unnamed-chunk-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Interpretation</a:t>
            </a:r>
            <a:r>
              <a:rPr/>
              <a:t> </a:t>
            </a:r>
            <a:r>
              <a:rPr/>
              <a:t>of</a:t>
            </a:r>
            <a:r>
              <a:rPr/>
              <a:t> </a:t>
            </a:r>
            <a:r>
              <a:rPr/>
              <a:t>slope</a:t>
            </a:r>
            <a:r>
              <a:rPr/>
              <a:t> </a:t>
            </a:r>
            <a:r>
              <a:rPr/>
              <a:t>and</a:t>
            </a:r>
            <a:r>
              <a:rPr/>
              <a:t> </a:t>
            </a:r>
            <a:r>
              <a:rPr/>
              <a:t>intercept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b="1"/>
                  <a:t>Intercept:</a:t>
                </a:r>
                <a:r>
                  <a:rPr/>
                  <a:t> When </a:t>
                </a:r>
                <a14:m>
                  <m:oMath xmlns:m="http://schemas.openxmlformats.org/officeDocument/2006/math">
                    <m:r>
                      <m:t>x</m:t>
                    </m:r>
                    <m:r>
                      <m:t>=</m:t>
                    </m:r>
                    <m:r>
                      <m:t>0</m:t>
                    </m:r>
                  </m:oMath>
                </a14:m>
                <a:r>
                  <a:rPr/>
                  <a:t>, </a:t>
                </a:r>
                <a14:m>
                  <m:oMath xmlns:m="http://schemas.openxmlformats.org/officeDocument/2006/math">
                    <m:r>
                      <m:t>y</m:t>
                    </m:r>
                  </m:oMath>
                </a14:m>
                <a:r>
                  <a:rPr/>
                  <a:t> is expected to equal the intercept.</a:t>
                </a:r>
              </a:p>
              <a:p>
                <a:pPr lvl="1"/>
                <a:r>
                  <a:rPr b="1"/>
                  <a:t>Slope:</a:t>
                </a:r>
                <a:r>
                  <a:rPr/>
                  <a:t> For each unit in </a:t>
                </a:r>
                <a14:m>
                  <m:oMath xmlns:m="http://schemas.openxmlformats.org/officeDocument/2006/math">
                    <m:r>
                      <m:t>x</m:t>
                    </m:r>
                  </m:oMath>
                </a14:m>
                <a:r>
                  <a:rPr/>
                  <a:t>, </a:t>
                </a:r>
                <a14:m>
                  <m:oMath xmlns:m="http://schemas.openxmlformats.org/officeDocument/2006/math">
                    <m:r>
                      <m:t>y</m:t>
                    </m:r>
                  </m:oMath>
                </a14:m>
                <a:r>
                  <a:rPr/>
                  <a:t> is expected to increase / decrease on average by the slope.</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diagram.png" id="0" name="Picture 1"/>
          <p:cNvPicPr>
            <a:picLocks noGrp="1" noChangeAspect="1"/>
          </p:cNvPicPr>
          <p:nvPr/>
        </p:nvPicPr>
        <p:blipFill>
          <a:blip r:embed="rId2"/>
          <a:stretch>
            <a:fillRect/>
          </a:stretch>
        </p:blipFill>
        <p:spPr bwMode="auto">
          <a:xfrm>
            <a:off x="1219200" y="1600200"/>
            <a:ext cx="67056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These statements are not causal, unless the study is a randomized controlled experiment.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Prediction</a:t>
            </a:r>
            <a:r>
              <a:rPr/>
              <a:t> </a:t>
            </a:r>
            <a:r>
              <a:rPr/>
              <a:t>&amp;</a:t>
            </a:r>
            <a:r>
              <a:rPr/>
              <a:t> </a:t>
            </a:r>
            <a:r>
              <a:rPr/>
              <a:t>extrapolation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Using the linear model to predict the value of the response variable for a given value of the explanatory variable is called </a:t>
                </a:r>
                <a:r>
                  <a:rPr b="1"/>
                  <a:t>prediction</a:t>
                </a:r>
                <a:r>
                  <a:rPr/>
                  <a:t>, simply by plugging in the value of </a:t>
                </a:r>
                <a14:m>
                  <m:oMath xmlns:m="http://schemas.openxmlformats.org/officeDocument/2006/math">
                    <m:r>
                      <m:t>x</m:t>
                    </m:r>
                  </m:oMath>
                </a14:m>
                <a:r>
                  <a:rPr/>
                  <a:t> in the linear model equation.</a:t>
                </a:r>
              </a:p>
              <a:p>
                <a:pPr lvl="1"/>
                <a:r>
                  <a:rPr/>
                  <a:t>There will be some uncertainty associated with the predicted value.</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unnamed-chunk-2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and</a:t>
            </a:r>
            <a:r>
              <a:rPr/>
              <a:t> </a:t>
            </a:r>
            <a:r>
              <a:rPr/>
              <a:t>Modeling</a:t>
            </a:r>
          </a:p>
        </p:txBody>
      </p:sp>
      <p:sp>
        <p:nvSpPr>
          <p:cNvPr id="3" name="Content Placeholder 2"/>
          <p:cNvSpPr>
            <a:spLocks noGrp="1"/>
          </p:cNvSpPr>
          <p:nvPr>
            <p:ph idx="1"/>
          </p:nvPr>
        </p:nvSpPr>
        <p:spPr/>
        <p:txBody>
          <a:bodyPr/>
          <a:lstStyle/>
          <a:p>
            <a:pPr lvl="0" marL="0" indent="0">
              <a:buNone/>
            </a:pPr>
            <a:r>
              <a:rPr/>
              <a:t>In science, we often obtain data from experiments or observational studies, and then are interested in </a:t>
            </a:r>
            <a:r>
              <a:rPr b="1"/>
              <a:t>modeling</a:t>
            </a:r>
            <a:r>
              <a:rPr/>
              <a:t> it. How we model it varies from field to field, but underlying many of the models used in science are </a:t>
            </a:r>
            <a:r>
              <a:rPr b="1"/>
              <a:t>statistical models</a:t>
            </a:r>
            <a:r>
              <a:rPr/>
              <a:t>. In this lecture, we will be examining one of the foundational models used all through every scientific field.</a:t>
            </a:r>
          </a:p>
          <a:p>
            <a:pPr lvl="0" marL="0" indent="0">
              <a:buNone/>
            </a:pPr>
            <a:r>
              <a:rPr/>
              <a:t>The material for this lecture comes from Chapters 2.1.1 and 8.</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Extrapolation</a:t>
            </a:r>
          </a:p>
        </p:txBody>
      </p:sp>
      <p:sp>
        <p:nvSpPr>
          <p:cNvPr id="3" name="Content Placeholder 2"/>
          <p:cNvSpPr>
            <a:spLocks noGrp="1"/>
          </p:cNvSpPr>
          <p:nvPr>
            <p:ph idx="1"/>
          </p:nvPr>
        </p:nvSpPr>
        <p:spPr/>
        <p:txBody>
          <a:bodyPr/>
          <a:lstStyle/>
          <a:p>
            <a:pPr lvl="1"/>
            <a:r>
              <a:rPr/>
              <a:t>Applying a model estimate to values outside of the realm of the original data is called </a:t>
            </a:r>
            <a:r>
              <a:rPr b="1"/>
              <a:t>extrapolation</a:t>
            </a:r>
            <a:r>
              <a:rPr/>
              <a:t>.</a:t>
            </a:r>
          </a:p>
          <a:p>
            <a:pPr lvl="1"/>
            <a:r>
              <a:rPr/>
              <a:t>Sometimes the intercept might be an extrapolation.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unnamed-chunk-2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extrapolation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extrapolation.png" id="0" name="Picture 1"/>
          <p:cNvPicPr>
            <a:picLocks noGrp="1" noChangeAspect="1"/>
          </p:cNvPicPr>
          <p:nvPr/>
        </p:nvPicPr>
        <p:blipFill>
          <a:blip r:embed="rId2"/>
          <a:stretch>
            <a:fillRect/>
          </a:stretch>
        </p:blipFill>
        <p:spPr bwMode="auto">
          <a:xfrm>
            <a:off x="457200" y="1689100"/>
            <a:ext cx="8229600" cy="43561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extrapolation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womenOutsprint.png" id="0" name="Picture 1"/>
          <p:cNvPicPr>
            <a:picLocks noGrp="1" noChangeAspect="1"/>
          </p:cNvPicPr>
          <p:nvPr/>
        </p:nvPicPr>
        <p:blipFill>
          <a:blip r:embed="rId2"/>
          <a:stretch>
            <a:fillRect/>
          </a:stretch>
        </p:blipFill>
        <p:spPr bwMode="auto">
          <a:xfrm>
            <a:off x="1168400" y="1600200"/>
            <a:ext cx="6807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Tree></p:cSld></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womenOutsprintBBC.png" id="0" name="Picture 1"/>
          <p:cNvPicPr>
            <a:picLocks noGrp="1" noChangeAspect="1"/>
          </p:cNvPicPr>
          <p:nvPr/>
        </p:nvPicPr>
        <p:blipFill>
          <a:blip r:embed="rId2"/>
          <a:stretch>
            <a:fillRect/>
          </a:stretch>
        </p:blipFill>
        <p:spPr bwMode="auto">
          <a:xfrm>
            <a:off x="2057400" y="1600200"/>
            <a:ext cx="50165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for</a:t>
            </a:r>
            <a:r>
              <a:rPr/>
              <a:t> </a:t>
            </a:r>
            <a:r>
              <a:rPr/>
              <a:t>the</a:t>
            </a:r>
            <a:r>
              <a:rPr/>
              <a:t> </a:t>
            </a:r>
            <a:r>
              <a:rPr/>
              <a:t>least</a:t>
            </a:r>
            <a:r>
              <a:rPr/>
              <a:t> </a:t>
            </a:r>
            <a:r>
              <a:rPr/>
              <a:t>squares</a:t>
            </a:r>
            <a:r>
              <a:rPr/>
              <a:t> </a:t>
            </a:r>
            <a:r>
              <a:rPr/>
              <a:t>line</a:t>
            </a:r>
          </a:p>
        </p:txBody>
      </p:sp>
      <p:sp>
        <p:nvSpPr>
          <p:cNvPr id="3" name="Content Placeholder 2"/>
          <p:cNvSpPr>
            <a:spLocks noGrp="1"/>
          </p:cNvSpPr>
          <p:nvPr>
            <p:ph idx="1"/>
          </p:nvPr>
        </p:nvSpPr>
        <p:spPr/>
        <p:txBody>
          <a:bodyPr/>
          <a:lstStyle/>
          <a:p>
            <a:pPr lvl="1"/>
            <a:r>
              <a:rPr/>
              <a:t>Linearity</a:t>
            </a:r>
          </a:p>
          <a:p>
            <a:pPr lvl="1"/>
            <a:r>
              <a:rPr/>
              <a:t>Nearly normal residuals</a:t>
            </a:r>
          </a:p>
          <a:p>
            <a:pPr lvl="1"/>
            <a:r>
              <a:rPr/>
              <a:t>Constant variability</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(1)</a:t>
            </a:r>
            <a:r>
              <a:rPr/>
              <a:t> </a:t>
            </a:r>
            <a:r>
              <a:rPr/>
              <a:t>Linearity</a:t>
            </a:r>
          </a:p>
        </p:txBody>
      </p:sp>
      <p:sp>
        <p:nvSpPr>
          <p:cNvPr id="3" name="Content Placeholder 2"/>
          <p:cNvSpPr>
            <a:spLocks noGrp="1"/>
          </p:cNvSpPr>
          <p:nvPr>
            <p:ph idx="1"/>
          </p:nvPr>
        </p:nvSpPr>
        <p:spPr/>
        <p:txBody>
          <a:bodyPr/>
          <a:lstStyle/>
          <a:p>
            <a:pPr lvl="1"/>
            <a:r>
              <a:rPr/>
              <a:t>The relationship between the explanatory and the response variable should be linear.</a:t>
            </a:r>
          </a:p>
          <a:p>
            <a:pPr lvl="1"/>
            <a:r>
              <a:rPr/>
              <a:t>Methods for fitting a model to non-linear relationships exist, but are beyond the scope of this class. One such method will be discussed in MATH 1052H.</a:t>
            </a:r>
          </a:p>
          <a:p>
            <a:pPr lvl="1"/>
            <a:r>
              <a:rPr/>
              <a:t>Check using a scatterplot of the data, or a </a:t>
            </a:r>
            <a:r>
              <a:rPr b="1"/>
              <a:t>residuals plot</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Line</a:t>
            </a:r>
            <a:r>
              <a:rPr/>
              <a:t> </a:t>
            </a:r>
            <a:r>
              <a:rPr/>
              <a:t>fitting,</a:t>
            </a:r>
            <a:r>
              <a:rPr/>
              <a:t> </a:t>
            </a:r>
            <a:r>
              <a:rPr/>
              <a:t>residuals,</a:t>
            </a:r>
            <a:r>
              <a:rPr/>
              <a:t> </a:t>
            </a:r>
            <a:r>
              <a:rPr/>
              <a:t>and</a:t>
            </a:r>
            <a:r>
              <a:rPr/>
              <a:t> </a:t>
            </a:r>
            <a:r>
              <a:rPr/>
              <a:t>correlation</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(1)</a:t>
            </a:r>
            <a:r>
              <a:rPr/>
              <a:t> </a:t>
            </a:r>
            <a:r>
              <a:rPr/>
              <a:t>Linearity</a:t>
            </a:r>
            <a:r>
              <a:rPr/>
              <a:t> </a:t>
            </a:r>
            <a:r>
              <a:rPr/>
              <a:t>(Examples)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unnamed-chunk-2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residuals</a:t>
            </a:r>
            <a:r>
              <a:rPr/>
              <a:t> </a:t>
            </a:r>
            <a:r>
              <a:rPr/>
              <a:t>plot</a:t>
            </a:r>
          </a:p>
        </p:txBody>
      </p:sp>
      <p:pic>
        <p:nvPicPr>
          <p:cNvPr descr="lecture07_files/figure-pptx/unnamed-chunk-2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RI</a:t>
            </a:r>
            <a:r>
              <a:rPr/>
              <a:t>: % HS grade (81), % poverty (10.3)</a:t>
            </a:r>
          </a:p>
          <a:p>
            <a:pPr lvl="0" marL="0" indent="0">
              <a:buNone/>
            </a:pPr>
            <a:r>
              <a:rPr/>
              <a:t>$$
\widehat{\%~in~poverty} = 64.68 - 0.62 * 81 = 14.46\\
e = \%~in~poverty - \widehat{\%~in~poverty} \\
e = 10.3 - 14.46 = -4.16 \\
$$</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(2)</a:t>
            </a:r>
            <a:r>
              <a:rPr/>
              <a:t> </a:t>
            </a:r>
            <a:r>
              <a:rPr/>
              <a:t>Nearly</a:t>
            </a:r>
            <a:r>
              <a:rPr/>
              <a:t> </a:t>
            </a:r>
            <a:r>
              <a:rPr/>
              <a:t>normal</a:t>
            </a:r>
            <a:r>
              <a:rPr/>
              <a:t> </a:t>
            </a:r>
            <a:r>
              <a:rPr/>
              <a:t>residuals</a:t>
            </a:r>
          </a:p>
        </p:txBody>
      </p:sp>
      <p:sp>
        <p:nvSpPr>
          <p:cNvPr id="3" name="Content Placeholder 2"/>
          <p:cNvSpPr>
            <a:spLocks noGrp="1"/>
          </p:cNvSpPr>
          <p:nvPr>
            <p:ph idx="1"/>
          </p:nvPr>
        </p:nvSpPr>
        <p:spPr/>
        <p:txBody>
          <a:bodyPr/>
          <a:lstStyle/>
          <a:p>
            <a:pPr lvl="1"/>
            <a:r>
              <a:rPr/>
              <a:t>The residuals should be nearly normal.</a:t>
            </a:r>
          </a:p>
          <a:p>
            <a:pPr lvl="1"/>
            <a:r>
              <a:rPr/>
              <a:t>This condition may not be satisfied when there are unusual observations that don’t follow the trend of the rest of the data.</a:t>
            </a:r>
          </a:p>
          <a:p>
            <a:pPr lvl="1"/>
            <a:r>
              <a:rPr/>
              <a:t>Check using a histogram or normal probability plot of residuals.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(2)</a:t>
            </a:r>
            <a:r>
              <a:rPr/>
              <a:t> </a:t>
            </a:r>
            <a:r>
              <a:rPr/>
              <a:t>Nearly</a:t>
            </a:r>
            <a:r>
              <a:rPr/>
              <a:t> </a:t>
            </a:r>
            <a:r>
              <a:rPr/>
              <a:t>normal</a:t>
            </a:r>
            <a:r>
              <a:rPr/>
              <a:t> </a:t>
            </a:r>
            <a:r>
              <a:rPr/>
              <a:t>residuals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histPlot</a:t>
            </a:r>
            <a:r>
              <a:rPr sz="1800">
                <a:latin typeface="Courier"/>
              </a:rPr>
              <a:t>(lm_pov_grad</a:t>
            </a:r>
            <a:r>
              <a:rPr sz="1800">
                <a:solidFill>
                  <a:srgbClr val="666666"/>
                </a:solidFill>
                <a:latin typeface="Courier"/>
              </a:rPr>
              <a:t>$</a:t>
            </a:r>
            <a:r>
              <a:rPr sz="1800">
                <a:latin typeface="Courier"/>
              </a:rPr>
              <a:t>residuals, </a:t>
            </a:r>
            <a:r>
              <a:rPr sz="1800">
                <a:solidFill>
                  <a:srgbClr val="902000"/>
                </a:solidFill>
                <a:latin typeface="Courier"/>
              </a:rPr>
              <a:t>col =</a:t>
            </a:r>
            <a:r>
              <a:rPr sz="1800">
                <a:latin typeface="Courier"/>
              </a:rPr>
              <a:t> COL[</a:t>
            </a:r>
            <a:r>
              <a:rPr sz="1800">
                <a:solidFill>
                  <a:srgbClr val="40A070"/>
                </a:solidFill>
                <a:latin typeface="Courier"/>
              </a:rPr>
              <a:t>1</a:t>
            </a: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"residuals"</a:t>
            </a:r>
            <a:r>
              <a:rPr sz="1800">
                <a:latin typeface="Courier"/>
              </a:rPr>
              <a:t>)</a:t>
            </a:r>
            <a:br/>
            <a:r>
              <a:rPr sz="1800" b="1">
                <a:solidFill>
                  <a:srgbClr val="007020"/>
                </a:solidFill>
                <a:latin typeface="Courier"/>
              </a:rPr>
              <a:t>qqnorm</a:t>
            </a:r>
            <a:r>
              <a:rPr sz="1800">
                <a:latin typeface="Courier"/>
              </a:rPr>
              <a:t>(lm_pov_grad</a:t>
            </a:r>
            <a:r>
              <a:rPr sz="1800">
                <a:solidFill>
                  <a:srgbClr val="666666"/>
                </a:solidFill>
                <a:latin typeface="Courier"/>
              </a:rPr>
              <a:t>$</a:t>
            </a:r>
            <a:r>
              <a:rPr sz="1800">
                <a:latin typeface="Courier"/>
              </a:rPr>
              <a:t>residuals, </a:t>
            </a:r>
            <a:r>
              <a:rPr sz="1800">
                <a:solidFill>
                  <a:srgbClr val="902000"/>
                </a:solidFill>
                <a:latin typeface="Courier"/>
              </a:rPr>
              <a:t>pch =</a:t>
            </a:r>
            <a:r>
              <a:rPr sz="1800">
                <a:latin typeface="Courier"/>
              </a:rPr>
              <a:t> </a:t>
            </a:r>
            <a:r>
              <a:rPr sz="1800">
                <a:solidFill>
                  <a:srgbClr val="40A070"/>
                </a:solidFill>
                <a:latin typeface="Courier"/>
              </a:rPr>
              <a:t>19</a:t>
            </a:r>
            <a:r>
              <a:rPr sz="1800">
                <a:latin typeface="Courier"/>
              </a:rPr>
              <a:t>, </a:t>
            </a:r>
            <a:r>
              <a:rPr sz="1800">
                <a:solidFill>
                  <a:srgbClr val="902000"/>
                </a:solidFill>
                <a:latin typeface="Courier"/>
              </a:rPr>
              <a:t>col =</a:t>
            </a:r>
            <a:r>
              <a:rPr sz="1800">
                <a:latin typeface="Courier"/>
              </a:rPr>
              <a:t> COL[</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qqline</a:t>
            </a:r>
            <a:r>
              <a:rPr sz="1800">
                <a:latin typeface="Courier"/>
              </a:rPr>
              <a:t>(lm_pov_grad</a:t>
            </a:r>
            <a:r>
              <a:rPr sz="1800">
                <a:solidFill>
                  <a:srgbClr val="666666"/>
                </a:solidFill>
                <a:latin typeface="Courier"/>
              </a:rPr>
              <a:t>$</a:t>
            </a:r>
            <a:r>
              <a:rPr sz="1800">
                <a:latin typeface="Courier"/>
              </a:rPr>
              <a:t>residuals, </a:t>
            </a:r>
            <a:r>
              <a:rPr sz="1800">
                <a:solidFill>
                  <a:srgbClr val="902000"/>
                </a:solidFill>
                <a:latin typeface="Courier"/>
              </a:rPr>
              <a:t>pch =</a:t>
            </a:r>
            <a:r>
              <a:rPr sz="1800">
                <a:latin typeface="Courier"/>
              </a:rPr>
              <a:t> </a:t>
            </a:r>
            <a:r>
              <a:rPr sz="1800">
                <a:solidFill>
                  <a:srgbClr val="40A070"/>
                </a:solidFill>
                <a:latin typeface="Courier"/>
              </a:rPr>
              <a:t>19</a:t>
            </a:r>
            <a:r>
              <a:rPr sz="1800">
                <a:latin typeface="Courier"/>
              </a:rPr>
              <a:t>, </a:t>
            </a:r>
            <a:r>
              <a:rPr sz="1800">
                <a:solidFill>
                  <a:srgbClr val="902000"/>
                </a:solidFill>
                <a:latin typeface="Courier"/>
              </a:rPr>
              <a:t>col =</a:t>
            </a:r>
            <a:r>
              <a:rPr sz="1800">
                <a:latin typeface="Courier"/>
              </a:rPr>
              <a:t> COL[</a:t>
            </a:r>
            <a:r>
              <a:rPr sz="1800">
                <a:solidFill>
                  <a:srgbClr val="40A070"/>
                </a:solidFill>
                <a:latin typeface="Courier"/>
              </a:rPr>
              <a:t>1</a:t>
            </a:r>
            <a:r>
              <a:rPr sz="1800">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unnamed-chunk-2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(3)</a:t>
            </a:r>
            <a:r>
              <a:rPr/>
              <a:t> </a:t>
            </a:r>
            <a:r>
              <a:rPr/>
              <a:t>Constant</a:t>
            </a:r>
            <a:r>
              <a:rPr/>
              <a:t> </a:t>
            </a:r>
            <a:r>
              <a:rPr/>
              <a:t>variability</a:t>
            </a:r>
          </a:p>
        </p:txBody>
      </p:sp>
      <p:pic>
        <p:nvPicPr>
          <p:cNvPr descr="lecture07_files/figure-pptx/unnamed-chunk-3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The variability of points around the least squares line should be roughly constant.</a:t>
            </a:r>
          </a:p>
          <a:p>
            <a:pPr lvl="1"/>
            <a:r>
              <a:rPr/>
              <a:t>This implies that the variability of residuals around the 0 line should be roughly constant as well.</a:t>
            </a:r>
          </a:p>
          <a:p>
            <a:pPr lvl="1"/>
            <a:r>
              <a:rPr/>
              <a:t>Also called </a:t>
            </a:r>
            <a:r>
              <a:rPr b="1"/>
              <a:t>homoscedasticity</a:t>
            </a:r>
            <a:r>
              <a:rPr/>
              <a:t>.</a:t>
            </a:r>
          </a:p>
          <a:p>
            <a:pPr lvl="1"/>
            <a:r>
              <a:rPr/>
              <a:t>Check using a histogram or normal probability plot of residuals.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Checking</a:t>
            </a:r>
            <a:r>
              <a:rPr/>
              <a:t> </a:t>
            </a:r>
            <a:r>
              <a:rPr/>
              <a:t>conditions</a:t>
            </a:r>
          </a:p>
        </p:txBody>
      </p:sp>
      <p:sp>
        <p:nvSpPr>
          <p:cNvPr id="3" name="Content Placeholder 2"/>
          <p:cNvSpPr>
            <a:spLocks noGrp="1"/>
          </p:cNvSpPr>
          <p:nvPr>
            <p:ph idx="1"/>
          </p:nvPr>
        </p:nvSpPr>
        <p:spPr/>
        <p:txBody>
          <a:bodyPr/>
          <a:lstStyle/>
          <a:p>
            <a:pPr lvl="0" marL="0" indent="0">
              <a:buNone/>
            </a:pPr>
          </a:p>
          <a:p>
            <a:pPr lvl="0" marL="0" indent="0">
              <a:buNone/>
            </a:pPr>
            <a:r>
              <a:rPr/>
              <a:t>What condition is this linear model obviously violating?</a:t>
            </a:r>
          </a:p>
          <a:p>
            <a:pPr lvl="1"/>
            <a:r>
              <a:rPr/>
              <a:t>Constant variability</a:t>
            </a:r>
          </a:p>
          <a:p>
            <a:pPr lvl="1"/>
            <a:r>
              <a:rPr/>
              <a:t>Linear relationship</a:t>
            </a:r>
          </a:p>
          <a:p>
            <a:pPr lvl="1"/>
            <a:r>
              <a:rPr/>
              <a:t>Normal residuals</a:t>
            </a:r>
          </a:p>
          <a:p>
            <a:pPr lvl="1"/>
            <a:r>
              <a:rPr/>
              <a:t>No extreme outliers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Modeling</a:t>
            </a:r>
            <a:r>
              <a:rPr/>
              <a:t> </a:t>
            </a:r>
            <a:r>
              <a:rPr/>
              <a:t>numerical</a:t>
            </a:r>
            <a:r>
              <a:rPr/>
              <a:t> </a:t>
            </a:r>
            <a:r>
              <a:rPr/>
              <a:t>variables</a:t>
            </a:r>
          </a:p>
        </p:txBody>
      </p:sp>
      <p:sp>
        <p:nvSpPr>
          <p:cNvPr id="3" name="Content Placeholder 2"/>
          <p:cNvSpPr>
            <a:spLocks noGrp="1"/>
          </p:cNvSpPr>
          <p:nvPr>
            <p:ph idx="1"/>
          </p:nvPr>
        </p:nvSpPr>
        <p:spPr/>
        <p:txBody>
          <a:bodyPr/>
          <a:lstStyle/>
          <a:p>
            <a:pPr lvl="0" marL="0" indent="0">
              <a:buNone/>
            </a:pPr>
            <a:r>
              <a:rPr/>
              <a:t>We will begin by quantifying the relationship between two numerical variables, as well as modeling numerical response variables using a numerical or categorical explanatory variable. The model is therefore “find the relationship between two variables”.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Checking</a:t>
            </a:r>
            <a:r>
              <a:rPr/>
              <a:t> </a:t>
            </a:r>
            <a:r>
              <a:rPr/>
              <a:t>conditions</a:t>
            </a:r>
          </a:p>
        </p:txBody>
      </p:sp>
      <p:sp>
        <p:nvSpPr>
          <p:cNvPr id="3" name="Content Placeholder 2"/>
          <p:cNvSpPr>
            <a:spLocks noGrp="1"/>
          </p:cNvSpPr>
          <p:nvPr>
            <p:ph idx="1"/>
          </p:nvPr>
        </p:nvSpPr>
        <p:spPr/>
        <p:txBody>
          <a:bodyPr/>
          <a:lstStyle/>
          <a:p>
            <a:pPr lvl="0" marL="0" indent="0">
              <a:buNone/>
            </a:pPr>
          </a:p>
          <a:p>
            <a:pPr lvl="0" marL="0" indent="0">
              <a:buNone/>
            </a:pPr>
            <a:r>
              <a:rPr/>
              <a:t>What condition is this linear model obviously violating?</a:t>
            </a:r>
          </a:p>
          <a:p>
            <a:pPr lvl="1"/>
            <a:r>
              <a:rPr/>
              <a:t>Constant variability</a:t>
            </a:r>
          </a:p>
          <a:p>
            <a:pPr lvl="1"/>
            <a:r>
              <a:rPr/>
              <a:t>Linear relationship</a:t>
            </a:r>
          </a:p>
          <a:p>
            <a:pPr lvl="1"/>
            <a:r>
              <a:rPr/>
              <a:t>Normal residuals</a:t>
            </a:r>
          </a:p>
          <a:p>
            <a:pPr lvl="1"/>
            <a:r>
              <a:rPr/>
              <a:t>No extreme outliers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sSup><m:e><m:r><m:t>R</m:t></m:r></m:e><m:sup><m:r><m:t>2</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1" /><a:r><a:rPr /><a:t>The strength of the fit of a linear model is most commonly evaluated using </a:t></a:r><a14:m><m:oMath xmlns:m="http://schemas.openxmlformats.org/officeDocument/2006/math"><m:sSup><m:e><m:r><m:t>R</m:t></m:r></m:e><m:sup><m:r><m:t>2</m:t></m:r></m:sup></m:sSup></m:oMath></a14:m></a:p><a:p><a:pPr lvl="1" /><a14:m><m:oMath xmlns:m="http://schemas.openxmlformats.org/officeDocument/2006/math"><m:sSup><m:e><m:r><m:t>R</m:t></m:r></m:e><m:sup><m:r><m:t>2</m:t></m:r></m:sup></m:sSup></m:oMath></a14:m><a:r><a:rPr /><a:t> is calculated as the square of the correlation coefficient.</a:t></a:r></a:p><a:p><a:pPr lvl="1" /><a:r><a:rPr /><a:t>It tells us what percent of variability in the response variable is explained by the model.</a:t></a:r></a:p><a:p><a:pPr lvl="1" /><a:r><a:rPr /><a:t>The remainder of the variability is explained by variables not included in the model or by inherent randomness in the data.</a:t></a:r></a:p><a:p><a:pPr lvl="1" /><a:r><a:rPr /><a:t>For the model we’ve been working with, </a:t></a:r><a14:m><m:oMath xmlns:m="http://schemas.openxmlformats.org/officeDocument/2006/math"><m:sSup><m:e><m:r><m:t>R</m:t></m:r></m:e><m:sup><m:r><m:t>2</m:t></m:r></m:sup></m:sSup><m:r><m:t>=</m:t></m:r><m:r><m:t>−</m:t></m:r><m:sSup><m:e><m:r><m:t>0.62</m:t></m:r></m:e><m:sup><m:r><m:t>2</m:t></m:r></m:sup></m:sSup><m:r><m:t>=</m:t></m:r><m:r><m:t>0.38</m:t></m:r></m:oMath></a14:m><a:r><a:rPr /><a:t>.</a:t></a:r></a:p></p:txBody></p:sp></mc:Choice></mc:AlternateContent></p:spTree></p:cSld></p:sld>
</file>

<file path=ppt/slides/slide6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Interpretation</a:t></a:r><a:r><a:rPr /><a:t> </a:t></a:r><a:r><a:rPr /><a:t>of</a:t></a:r><a:r><a:rPr /><a:t> </a:t></a:r><a14:m><m:oMath xmlns:m="http://schemas.openxmlformats.org/officeDocument/2006/math"><m:sSup><m:e><m:r><m:t>R</m:t></m:r></m:e><m:sup><m:r><m:t>2</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Which of the below is the correct interpretation of </a:t></a:r><a14:m><m:oMath xmlns:m="http://schemas.openxmlformats.org/officeDocument/2006/math"><m:r><m:t>R</m:t></m:r><m:r><m:t>=</m:t></m:r><m:r><m:t>−</m:t></m:r><m:r><m:t>0.62</m:t></m:r></m:oMath></a14:m><a:r><a:rPr b="1" /><a:t>, </a:t></a:r><a14:m><m:oMath xmlns:m="http://schemas.openxmlformats.org/officeDocument/2006/math"><m:sSup><m:e><m:r><m:t>R</m:t></m:r></m:e><m:sup><m:r><m:t>2</m:t></m:r></m:sup></m:sSup><m:r><m:t>=</m:t></m:r><m:r><m:t>0.38</m:t></m:r></m:oMath></a14:m><a:r><a:rPr b="1" /><a:t>?</a:t></a:r></a:p><a:p><a:pPr lvl="1" /><a:r><a:rPr /><a:t>38% of the variability in the % of HG graduates among the 51 states is explained by the model.</a:t></a:r></a:p><a:p><a:pPr lvl="1" /><a:r><a:rPr /><a:t>38% of the variability in the % of residents living in poverty among the 51 states is explained by the model.</a:t></a:r></a:p><a:p><a:pPr lvl="1" /><a:r><a:rPr /><a:t>38% of the time % HS graduates predict % living in poverty correctly.</a:t></a:r></a:p><a:p><a:pPr lvl="1" /><a:r><a:rPr /><a:t>62% of the variability in the % of residents living in poverty among the 51 states is explained by the model.</a:t></a:r></a:p></p:txBody></p:sp></mc:Choice></mc:AlternateContent></p:spTree></p:cSld></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unnamed-chunk-3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Come</a:t>
            </a:r>
          </a:p>
        </p:txBody>
      </p:sp>
      <p:sp>
        <p:nvSpPr>
          <p:cNvPr id="3" name="Content Placeholder 2"/>
          <p:cNvSpPr>
            <a:spLocks noGrp="1"/>
          </p:cNvSpPr>
          <p:nvPr>
            <p:ph idx="1"/>
          </p:nvPr>
        </p:nvSpPr>
        <p:spPr/>
        <p:txBody>
          <a:bodyPr/>
          <a:lstStyle/>
          <a:p>
            <a:pPr lvl="0" marL="0" indent="0">
              <a:buNone/>
            </a:pPr>
            <a:r>
              <a:rPr/>
              <a:t>We now have our first statistical model. In the coming lectures, we will talk about what this model means, how we use it, and how we can determine uncertainty in the model (since it is statistical, after all!).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vs. HS</a:t>
            </a:r>
            <a:r>
              <a:rPr/>
              <a:t> </a:t>
            </a:r>
            <a:r>
              <a:rPr/>
              <a:t>graduate</a:t>
            </a:r>
            <a:r>
              <a:rPr/>
              <a:t> </a:t>
            </a:r>
            <a:r>
              <a:rPr/>
              <a:t>rate</a:t>
            </a:r>
          </a:p>
        </p:txBody>
      </p:sp>
      <p:sp>
        <p:nvSpPr>
          <p:cNvPr id="3" name="Content Placeholder 2"/>
          <p:cNvSpPr>
            <a:spLocks noGrp="1"/>
          </p:cNvSpPr>
          <p:nvPr>
            <p:ph idx="1"/>
          </p:nvPr>
        </p:nvSpPr>
        <p:spPr/>
        <p:txBody>
          <a:bodyPr/>
          <a:lstStyle/>
          <a:p>
            <a:pPr lvl="0" marL="0" indent="0">
              <a:buNone/>
            </a:pPr>
          </a:p>
          <a:p>
            <a:pPr lvl="0" marL="0" indent="0">
              <a:buNone/>
            </a:pPr>
            <a:r>
              <a:rPr/>
              <a:t>This </a:t>
            </a:r>
            <a:r>
              <a:rPr b="1"/>
              <a:t>scatterplot</a:t>
            </a:r>
            <a:r>
              <a:rPr/>
              <a:t> shows the relationship between HS graduate rate in all 50 US states and DC and the % of residents who live below the poverty line (income below $23,050 for a family of 4 in 2012).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vs. HS</a:t>
            </a:r>
            <a:r>
              <a:rPr/>
              <a:t> </a:t>
            </a:r>
            <a:r>
              <a:rPr/>
              <a:t>graduate</a:t>
            </a:r>
            <a:r>
              <a:rPr/>
              <a:t> </a:t>
            </a:r>
            <a:r>
              <a:rPr/>
              <a:t>rate</a:t>
            </a:r>
            <a:r>
              <a:rPr/>
              <a:t> </a:t>
            </a:r>
            <a:r>
              <a:rPr/>
              <a:t>(code)</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mar=</a:t>
            </a:r>
            <a:r>
              <a:rPr sz="1800" b="1">
                <a:solidFill>
                  <a:srgbClr val="007020"/>
                </a:solidFill>
                <a:latin typeface="Courier"/>
              </a:rPr>
              <a:t>c</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las=</a:t>
            </a:r>
            <a:r>
              <a:rPr sz="1800">
                <a:solidFill>
                  <a:srgbClr val="40A070"/>
                </a:solidFill>
                <a:latin typeface="Courier"/>
              </a:rPr>
              <a:t>1</a:t>
            </a:r>
            <a:r>
              <a:rPr sz="1800">
                <a:latin typeface="Courier"/>
              </a:rPr>
              <a:t>, </a:t>
            </a:r>
            <a:r>
              <a:rPr sz="1800">
                <a:solidFill>
                  <a:srgbClr val="902000"/>
                </a:solidFill>
                <a:latin typeface="Courier"/>
              </a:rPr>
              <a:t>mgp=</a:t>
            </a:r>
            <a:r>
              <a:rPr sz="1800" b="1">
                <a:solidFill>
                  <a:srgbClr val="007020"/>
                </a:solidFill>
                <a:latin typeface="Courier"/>
              </a:rPr>
              <a:t>c</a:t>
            </a:r>
            <a:r>
              <a:rPr sz="1800">
                <a:latin typeface="Courier"/>
              </a:rPr>
              <a:t>(</a:t>
            </a:r>
            <a:r>
              <a:rPr sz="1800">
                <a:solidFill>
                  <a:srgbClr val="40A070"/>
                </a:solidFill>
                <a:latin typeface="Courier"/>
              </a:rPr>
              <a:t>2.5</a:t>
            </a:r>
            <a:r>
              <a:rPr sz="1800">
                <a:latin typeface="Courier"/>
              </a:rPr>
              <a:t>,</a:t>
            </a:r>
            <a:r>
              <a:rPr sz="1800">
                <a:solidFill>
                  <a:srgbClr val="40A070"/>
                </a:solidFill>
                <a:latin typeface="Courier"/>
              </a:rPr>
              <a:t>0.7</a:t>
            </a:r>
            <a:r>
              <a:rPr sz="1800">
                <a:latin typeface="Courier"/>
              </a:rPr>
              <a:t>,</a:t>
            </a:r>
            <a:r>
              <a:rPr sz="1800">
                <a:solidFill>
                  <a:srgbClr val="40A070"/>
                </a:solidFill>
                <a:latin typeface="Courier"/>
              </a:rPr>
              <a:t>0</a:t>
            </a:r>
            <a:r>
              <a:rPr sz="1800">
                <a:latin typeface="Courier"/>
              </a:rPr>
              <a:t>), </a:t>
            </a:r>
            <a:r>
              <a:rPr sz="1800">
                <a:solidFill>
                  <a:srgbClr val="902000"/>
                </a:solidFill>
                <a:latin typeface="Courier"/>
              </a:rPr>
              <a:t>cex.lab =</a:t>
            </a:r>
            <a:r>
              <a:rPr sz="1800">
                <a:latin typeface="Courier"/>
              </a:rPr>
              <a:t> </a:t>
            </a:r>
            <a:r>
              <a:rPr sz="1800">
                <a:solidFill>
                  <a:srgbClr val="40A070"/>
                </a:solidFill>
                <a:latin typeface="Courier"/>
              </a:rPr>
              <a:t>1.5</a:t>
            </a:r>
            <a:r>
              <a:rPr sz="1800">
                <a:latin typeface="Courier"/>
              </a:rPr>
              <a:t>, </a:t>
            </a:r>
            <a:r>
              <a:rPr sz="1800">
                <a:solidFill>
                  <a:srgbClr val="902000"/>
                </a:solidFill>
                <a:latin typeface="Courier"/>
              </a:rPr>
              <a:t>cex.axis =</a:t>
            </a:r>
            <a:r>
              <a:rPr sz="1800">
                <a:latin typeface="Courier"/>
              </a:rPr>
              <a:t> </a:t>
            </a:r>
            <a:r>
              <a:rPr sz="1800">
                <a:solidFill>
                  <a:srgbClr val="40A070"/>
                </a:solidFill>
                <a:latin typeface="Courier"/>
              </a:rPr>
              <a:t>1.5</a:t>
            </a:r>
            <a:r>
              <a:rPr sz="1800">
                <a:latin typeface="Courier"/>
              </a:rPr>
              <a:t>)</a:t>
            </a:r>
            <a:br/>
            <a:r>
              <a:rPr sz="1800" b="1">
                <a:solidFill>
                  <a:srgbClr val="007020"/>
                </a:solidFill>
                <a:latin typeface="Courier"/>
              </a:rPr>
              <a:t>plot</a:t>
            </a:r>
            <a:r>
              <a:rPr sz="1800">
                <a:latin typeface="Courier"/>
              </a:rPr>
              <a:t>(poverty</a:t>
            </a:r>
            <a:r>
              <a:rPr sz="1800">
                <a:solidFill>
                  <a:srgbClr val="666666"/>
                </a:solidFill>
                <a:latin typeface="Courier"/>
              </a:rPr>
              <a:t>$</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poverty</a:t>
            </a:r>
            <a:r>
              <a:rPr sz="1800">
                <a:solidFill>
                  <a:srgbClr val="666666"/>
                </a:solidFill>
                <a:latin typeface="Courier"/>
              </a:rPr>
              <a:t>$</a:t>
            </a:r>
            <a:r>
              <a:rPr sz="1800">
                <a:latin typeface="Courier"/>
              </a:rPr>
              <a:t>Graduates, </a:t>
            </a:r>
            <a:r>
              <a:rPr sz="1800">
                <a:solidFill>
                  <a:srgbClr val="902000"/>
                </a:solidFill>
                <a:latin typeface="Courier"/>
              </a:rPr>
              <a:t>ylab =</a:t>
            </a:r>
            <a:r>
              <a:rPr sz="1800">
                <a:latin typeface="Courier"/>
              </a:rPr>
              <a:t> </a:t>
            </a:r>
            <a:r>
              <a:rPr sz="1800">
                <a:solidFill>
                  <a:srgbClr val="4070A0"/>
                </a:solidFill>
                <a:latin typeface="Courier"/>
              </a:rPr>
              <a:t>"% in poverty"</a:t>
            </a:r>
            <a:r>
              <a:rPr sz="1800">
                <a:latin typeface="Courier"/>
              </a:rPr>
              <a:t>, </a:t>
            </a:r>
            <a:b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 HS grad"</a:t>
            </a:r>
            <a:r>
              <a:rPr sz="1800">
                <a:latin typeface="Courier"/>
              </a:rPr>
              <a:t>, </a:t>
            </a:r>
            <a:r>
              <a:rPr sz="1800">
                <a:solidFill>
                  <a:srgbClr val="902000"/>
                </a:solidFill>
                <a:latin typeface="Courier"/>
              </a:rPr>
              <a:t>pch =</a:t>
            </a:r>
            <a:r>
              <a:rPr sz="1800">
                <a:latin typeface="Courier"/>
              </a:rPr>
              <a:t> </a:t>
            </a:r>
            <a:r>
              <a:rPr sz="1800">
                <a:solidFill>
                  <a:srgbClr val="40A070"/>
                </a:solidFill>
                <a:latin typeface="Courier"/>
              </a:rPr>
              <a:t>19</a:t>
            </a:r>
            <a:r>
              <a:rPr sz="1800">
                <a:latin typeface="Courier"/>
              </a:rPr>
              <a:t>, </a:t>
            </a:r>
            <a:r>
              <a:rPr sz="1800">
                <a:solidFill>
                  <a:srgbClr val="902000"/>
                </a:solidFill>
                <a:latin typeface="Courier"/>
              </a:rPr>
              <a:t>col =</a:t>
            </a:r>
            <a:r>
              <a:rPr sz="1800">
                <a:latin typeface="Courier"/>
              </a:rPr>
              <a:t> COL[</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7_files/figure-pptx/povScatter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 S61: Lecture 07</dc:title>
  <dc:creator/>
  <cp:keywords/>
  <dcterms:created xsi:type="dcterms:W3CDTF">2020-05-27T03:14:59Z</dcterms:created>
  <dcterms:modified xsi:type="dcterms:W3CDTF">2020-05-27T03:14:59Z</dcterms:modified>
</cp:coreProperties>
</file>