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Blackstone%27s_ratio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MATH</a:t>
            </a:r>
            <a:r>
              <a:rPr/>
              <a:t> </a:t>
            </a:r>
            <a:r>
              <a:rPr/>
              <a:t>1051H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S61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two competing hypotheses: the null and the alternative. In a hypothesis test, we make a decision about which might be true, but our choice might be incorrect.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A </a:t>
                </a:r>
                <a:r>
                  <a:rPr b="1"/>
                  <a:t>Type 1 Error</a:t>
                </a:r>
                <a:r>
                  <a:rPr/>
                  <a:t> is rejecting the null hypothesis when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true.</a:t>
                </a:r>
              </a:p>
              <a:p>
                <a:pPr lvl="1"/>
                <a:r>
                  <a:rPr/>
                  <a:t>A </a:t>
                </a:r>
                <a:r>
                  <a:rPr b="1"/>
                  <a:t>Type 2 Error</a:t>
                </a:r>
                <a:r>
                  <a:rPr/>
                  <a:t> is failing to reject the null hypothesis when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is true.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two competing hypotheses: the null and the alternative. In a hypothesis test, we make a decision about which might be true, but our choice might be incorrect.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A </a:t>
                </a:r>
                <a:r>
                  <a:rPr b="1"/>
                  <a:t>Type 1 Error</a:t>
                </a:r>
                <a:r>
                  <a:rPr/>
                  <a:t> is rejecting the null hypothesis when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true.</a:t>
                </a:r>
              </a:p>
              <a:p>
                <a:pPr lvl="1"/>
                <a:r>
                  <a:rPr/>
                  <a:t>A </a:t>
                </a:r>
                <a:r>
                  <a:rPr b="1"/>
                  <a:t>Type 2 Error</a:t>
                </a:r>
                <a:r>
                  <a:rPr/>
                  <a:t> is failing to reject the null hypothesis when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is true.</a:t>
                </a:r>
              </a:p>
              <a:p>
                <a:pPr lvl="1"/>
                <a:r>
                  <a:rPr/>
                  <a:t>We (almost) never know if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is true, but we need to consider all possibilities.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again think of a hypothesis test as a criminal trial then it makes sense to frame the verdict in terms of the null and alternative hypotheses: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innocent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guilty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type of error is being committed in the following circumstances?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again think of a hypothesis test as a criminal trial then it makes sense to frame the verdict in terms of the null and alternative hypotheses: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innocent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guilty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type of error is being committed in the following circumstances?</a:t>
                </a:r>
              </a:p>
              <a:p>
                <a:pPr lvl="1"/>
                <a:r>
                  <a:rPr/>
                  <a:t>Declaring the defendant innocent when they are actually guilty</a:t>
                </a:r>
              </a:p>
              <a:p>
                <a:pPr lvl="1"/>
                <a:r>
                  <a:rPr/>
                  <a:t>Declaring the defendant guilty when they are actually innocent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again think of a hypothesis test as a criminal trial then it makes sense to frame the verdict in terms of the null and alternative hypotheses: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innocent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guilty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type of error is being committed in the following circumstances?</a:t>
                </a:r>
              </a:p>
              <a:p>
                <a:pPr lvl="1"/>
                <a:r>
                  <a:rPr/>
                  <a:t>Declaring the defendant innocent when they are actually guilty</a:t>
                </a:r>
              </a:p>
              <a:p>
                <a:pPr lvl="2"/>
                <a:r>
                  <a:rPr b="1"/>
                  <a:t>Type 2 error</a:t>
                </a:r>
              </a:p>
              <a:p>
                <a:pPr lvl="1"/>
                <a:r>
                  <a:rPr/>
                  <a:t>Declaring the defendant guilty when they are actually innocent</a:t>
                </a:r>
              </a:p>
              <a:p>
                <a:pPr lvl="2"/>
                <a:r>
                  <a:rPr b="1"/>
                  <a:t>Type 1 error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we again think of a hypothesis test as a criminal trial then it makes sense to frame the verdict in terms of the null and alternative hypotheses: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innocent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A</m:t>
                                </m:r>
                              </m:sub>
                            </m:sSub>
                          </m:e>
                          <m:e>
                            <m:r>
                              <m:t>:</m:t>
                            </m:r>
                            <m:r>
                              <m:rPr>
                                <m:sty m:val="p"/>
                              </m:rPr>
                              <m:t> Defendant is guilty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type of error is being committed in the following circumstances?</a:t>
                </a:r>
              </a:p>
              <a:p>
                <a:pPr lvl="1"/>
                <a:r>
                  <a:rPr/>
                  <a:t>Declaring the defendant innocent when they are actually guilty</a:t>
                </a:r>
              </a:p>
              <a:p>
                <a:pPr lvl="2"/>
                <a:r>
                  <a:rPr b="1"/>
                  <a:t>Type 2 error</a:t>
                </a:r>
              </a:p>
              <a:p>
                <a:pPr lvl="1"/>
                <a:r>
                  <a:rPr/>
                  <a:t>Declaring the defendant guilty when they are actually innocent</a:t>
                </a:r>
              </a:p>
              <a:p>
                <a:pPr lvl="2"/>
                <a:r>
                  <a:rPr b="1"/>
                  <a:t>Type 1 error</a:t>
                </a:r>
              </a:p>
              <a:p>
                <a:pPr lvl="0" marL="0" indent="0">
                  <a:buNone/>
                </a:pPr>
                <a:r>
                  <a:rPr/>
                  <a:t>Which error do you think is the worse error to make?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>
                <a:hlinkClick r:id="rId2"/>
              </a:rPr>
              <a:t>https://en.wikipedia.org/wiki/Blackstone%27s_ratio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man in the left panel, being told “you are pregnant” means </a:t>
            </a:r>
            <a:r>
              <a:rPr b="1"/>
              <a:t>reject the null</a:t>
            </a:r>
            <a:r>
              <a:rPr/>
              <a:t> - select the alternative.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man in the left panel, being told “you are pregnant” means </a:t>
            </a:r>
            <a:r>
              <a:rPr b="1"/>
              <a:t>reject the null</a:t>
            </a:r>
            <a:r>
              <a:rPr/>
              <a:t> - select the alternative.</a:t>
            </a:r>
          </a:p>
          <a:p>
            <a:pPr lvl="2"/>
            <a:r>
              <a:rPr/>
              <a:t>this is obviously incorrect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man in the left panel, being told “you are pregnant” means </a:t>
            </a:r>
            <a:r>
              <a:rPr b="1"/>
              <a:t>reject the null</a:t>
            </a:r>
            <a:r>
              <a:rPr/>
              <a:t> - select the alternative.</a:t>
            </a:r>
          </a:p>
          <a:p>
            <a:pPr lvl="2"/>
            <a:r>
              <a:rPr/>
              <a:t>this is obviously incorrect</a:t>
            </a:r>
            <a:br/>
          </a:p>
          <a:p>
            <a:pPr lvl="2"/>
            <a:r>
              <a:rPr/>
              <a:t>therefore it is </a:t>
            </a:r>
            <a:r>
              <a:rPr b="1"/>
              <a:t>false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man in the left panel, being told “you are pregnant” means </a:t>
            </a:r>
            <a:r>
              <a:rPr b="1"/>
              <a:t>reject the null</a:t>
            </a:r>
            <a:r>
              <a:rPr/>
              <a:t> - select the alternative.</a:t>
            </a:r>
          </a:p>
          <a:p>
            <a:pPr lvl="2"/>
            <a:r>
              <a:rPr/>
              <a:t>this is obviously incorrect</a:t>
            </a:r>
            <a:br/>
          </a:p>
          <a:p>
            <a:pPr lvl="2"/>
            <a:r>
              <a:rPr/>
              <a:t>therefore it is </a:t>
            </a:r>
            <a:r>
              <a:rPr b="1"/>
              <a:t>false</a:t>
            </a:r>
          </a:p>
          <a:p>
            <a:pPr lvl="2"/>
            <a:r>
              <a:rPr/>
              <a:t>but the diagnosis was “positive” (the alternative)</a:t>
            </a:r>
          </a:p>
          <a:p>
            <a:pPr lvl="2"/>
            <a:r>
              <a:rPr/>
              <a:t>this is equivalent to </a:t>
            </a:r>
            <a:r>
              <a:rPr b="1"/>
              <a:t>declaring the defendent guilty, when they are actually innocent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woman in the right panel, being told “you are not pregnant” means </a:t>
            </a:r>
            <a:r>
              <a:rPr b="1"/>
              <a:t>fail to reject the null</a:t>
            </a:r>
            <a:r>
              <a:rPr/>
              <a:t> - there is no evidence against the null state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woman in the right panel, being told “you are not pregnant” means </a:t>
            </a:r>
            <a:r>
              <a:rPr b="1"/>
              <a:t>fail to reject the null</a:t>
            </a:r>
            <a:r>
              <a:rPr/>
              <a:t> - there is no evidence against the null state</a:t>
            </a:r>
          </a:p>
          <a:p>
            <a:pPr lvl="2"/>
            <a:r>
              <a:rPr/>
              <a:t>this is obviously incorrect (poor woman!)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woman in the right panel, being told “you are not pregnant” means </a:t>
            </a:r>
            <a:r>
              <a:rPr b="1"/>
              <a:t>fail to reject the null</a:t>
            </a:r>
            <a:r>
              <a:rPr/>
              <a:t> - there is no evidence against the null state</a:t>
            </a:r>
          </a:p>
          <a:p>
            <a:pPr lvl="2"/>
            <a:r>
              <a:rPr/>
              <a:t>this is obviously incorrect (poor woman!)</a:t>
            </a:r>
          </a:p>
          <a:p>
            <a:pPr lvl="2"/>
            <a:r>
              <a:rPr/>
              <a:t>therefore it is </a:t>
            </a:r>
            <a:r>
              <a:rPr b="1"/>
              <a:t>false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these medical diagnoses, what is happening?</a:t>
            </a:r>
          </a:p>
          <a:p>
            <a:pPr lvl="1"/>
            <a:r>
              <a:rPr/>
              <a:t>Null hypothesis is always “nothing going on”: so a </a:t>
            </a:r>
            <a:r>
              <a:rPr b="1"/>
              <a:t>medical test</a:t>
            </a:r>
            <a:r>
              <a:rPr/>
              <a:t> for pregnancy should have its null as “Not Pregnant”</a:t>
            </a:r>
          </a:p>
          <a:p>
            <a:pPr lvl="1"/>
            <a:r>
              <a:rPr/>
              <a:t>So for the woman in the right panel, being told “you are not pregnant” means </a:t>
            </a:r>
            <a:r>
              <a:rPr b="1"/>
              <a:t>fail to reject the null</a:t>
            </a:r>
            <a:r>
              <a:rPr/>
              <a:t> - there is no evidence against the null state</a:t>
            </a:r>
          </a:p>
          <a:p>
            <a:pPr lvl="2"/>
            <a:r>
              <a:rPr/>
              <a:t>this is obviously incorrect (poor woman!)</a:t>
            </a:r>
          </a:p>
          <a:p>
            <a:pPr lvl="2"/>
            <a:r>
              <a:rPr/>
              <a:t>therefore it is </a:t>
            </a:r>
            <a:r>
              <a:rPr b="1"/>
              <a:t>false</a:t>
            </a:r>
          </a:p>
          <a:p>
            <a:pPr lvl="2"/>
            <a:r>
              <a:rPr/>
              <a:t>the diagnosis was “negative” (against the alternative)</a:t>
            </a:r>
          </a:p>
          <a:p>
            <a:pPr lvl="2"/>
            <a:r>
              <a:rPr/>
              <a:t>this is equivalent to </a:t>
            </a:r>
            <a:r>
              <a:rPr b="1"/>
              <a:t>declaring the defendent innocent, when they are actually guilty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a general rule we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when the p-value is less than 0.05, i.e. we use a </a:t>
                </a:r>
                <a:r>
                  <a:rPr b="1"/>
                  <a:t>significance level</a:t>
                </a:r>
                <a:r>
                  <a:rPr/>
                  <a:t> of 0.05,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a general rule we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when the p-value is less than 0.05, i.e. we use a </a:t>
                </a:r>
                <a:r>
                  <a:rPr b="1"/>
                  <a:t>significance level</a:t>
                </a:r>
                <a:r>
                  <a:rPr/>
                  <a:t> of 0.05,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This means that, for those cases where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actually true, we do not want to incorrectly reject it more than 5% of those times.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a general rule we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when the p-value is less than 0.05, i.e. we use a </a:t>
                </a:r>
                <a:r>
                  <a:rPr b="1"/>
                  <a:t>significance level</a:t>
                </a:r>
                <a:r>
                  <a:rPr/>
                  <a:t> of 0.05,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This means that, for those cases where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actually true, we do not want to incorrectly reject it more than 5% of those times.</a:t>
                </a:r>
              </a:p>
              <a:p>
                <a:pPr lvl="1"/>
                <a:r>
                  <a:rPr/>
                  <a:t>In other words, when using a 5% significance level there is about 5% chance of making a Type 1 error if the null hypothesis is true.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Type 1 error 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 true</m:t>
                          </m:r>
                        </m:e>
                      </m:d>
                      <m:r>
                        <m:t>=</m:t>
                      </m:r>
                      <m:r>
                        <m:t>α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tests are not flawless.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a general rule we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when the p-value is less than 0.05, i.e. we use a </a:t>
                </a:r>
                <a:r>
                  <a:rPr b="1"/>
                  <a:t>significance level</a:t>
                </a:r>
                <a:r>
                  <a:rPr/>
                  <a:t> of 0.05,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This means that, for those cases where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actually true, we do not want to incorrectly reject it more than 5% of those times.</a:t>
                </a:r>
              </a:p>
              <a:p>
                <a:pPr lvl="1"/>
                <a:r>
                  <a:rPr/>
                  <a:t>In other words, when using a 5% significance level there is about 5% chance of making a Type 1 error if the null hypothesis is true.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Type 1 error 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 true</m:t>
                          </m:r>
                        </m:e>
                      </m:d>
                      <m:r>
                        <m:t>=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1"/>
                <a:r>
                  <a:rPr/>
                  <a:t>This is why we prefer small values of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- </a:t>
                </a:r>
                <a:r>
                  <a:rPr b="1"/>
                  <a:t>increasing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 increases the Type 1 error rate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Choosing a significance level for a test is important in many contexts, and the traditional level is 0.05. However, it is often helpful to adjust the significance level based on the application.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Choosing a significance level for a test is important in many contexts, and the traditional level is 0.05. However, it is often helpful to adjust the significance level based on the application.</a:t>
            </a:r>
          </a:p>
          <a:p>
            <a:pPr lvl="1"/>
            <a:r>
              <a:rPr/>
              <a:t>We may select a level that is smaller or larger than 0.05 depending on the consequences of any conclusions reached from the test.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Choosing a significance level for a test is important in many contexts, and the traditional level is 0.05. However, it is often helpful to adjust the significance level based on the application.</a:t>
                </a:r>
              </a:p>
              <a:p>
                <a:pPr lvl="1"/>
                <a:r>
                  <a:rPr/>
                  <a:t>We may select a level that is smaller or larger than 0.05 depending on the consequences of any conclusions reached from the test.</a:t>
                </a:r>
              </a:p>
              <a:p>
                <a:pPr lvl="1"/>
                <a:r>
                  <a:rPr/>
                  <a:t>If making a Type 1 Error is dangerous or especially costly, we should choose a small significance level (e.g. 0.01). Under this scenario we want to be very cautious about rejecting the null hypothesis, so we demand very strong evidence favoring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before we would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Choosing a significance level for a test is important in many contexts, and the traditional level is 0.05. However, it is often helpful to adjust the significance level based on the application.</a:t>
                </a:r>
              </a:p>
              <a:p>
                <a:pPr lvl="1"/>
                <a:r>
                  <a:rPr/>
                  <a:t>We may select a level that is smaller or larger than 0.05 depending on the consequences of any conclusions reached from the test.</a:t>
                </a:r>
              </a:p>
              <a:p>
                <a:pPr lvl="1"/>
                <a:r>
                  <a:rPr/>
                  <a:t>If making a Type 1 Error is dangerous or especially costly, we should choose a small significance level (e.g. 0.01). Under this scenario we want to be very cautious about rejecting the null hypothesis, so we demand very strong evidence favoring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before we would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If a Type 2 Error is relatively more dangerous or much more costly than a Type 1 Error, then we should choose a higher significance level (e.g. 0.10). Here we want to be cautious about failing to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when the null is actually false.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 the hypotheses.</a:t>
            </a:r>
          </a:p>
          <a:p>
            <a:pPr lvl="1"/>
            <a:r>
              <a:rPr/>
              <a:t>Check assumptions and conditions.</a:t>
            </a:r>
          </a:p>
          <a:p>
            <a:pPr lvl="1"/>
            <a:r>
              <a:rPr/>
              <a:t>Calculate a </a:t>
            </a:r>
            <a:r>
              <a:rPr b="1"/>
              <a:t>test statistic</a:t>
            </a:r>
            <a:r>
              <a:rPr/>
              <a:t> and a p-value.</a:t>
            </a:r>
          </a:p>
          <a:p>
            <a:pPr lvl="1"/>
            <a:r>
              <a:rPr/>
              <a:t>Make a decision, and interpret it in context of the research question.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Set the hypotheses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:</m:t>
                    </m:r>
                    <m:r>
                      <m:t>μ</m:t>
                    </m:r>
                    <m:r>
                      <m:t>=</m:t>
                    </m:r>
                    <m:r>
                      <m:rPr>
                        <m:sty m:val="p"/>
                      </m:rPr>
                      <m:t>null value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:</m:t>
                    </m:r>
                    <m:r>
                      <m:t>μ</m:t>
                    </m:r>
                    <m:r>
                      <m:t>&lt;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&gt;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null value</a:t>
                </a:r>
              </a:p>
              <a:p>
                <a:pPr lvl="1"/>
                <a:r>
                  <a:rPr/>
                  <a:t>Calculate the point estimate</a:t>
                </a:r>
              </a:p>
              <a:p>
                <a:pPr lvl="1"/>
                <a:r>
                  <a:rPr/>
                  <a:t>Check assumptions and conditions</a:t>
                </a:r>
              </a:p>
              <a:p>
                <a:pPr lvl="2"/>
                <a:r>
                  <a:rPr/>
                  <a:t>Independence: random sample/assignment, 10% condition when sampling without replacement</a:t>
                </a:r>
              </a:p>
              <a:p>
                <a:pPr lvl="2"/>
                <a:r>
                  <a:rPr/>
                  <a:t>Normality: nearly normal population 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30</m:t>
                    </m:r>
                  </m:oMath>
                </a14:m>
                <a:r>
                  <a:rPr/>
                  <a:t>, no extreme skew – </a:t>
                </a:r>
                <a:r>
                  <a:rPr b="1"/>
                  <a:t>or use the t distribution</a:t>
                </a:r>
                <a:r>
                  <a:rPr/>
                  <a:t> (next chapter)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Recap: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Calculate a </a:t>
                </a:r>
                <a:r>
                  <a:rPr b="1"/>
                  <a:t>test statistic</a:t>
                </a:r>
                <a:r>
                  <a:rPr/>
                  <a:t> and a p-value (draw a picture!)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r>
                            <m:t>−</m:t>
                          </m:r>
                          <m:r>
                            <m:t>μ</m:t>
                          </m:r>
                        </m:num>
                        <m:den>
                          <m:r>
                            <m:t>S</m:t>
                          </m:r>
                          <m:r>
                            <m:t>E</m:t>
                          </m:r>
                        </m:den>
                      </m:f>
                      <m:r>
                        <m:t>,</m:t>
                      </m:r>
                      <m:r>
                        <m:rPr>
                          <m:sty m:val="p"/>
                        </m:rPr>
                        <m:t> where </m:t>
                      </m:r>
                      <m:r>
                        <m:t>S</m:t>
                      </m:r>
                      <m:r>
                        <m:t>E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1"/>
                <a:r>
                  <a:rPr/>
                  <a:t>Make a decision, and interpret it in context</a:t>
                </a:r>
              </a:p>
              <a:p>
                <a:pPr lvl="2"/>
                <a:r>
                  <a:rPr/>
                  <a:t>If p-value </a:t>
                </a:r>
                <a14:m>
                  <m:oMath xmlns:m="http://schemas.openxmlformats.org/officeDocument/2006/math">
                    <m:r>
                      <m:t>&lt;</m:t>
                    </m:r>
                    <m:r>
                      <m:t>α</m:t>
                    </m:r>
                  </m:oMath>
                </a14:m>
                <a:r>
                  <a:rPr/>
                  <a:t>,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data provide evidence for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If p-value </a:t>
                </a:r>
                <a14:m>
                  <m:oMath xmlns:m="http://schemas.openxmlformats.org/officeDocument/2006/math">
                    <m:r>
                      <m:t>&gt;</m:t>
                    </m:r>
                    <m:r>
                      <m:t>α</m:t>
                    </m:r>
                  </m:oMath>
                </a14:m>
                <a:r>
                  <a:rPr/>
                  <a:t>, do not 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data do not provide evidence for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the next lecture, we will tie hypothesis testing back to linear regression, and show you how they are connected … and set ourselves up for the final week, where we’ll do some more variations!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tests are not flawless.</a:t>
            </a:r>
          </a:p>
          <a:p>
            <a:pPr lvl="1"/>
            <a:r>
              <a:rPr/>
              <a:t>In the court system innocent people are sometimes wrongly convicted and the guilty sometimes walk free.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tests are not flawless.</a:t>
            </a:r>
          </a:p>
          <a:p>
            <a:pPr lvl="1"/>
            <a:r>
              <a:rPr/>
              <a:t>In the court system innocent people are sometimes wrongly convicted and the guilty sometimes walk free.</a:t>
            </a:r>
          </a:p>
          <a:p>
            <a:pPr lvl="1"/>
            <a:r>
              <a:rPr/>
              <a:t>Similarly, we can make a wrong decision in statistical hypothesis tests as well.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tests are not flawless.</a:t>
            </a:r>
          </a:p>
          <a:p>
            <a:pPr lvl="1"/>
            <a:r>
              <a:rPr/>
              <a:t>In the court system innocent people are sometimes wrongly convicted and the guilty sometimes walk free.</a:t>
            </a:r>
          </a:p>
          <a:p>
            <a:pPr lvl="1"/>
            <a:r>
              <a:rPr/>
              <a:t>Similarly, we can make a wrong decision in statistical hypothesis tests as well.</a:t>
            </a:r>
          </a:p>
          <a:p>
            <a:pPr lvl="1"/>
            <a:r>
              <a:rPr/>
              <a:t>The difference is that we have the tools necessary to quantify how often we make errors in statistics.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competing hypotheses: the null and the alternative. In a hypothesis test, we make a decision about which might be true, but our choice might be incorrect.</a:t>
            </a:r>
          </a:p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competing hypotheses: the null and the alternative. In a hypothesis test, we make a decision about which might be true, but our choice might be incorrect.</a:t>
            </a:r>
          </a:p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two competing hypotheses: the null and the alternative. In a hypothesis test, we make a decision about which might be true, but our choice might be incorrect.</a:t>
                </a:r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A </a:t>
                </a:r>
                <a:r>
                  <a:rPr b="1"/>
                  <a:t>Type 1 Error</a:t>
                </a:r>
                <a:r>
                  <a:rPr/>
                  <a:t> is rejecting the null hypothesis when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1051H - S61 - Lecture 09</dc:title>
  <dc:creator/>
  <cp:keywords/>
  <dcterms:created xsi:type="dcterms:W3CDTF">2020-06-03T00:56:55Z</dcterms:created>
  <dcterms:modified xsi:type="dcterms:W3CDTF">2020-06-03T00:56:55Z</dcterms:modified>
</cp:coreProperties>
</file>