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mazon.ca/Book-First-Course-Programming-Statistics/dp/1593276516/" TargetMode="External" /><Relationship Id="rId3" Type="http://schemas.openxmlformats.org/officeDocument/2006/relationships/hyperlink" Target="https://www.amazon.ca/Book-First-Course-Programming-Statistics-ebook/dp/B01J92NR22/ref=tmm_kin_swatch_0?_encoding=UTF8&amp;qid=&amp;sr=" TargetMode="External" /><Relationship Id="rId4" Type="http://schemas.openxmlformats.org/officeDocument/2006/relationships/hyperlink" Target="https://www.bkstr.com/trentstore/product/book-of-r-686977-1" TargetMode="Externa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wesleyburr@trentu.ca"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1051H</a:t>
            </a:r>
            <a:r>
              <a:rPr/>
              <a:t> </a:t>
            </a:r>
            <a:r>
              <a:rPr/>
              <a:t>(S61):</a:t>
            </a:r>
            <a:r>
              <a:rPr/>
              <a:t> </a:t>
            </a:r>
            <a:r>
              <a:rPr/>
              <a:t>Lecture</a:t>
            </a:r>
            <a:r>
              <a:rPr/>
              <a:t> </a:t>
            </a:r>
            <a:r>
              <a:rPr/>
              <a:t>#01</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Wesley</a:t>
            </a:r>
            <a:r>
              <a:rPr/>
              <a:t> </a:t>
            </a:r>
            <a:r>
              <a:rPr/>
              <a:t>Burr</a:t>
            </a:r>
          </a:p>
        </p:txBody>
      </p:sp>
      <p:sp>
        <p:nvSpPr>
          <p:cNvPr id="4" name="Date Placeholder 3"/>
          <p:cNvSpPr>
            <a:spLocks noGrp="1"/>
          </p:cNvSpPr>
          <p:nvPr>
            <p:ph type="dt" sz="half" idx="10"/>
          </p:nvPr>
        </p:nvSpPr>
        <p:spPr/>
        <p:txBody>
          <a:bodyPr/>
          <a:lstStyle/>
          <a:p>
            <a:pPr lvl="0" marL="0" indent="0">
              <a:buNone/>
            </a:pPr>
            <a:r>
              <a:rPr/>
              <a:t>01/05/2020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Texts</a:t>
            </a:r>
            <a:r>
              <a:rPr/>
              <a:t> </a:t>
            </a:r>
            <a:r>
              <a:rPr/>
              <a:t>&amp;</a:t>
            </a:r>
            <a:r>
              <a:rPr/>
              <a:t> </a:t>
            </a:r>
            <a:r>
              <a:rPr/>
              <a:t>Software</a:t>
            </a:r>
          </a:p>
        </p:txBody>
      </p:sp>
      <p:sp>
        <p:nvSpPr>
          <p:cNvPr id="3" name="Content Placeholder 2"/>
          <p:cNvSpPr>
            <a:spLocks noGrp="1"/>
          </p:cNvSpPr>
          <p:nvPr>
            <p:ph idx="1"/>
          </p:nvPr>
        </p:nvSpPr>
        <p:spPr/>
        <p:txBody>
          <a:bodyPr/>
          <a:lstStyle/>
          <a:p>
            <a:pPr lvl="1"/>
            <a:r>
              <a:rPr/>
              <a:t>OpenIntro Statistics (4th edition: free PDF, or order on Amazon … if they’ll ship!)</a:t>
            </a:r>
          </a:p>
          <a:p>
            <a:pPr lvl="1"/>
            <a:r>
              <a:rPr/>
              <a:t>Book of R: excellent reference for shelf, not required (about $50, digital copies available on Google Play Books)</a:t>
            </a:r>
          </a:p>
          <a:p>
            <a:pPr lvl="1"/>
            <a:r>
              <a:rPr/>
              <a:t>Calculator: anything goes, Casio FX-991 recommended</a:t>
            </a:r>
          </a:p>
          <a:p>
            <a:pPr lvl="1"/>
            <a:r>
              <a:rPr/>
              <a:t>R &amp; RStudio: free! cloud!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Textbook</a:t>
            </a:r>
          </a:p>
        </p:txBody>
      </p:sp>
      <p:sp>
        <p:nvSpPr>
          <p:cNvPr id="3" name="Content Placeholder 2"/>
          <p:cNvSpPr>
            <a:spLocks noGrp="1"/>
          </p:cNvSpPr>
          <p:nvPr>
            <p:ph idx="1"/>
          </p:nvPr>
        </p:nvSpPr>
        <p:spPr/>
        <p:txBody>
          <a:bodyPr/>
          <a:lstStyle/>
          <a:p>
            <a:pPr lvl="0" marL="0" indent="0">
              <a:buNone/>
            </a:pPr>
            <a:r>
              <a:rPr/>
              <a:t>The textbook we are using is an open-source CC-BY statistics textbook written by some excellent folks. The PDF is completely free if you want it, and I encourage all of you to at least get a copy of the </a:t>
            </a:r>
            <a:r>
              <a:rPr b="1"/>
              <a:t>4th Edition</a:t>
            </a:r>
            <a:r>
              <a:rPr/>
              <a:t>.</a:t>
            </a:r>
          </a:p>
          <a:p>
            <a:pPr lvl="0" marL="0" indent="0">
              <a:buNone/>
            </a:pPr>
            <a:r>
              <a:rPr b="1"/>
              <a:t>There is a link to the 4th Edition on Blackboard</a:t>
            </a:r>
            <a: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Extra</a:t>
            </a:r>
            <a:r>
              <a:rPr/>
              <a:t> </a:t>
            </a:r>
            <a:r>
              <a:rPr/>
              <a:t>Textbook</a:t>
            </a:r>
          </a:p>
        </p:txBody>
      </p:sp>
      <p:sp>
        <p:nvSpPr>
          <p:cNvPr id="3" name="Content Placeholder 2"/>
          <p:cNvSpPr>
            <a:spLocks noGrp="1"/>
          </p:cNvSpPr>
          <p:nvPr>
            <p:ph idx="1"/>
          </p:nvPr>
        </p:nvSpPr>
        <p:spPr/>
        <p:txBody>
          <a:bodyPr/>
          <a:lstStyle/>
          <a:p>
            <a:pPr lvl="0" marL="0" indent="0">
              <a:buNone/>
            </a:pPr>
            <a:r>
              <a:rPr/>
              <a:t>In addition, there is a book on the use of R and R programming available in the bookstore (and digitally on Google Play Books, and elsewhere). It’s a really, really good reference text for the future - most of you will end up using R in a later course (especially you BIOL and FRSC folks), and this is the kind of book you keep on your shelf for later. It’s about $55 for a dead tree version, or you can save $20 and get an electronic copy from Amazon.</a:t>
            </a:r>
          </a:p>
          <a:p>
            <a:pPr lvl="0" marL="0" indent="0">
              <a:buNone/>
            </a:pPr>
            <a:r>
              <a:rPr/>
              <a:t>Links:</a:t>
            </a:r>
          </a:p>
          <a:p>
            <a:pPr lvl="1"/>
            <a:r>
              <a:rPr>
                <a:hlinkClick r:id="rId2"/>
              </a:rPr>
              <a:t>Book of R, paper, Amazon</a:t>
            </a:r>
          </a:p>
          <a:p>
            <a:pPr lvl="1"/>
            <a:r>
              <a:rPr>
                <a:hlinkClick r:id="rId3"/>
              </a:rPr>
              <a:t>Book of R, Kindle edition, Amazon</a:t>
            </a:r>
          </a:p>
          <a:p>
            <a:pPr lvl="1"/>
            <a:r>
              <a:rPr>
                <a:hlinkClick r:id="rId4"/>
              </a:rPr>
              <a:t>Book of R, paper, Trent Bookstore</a:t>
            </a:r>
          </a:p>
          <a:p>
            <a:pPr lvl="0" marL="0" indent="0">
              <a:buNone/>
            </a:pPr>
            <a:r>
              <a:rPr/>
              <a:t>Cheapest price seems to be the Amazon prices. I don’t recommend renting the book - if you’re going to bother having it at all, buy it and mark it up. Save it for the future. It’s a really solid reference.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Worth</a:t>
            </a:r>
            <a:r>
              <a:rPr/>
              <a:t> </a:t>
            </a:r>
            <a:r>
              <a:rPr/>
              <a:t>Marks</a:t>
            </a:r>
          </a:p>
        </p:txBody>
      </p:sp>
      <p:sp>
        <p:nvSpPr>
          <p:cNvPr id="3" name="Content Placeholder 2"/>
          <p:cNvSpPr>
            <a:spLocks noGrp="1"/>
          </p:cNvSpPr>
          <p:nvPr>
            <p:ph idx="1"/>
          </p:nvPr>
        </p:nvSpPr>
        <p:spPr/>
        <p:txBody>
          <a:bodyPr/>
          <a:lstStyle/>
          <a:p>
            <a:pPr lvl="1"/>
            <a:r>
              <a:rPr/>
              <a:t>WeBWork2: 40%</a:t>
            </a:r>
          </a:p>
          <a:p>
            <a:pPr lvl="1"/>
            <a:r>
              <a:rPr/>
              <a:t>R Assignments: 3, 10% each (weeks 3, 5, 6, tentatively) - first one posted next week!</a:t>
            </a:r>
          </a:p>
          <a:p>
            <a:pPr lvl="1"/>
            <a:r>
              <a:rPr/>
              <a:t>Theory Written: 10% (week 6)</a:t>
            </a:r>
          </a:p>
          <a:p>
            <a:pPr lvl="1"/>
            <a:r>
              <a:rPr/>
              <a:t>Final Exam: 20%</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WeBWorK</a:t>
            </a:r>
            <a:r>
              <a:rPr/>
              <a:t> </a:t>
            </a:r>
            <a:r>
              <a:rPr/>
              <a:t>(40%)</a:t>
            </a:r>
          </a:p>
        </p:txBody>
      </p:sp>
      <p:sp>
        <p:nvSpPr>
          <p:cNvPr id="3" name="Content Placeholder 2"/>
          <p:cNvSpPr>
            <a:spLocks noGrp="1"/>
          </p:cNvSpPr>
          <p:nvPr>
            <p:ph idx="1"/>
          </p:nvPr>
        </p:nvSpPr>
        <p:spPr/>
        <p:txBody>
          <a:bodyPr/>
          <a:lstStyle/>
          <a:p>
            <a:pPr lvl="0" marL="0" indent="0">
              <a:buNone/>
            </a:pPr>
            <a:r>
              <a:rPr/>
              <a:t>WeBWorK is an open-source homework system with automatically graded problems. It allows for some fun things like multiple attempts, and in-response math (e.g., you can say “My Answer is [ 2 * 2 + 2 ]” and it will recognize it).</a:t>
            </a:r>
          </a:p>
          <a:p>
            <a:pPr lvl="1"/>
            <a:r>
              <a:rPr/>
              <a:t>WeBWorK assignments will all be posted for as long as I can</a:t>
            </a:r>
          </a:p>
          <a:p>
            <a:pPr lvl="1"/>
            <a:r>
              <a:rPr/>
              <a:t>you can work ahead a bit!</a:t>
            </a:r>
          </a:p>
          <a:p>
            <a:pPr lvl="1"/>
            <a:r>
              <a:rPr/>
              <a:t>all assignments are theoretically doable with only the textbook as a resource, but realistically will be helped by having the lectures and workshop material handy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Assignments</a:t>
            </a:r>
            <a:r>
              <a:rPr/>
              <a:t> </a:t>
            </a:r>
            <a:r>
              <a:rPr/>
              <a:t>(30%,</a:t>
            </a:r>
            <a:r>
              <a:rPr/>
              <a:t> </a:t>
            </a:r>
            <a:r>
              <a:rPr/>
              <a:t>3x10%)</a:t>
            </a:r>
          </a:p>
        </p:txBody>
      </p:sp>
      <p:sp>
        <p:nvSpPr>
          <p:cNvPr id="3" name="Content Placeholder 2"/>
          <p:cNvSpPr>
            <a:spLocks noGrp="1"/>
          </p:cNvSpPr>
          <p:nvPr>
            <p:ph idx="1"/>
          </p:nvPr>
        </p:nvSpPr>
        <p:spPr/>
        <p:txBody>
          <a:bodyPr/>
          <a:lstStyle/>
          <a:p>
            <a:pPr lvl="0" marL="0" indent="0">
              <a:buNone/>
            </a:pPr>
            <a:r>
              <a:rPr/>
              <a:t>The R assignments are designed to assess your learning of the material covered mostly in the workshops, and demonstrated in class. The first will be a simple syntax check, seeing if you’ve learned how to create documents and use basic features.</a:t>
            </a:r>
          </a:p>
          <a:p>
            <a:pPr lvl="0" marL="0" indent="0">
              <a:buNone/>
            </a:pPr>
            <a:r>
              <a:rPr/>
              <a:t>The second will be a probability-based assignment, asking you to </a:t>
            </a:r>
            <a:r>
              <a:rPr b="1"/>
              <a:t>do</a:t>
            </a:r>
            <a:r>
              <a:rPr/>
              <a:t> computations.</a:t>
            </a:r>
          </a:p>
          <a:p>
            <a:pPr lvl="0" marL="0" indent="0">
              <a:buNone/>
            </a:pPr>
            <a:r>
              <a:rPr/>
              <a:t>And finally, the third will be a data analysis </a:t>
            </a:r>
            <a:r>
              <a:rPr b="1"/>
              <a:t>report</a:t>
            </a:r>
            <a:r>
              <a:rPr/>
              <a:t>, with multiple “pathways” (options) for your data set. Professors from Forensics, Biology, and Chemistry have donated data sets to us for use on this assignment, and this third report will be like a lab report for one of your science courses: just done in R!</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Written</a:t>
            </a:r>
            <a:r>
              <a:rPr/>
              <a:t> </a:t>
            </a:r>
            <a:r>
              <a:rPr/>
              <a:t>Assignment</a:t>
            </a:r>
            <a:r>
              <a:rPr/>
              <a:t> </a:t>
            </a:r>
            <a:r>
              <a:rPr/>
              <a:t>(10%)</a:t>
            </a:r>
          </a:p>
        </p:txBody>
      </p:sp>
      <p:sp>
        <p:nvSpPr>
          <p:cNvPr id="3" name="Content Placeholder 2"/>
          <p:cNvSpPr>
            <a:spLocks noGrp="1"/>
          </p:cNvSpPr>
          <p:nvPr>
            <p:ph idx="1"/>
          </p:nvPr>
        </p:nvSpPr>
        <p:spPr/>
        <p:txBody>
          <a:bodyPr/>
          <a:lstStyle/>
          <a:p>
            <a:pPr lvl="0" marL="0" indent="0">
              <a:buNone/>
            </a:pPr>
            <a:r>
              <a:rPr/>
              <a:t>You’ll notice that there is no real written work due through the term, excepting the R assignments. We’ve found that in past years, students don’t seem to really learn how to do the problems “by hand” (using a pencil, not a computer), and thus struggle on the final exam.</a:t>
            </a:r>
          </a:p>
          <a:p>
            <a:pPr lvl="0" marL="0" indent="0">
              <a:buNone/>
            </a:pPr>
            <a:r>
              <a:rPr/>
              <a:t>The written assignment is essentially designed as examination review and preparation: if you do well on the written assignment, you should be prepared for the computational and written parts of the final exam. Even if the final isn’t the same as usual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Get</a:t>
            </a:r>
            <a:r>
              <a:rPr/>
              <a:t> </a:t>
            </a:r>
            <a:r>
              <a:rPr/>
              <a:t>Help</a:t>
            </a:r>
          </a:p>
        </p:txBody>
      </p:sp>
      <p:sp>
        <p:nvSpPr>
          <p:cNvPr id="3" name="Content Placeholder 2"/>
          <p:cNvSpPr>
            <a:spLocks noGrp="1"/>
          </p:cNvSpPr>
          <p:nvPr>
            <p:ph idx="1"/>
          </p:nvPr>
        </p:nvSpPr>
        <p:spPr/>
        <p:txBody>
          <a:bodyPr/>
          <a:lstStyle/>
          <a:p>
            <a:pPr lvl="1"/>
            <a:r>
              <a:rPr/>
              <a:t>Chat: anytime!</a:t>
            </a:r>
          </a:p>
          <a:p>
            <a:pPr lvl="1"/>
            <a:r>
              <a:rPr/>
              <a:t>TA synchronous Zoom time: TBD</a:t>
            </a:r>
          </a:p>
          <a:p>
            <a:pPr lvl="1"/>
            <a:r>
              <a:rPr/>
              <a:t>My Student Hours: Friday, 1:00-3:00pm, in my personal Zoom chat (link on Blackboard and in Slack pins)</a:t>
            </a:r>
          </a:p>
          <a:p>
            <a:pPr lvl="1"/>
            <a:r>
              <a:rPr/>
              <a:t>read the (free!) textbook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Welcome</a:t>
            </a:r>
            <a:r>
              <a:rPr/>
              <a:t> </a:t>
            </a:r>
            <a:r>
              <a:rPr/>
              <a:t>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a:t>
            </a:r>
            <a:r>
              <a:rPr/>
              <a:t> </a:t>
            </a:r>
            <a:r>
              <a:rPr/>
              <a:t>Details</a:t>
            </a:r>
          </a:p>
        </p:txBody>
      </p:sp>
      <p:sp>
        <p:nvSpPr>
          <p:cNvPr id="3" name="Content Placeholder 2"/>
          <p:cNvSpPr>
            <a:spLocks noGrp="1"/>
          </p:cNvSpPr>
          <p:nvPr>
            <p:ph idx="1"/>
          </p:nvPr>
        </p:nvSpPr>
        <p:spPr/>
        <p:txBody>
          <a:bodyPr/>
          <a:lstStyle/>
          <a:p>
            <a:pPr lvl="1"/>
            <a:r>
              <a:rPr b="1"/>
              <a:t>Me</a:t>
            </a:r>
            <a:r>
              <a:rPr/>
              <a:t>: Dr. Wesley Burr</a:t>
            </a:r>
          </a:p>
          <a:p>
            <a:pPr lvl="1"/>
            <a:r>
              <a:rPr b="1"/>
              <a:t>Email</a:t>
            </a:r>
            <a:r>
              <a:rPr/>
              <a:t>: </a:t>
            </a:r>
            <a:r>
              <a:rPr>
                <a:hlinkClick r:id="rId2"/>
              </a:rPr>
              <a:t>wesleyburr@trentu.ca</a:t>
            </a:r>
            <a:r>
              <a:rPr/>
              <a:t> (only for important, personal issues!)</a:t>
            </a:r>
          </a:p>
          <a:p>
            <a:pPr lvl="1"/>
            <a:r>
              <a:rPr b="1"/>
              <a:t>Office</a:t>
            </a:r>
            <a:r>
              <a:rPr/>
              <a:t>: GCS 335 (not that this matters …)</a:t>
            </a:r>
          </a:p>
          <a:p>
            <a:pPr lvl="1"/>
            <a:r>
              <a:rPr b="1"/>
              <a:t>Student Hours</a:t>
            </a:r>
            <a:r>
              <a:rPr/>
              <a:t>: Fridays, 1300-1500 (1:00 - 3:00pm)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Digital</a:t>
            </a:r>
            <a:r>
              <a:rPr/>
              <a:t> </a:t>
            </a:r>
            <a:r>
              <a:rPr/>
              <a:t>Tech</a:t>
            </a:r>
            <a:r>
              <a:rPr/>
              <a:t> </a:t>
            </a:r>
            <a:r>
              <a:rPr/>
              <a:t>&amp;</a:t>
            </a:r>
            <a:r>
              <a:rPr/>
              <a:t> </a:t>
            </a:r>
            <a:r>
              <a:rPr/>
              <a:t>Links</a:t>
            </a:r>
          </a:p>
        </p:txBody>
      </p:sp>
      <p:sp>
        <p:nvSpPr>
          <p:cNvPr id="3" name="Content Placeholder 2"/>
          <p:cNvSpPr>
            <a:spLocks noGrp="1"/>
          </p:cNvSpPr>
          <p:nvPr>
            <p:ph idx="1"/>
          </p:nvPr>
        </p:nvSpPr>
        <p:spPr/>
        <p:txBody>
          <a:bodyPr/>
          <a:lstStyle/>
          <a:p>
            <a:pPr lvl="0" marL="0" indent="0">
              <a:buNone/>
            </a:pPr>
            <a:r>
              <a:rPr/>
              <a:t>I believe in the power of technology to make teaching and learning easier. So we’re going to use quite a bit of it in this class.</a:t>
            </a:r>
          </a:p>
          <a:p>
            <a:pPr lvl="1"/>
            <a:r>
              <a:rPr b="1"/>
              <a:t>Blackboard</a:t>
            </a:r>
            <a:r>
              <a:rPr/>
              <a:t>: official grades, class-wide communications, paper assignment postings</a:t>
            </a:r>
          </a:p>
          <a:p>
            <a:pPr lvl="1"/>
            <a:r>
              <a:rPr b="1"/>
              <a:t>WeBWorK</a:t>
            </a:r>
            <a:r>
              <a:rPr/>
              <a:t>: assignments (digital)</a:t>
            </a:r>
          </a:p>
          <a:p>
            <a:pPr lvl="1"/>
            <a:r>
              <a:rPr b="1"/>
              <a:t>Chat (‘Slack’)</a:t>
            </a:r>
            <a:r>
              <a:rPr/>
              <a:t>: asking questions, communicating, sharing, talking to the TAs and me</a:t>
            </a:r>
          </a:p>
          <a:p>
            <a:pPr lvl="1"/>
            <a:r>
              <a:rPr b="1"/>
              <a:t>rstudio.cloud</a:t>
            </a:r>
            <a:r>
              <a:rPr/>
              <a:t>: learning to </a:t>
            </a:r>
            <a:r>
              <a:rPr b="1"/>
              <a:t>do</a:t>
            </a:r>
            <a:r>
              <a:rPr/>
              <a:t> statistics and data analysis (3 assignments)</a:t>
            </a:r>
          </a:p>
          <a:p>
            <a:pPr lvl="1"/>
            <a:r>
              <a:rPr b="1"/>
              <a:t>Slides and Videos</a:t>
            </a:r>
            <a:r>
              <a:rPr/>
              <a:t>: Blackboard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WeBWorK</a:t>
            </a:r>
          </a:p>
        </p:txBody>
      </p:sp>
      <p:sp>
        <p:nvSpPr>
          <p:cNvPr id="3" name="Content Placeholder 2"/>
          <p:cNvSpPr>
            <a:spLocks noGrp="1"/>
          </p:cNvSpPr>
          <p:nvPr>
            <p:ph idx="1"/>
          </p:nvPr>
        </p:nvSpPr>
        <p:spPr/>
        <p:txBody>
          <a:bodyPr/>
          <a:lstStyle/>
          <a:p>
            <a:pPr lvl="1"/>
            <a:r>
              <a:rPr/>
              <a:t>Linked from Blackboard</a:t>
            </a:r>
          </a:p>
          <a:p>
            <a:pPr lvl="1"/>
            <a:r>
              <a:rPr/>
              <a:t>Posted demo in the Extra Videos</a:t>
            </a:r>
          </a:p>
          <a:p>
            <a:pPr lvl="1"/>
            <a:r>
              <a:rPr/>
              <a:t>First assignment already live</a:t>
            </a:r>
          </a:p>
          <a:p>
            <a:pPr lvl="1"/>
            <a:r>
              <a:rPr/>
              <a:t>Multiple attempts (</a:t>
            </a:r>
            <a:r>
              <a:rPr b="1"/>
              <a:t>varies</a:t>
            </a:r>
            <a:r>
              <a:rPr/>
              <a:t> by question)</a:t>
            </a:r>
          </a:p>
          <a:p>
            <a:pPr lvl="1"/>
            <a:r>
              <a:rPr b="1"/>
              <a:t>For the first assignment</a:t>
            </a:r>
            <a:r>
              <a:rPr/>
              <a:t>, infinite attempts: figure out how to use the system!</a:t>
            </a:r>
          </a:p>
          <a:p>
            <a:pPr lvl="1"/>
            <a:r>
              <a:rPr/>
              <a:t>Assignments due throughout S61 term (10 in total)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Chat</a:t>
            </a:r>
            <a:r>
              <a:rPr/>
              <a:t> </a:t>
            </a:r>
            <a:r>
              <a:rPr/>
              <a:t>Interface</a:t>
            </a:r>
          </a:p>
        </p:txBody>
      </p:sp>
      <p:sp>
        <p:nvSpPr>
          <p:cNvPr id="3" name="Content Placeholder 2"/>
          <p:cNvSpPr>
            <a:spLocks noGrp="1"/>
          </p:cNvSpPr>
          <p:nvPr>
            <p:ph idx="1"/>
          </p:nvPr>
        </p:nvSpPr>
        <p:spPr/>
        <p:txBody>
          <a:bodyPr/>
          <a:lstStyle/>
          <a:p>
            <a:pPr lvl="1"/>
            <a:r>
              <a:rPr/>
              <a:t>persistant</a:t>
            </a:r>
          </a:p>
          <a:p>
            <a:pPr lvl="1"/>
            <a:r>
              <a:rPr/>
              <a:t>multiple user</a:t>
            </a:r>
          </a:p>
          <a:p>
            <a:pPr lvl="1"/>
            <a:r>
              <a:rPr/>
              <a:t>replaces email</a:t>
            </a:r>
          </a:p>
          <a:p>
            <a:pPr lvl="1"/>
            <a:r>
              <a:rPr/>
              <a:t>where the TAs and professors will spend time outside of class &amp; office hours</a:t>
            </a:r>
          </a:p>
          <a:p>
            <a:pPr lvl="1"/>
            <a:r>
              <a:rPr/>
              <a:t>click the invite link in the Announcement on Blackboard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RStudio</a:t>
            </a:r>
          </a:p>
        </p:txBody>
      </p:sp>
      <p:sp>
        <p:nvSpPr>
          <p:cNvPr id="3" name="Content Placeholder 2"/>
          <p:cNvSpPr>
            <a:spLocks noGrp="1"/>
          </p:cNvSpPr>
          <p:nvPr>
            <p:ph idx="1"/>
          </p:nvPr>
        </p:nvSpPr>
        <p:spPr/>
        <p:txBody>
          <a:bodyPr/>
          <a:lstStyle/>
          <a:p>
            <a:pPr lvl="0" marL="0" indent="0">
              <a:buNone/>
            </a:pPr>
            <a:r>
              <a:rPr/>
              <a:t>The </a:t>
            </a:r>
            <a:r>
              <a:rPr b="1"/>
              <a:t>R</a:t>
            </a:r>
            <a:r>
              <a:rPr/>
              <a:t> programming language and interface is </a:t>
            </a:r>
            <a:r>
              <a:rPr b="1"/>
              <a:t>the</a:t>
            </a:r>
            <a:r>
              <a:rPr/>
              <a:t> language of statistics in the 21st century.</a:t>
            </a:r>
          </a:p>
          <a:p>
            <a:pPr lvl="1"/>
            <a:r>
              <a:rPr/>
              <a:t>MATH 1051H is not a traditional mathematics course</a:t>
            </a:r>
          </a:p>
          <a:p>
            <a:pPr lvl="1"/>
            <a:r>
              <a:rPr/>
              <a:t>Statistics blends mathematics, computer science, data analysis, data science, and philosophy</a:t>
            </a:r>
          </a:p>
          <a:p>
            <a:pPr lvl="1"/>
            <a:r>
              <a:rPr/>
              <a:t>You will be learning to do </a:t>
            </a:r>
            <a:r>
              <a:rPr b="1"/>
              <a:t>data analysis</a:t>
            </a:r>
            <a:r>
              <a:rPr/>
              <a:t> using </a:t>
            </a:r>
            <a:r>
              <a:rPr b="1"/>
              <a:t>R</a:t>
            </a:r>
            <a:r>
              <a:rPr/>
              <a:t> in this class</a:t>
            </a:r>
          </a:p>
          <a:p>
            <a:pPr lvl="1"/>
            <a:r>
              <a:rPr/>
              <a:t>click the invite link in the Announcement on Blackboard, login with Google, then bookmark the 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Overview</a:t>
            </a:r>
          </a:p>
        </p:txBody>
      </p:sp>
      <p:sp>
        <p:nvSpPr>
          <p:cNvPr id="3" name="Content Placeholder 2"/>
          <p:cNvSpPr>
            <a:spLocks noGrp="1"/>
          </p:cNvSpPr>
          <p:nvPr>
            <p:ph idx="1"/>
          </p:nvPr>
        </p:nvSpPr>
        <p:spPr/>
        <p:txBody>
          <a:bodyPr/>
          <a:lstStyle/>
          <a:p>
            <a:pPr lvl="0" marL="0" indent="0">
              <a:buNone/>
            </a:pPr>
            <a:r>
              <a:rPr/>
              <a:t>Now I’d like to go over the course with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Posted</a:t>
            </a:r>
            <a:r>
              <a:rPr/>
              <a:t> </a:t>
            </a:r>
            <a:r>
              <a:rPr/>
              <a:t>Material</a:t>
            </a:r>
          </a:p>
        </p:txBody>
      </p:sp>
      <p:sp>
        <p:nvSpPr>
          <p:cNvPr id="3" name="Content Placeholder 2"/>
          <p:cNvSpPr>
            <a:spLocks noGrp="1"/>
          </p:cNvSpPr>
          <p:nvPr>
            <p:ph idx="1"/>
          </p:nvPr>
        </p:nvSpPr>
        <p:spPr/>
        <p:txBody>
          <a:bodyPr/>
          <a:lstStyle/>
          <a:p>
            <a:pPr lvl="1"/>
            <a:r>
              <a:rPr/>
              <a:t>lectures: about 2 hours per week, multiple videos, by topic</a:t>
            </a:r>
          </a:p>
          <a:p>
            <a:pPr lvl="1"/>
            <a:r>
              <a:rPr/>
              <a:t>workshops: two topics per week, 2+ videos, organized sequentially</a:t>
            </a:r>
          </a:p>
          <a:p>
            <a:pPr lvl="1"/>
            <a:r>
              <a:rPr/>
              <a:t>problem solving: at least one video per week</a:t>
            </a:r>
          </a:p>
          <a:p>
            <a:pPr lvl="1"/>
            <a:r>
              <a:rPr/>
              <a:t>extra topics: as often as needed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1051H (S61): Lecture #01</dc:title>
  <dc:creator>Wesley Burr</dc:creator>
  <cp:keywords/>
  <dcterms:created xsi:type="dcterms:W3CDTF">2020-05-01T19:20:57Z</dcterms:created>
  <dcterms:modified xsi:type="dcterms:W3CDTF">2020-05-01T19:20:57Z</dcterms:modified>
</cp:coreProperties>
</file>