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1" Type="http://schemas.openxmlformats.org/officeDocument/2006/relationships/viewProps" Target="viewProps.xml" /><Relationship Id="rId50" Type="http://schemas.openxmlformats.org/officeDocument/2006/relationships/presProps" Target="presProps.xml" /><Relationship Id="rId1" Type="http://schemas.openxmlformats.org/officeDocument/2006/relationships/slideMaster" Target="slideMasters/slideMaster1.xml" /><Relationship Id="rId53" Type="http://schemas.openxmlformats.org/officeDocument/2006/relationships/tableStyles" Target="tableStyles.xml" /><Relationship Id="rId5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1052H</a:t>
            </a:r>
            <a:r>
              <a:rPr/>
              <a:t> </a:t>
            </a:r>
            <a:r>
              <a:rPr/>
              <a:t>-</a:t>
            </a:r>
            <a:r>
              <a:rPr/>
              <a:t> </a:t>
            </a:r>
            <a:r>
              <a:rPr/>
              <a:t>S62</a:t>
            </a:r>
            <a:r>
              <a:rPr/>
              <a:t> </a:t>
            </a:r>
            <a:r>
              <a:rPr/>
              <a:t>-</a:t>
            </a:r>
            <a:r>
              <a:rPr/>
              <a:t> </a:t>
            </a:r>
            <a:r>
              <a:rPr/>
              <a:t>Lecture</a:t>
            </a:r>
            <a:r>
              <a:rPr/>
              <a:t> </a:t>
            </a:r>
            <a:r>
              <a:rPr/>
              <a:t>09</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Coefficient</a:t>
            </a:r>
            <a:r>
              <a:rPr/>
              <a:t> </a:t>
            </a:r>
            <a:r>
              <a:rPr/>
              <a:t>of</a:t>
            </a:r>
            <a:r>
              <a:rPr/>
              <a:t> </a:t>
            </a:r>
            <a:r>
              <a:rPr/>
              <a:t>Determination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Remember </a:t>
                </a:r>
                <a14:m>
                  <m:oMath xmlns:m="http://schemas.openxmlformats.org/officeDocument/2006/math">
                    <m:sSup>
                      <m:e>
                        <m:r>
                          <m:t>r</m:t>
                        </m:r>
                      </m:e>
                      <m:sup>
                        <m:r>
                          <m:t>2</m:t>
                        </m:r>
                      </m:sup>
                    </m:sSup>
                  </m:oMath>
                </a14:m>
                <a:r>
                  <a:rPr/>
                  <a:t>? Lets formally define it twice over:</a:t>
                </a:r>
              </a:p>
              <a:p>
                <a:pPr lvl="1"/>
                <a14:m>
                  <m:oMath xmlns:m="http://schemas.openxmlformats.org/officeDocument/2006/math">
                    <m:sSup>
                      <m:e>
                        <m:r>
                          <m:t>r</m:t>
                        </m:r>
                      </m:e>
                      <m:sup>
                        <m:r>
                          <m:t>2</m:t>
                        </m:r>
                      </m:sup>
                    </m:sSup>
                  </m:oMath>
                </a14:m>
                <a:r>
                  <a:rPr/>
                  <a:t> is the square of the correlation coefficient (easy, no interpretation …)</a:t>
                </a:r>
              </a:p>
              <a:p>
                <a:pPr lvl="1"/>
                <a14:m>
                  <m:oMath xmlns:m="http://schemas.openxmlformats.org/officeDocument/2006/math">
                    <m:sSup>
                      <m:e>
                        <m:r>
                          <m:t>r</m:t>
                        </m:r>
                      </m:e>
                      <m:sup>
                        <m:r>
                          <m:t>2</m:t>
                        </m:r>
                      </m:sup>
                    </m:sSup>
                  </m:oMath>
                </a14:m>
                <a:r>
                  <a:rPr/>
                  <a:t> is the ratio of the </a:t>
                </a:r>
                <a:r>
                  <a:rPr b="1"/>
                  <a:t>explained variation</a:t>
                </a:r>
                <a:r>
                  <a:rPr/>
                  <a:t> to the </a:t>
                </a:r>
                <a:r>
                  <a:rPr b="1"/>
                  <a:t>total variation</a:t>
                </a:r>
              </a:p>
              <a:p>
                <a:pPr lvl="0" marL="0" indent="0">
                  <a:buNone/>
                </a:pPr>
                <a:r>
                  <a:rPr/>
                  <a:t>So, another name for </a:t>
                </a:r>
                <a14:m>
                  <m:oMath xmlns:m="http://schemas.openxmlformats.org/officeDocument/2006/math">
                    <m:sSup>
                      <m:e>
                        <m:r>
                          <m:t>r</m:t>
                        </m:r>
                      </m:e>
                      <m:sup>
                        <m:r>
                          <m:t>2</m:t>
                        </m:r>
                      </m:sup>
                    </m:sSup>
                  </m:oMath>
                </a14:m>
                <a:r>
                  <a:rPr/>
                  <a:t> is the </a:t>
                </a:r>
                <a:r>
                  <a:rPr b="1"/>
                  <a:t>coefficient of determination</a:t>
                </a:r>
                <a:r>
                  <a:rPr/>
                  <a:t>, and it is defined as the proportion of the variation in </a:t>
                </a:r>
                <a14:m>
                  <m:oMath xmlns:m="http://schemas.openxmlformats.org/officeDocument/2006/math">
                    <m:r>
                      <m:t>y</m:t>
                    </m:r>
                  </m:oMath>
                </a14:m>
                <a:r>
                  <a:rPr/>
                  <a:t> that is explained by the linear relationship between </a:t>
                </a:r>
                <a14:m>
                  <m:oMath xmlns:m="http://schemas.openxmlformats.org/officeDocument/2006/math">
                    <m:r>
                      <m:t>x</m:t>
                    </m:r>
                  </m:oMath>
                </a14:m>
                <a:r>
                  <a:rPr/>
                  <a:t> and </a:t>
                </a:r>
                <a14:m>
                  <m:oMath xmlns:m="http://schemas.openxmlformats.org/officeDocument/2006/math">
                    <m:r>
                      <m:t>y</m:t>
                    </m:r>
                  </m:oMath>
                </a14:m>
                <a:r>
                  <a:rPr/>
                  <a:t>.</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Intervals</a:t>
            </a:r>
          </a:p>
        </p:txBody>
      </p:sp>
      <p:sp>
        <p:nvSpPr>
          <p:cNvPr id="3" name="Content Placeholder 2"/>
          <p:cNvSpPr>
            <a:spLocks noGrp="1"/>
          </p:cNvSpPr>
          <p:nvPr>
            <p:ph idx="1"/>
          </p:nvPr>
        </p:nvSpPr>
        <p:spPr/>
        <p:txBody>
          <a:bodyPr/>
          <a:lstStyle/>
          <a:p>
            <a:pPr lvl="0" marL="0" indent="0">
              <a:buNone/>
            </a:pPr>
            <a:r>
              <a:rPr/>
              <a:t>In previous lectures, we have discussed </a:t>
            </a:r>
            <a:r>
              <a:rPr b="1"/>
              <a:t>confidence intervals</a:t>
            </a:r>
            <a:r>
              <a:rPr/>
              <a:t>. Remember: estimators are actually just educated guesses about a parameter of interest. We’re guessing! So confidence intervals are a way to </a:t>
            </a:r>
            <a:r>
              <a:rPr b="1"/>
              <a:t>quantify our uncertainty</a:t>
            </a:r>
            <a:r>
              <a:rPr/>
              <a:t>: to say “it’s probably in this region here”.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Prediction</a:t>
            </a:r>
            <a:r>
              <a:rPr/>
              <a:t> </a:t>
            </a:r>
            <a:r>
              <a:rPr/>
              <a:t>Intervals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a:t>
                </a:r>
                <a:r>
                  <a:rPr b="1"/>
                  <a:t>prediction interval</a:t>
                </a:r>
                <a:r>
                  <a:rPr/>
                  <a:t> is a similar thing: it provides an interval estimate of a predicted value of </a:t>
                </a:r>
                <a14:m>
                  <m:oMath xmlns:m="http://schemas.openxmlformats.org/officeDocument/2006/math">
                    <m:r>
                      <m:t>y</m:t>
                    </m:r>
                  </m:oMath>
                </a14:m>
                <a:r>
                  <a:rPr/>
                  <a:t>, from a regression equation or similar.</a:t>
                </a:r>
              </a:p>
              <a:p>
                <a:pPr lvl="0" marL="0" indent="0">
                  <a:buNone/>
                </a:pPr>
                <a:r>
                  <a:rPr/>
                  <a:t>To create one of these, we require an </a:t>
                </a:r>
                <a:r>
                  <a:rPr b="1"/>
                  <a:t>E</a:t>
                </a:r>
                <a:r>
                  <a:rPr/>
                  <a:t> term, just like in confidence intervals.</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Standard</a:t></a:r><a:r><a:rPr /><a:t> </a:t></a:r><a:r><a:rPr /><a:t>Error</a:t></a:r><a:r><a:rPr /><a:t> </a:t></a:r><a:r><a:rPr /><a:t>of</a:t></a:r><a:r><a:rPr /><a:t> </a:t></a:r><a:r><a:rPr /><a:t>Estimate</a:t></a:r><a:r><a:rPr /><a:t> </a:t></a:r><a14:m><m:oMath xmlns:m="http://schemas.openxmlformats.org/officeDocument/2006/math"><m:sSub><m:e><m:r><m:t>s</m:t></m:r></m:e><m:sub><m:r><m:t>e</m:t></m:r></m:sub></m:sSub></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The </a:t></a:r><a:r><a:rPr b="1" /><a:t>standard error of estimate</a:t></a:r><a:r><a:rPr /><a:t> is a measure of the differences between the observed (data) </a:t></a:r><a14:m><m:oMath xmlns:m="http://schemas.openxmlformats.org/officeDocument/2006/math"><m:r><m:t>y</m:t></m:r></m:oMath></a14:m><a:r><a:rPr /><a:t> values and the predicted </a:t></a:r><a14:m><m:oMath xmlns:m="http://schemas.openxmlformats.org/officeDocument/2006/math"><m:acc><m:accPr><m:chr m:val="̂" /></m:accPr><m:e><m:r><m:t>y</m:t></m:r></m:e></m:acc></m:oMath></a14:m><a:r><a:rPr /><a:t> values from the regression equation.</a:t></a:r></a:p><a:p><a:pPr lvl="0" marL="0" indent="0"><a:buNone /></a:pPr><a14:m><m:oMathPara xmlns:m="http://schemas.openxmlformats.org/officeDocument/2006/math"><m:oMathParaPr><m:jc m:val="center" /></m:oMathParaPr><m:oMath><m:sSub><m:e><m:r><m:t>s</m:t></m:r></m:e><m:sub><m:r><m:t>e</m:t></m:r></m:sub></m:sSub><m:r><m:t>=</m:t></m:r><m:rad><m:radPr><m:degHide m:val="1" /></m:radPr><m:deg /><m:e><m:f><m:fPr><m:type m:val="bar" /></m:fPr><m:num><m:r><m:t>∑</m:t></m:r><m:r><m:t>(</m:t></m:r><m:r><m:t>y</m:t></m:r><m:r><m:t>−</m:t></m:r><m:acc><m:accPr><m:chr m:val="̂" /></m:accPr><m:e><m:r><m:t>y</m:t></m:r></m:e></m:acc><m:sSup><m:e><m:r><m:t>)</m:t></m:r></m:e><m:sup><m:r><m:t>2</m:t></m:r></m:sup></m:sSup></m:num><m:den><m:r><m:t>n</m:t></m:r><m:r><m:t>−</m:t></m:r><m:r><m:t>2</m:t></m:r></m:den></m:f></m:e></m:rad></m:oMath></m:oMathPara></a14:m></a:p></p:txBody></p:sp></mc:Choice></mc:AlternateContent></p:spTree></p:cSld></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Sometimes</a:t>
            </a:r>
            <a:r>
              <a:rPr/>
              <a:t> </a:t>
            </a:r>
            <a:r>
              <a:rPr/>
              <a:t>Easier</a:t>
            </a:r>
            <a:r>
              <a:rPr/>
              <a:t> </a:t>
            </a:r>
            <a:r>
              <a:rPr/>
              <a:t>Formula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An alternative representation is</a:t>
                </a:r>
              </a:p>
              <a:p>
                <a:pPr lvl="0" marL="0" indent="0">
                  <a:buNone/>
                </a:pPr>
                <a14:m>
                  <m:oMathPara xmlns:m="http://schemas.openxmlformats.org/officeDocument/2006/math">
                    <m:oMathParaPr>
                      <m:jc m:val="center"/>
                    </m:oMathParaPr>
                    <m:oMath>
                      <m:sSub>
                        <m:e>
                          <m:r>
                            <m:t>s</m:t>
                          </m:r>
                        </m:e>
                        <m:sub>
                          <m:r>
                            <m:t>e</m:t>
                          </m:r>
                        </m:sub>
                      </m:sSub>
                      <m:r>
                        <m:t>=</m:t>
                      </m:r>
                      <m:rad>
                        <m:radPr>
                          <m:degHide m:val="1"/>
                        </m:radPr>
                        <m:deg/>
                        <m:e>
                          <m:f>
                            <m:fPr>
                              <m:type m:val="bar"/>
                            </m:fPr>
                            <m:num>
                              <m:r>
                                <m:t>∑</m:t>
                              </m:r>
                              <m:sSup>
                                <m:e>
                                  <m:r>
                                    <m:t>y</m:t>
                                  </m:r>
                                </m:e>
                                <m:sup>
                                  <m:r>
                                    <m:t>2</m:t>
                                  </m:r>
                                </m:sup>
                              </m:sSup>
                              <m:r>
                                <m:t>−</m:t>
                              </m:r>
                              <m:sSub>
                                <m:e>
                                  <m:r>
                                    <m:t>b</m:t>
                                  </m:r>
                                </m:e>
                                <m:sub>
                                  <m:r>
                                    <m:t>0</m:t>
                                  </m:r>
                                </m:sub>
                              </m:sSub>
                              <m:r>
                                <m:t>∑</m:t>
                              </m:r>
                              <m:r>
                                <m:t>y</m:t>
                              </m:r>
                              <m:r>
                                <m:t>−</m:t>
                              </m:r>
                              <m:sSub>
                                <m:e>
                                  <m:r>
                                    <m:t>b</m:t>
                                  </m:r>
                                </m:e>
                                <m:sub>
                                  <m:r>
                                    <m:t>1</m:t>
                                  </m:r>
                                </m:sub>
                              </m:sSub>
                              <m:r>
                                <m:t>∑</m:t>
                              </m:r>
                              <m:r>
                                <m:t>x</m:t>
                              </m:r>
                              <m:r>
                                <m:t>y</m:t>
                              </m:r>
                            </m:num>
                            <m:den>
                              <m:r>
                                <m:t>n</m:t>
                              </m:r>
                              <m:r>
                                <m:t>−</m:t>
                              </m:r>
                              <m:r>
                                <m:t>2</m:t>
                              </m:r>
                            </m:den>
                          </m:f>
                        </m:e>
                      </m:rad>
                    </m:oMath>
                  </m:oMathPara>
                </a14:m>
              </a:p>
              <a:p>
                <a:pPr lvl="0" marL="0" indent="0">
                  <a:buNone/>
                </a:pPr>
                <a:r>
                  <a:rPr/>
                  <a:t>This formula has the advantage that it uses standard pieces that you might easily have access to.</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Prediction</a:t>
            </a:r>
            <a:r>
              <a:rPr/>
              <a:t> </a:t>
            </a:r>
            <a:r>
              <a:rPr/>
              <a:t>Interval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Given a particular value </a:t>
                </a:r>
                <a14:m>
                  <m:oMath xmlns:m="http://schemas.openxmlformats.org/officeDocument/2006/math">
                    <m:sSub>
                      <m:e>
                        <m:r>
                          <m:t>x</m:t>
                        </m:r>
                      </m:e>
                      <m:sub>
                        <m:r>
                          <m:t>0</m:t>
                        </m:r>
                      </m:sub>
                    </m:sSub>
                  </m:oMath>
                </a14:m>
                <a:r>
                  <a:rPr/>
                  <a:t>, the </a:t>
                </a:r>
                <a:r>
                  <a:rPr b="1"/>
                  <a:t>prediction interval</a:t>
                </a:r>
                <a:r>
                  <a:rPr/>
                  <a:t> for the single </a:t>
                </a:r>
                <a14:m>
                  <m:oMath xmlns:m="http://schemas.openxmlformats.org/officeDocument/2006/math">
                    <m:r>
                      <m:t>y</m:t>
                    </m:r>
                  </m:oMath>
                </a14:m>
                <a:r>
                  <a:rPr/>
                  <a:t> associated with that </a:t>
                </a:r>
                <a14:m>
                  <m:oMath xmlns:m="http://schemas.openxmlformats.org/officeDocument/2006/math">
                    <m:sSub>
                      <m:e>
                        <m:r>
                          <m:t>x</m:t>
                        </m:r>
                      </m:e>
                      <m:sub>
                        <m:r>
                          <m:t>0</m:t>
                        </m:r>
                      </m:sub>
                    </m:sSub>
                  </m:oMath>
                </a14:m>
                <a:r>
                  <a:rPr/>
                  <a:t> is</a:t>
                </a:r>
              </a:p>
              <a:p>
                <a:pPr lvl="0" marL="0" indent="0">
                  <a:buNone/>
                </a:pPr>
                <a14:m>
                  <m:oMathPara xmlns:m="http://schemas.openxmlformats.org/officeDocument/2006/math">
                    <m:oMathParaPr>
                      <m:jc m:val="center"/>
                    </m:oMathParaPr>
                    <m:oMath>
                      <m:acc>
                        <m:accPr>
                          <m:chr m:val="̂"/>
                        </m:accPr>
                        <m:e>
                          <m:r>
                            <m:t>y</m:t>
                          </m:r>
                        </m:e>
                      </m:acc>
                      <m:r>
                        <m:t>−</m:t>
                      </m:r>
                      <m:r>
                        <m:t>E</m:t>
                      </m:r>
                      <m:r>
                        <m:t>&lt;</m:t>
                      </m:r>
                      <m:r>
                        <m:t>y</m:t>
                      </m:r>
                      <m:r>
                        <m:t>&lt;</m:t>
                      </m:r>
                      <m:acc>
                        <m:accPr>
                          <m:chr m:val="̂"/>
                        </m:accPr>
                        <m:e>
                          <m:r>
                            <m:t>y</m:t>
                          </m:r>
                        </m:e>
                      </m:acc>
                      <m:r>
                        <m:t>+</m:t>
                      </m:r>
                      <m:r>
                        <m:t>E</m:t>
                      </m:r>
                    </m:oMath>
                  </m:oMathPara>
                </a14:m>
              </a:p>
              <a:p>
                <a:pPr lvl="0" marL="0" indent="0">
                  <a:buNone/>
                </a:pPr>
                <a:r>
                  <a:rPr/>
                  <a:t>where</a:t>
                </a:r>
              </a:p>
              <a:p>
                <a:pPr lvl="0" marL="0" indent="0">
                  <a:buNone/>
                </a:pPr>
                <a14:m>
                  <m:oMathPara xmlns:m="http://schemas.openxmlformats.org/officeDocument/2006/math">
                    <m:oMathParaPr>
                      <m:jc m:val="center"/>
                    </m:oMathParaPr>
                    <m:oMath>
                      <m:r>
                        <m:t>E</m:t>
                      </m:r>
                      <m:r>
                        <m:t>=</m:t>
                      </m:r>
                      <m:sSub>
                        <m:e>
                          <m:r>
                            <m:t>t</m:t>
                          </m:r>
                        </m:e>
                        <m:sub>
                          <m:r>
                            <m:t>α</m:t>
                          </m:r>
                          <m:r>
                            <m:t>/</m:t>
                          </m:r>
                          <m:r>
                            <m:t>2</m:t>
                          </m:r>
                        </m:sub>
                      </m:sSub>
                      <m:sSub>
                        <m:e>
                          <m:r>
                            <m:t>s</m:t>
                          </m:r>
                        </m:e>
                        <m:sub>
                          <m:r>
                            <m:t>e</m:t>
                          </m:r>
                        </m:sub>
                      </m:sSub>
                      <m:rad>
                        <m:radPr>
                          <m:degHide m:val="1"/>
                        </m:radPr>
                        <m:deg/>
                        <m:e>
                          <m:r>
                            <m:t>1</m:t>
                          </m:r>
                          <m:r>
                            <m:t>+</m:t>
                          </m:r>
                          <m:f>
                            <m:fPr>
                              <m:type m:val="bar"/>
                            </m:fPr>
                            <m:num>
                              <m:r>
                                <m:t>1</m:t>
                              </m:r>
                            </m:num>
                            <m:den>
                              <m:r>
                                <m:t>n</m:t>
                              </m:r>
                            </m:den>
                          </m:f>
                          <m:r>
                            <m:t>+</m:t>
                          </m:r>
                          <m:f>
                            <m:fPr>
                              <m:type m:val="bar"/>
                            </m:fPr>
                            <m:num>
                              <m:r>
                                <m:t>n</m:t>
                              </m:r>
                              <m:r>
                                <m:t>(</m:t>
                              </m:r>
                              <m:sSub>
                                <m:e>
                                  <m:r>
                                    <m:t>x</m:t>
                                  </m:r>
                                </m:e>
                                <m:sub>
                                  <m:r>
                                    <m:t>0</m:t>
                                  </m:r>
                                </m:sub>
                              </m:sSub>
                              <m:r>
                                <m:t>−</m:t>
                              </m:r>
                              <m:bar>
                                <m:barPr>
                                  <m:pos m:val="top"/>
                                </m:barPr>
                                <m:e>
                                  <m:r>
                                    <m:t>x</m:t>
                                  </m:r>
                                </m:e>
                              </m:bar>
                              <m:sSup>
                                <m:e>
                                  <m:r>
                                    <m:t>)</m:t>
                                  </m:r>
                                </m:e>
                                <m:sup>
                                  <m:r>
                                    <m:t>2</m:t>
                                  </m:r>
                                </m:sup>
                              </m:sSup>
                            </m:num>
                            <m:den>
                              <m:r>
                                <m:t>n</m:t>
                              </m:r>
                              <m:r>
                                <m:t>(</m:t>
                              </m:r>
                              <m:r>
                                <m:t>∑</m:t>
                              </m:r>
                              <m:sSup>
                                <m:e>
                                  <m:r>
                                    <m:t>x</m:t>
                                  </m:r>
                                </m:e>
                                <m:sup>
                                  <m:r>
                                    <m:t>2</m:t>
                                  </m:r>
                                </m:sup>
                              </m:sSup>
                              <m:r>
                                <m:t>)</m:t>
                              </m:r>
                              <m:r>
                                <m:t>−</m:t>
                              </m:r>
                              <m:r>
                                <m:t>(</m:t>
                              </m:r>
                              <m:r>
                                <m:t>∑</m:t>
                              </m:r>
                              <m:r>
                                <m:t>x</m:t>
                              </m:r>
                              <m:sSup>
                                <m:e>
                                  <m:r>
                                    <m:t>)</m:t>
                                  </m:r>
                                </m:e>
                                <m:sup>
                                  <m:r>
                                    <m:t>2</m:t>
                                  </m:r>
                                </m:sup>
                              </m:sSup>
                            </m:den>
                          </m:f>
                        </m:e>
                      </m:rad>
                    </m:oMath>
                  </m:oMathPara>
                </a14:m>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Recall that we use confidence intervals when we are </a:t>
                </a:r>
                <a:r>
                  <a:rPr b="1"/>
                  <a:t>estimating</a:t>
                </a:r>
                <a:r>
                  <a:rPr/>
                  <a:t> things (that is, computing </a:t>
                </a:r>
                <a:r>
                  <a:rPr b="1"/>
                  <a:t>estimators</a:t>
                </a:r>
                <a:r>
                  <a:rPr/>
                  <a:t>). Prediction intervals are not quite the same thing, as we are not estimating parameters.</a:t>
                </a:r>
              </a:p>
              <a:p>
                <a:pPr lvl="0" marL="0" indent="0">
                  <a:buNone/>
                </a:pPr>
                <a:r>
                  <a:rPr/>
                  <a:t>However, in a regression problem, we </a:t>
                </a:r>
                <a:r>
                  <a:rPr b="1"/>
                  <a:t>are</a:t>
                </a:r>
                <a:r>
                  <a:rPr/>
                  <a:t> estimating parameters: </a:t>
                </a:r>
                <a14:m>
                  <m:oMath xmlns:m="http://schemas.openxmlformats.org/officeDocument/2006/math">
                    <m:sSub>
                      <m:e>
                        <m:r>
                          <m:t>b</m:t>
                        </m:r>
                      </m:e>
                      <m:sub>
                        <m:r>
                          <m:t>0</m:t>
                        </m:r>
                      </m:sub>
                    </m:sSub>
                  </m:oMath>
                </a14:m>
                <a:r>
                  <a:rPr/>
                  <a:t> and </a:t>
                </a:r>
                <a14:m>
                  <m:oMath xmlns:m="http://schemas.openxmlformats.org/officeDocument/2006/math">
                    <m:sSub>
                      <m:e>
                        <m:r>
                          <m:t>b</m:t>
                        </m:r>
                      </m:e>
                      <m:sub>
                        <m:r>
                          <m:t>1</m:t>
                        </m:r>
                      </m:sub>
                    </m:sSub>
                  </m:oMath>
                </a14:m>
                <a:r>
                  <a:rPr/>
                  <a:t> are parameters! So we can: a) compute confidence intervals for them, and b) define hypothesis tests for them! This we’ve seen before …</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Hypothesis</a:t></a:r><a:r><a:rPr /><a:t> </a:t></a:r><a:r><a:rPr /><a:t>Tests</a:t></a:r><a:r><a:rPr /><a:t> </a:t></a:r><a:r><a:rPr /><a:t>for</a:t></a:r><a:r><a:rPr /><a:t> </a:t></a:r><a:r><a:rPr /><a:t>parameters</a:t></a:r><a:r><a:rPr /><a:t> </a:t></a:r><a14:m><m:oMath xmlns:m="http://schemas.openxmlformats.org/officeDocument/2006/math"><m:sSub><m:e><m:r><m:t>β</m:t></m:r></m:e><m:sub><m:r><m:t>0</m:t></m:r></m:sub></m:sSub></m:oMath></a14:m><a:r><a:rPr /><a:t> </a:t></a:r><a:r><a:rPr /><a:t>and</a:t></a:r><a:r><a:rPr /><a:t> </a:t></a:r><a14:m><m:oMath xmlns:m="http://schemas.openxmlformats.org/officeDocument/2006/math"><m:sSub><m:e><m:r><m:t>β</m:t></m:r></m:e><m:sub><m:r><m:t>1</m:t></m:r></m:sub></m:sSub></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The test we already know, for the correlation coefficient </a:t></a:r><a14:m><m:oMath xmlns:m="http://schemas.openxmlformats.org/officeDocument/2006/math"><m:r><m:t>ρ</m:t></m:r></m:oMath></a14:m><a:r><a:rPr /><a:t>:</a:t></a:r></a:p><a:p><a:pPr lvl="0" marL="0" indent="0"><a:buNone /></a:pPr><a14:m><m:oMathPara xmlns:m="http://schemas.openxmlformats.org/officeDocument/2006/math"><m:oMathParaPr><m:jc m:val="center" /></m:oMathParaPr><m:oMath><m:sSub><m:e><m:r><m:t>H</m:t></m:r></m:e><m:sub><m:r><m:t>0</m:t></m:r></m:sub></m:sSub><m:r><m:t>:</m:t></m:r><m:r><m:t>ρ</m:t></m:r><m:r><m:t>=</m:t></m:r><m:r><m:t>0</m:t></m:r><m:r><m:t>  </m:t></m:r><m:r><m:rPr><m:nor /><m:sty m:val="p" /></m:rPr><m:t>versus</m:t></m:r><m:r><m:t>  </m:t></m:r><m:sSub><m:e><m:r><m:t>H</m:t></m:r></m:e><m:sub><m:r><m:t>A</m:t></m:r></m:sub></m:sSub><m:r><m:t>:</m:t></m:r><m:r><m:t>ρ</m:t></m:r><m:r><m:t>≠</m:t></m:r><m:r><m:t>0</m:t></m:r></m:oMath></m:oMathPara></a14:m></a:p><a:p><a:pPr lvl="0" marL="0" indent="0"><a:buNone /></a:pPr><a:r><a:rPr /><a:t>is equivalent to a test on </a:t></a:r><a14:m><m:oMath xmlns:m="http://schemas.openxmlformats.org/officeDocument/2006/math"><m:sSub><m:e><m:r><m:t>β</m:t></m:r></m:e><m:sub><m:r><m:t>1</m:t></m:r></m:sub></m:sSub></m:oMath></a14:m><a:r><a:rPr /><a:t>, the slope of the linear regression:</a:t></a:r></a:p><a:p><a:pPr lvl="0" marL="0" indent="0"><a:buNone /></a:pPr><a14:m><m:oMathPara xmlns:m="http://schemas.openxmlformats.org/officeDocument/2006/math"><m:oMathParaPr><m:jc m:val="center" /></m:oMathParaPr><m:oMath><m:sSub><m:e><m:r><m:t>H</m:t></m:r></m:e><m:sub><m:r><m:t>0</m:t></m:r></m:sub></m:sSub><m:r><m:t>:</m:t></m:r><m:sSub><m:e><m:r><m:t>β</m:t></m:r></m:e><m:sub><m:r><m:t>1</m:t></m:r></m:sub></m:sSub><m:r><m:t>=</m:t></m:r><m:r><m:t>0</m:t></m:r><m:r><m:t>  </m:t></m:r><m:r><m:rPr><m:nor /><m:sty m:val="p" /></m:rPr><m:t>versus</m:t></m:r><m:r><m:t>  </m:t></m:r><m:sSub><m:e><m:r><m:t>H</m:t></m:r></m:e><m:sub><m:r><m:t>A</m:t></m:r></m:sub></m:sSub><m:r><m:t>:</m:t></m:r><m:sSub><m:e><m:r><m:t>β</m:t></m:r></m:e><m:sub><m:r><m:t>1</m:t></m:r></m:sub></m:sSub><m:r><m:t>≠</m:t></m:r><m:r><m:t>0</m:t></m:r><m:r><m:t>.</m:t></m:r></m:oMath></m:oMathPara></a14:m></a:p></p:txBody></p:sp></mc:Choice></mc:AlternateContent></p:spTree></p:cSld></p:sld>
</file>

<file path=ppt/slides/slide18.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Confidence</a:t></a:r><a:r><a:rPr /><a:t> </a:t></a:r><a:r><a:rPr /><a:t>Interval</a:t></a:r><a:r><a:rPr /><a:t> </a:t></a:r><a:r><a:rPr /><a:t>for</a:t></a:r><a:r><a:rPr /><a:t> </a:t></a:r><a14:m><m:oMath xmlns:m="http://schemas.openxmlformats.org/officeDocument/2006/math"><m:sSub><m:e><m:r><m:t>β</m:t></m:r></m:e><m:sub><m:r><m:t>1</m:t></m:r></m:sub></m:sSub></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Since we can perform a hypothesis test for </a:t></a:r><a14:m><m:oMath xmlns:m="http://schemas.openxmlformats.org/officeDocument/2006/math"><m:sSub><m:e><m:r><m:t>β</m:t></m:r></m:e><m:sub><m:r><m:t>1</m:t></m:r></m:sub></m:sSub></m:oMath></a14:m><a:r><a:rPr /><a:t>, we can use the confidence interval method for </a:t></a:r><a14:m><m:oMath xmlns:m="http://schemas.openxmlformats.org/officeDocument/2006/math"><m:sSub><m:e><m:r><m:t>β</m:t></m:r></m:e><m:sub><m:r><m:t>1</m:t></m:r></m:sub></m:sSub></m:oMath></a14:m><a:r><a:rPr /><a:t>:</a:t></a:r></a:p><a:p><a:pPr lvl="0" marL="0" indent="0"><a:buNone /></a:pPr><a14:m><m:oMathPara xmlns:m="http://schemas.openxmlformats.org/officeDocument/2006/math"><m:oMathParaPr><m:jc m:val="center" /></m:oMathParaPr><m:oMath><m:sSub><m:e><m:acc><m:accPr><m:chr m:val="̂" /></m:accPr><m:e><m:r><m:t>β</m:t></m:r></m:e></m:acc></m:e><m:sub><m:r><m:t>1</m:t></m:r></m:sub></m:sSub><m:r><m:t>−</m:t></m:r><m:r><m:t>E</m:t></m:r><m:r><m:t>&lt;</m:t></m:r><m:sSub><m:e><m:r><m:t>β</m:t></m:r></m:e><m:sub><m:r><m:t>1</m:t></m:r></m:sub></m:sSub><m:r><m:t>&lt;</m:t></m:r><m:sSub><m:e><m:acc><m:accPr><m:chr m:val="̂" /></m:accPr><m:e><m:r><m:t>β</m:t></m:r></m:e></m:acc></m:e><m:sub><m:r><m:t>1</m:t></m:r></m:sub></m:sSub><m:r><m:t>+</m:t></m:r><m:r><m:t>E</m:t></m:r></m:oMath></m:oMathPara></a14:m></a:p><a:p><a:pPr lvl="0" marL="0" indent="0"><a:buNone /></a:pPr><a:r><a:rPr /><a:t>with</a:t></a:r></a:p><a:p><a:pPr lvl="0" marL="0" indent="0"><a:buNone /></a:pPr><a14:m><m:oMathPara xmlns:m="http://schemas.openxmlformats.org/officeDocument/2006/math"><m:oMathParaPr><m:jc m:val="center" /></m:oMathParaPr><m:oMath><m:r><m:t>E</m:t></m:r><m:r><m:t>=</m:t></m:r><m:sSub><m:e><m:r><m:t>t</m:t></m:r></m:e><m:sub><m:r><m:t>α</m:t></m:r><m:r><m:t>/</m:t></m:r><m:r><m:t>2</m:t></m:r></m:sub></m:sSub><m:f><m:fPr><m:type m:val="bar" /></m:fPr><m:num><m:sSub><m:e><m:r><m:t>s</m:t></m:r></m:e><m:sub><m:r><m:t>e</m:t></m:r></m:sub></m:sSub></m:num><m:den><m:rad><m:radPr><m:degHide m:val="1" /></m:radPr><m:deg /><m:e><m:r><m:t>∑</m:t></m:r><m:sSup><m:e><m:r><m:t>x</m:t></m:r></m:e><m:sup><m:r><m:t>2</m:t></m:r></m:sup></m:sSup><m:r><m:t>−</m:t></m:r><m:f><m:fPr><m:type m:val="bar" /></m:fPr><m:num><m:r><m:t>(</m:t></m:r><m:r><m:t>∑</m:t></m:r><m:r><m:t>x</m:t></m:r><m:sSup><m:e><m:r><m:t>)</m:t></m:r></m:e><m:sup><m:r><m:t>2</m:t></m:r></m:sup></m:sSup></m:num><m:den><m:r><m:t>n</m:t></m:r></m:den></m:f></m:e></m:rad></m:den></m:f></m:oMath></m:oMathPara></a14:m></a:p></p:txBody></p:sp></mc:Choice></mc:AlternateContent></p:spTree></p:cSld></p:sld>
</file>

<file path=ppt/slides/slide19.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Confidence</a:t></a:r><a:r><a:rPr /><a:t> </a:t></a:r><a:r><a:rPr /><a:t>Interval</a:t></a:r><a:r><a:rPr /><a:t> </a:t></a:r><a:r><a:rPr /><a:t>for</a:t></a:r><a:r><a:rPr /><a:t> </a:t></a:r><a14:m><m:oMath xmlns:m="http://schemas.openxmlformats.org/officeDocument/2006/math"><m:sSub><m:e><m:r><m:t>β</m:t></m:r></m:e><m:sub><m:r><m:t>0</m:t></m:r></m:sub></m:sSub></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Similarly,</a:t></a:r></a:p><a:p><a:pPr lvl="0" marL="0" indent="0"><a:buNone /></a:pPr><a14:m><m:oMathPara xmlns:m="http://schemas.openxmlformats.org/officeDocument/2006/math"><m:oMathParaPr><m:jc m:val="center" /></m:oMathParaPr><m:oMath><m:sSub><m:e><m:acc><m:accPr><m:chr m:val="̂" /></m:accPr><m:e><m:r><m:t>β</m:t></m:r></m:e></m:acc></m:e><m:sub><m:r><m:t>0</m:t></m:r></m:sub></m:sSub><m:r><m:t>−</m:t></m:r><m:r><m:t>E</m:t></m:r><m:r><m:t>&lt;</m:t></m:r><m:sSub><m:e><m:r><m:t>β</m:t></m:r></m:e><m:sub><m:r><m:t>0</m:t></m:r></m:sub></m:sSub><m:r><m:t>&lt;</m:t></m:r><m:sSub><m:e><m:acc><m:accPr><m:chr m:val="̂" /></m:accPr><m:e><m:r><m:t>β</m:t></m:r></m:e></m:acc></m:e><m:sub><m:r><m:t>0</m:t></m:r></m:sub></m:sSub><m:r><m:t>+</m:t></m:r><m:r><m:t>E</m:t></m:r></m:oMath></m:oMathPara></a14:m></a:p><a:p><a:pPr lvl="0" marL="0" indent="0"><a:buNone /></a:pPr><a:r><a:rPr /><a:t>with</a:t></a:r></a:p><a:p><a:pPr lvl="0" marL="0" indent="0"><a:buNone /></a:pPr><a14:m><m:oMathPara xmlns:m="http://schemas.openxmlformats.org/officeDocument/2006/math"><m:oMathParaPr><m:jc m:val="center" /></m:oMathParaPr><m:oMath><m:r><m:t>E</m:t></m:r><m:r><m:t>=</m:t></m:r><m:sSub><m:e><m:r><m:t>t</m:t></m:r></m:e><m:sub><m:r><m:t>α</m:t></m:r><m:r><m:t>/</m:t></m:r><m:r><m:t>2</m:t></m:r></m:sub></m:sSub><m:sSub><m:e><m:r><m:t>s</m:t></m:r></m:e><m:sub><m:r><m:t>e</m:t></m:r></m:sub></m:sSub><m:rad><m:radPr><m:degHide m:val="1" /></m:radPr><m:deg /><m:e><m:f><m:fPr><m:type m:val="bar" /></m:fPr><m:num><m:r><m:t>1</m:t></m:r></m:num><m:den><m:r><m:t>n</m:t></m:r></m:den></m:f><m:r><m:t>+</m:t></m:r><m:f><m:fPr><m:type m:val="bar" /></m:fPr><m:num><m:sSup><m:e><m:bar><m:barPr><m:pos m:val="top" /></m:barPr><m:e><m:r><m:t>x</m:t></m:r></m:e></m:bar></m:e><m:sup><m:r><m:t>2</m:t></m:r></m:sup></m:sSup></m:num><m:den><m:r><m:t>∑</m:t></m:r><m:sSup><m:e><m:r><m:t>x</m:t></m:r></m:e><m:sup><m:r><m:t>2</m:t></m:r></m:sup></m:sSup><m:r><m:t>−</m:t></m:r><m:f><m:fPr><m:type m:val="bar" /></m:fPr><m:num><m:r><m:t>(</m:t></m:r><m:r><m:t>∑</m:t></m:r><m:r><m:t>x</m:t></m:r><m:sSup><m:e><m:r><m:t>)</m:t></m:r></m:e><m:sup><m:r><m:t>2</m:t></m:r></m:sup></m:sSup></m:num><m:den><m:r><m:t>n</m:t></m:r></m:den></m:f></m:den></m:f></m:e></m:rad></m:oMath></m:oMathPara></a14:m></a:p></p:txBody></p:sp></mc:Choice></mc:AlternateContent></p:spTree></p:cSld></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Reminder:</a:t>
            </a:r>
            <a:r>
              <a:rPr/>
              <a:t> </a:t>
            </a:r>
            <a:r>
              <a:rPr/>
              <a:t>How</a:t>
            </a:r>
            <a:r>
              <a:rPr/>
              <a:t> </a:t>
            </a:r>
            <a:r>
              <a:rPr/>
              <a:t>to</a:t>
            </a:r>
            <a:r>
              <a:rPr/>
              <a:t> </a:t>
            </a:r>
            <a:r>
              <a:rPr/>
              <a:t>Complete</a:t>
            </a:r>
            <a:r>
              <a:rPr/>
              <a:t> </a:t>
            </a:r>
            <a:r>
              <a:rPr/>
              <a:t>a</a:t>
            </a:r>
            <a:r>
              <a:rPr/>
              <a:t> </a:t>
            </a:r>
            <a:r>
              <a:rPr/>
              <a:t>Regression</a:t>
            </a:r>
            <a:r>
              <a:rPr/>
              <a:t> </a:t>
            </a:r>
            <a:r>
              <a:rPr/>
              <a:t>Analysis</a:t>
            </a:r>
          </a:p>
        </p:txBody>
      </p:sp>
      <p:sp>
        <p:nvSpPr>
          <p:cNvPr id="3" name="Content Placeholder 2"/>
          <p:cNvSpPr>
            <a:spLocks noGrp="1"/>
          </p:cNvSpPr>
          <p:nvPr>
            <p:ph idx="1"/>
          </p:nvPr>
        </p:nvSpPr>
        <p:spPr/>
        <p:txBody>
          <a:bodyPr/>
          <a:lstStyle/>
          <a:p>
            <a:pPr lvl="1"/>
            <a:r>
              <a:rPr/>
              <a:t>begin with a scatterplot, ensure that the pattern is approximately a straight line</a:t>
            </a:r>
          </a:p>
          <a:p>
            <a:pPr lvl="1"/>
            <a:r>
              <a:rPr/>
              <a:t>look for outliers, try to determine if the outliers are errors</a:t>
            </a:r>
          </a:p>
          <a:p>
            <a:pPr lvl="1"/>
            <a:r>
              <a:rPr/>
              <a:t>estimate the regression</a:t>
            </a:r>
          </a:p>
          <a:p>
            <a:pPr lvl="1"/>
            <a:r>
              <a:rPr/>
              <a:t>construct a residual plot, verify no pattern or thicker/thinner</a:t>
            </a:r>
          </a:p>
          <a:p>
            <a:pPr lvl="1"/>
            <a:r>
              <a:rPr/>
              <a:t>histogram and/or normal quantile plot for residuals: is it approximately normal?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From</a:t></a:r><a:r><a:rPr /><a:t> </a:t></a:r><a:r><a:rPr /><a:t>Computer</a:t></a:r><a:r><a:rPr /><a:t> </a:t></a:r><a:r><a:rPr /><a:t>Output:</a:t></a:r><a:r><a:rPr /><a:t> </a:t></a:r><a14:m><m:oMath xmlns:m="http://schemas.openxmlformats.org/officeDocument/2006/math"><m:r><m:t>p</m:t></m:r></m:oMath></a14:m><a:r><a:rPr /><a:t>-values</a:t></a:r></a:p></p:txBody></p:sp><p:sp><p:nvSpPr><p:cNvPr id="3" name="Content Placeholder 2" /><p:cNvSpPr><a:spLocks noGrp="1" /></p:cNvSpPr><p:nvPr><p:ph idx="1" /></p:nvPr></p:nvSpPr><p:spPr /><p:txBody><a:bodyPr /><a:lstStyle /><a:p><a:pPr lvl="0" marL="1270000" indent="0"><a:buNone /></a:pPr><a:r><a:rPr sz="1800" b="1"><a:solidFill><a:srgbClr val="007020" /></a:solidFill><a:latin typeface="Courier" /></a:rPr><a:t>summary</a:t></a:r><a:r><a:rPr sz="1800"><a:latin typeface="Courier" /></a:rPr><a:t>(</a:t></a:r><a:r><a:rPr sz="1800" b="1"><a:solidFill><a:srgbClr val="007020" /></a:solidFill><a:latin typeface="Courier" /></a:rPr><a:t>lm</a:t></a:r><a:r><a:rPr sz="1800"><a:latin typeface="Courier" /></a:rPr><a:t>(subway </a:t></a:r><a:r><a:rPr sz="1800"><a:solidFill><a:srgbClr val="666666" /></a:solidFill><a:latin typeface="Courier" /></a:rPr><a:t>~</a:t></a:r><a:r><a:rPr sz="1800"><a:solidFill><a:srgbClr val="4070A0" /></a:solidFill><a:latin typeface="Courier" /></a:rPr><a:t> </a:t></a:r><a:r><a:rPr sz="1800"><a:latin typeface="Courier" /></a:rPr><a:t>pizza))</a:t></a:r></a:p><a:p><a:pPr lvl="0" marL="1270000" indent="0"><a:buNone /></a:pPr><a:r><a:rPr sz="1800"><a:latin typeface="Courier" /></a:rPr><a:t>## 
## Call:
## lm(formula = subway ~ pizza)
## 
## Residuals:
##        1        2        3        4        5        6 
## -0.02631 -0.01532  0.02042  0.13416 -0.18835  0.07540 
## 
## Coefficients:
##             Estimate Std. Error t value Pr(&gt;|t|)    
## (Intercept)  0.03456    0.09501   0.364 0.734461    
## pizza        0.94502    0.07446  12.692 0.000222 ***
## ---
## Signif. codes:  0 &#39;***&#39; 0.001 &#39;**&#39; 0.01 &#39;*&#39; 0.05 &#39;.&#39; 0.1 &#39; &#39; 1
## 
## Residual standard error: 0.123 on 4 degrees of freedom
## Multiple R-squared:  0.9758, Adjusted R-squared:  0.9697 
## F-statistic: 161.1 on 1 and 4 DF,  p-value: 0.000222</a:t></a:r></a:p></p:txBody></p:sp></p:spTree></p:cSld></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New</a:t>
            </a:r>
            <a:r>
              <a:rPr/>
              <a:t> </a:t>
            </a:r>
            <a:r>
              <a:rPr/>
              <a:t>Example:</a:t>
            </a:r>
            <a:r>
              <a:rPr/>
              <a:t> </a:t>
            </a:r>
            <a:r>
              <a:rPr/>
              <a:t>Diamond</a:t>
            </a:r>
            <a:r>
              <a:rPr/>
              <a:t> </a:t>
            </a:r>
            <a:r>
              <a:rPr/>
              <a:t>Prices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table on the next slide lists weights (carats) and prices (dollars) of randomly selected diamonds. Find the explained variation, and determine the regression equation which best fits the data. Find a confidence interval for </a:t>
                </a:r>
                <a14:m>
                  <m:oMath xmlns:m="http://schemas.openxmlformats.org/officeDocument/2006/math">
                    <m:sSub>
                      <m:e>
                        <m:r>
                          <m:t>β</m:t>
                        </m:r>
                      </m:e>
                      <m:sub>
                        <m:r>
                          <m:t>1</m:t>
                        </m:r>
                      </m:sub>
                    </m:sSub>
                  </m:oMath>
                </a14:m>
                <a:r>
                  <a:rPr/>
                  <a:t>. Find the prediction interval at </a:t>
                </a:r>
                <a14:m>
                  <m:oMath xmlns:m="http://schemas.openxmlformats.org/officeDocument/2006/math">
                    <m:r>
                      <m:t>95</m:t>
                    </m:r>
                    <m:r>
                      <m:t>%</m:t>
                    </m:r>
                  </m:oMath>
                </a14:m>
                <a:r>
                  <a:rPr/>
                  <a:t> level for a diamond that weighs 0.8 carats.</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marL="0" indent="0">
                        <a:buNone/>
                      </a:pPr>
                      <a:r>
                        <a:rPr/>
                        <a:t>Weight</a:t>
                      </a:r>
                    </a:p>
                  </a:txBody>
                  <a:tcPr/>
                </a:tc>
                <a:tc>
                  <a:txBody>
                    <a:bodyPr/>
                    <a:lstStyle/>
                    <a:p>
                      <a:pPr lvl="0" marL="0" indent="0" algn="r">
                        <a:buNone/>
                      </a:pPr>
                      <a:r>
                        <a:rPr/>
                        <a:t>Price</a:t>
                      </a:r>
                    </a:p>
                  </a:txBody>
                  <a:tcPr/>
                </a:tc>
              </a:tr>
              <a:tr h="0">
                <a:tc>
                  <a:txBody>
                    <a:bodyPr/>
                    <a:lstStyle/>
                    <a:p>
                      <a:pPr lvl="0" marL="0" indent="0">
                        <a:buNone/>
                      </a:pPr>
                      <a:r>
                        <a:rPr/>
                        <a:t>0.3</a:t>
                      </a:r>
                    </a:p>
                  </a:txBody>
                </a:tc>
                <a:tc>
                  <a:txBody>
                    <a:bodyPr/>
                    <a:lstStyle/>
                    <a:p>
                      <a:pPr lvl="0" marL="0" indent="0" algn="r">
                        <a:buNone/>
                      </a:pPr>
                      <a:r>
                        <a:rPr/>
                        <a:t>510</a:t>
                      </a:r>
                    </a:p>
                  </a:txBody>
                </a:tc>
              </a:tr>
              <a:tr h="0">
                <a:tc>
                  <a:txBody>
                    <a:bodyPr/>
                    <a:lstStyle/>
                    <a:p>
                      <a:pPr lvl="0" marL="0" indent="0">
                        <a:buNone/>
                      </a:pPr>
                      <a:r>
                        <a:rPr/>
                        <a:t>0.4</a:t>
                      </a:r>
                    </a:p>
                  </a:txBody>
                </a:tc>
                <a:tc>
                  <a:txBody>
                    <a:bodyPr/>
                    <a:lstStyle/>
                    <a:p>
                      <a:pPr lvl="0" marL="0" indent="0" algn="r">
                        <a:buNone/>
                      </a:pPr>
                      <a:r>
                        <a:rPr/>
                        <a:t>1151</a:t>
                      </a:r>
                    </a:p>
                  </a:txBody>
                </a:tc>
              </a:tr>
              <a:tr h="0">
                <a:tc>
                  <a:txBody>
                    <a:bodyPr/>
                    <a:lstStyle/>
                    <a:p>
                      <a:pPr lvl="0" marL="0" indent="0">
                        <a:buNone/>
                      </a:pPr>
                      <a:r>
                        <a:rPr/>
                        <a:t>0.5</a:t>
                      </a:r>
                    </a:p>
                  </a:txBody>
                </a:tc>
                <a:tc>
                  <a:txBody>
                    <a:bodyPr/>
                    <a:lstStyle/>
                    <a:p>
                      <a:pPr lvl="0" marL="0" indent="0" algn="r">
                        <a:buNone/>
                      </a:pPr>
                      <a:r>
                        <a:rPr/>
                        <a:t>1343</a:t>
                      </a:r>
                    </a:p>
                  </a:txBody>
                </a:tc>
              </a:tr>
              <a:tr h="0">
                <a:tc>
                  <a:txBody>
                    <a:bodyPr/>
                    <a:lstStyle/>
                    <a:p>
                      <a:pPr lvl="0" marL="0" indent="0">
                        <a:buNone/>
                      </a:pPr>
                      <a:r>
                        <a:rPr/>
                        <a:t>0.5</a:t>
                      </a:r>
                    </a:p>
                  </a:txBody>
                </a:tc>
                <a:tc>
                  <a:txBody>
                    <a:bodyPr/>
                    <a:lstStyle/>
                    <a:p>
                      <a:pPr lvl="0" marL="0" indent="0" algn="r">
                        <a:buNone/>
                      </a:pPr>
                      <a:r>
                        <a:rPr/>
                        <a:t>1410</a:t>
                      </a:r>
                    </a:p>
                  </a:txBody>
                </a:tc>
              </a:tr>
              <a:tr h="0">
                <a:tc>
                  <a:txBody>
                    <a:bodyPr/>
                    <a:lstStyle/>
                    <a:p>
                      <a:pPr lvl="0" marL="0" indent="0">
                        <a:buNone/>
                      </a:pPr>
                      <a:r>
                        <a:rPr/>
                        <a:t>1.0</a:t>
                      </a:r>
                    </a:p>
                  </a:txBody>
                </a:tc>
                <a:tc>
                  <a:txBody>
                    <a:bodyPr/>
                    <a:lstStyle/>
                    <a:p>
                      <a:pPr lvl="0" marL="0" indent="0" algn="r">
                        <a:buNone/>
                      </a:pPr>
                      <a:r>
                        <a:rPr/>
                        <a:t>5669</a:t>
                      </a:r>
                    </a:p>
                  </a:txBody>
                </a:tc>
              </a:tr>
              <a:tr h="0">
                <a:tc>
                  <a:txBody>
                    <a:bodyPr/>
                    <a:lstStyle/>
                    <a:p>
                      <a:pPr lvl="0" marL="0" indent="0">
                        <a:buNone/>
                      </a:pPr>
                      <a:r>
                        <a:rPr/>
                        <a:t>0.7</a:t>
                      </a:r>
                    </a:p>
                  </a:txBody>
                </a:tc>
                <a:tc>
                  <a:txBody>
                    <a:bodyPr/>
                    <a:lstStyle/>
                    <a:p>
                      <a:pPr lvl="0" marL="0" indent="0" algn="r">
                        <a:buNone/>
                      </a:pPr>
                      <a:r>
                        <a:rPr/>
                        <a:t>2277</a:t>
                      </a:r>
                    </a:p>
                  </a:txBody>
                </a:tc>
              </a:tr>
            </a:tbl>
          </a:graphicData>
        </a:graphic>
      </p:graphicFrame>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What do we do first?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p>
        </p:txBody>
      </p:sp>
      <p:pic>
        <p:nvPicPr>
          <p:cNvPr descr="lecture09_files/figure-pptx/unnamed-chunk-1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Do we think this is linear? Are there outliers?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Compute</a:t>
            </a:r>
            <a:r>
              <a:rPr/>
              <a:t> </a:t>
            </a:r>
            <a:r>
              <a:rPr/>
              <a:t>Correlation</a:t>
            </a:r>
            <a:r>
              <a:rPr/>
              <a:t> </a:t>
            </a:r>
            <a:r>
              <a:rPr/>
              <a:t>in</a:t>
            </a:r>
            <a:r>
              <a:rPr/>
              <a:t> </a:t>
            </a:r>
            <a:r>
              <a:rPr/>
              <a:t>R</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cor.test</a:t>
            </a:r>
            <a:r>
              <a:rPr sz="1800">
                <a:latin typeface="Courier"/>
              </a:rPr>
              <a:t>(weight, price)</a:t>
            </a:r>
          </a:p>
          <a:p>
            <a:pPr lvl="0" marL="1270000" indent="0">
              <a:buNone/>
            </a:pPr>
            <a:r>
              <a:rPr sz="1800">
                <a:latin typeface="Courier"/>
              </a:rPr>
              <a:t>## 
##  Pearson's product-moment correlation
## 
## data:  weight and price
## t = 7.6691, df = 4, p-value = 0.001554
## alternative hypothesis: true correlation is not equal to 0
## 95 percent confidence interval:
##  0.7269359 0.9965841
## sample estimates:
##       cor 
## 0.9676369</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Explained</a:t>
            </a:r>
            <a:r>
              <a:rPr/>
              <a:t> </a:t>
            </a:r>
            <a:r>
              <a:rPr/>
              <a:t>Variation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have </a:t>
                </a:r>
                <a14:m>
                  <m:oMath xmlns:m="http://schemas.openxmlformats.org/officeDocument/2006/math">
                    <m:r>
                      <m:t>r</m:t>
                    </m:r>
                  </m:oMath>
                </a14:m>
                <a:r>
                  <a:rPr/>
                  <a:t>, so simply square it:</a:t>
                </a:r>
              </a:p>
              <a:p>
                <a:pPr lvl="0" marL="0" indent="0">
                  <a:buNone/>
                </a:pPr>
                <a14:m>
                  <m:oMathPara xmlns:m="http://schemas.openxmlformats.org/officeDocument/2006/math">
                    <m:oMathParaPr>
                      <m:jc m:val="center"/>
                    </m:oMathParaPr>
                    <m:oMath>
                      <m:sSup>
                        <m:e>
                          <m:r>
                            <m:t>r</m:t>
                          </m:r>
                        </m:e>
                        <m:sup>
                          <m:r>
                            <m:t>2</m:t>
                          </m:r>
                        </m:sup>
                      </m:sSup>
                      <m:r>
                        <m:t>=</m:t>
                      </m:r>
                      <m:sSup>
                        <m:e>
                          <m:r>
                            <m:t>0.967637</m:t>
                          </m:r>
                        </m:e>
                        <m:sup>
                          <m:r>
                            <m:t>2</m:t>
                          </m:r>
                        </m:sup>
                      </m:sSup>
                      <m:r>
                        <m:t>=</m:t>
                      </m:r>
                      <m:r>
                        <m:t>0.936</m:t>
                      </m:r>
                    </m:oMath>
                  </m:oMathPara>
                </a14:m>
              </a:p>
              <a:p>
                <a:pPr lvl="0" marL="0" indent="0">
                  <a:buNone/>
                </a:pPr>
                <a:r>
                  <a:rPr/>
                  <a:t>Thus, a linear relationship between the size (in carats) and price (in dollars) of randomly selected diamonds explains </a:t>
                </a:r>
                <a14:m>
                  <m:oMath xmlns:m="http://schemas.openxmlformats.org/officeDocument/2006/math">
                    <m:r>
                      <m:t>93.6</m:t>
                    </m:r>
                    <m:r>
                      <m:t>%</m:t>
                    </m:r>
                  </m:oMath>
                </a14:m>
                <a:r>
                  <a:rPr/>
                  <a:t> of the variation in price.</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a:t>
            </a:r>
            <a:r>
              <a:rPr/>
              <a:t> </a:t>
            </a:r>
            <a:r>
              <a:rPr/>
              <a:t>this</a:t>
            </a:r>
            <a:r>
              <a:rPr/>
              <a:t> </a:t>
            </a:r>
            <a:r>
              <a:rPr/>
              <a:t>in</a:t>
            </a:r>
            <a:r>
              <a:rPr/>
              <a:t> </a:t>
            </a:r>
            <a:r>
              <a:rPr/>
              <a:t>R</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summary</a:t>
            </a:r>
            <a:r>
              <a:rPr sz="1800">
                <a:latin typeface="Courier"/>
              </a:rPr>
              <a:t>(</a:t>
            </a:r>
            <a:r>
              <a:rPr sz="1800" b="1">
                <a:solidFill>
                  <a:srgbClr val="007020"/>
                </a:solidFill>
                <a:latin typeface="Courier"/>
              </a:rPr>
              <a:t>lm</a:t>
            </a:r>
            <a:r>
              <a:rPr sz="1800">
                <a:latin typeface="Courier"/>
              </a:rPr>
              <a:t>(price </a:t>
            </a:r>
            <a:r>
              <a:rPr sz="1800">
                <a:solidFill>
                  <a:srgbClr val="666666"/>
                </a:solidFill>
                <a:latin typeface="Courier"/>
              </a:rPr>
              <a:t>~</a:t>
            </a:r>
            <a:r>
              <a:rPr sz="1800">
                <a:solidFill>
                  <a:srgbClr val="4070A0"/>
                </a:solidFill>
                <a:latin typeface="Courier"/>
              </a:rPr>
              <a:t> </a:t>
            </a:r>
            <a:r>
              <a:rPr sz="1800">
                <a:latin typeface="Courier"/>
              </a:rPr>
              <a:t>weight))</a:t>
            </a:r>
          </a:p>
          <a:p>
            <a:pPr lvl="0" marL="1270000" indent="0">
              <a:buNone/>
            </a:pPr>
            <a:r>
              <a:rPr sz="1800">
                <a:latin typeface="Courier"/>
              </a:rPr>
              <a:t>## 
## Call:
## lm(formula = price ~ weight)
## 
## Residuals:
##      1      2      3      4      5      6 
##  363.9  287.2 -238.5 -171.5  499.0 -739.9 
## 
## Coefficients:
##             Estimate Std. Error t value Pr(&gt;|t|)   
## (Intercept)  -2007.0      571.8  -3.510  0.02467 * 
## weight        7177.0      935.8   7.669  0.00155 **
## ---
## Signif. codes:  0 '***' 0.001 '**' 0.01 '*' 0.05 '.' 0.1 ' ' 1
## 
## Residual standard error: 523.8 on 4 degrees of freedom
## Multiple R-squared:  0.9363, Adjusted R-squared:  0.9204 
## F-statistic: 58.82 on 1 and 4 DF,  p-value: 0.001554</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Find the confidence interval for </a:t>
                </a:r>
                <a14:m>
                  <m:oMath xmlns:m="http://schemas.openxmlformats.org/officeDocument/2006/math">
                    <m:sSub>
                      <m:e>
                        <m:r>
                          <m:t>β</m:t>
                        </m:r>
                      </m:e>
                      <m:sub>
                        <m:r>
                          <m:t>1</m:t>
                        </m:r>
                      </m:sub>
                    </m:sSub>
                  </m:oMath>
                </a14:m>
                <a:r>
                  <a:rPr/>
                  <a:t>:</a:t>
                </a:r>
              </a:p>
              <a:p>
                <a:pPr lvl="0" marL="0" indent="0">
                  <a:buNone/>
                </a:pPr>
                <a14:m>
                  <m:oMathPara xmlns:m="http://schemas.openxmlformats.org/officeDocument/2006/math">
                    <m:oMathParaPr>
                      <m:jc m:val="center"/>
                    </m:oMathParaPr>
                    <m:oMath>
                      <m:sSub>
                        <m:e>
                          <m:acc>
                            <m:accPr>
                              <m:chr m:val="̂"/>
                            </m:accPr>
                            <m:e>
                              <m:r>
                                <m:t>β</m:t>
                              </m:r>
                            </m:e>
                          </m:acc>
                        </m:e>
                        <m:sub>
                          <m:r>
                            <m:t>1</m:t>
                          </m:r>
                        </m:sub>
                      </m:sSub>
                      <m:r>
                        <m:t>−</m:t>
                      </m:r>
                      <m:r>
                        <m:t>E</m:t>
                      </m:r>
                      <m:r>
                        <m:t>&lt;</m:t>
                      </m:r>
                      <m:sSub>
                        <m:e>
                          <m:r>
                            <m:t>β</m:t>
                          </m:r>
                        </m:e>
                        <m:sub>
                          <m:r>
                            <m:t>1</m:t>
                          </m:r>
                        </m:sub>
                      </m:sSub>
                      <m:r>
                        <m:t>&lt;</m:t>
                      </m:r>
                      <m:sSub>
                        <m:e>
                          <m:acc>
                            <m:accPr>
                              <m:chr m:val="̂"/>
                            </m:accPr>
                            <m:e>
                              <m:r>
                                <m:t>β</m:t>
                              </m:r>
                            </m:e>
                          </m:acc>
                        </m:e>
                        <m:sub>
                          <m:r>
                            <m:t>1</m:t>
                          </m:r>
                        </m:sub>
                      </m:sSub>
                      <m:r>
                        <m:t>+</m:t>
                      </m:r>
                      <m:r>
                        <m:t>E</m:t>
                      </m:r>
                    </m:oMath>
                  </m:oMathPara>
                </a14:m>
              </a:p>
              <a:p>
                <a:pPr lvl="0" marL="0" indent="0">
                  <a:buNone/>
                </a:pPr>
                <a:r>
                  <a:rPr/>
                  <a:t>with</a:t>
                </a:r>
              </a:p>
              <a:p>
                <a:pPr lvl="0" marL="0" indent="0">
                  <a:buNone/>
                </a:pPr>
                <a14:m>
                  <m:oMathPara xmlns:m="http://schemas.openxmlformats.org/officeDocument/2006/math">
                    <m:oMathParaPr>
                      <m:jc m:val="center"/>
                    </m:oMathParaPr>
                    <m:oMath>
                      <m:r>
                        <m:t>E</m:t>
                      </m:r>
                      <m:r>
                        <m:t>=</m:t>
                      </m:r>
                      <m:sSub>
                        <m:e>
                          <m:r>
                            <m:t>t</m:t>
                          </m:r>
                        </m:e>
                        <m:sub>
                          <m:r>
                            <m:t>α</m:t>
                          </m:r>
                          <m:r>
                            <m:t>/</m:t>
                          </m:r>
                          <m:r>
                            <m:t>2</m:t>
                          </m:r>
                        </m:sub>
                      </m:sSub>
                      <m:f>
                        <m:fPr>
                          <m:type m:val="bar"/>
                        </m:fPr>
                        <m:num>
                          <m:sSub>
                            <m:e>
                              <m:r>
                                <m:t>s</m:t>
                              </m:r>
                            </m:e>
                            <m:sub>
                              <m:r>
                                <m:t>e</m:t>
                              </m:r>
                            </m:sub>
                          </m:sSub>
                        </m:num>
                        <m:den>
                          <m:rad>
                            <m:radPr>
                              <m:degHide m:val="1"/>
                            </m:radPr>
                            <m:deg/>
                            <m:e>
                              <m:r>
                                <m:t>∑</m:t>
                              </m:r>
                              <m:sSup>
                                <m:e>
                                  <m:r>
                                    <m:t>x</m:t>
                                  </m:r>
                                </m:e>
                                <m:sup>
                                  <m:r>
                                    <m:t>2</m:t>
                                  </m:r>
                                </m:sup>
                              </m:sSup>
                              <m:r>
                                <m:t>−</m:t>
                              </m:r>
                              <m:f>
                                <m:fPr>
                                  <m:type m:val="bar"/>
                                </m:fPr>
                                <m:num>
                                  <m:r>
                                    <m:t>(</m:t>
                                  </m:r>
                                  <m:r>
                                    <m:t>∑</m:t>
                                  </m:r>
                                  <m:r>
                                    <m:t>x</m:t>
                                  </m:r>
                                  <m:sSup>
                                    <m:e>
                                      <m:r>
                                        <m:t>)</m:t>
                                      </m:r>
                                    </m:e>
                                    <m:sup>
                                      <m:r>
                                        <m:t>2</m:t>
                                      </m:r>
                                    </m:sup>
                                  </m:sSup>
                                </m:num>
                                <m:den>
                                  <m:r>
                                    <m:t>n</m:t>
                                  </m:r>
                                </m:den>
                              </m:f>
                            </m:e>
                          </m:rad>
                        </m:den>
                      </m:f>
                    </m:oMath>
                  </m:oMathPara>
                </a14:m>
              </a:p>
              <a:p>
                <a:pPr lvl="0" marL="1270000" indent="0">
                  <a:buNone/>
                </a:pPr>
                <a:r>
                  <a:rPr sz="1800" b="1">
                    <a:solidFill>
                      <a:srgbClr val="007020"/>
                    </a:solidFill>
                    <a:latin typeface="Courier"/>
                  </a:rPr>
                  <a:t>qt</a:t>
                </a:r>
                <a:r>
                  <a:rPr sz="1800">
                    <a:latin typeface="Courier"/>
                  </a:rPr>
                  <a:t>(</a:t>
                </a:r>
                <a:r>
                  <a:rPr sz="1800">
                    <a:solidFill>
                      <a:srgbClr val="40A070"/>
                    </a:solidFill>
                    <a:latin typeface="Courier"/>
                  </a:rPr>
                  <a:t>0.975</a:t>
                </a:r>
                <a:r>
                  <a:rPr sz="1800">
                    <a:latin typeface="Courier"/>
                  </a:rPr>
                  <a:t>, </a:t>
                </a:r>
                <a:r>
                  <a:rPr sz="1800">
                    <a:solidFill>
                      <a:srgbClr val="40A070"/>
                    </a:solidFill>
                    <a:latin typeface="Courier"/>
                  </a:rPr>
                  <a:t>4</a:t>
                </a:r>
                <a:r>
                  <a:rPr sz="1800">
                    <a:latin typeface="Courier"/>
                  </a:rPr>
                  <a:t>)</a:t>
                </a:r>
              </a:p>
              <a:p>
                <a:pPr lvl="0" marL="1270000" indent="0">
                  <a:buNone/>
                </a:pPr>
                <a:r>
                  <a:rPr sz="1800">
                    <a:latin typeface="Courier"/>
                  </a:rPr>
                  <a:t>## [1] 2.776445</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a:t>
            </a:r>
            <a:r>
              <a:rPr/>
              <a:t>Good</a:t>
            </a:r>
            <a:r>
              <a:rPr/>
              <a:t>”</a:t>
            </a:r>
            <a:r>
              <a:rPr/>
              <a:t> </a:t>
            </a:r>
            <a:r>
              <a:rPr/>
              <a:t>Regression</a:t>
            </a:r>
          </a:p>
        </p:txBody>
      </p:sp>
      <p:pic>
        <p:nvPicPr>
          <p:cNvPr descr="lecture09_files/figure-pptx/unnamed-chunk-1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Find</a:t></a:r><a:r><a:rPr /><a:t> </a:t></a:r><a14:m><m:oMath xmlns:m="http://schemas.openxmlformats.org/officeDocument/2006/math"><m:sSub><m:e><m:r><m:t>s</m:t></m:r></m:e><m:sub><m:r><m:t>e</m:t></m:r></m:sub></m:sSub></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14:m><m:oMathPara xmlns:m="http://schemas.openxmlformats.org/officeDocument/2006/math"><m:oMathParaPr><m:jc m:val="center" /></m:oMathParaPr><m:oMath><m:m><m:mPr><m:baseJc m:val="center" /><m:plcHide m:val="1" /><m:mcs><m:mc><m:mcPr><m:mcJc m:val="right" /><m:count m:val="1" /></m:mcPr></m:mc><m:mc><m:mcPr><m:mcJc m:val="left" /><m:count m:val="1" /></m:mcPr></m:mc></m:mcs></m:mPr><m:mr><m:e><m:sSub><m:e><m:r><m:t>s</m:t></m:r></m:e><m:sub><m:r><m:t>e</m:t></m:r></m:sub></m:sSub></m:e><m:e><m:r><m:t>=</m:t></m:r><m:rad><m:radPr><m:degHide m:val="1" /></m:radPr><m:deg /><m:e><m:f><m:fPr><m:type m:val="bar" /></m:fPr><m:num><m:r><m:t>∑</m:t></m:r><m:sSup><m:e><m:r><m:t>y</m:t></m:r></m:e><m:sup><m:r><m:t>2</m:t></m:r></m:sup></m:sSup><m:r><m:t>−</m:t></m:r><m:sSub><m:e><m:r><m:t>b</m:t></m:r></m:e><m:sub><m:r><m:t>0</m:t></m:r></m:sub></m:sSub><m:r><m:t>∑</m:t></m:r><m:r><m:t>y</m:t></m:r><m:r><m:t>−</m:t></m:r><m:sSub><m:e><m:r><m:t>b</m:t></m:r></m:e><m:sub><m:r><m:t>1</m:t></m:r></m:sub></m:sSub><m:r><m:t>∑</m:t></m:r><m:r><m:t>x</m:t></m:r><m:r><m:t>y</m:t></m:r></m:num><m:den><m:r><m:t>n</m:t></m:r><m:r><m:t>−</m:t></m:r><m:r><m:t>2</m:t></m:r></m:den></m:f></m:e></m:rad></m:e></m:mr><m:mr><m:e /><m:e><m:r><m:t>=</m:t></m:r><m:rad><m:radPr><m:degHide m:val="1" /></m:radPr><m:deg /><m:e><m:f><m:fPr><m:type m:val="bar" /></m:fPr><m:num><m:r><m:t>42</m:t></m:r><m:r><m:t>,</m:t></m:r><m:r><m:t>698</m:t></m:r><m:r><m:t>,</m:t></m:r><m:r><m:t>940</m:t></m:r><m:r><m:t>+</m:t></m:r><m:r><m:t>2006.979</m:t></m:r><m:r><m:t>⋅</m:t></m:r><m:r><m:t>12</m:t></m:r><m:r><m:t>,</m:t></m:r><m:r><m:t>360</m:t></m:r><m:r><m:t>−</m:t></m:r><m:r><m:t>7177.021</m:t></m:r><m:r><m:t>⋅</m:t></m:r><m:r><m:t>9252.8</m:t></m:r></m:num><m:den><m:r><m:t>6</m:t></m:r><m:r><m:t>−</m:t></m:r><m:r><m:t>2</m:t></m:r></m:den></m:f></m:e></m:rad></m:e></m:mr><m:mr><m:e /><m:e><m:r><m:t>=</m:t></m:r><m:rad><m:radPr><m:degHide m:val="1" /></m:radPr><m:deg /><m:e><m:f><m:fPr><m:type m:val="bar" /></m:fPr><m:num><m:r><m:t>1</m:t></m:r><m:r><m:t>,</m:t></m:r><m:r><m:t>097</m:t></m:r><m:r><m:t>,</m:t></m:r><m:r><m:t>661</m:t></m:r></m:num><m:den><m:r><m:t>4</m:t></m:r></m:den></m:f></m:e></m:rad></m:e></m:mr><m:mr><m:e /><m:e><m:r><m:t>=</m:t></m:r><m:r><m:t>523.847</m:t></m:r></m:e></m:mr></m:m></m:oMath></m:oMathPara></a14:m></a:p><a:p><a:pPr lvl="0" marL="0" indent="0"><a:buNone /></a:pPr><a:r><a:rPr /><a:t>Or …</a:t></a:r></a:p></p:txBody></p:sp></mc:Choice></mc:AlternateContent></p:spTree></p:cSld></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a:t>
            </a:r>
            <a:r>
              <a:rPr/>
              <a:t> </a:t>
            </a:r>
            <a:r>
              <a:rPr/>
              <a:t>R</a:t>
            </a:r>
            <a:r>
              <a:rPr/>
              <a:t> </a:t>
            </a:r>
            <a:r>
              <a:rPr/>
              <a:t>again</a:t>
            </a:r>
            <a:r>
              <a:rPr/>
              <a:t> </a:t>
            </a:r>
            <a:r>
              <a:rPr/>
              <a:t>…</a:t>
            </a:r>
          </a:p>
        </p:txBody>
      </p:sp>
      <p:sp>
        <p:nvSpPr>
          <p:cNvPr id="3" name="Content Placeholder 2"/>
          <p:cNvSpPr>
            <a:spLocks noGrp="1"/>
          </p:cNvSpPr>
          <p:nvPr>
            <p:ph idx="1"/>
          </p:nvPr>
        </p:nvSpPr>
        <p:spPr/>
        <p:txBody>
          <a:bodyPr/>
          <a:lstStyle/>
          <a:p>
            <a:pPr lvl="0" marL="1270000" indent="0">
              <a:buNone/>
            </a:pPr>
            <a:r>
              <a:rPr sz="1800">
                <a:latin typeface="Courier"/>
              </a:rPr>
              <a:t>mod &lt;-</a:t>
            </a:r>
            <a:r>
              <a:rPr sz="1800">
                <a:solidFill>
                  <a:srgbClr val="4070A0"/>
                </a:solidFill>
                <a:latin typeface="Courier"/>
              </a:rPr>
              <a:t> </a:t>
            </a:r>
            <a:r>
              <a:rPr sz="1800" b="1">
                <a:solidFill>
                  <a:srgbClr val="007020"/>
                </a:solidFill>
                <a:latin typeface="Courier"/>
              </a:rPr>
              <a:t>lm</a:t>
            </a:r>
            <a:r>
              <a:rPr sz="1800">
                <a:latin typeface="Courier"/>
              </a:rPr>
              <a:t>(price </a:t>
            </a:r>
            <a:r>
              <a:rPr sz="1800">
                <a:solidFill>
                  <a:srgbClr val="666666"/>
                </a:solidFill>
                <a:latin typeface="Courier"/>
              </a:rPr>
              <a:t>~</a:t>
            </a:r>
            <a:r>
              <a:rPr sz="1800">
                <a:solidFill>
                  <a:srgbClr val="4070A0"/>
                </a:solidFill>
                <a:latin typeface="Courier"/>
              </a:rPr>
              <a:t> </a:t>
            </a:r>
            <a:r>
              <a:rPr sz="1800">
                <a:latin typeface="Courier"/>
              </a:rPr>
              <a:t>weight)</a:t>
            </a:r>
            <a:br/>
            <a:r>
              <a:rPr sz="1800" b="1">
                <a:solidFill>
                  <a:srgbClr val="007020"/>
                </a:solidFill>
                <a:latin typeface="Courier"/>
              </a:rPr>
              <a:t>summary</a:t>
            </a:r>
            <a:r>
              <a:rPr sz="1800">
                <a:latin typeface="Courier"/>
              </a:rPr>
              <a:t>(mod)</a:t>
            </a:r>
          </a:p>
          <a:p>
            <a:pPr lvl="0" marL="1270000" indent="0">
              <a:buNone/>
            </a:pPr>
            <a:r>
              <a:rPr sz="1800">
                <a:latin typeface="Courier"/>
              </a:rPr>
              <a:t>## 
## Call:
## lm(formula = price ~ weight)
## 
## Residuals:
##      1      2      3      4      5      6 
##  363.9  287.2 -238.5 -171.5  499.0 -739.9 
## 
## Coefficients:
##             Estimate Std. Error t value Pr(&gt;|t|)   
## (Intercept)  -2007.0      571.8  -3.510  0.02467 * 
## weight        7177.0      935.8   7.669  0.00155 **
## ---
## Signif. codes:  0 '***' 0.001 '**' 0.01 '*' 0.05 '.' 0.1 ' ' 1
## 
## Residual standard error: 523.8 on 4 degrees of freedom
## Multiple R-squared:  0.9363, Adjusted R-squared:  0.9204 
## F-statistic: 58.82 on 1 and 4 DF,  p-value: 0.001554</a:t>
            </a:r>
          </a:p>
        </p:txBody>
      </p:sp>
    </p:spTree>
  </p:cSld>
</p:sld>
</file>

<file path=ppt/slides/slide32.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So</a:t></a:r></a:p><a:p><a:pPr lvl="0" marL="0" indent="0"><a:buNone /></a:pPr><a14:m><m:oMathPara xmlns:m="http://schemas.openxmlformats.org/officeDocument/2006/math"><m:oMathParaPr><m:jc m:val="center" /></m:oMathParaPr><m:oMath><m:r><m:t>E</m:t></m:r><m:r><m:t>=</m:t></m:r><m:r><m:t>2.776</m:t></m:r><m:r><m:t>⋅</m:t></m:r><m:f><m:fPr><m:type m:val="bar" /></m:fPr><m:num><m:r><m:t>523.847</m:t></m:r></m:num><m:den><m:rad><m:radPr><m:degHide m:val="1" /></m:radPr><m:deg /><m:e><m:r><m:t>2.24</m:t></m:r><m:r><m:t>−</m:t></m:r><m:f><m:fPr><m:type m:val="bar" /></m:fPr><m:num><m:sSup><m:e><m:r><m:t>3.4</m:t></m:r></m:e><m:sup><m:r><m:t>2</m:t></m:r></m:sup></m:sSup></m:num><m:den><m:r><m:t>6</m:t></m:r></m:den></m:f></m:e></m:rad></m:den></m:f><m:r><m:t>=</m:t></m:r><m:r><m:t>2597.9</m:t></m:r><m:r><m:t>.</m:t></m:r></m:oMath></m:oMathPara></a14:m></a:p></p:txBody></p:sp></mc:Choice></mc:AlternateContent></p:spTree></p:cSld></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Put</a:t>
            </a:r>
            <a:r>
              <a:rPr/>
              <a:t> </a:t>
            </a:r>
            <a:r>
              <a:rPr/>
              <a:t>it</a:t>
            </a:r>
            <a:r>
              <a:rPr/>
              <a:t> </a:t>
            </a:r>
            <a:r>
              <a:rPr/>
              <a:t>together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7177.021</m:t>
                            </m:r>
                            <m:r>
                              <m:t>−</m:t>
                            </m:r>
                            <m:r>
                              <m:t>2597.9</m:t>
                            </m:r>
                            <m:r>
                              <m:t>&lt;</m:t>
                            </m:r>
                          </m:e>
                          <m:e>
                            <m:sSub>
                              <m:e>
                                <m:r>
                                  <m:t>β</m:t>
                                </m:r>
                              </m:e>
                              <m:sub>
                                <m:r>
                                  <m:t>1</m:t>
                                </m:r>
                              </m:sub>
                            </m:sSub>
                            <m:r>
                              <m:t>&lt;</m:t>
                            </m:r>
                            <m:r>
                              <m:t>7177.021</m:t>
                            </m:r>
                            <m:r>
                              <m:t>+</m:t>
                            </m:r>
                            <m:r>
                              <m:t>2597.9</m:t>
                            </m:r>
                          </m:e>
                        </m:mr>
                        <m:mr>
                          <m:e>
                            <m:r>
                              <m:t>4579.1</m:t>
                            </m:r>
                            <m:r>
                              <m:t>&lt;</m:t>
                            </m:r>
                          </m:e>
                          <m:e>
                            <m:sSub>
                              <m:e>
                                <m:r>
                                  <m:t>β</m:t>
                                </m:r>
                              </m:e>
                              <m:sub>
                                <m:r>
                                  <m:t>1</m:t>
                                </m:r>
                              </m:sub>
                            </m:sSub>
                            <m:r>
                              <m:t>&lt;</m:t>
                            </m:r>
                            <m:r>
                              <m:t>9775.0</m:t>
                            </m:r>
                          </m:e>
                        </m:mr>
                      </m:m>
                    </m:oMath>
                  </m:oMathPara>
                </a14:m>
              </a:p>
              <a:p>
                <a:pPr lvl="0" marL="0" indent="0">
                  <a:buNone/>
                </a:pPr>
                <a:r>
                  <a:rPr/>
                  <a:t>This is our 95% confidence interval for </a:t>
                </a:r>
                <a14:m>
                  <m:oMath xmlns:m="http://schemas.openxmlformats.org/officeDocument/2006/math">
                    <m:sSub>
                      <m:e>
                        <m:r>
                          <m:t>β</m:t>
                        </m:r>
                      </m:e>
                      <m:sub>
                        <m:r>
                          <m:t>1</m:t>
                        </m:r>
                      </m:sub>
                    </m:sSub>
                  </m:oMath>
                </a14:m>
                <a:r>
                  <a:rPr/>
                  <a:t>. Since this confidence interval does not overlap with </a:t>
                </a:r>
                <a14:m>
                  <m:oMath xmlns:m="http://schemas.openxmlformats.org/officeDocument/2006/math">
                    <m:r>
                      <m:t>0</m:t>
                    </m:r>
                  </m:oMath>
                </a14:m>
                <a:r>
                  <a:rPr/>
                  <a:t>, we do have evidence at level </a:t>
                </a:r>
                <a14:m>
                  <m:oMath xmlns:m="http://schemas.openxmlformats.org/officeDocument/2006/math">
                    <m:r>
                      <m:t>α</m:t>
                    </m:r>
                    <m:r>
                      <m:t>=</m:t>
                    </m:r>
                    <m:r>
                      <m:t>0.05</m:t>
                    </m:r>
                  </m:oMath>
                </a14:m>
                <a:r>
                  <a:rPr/>
                  <a:t> to conclude that there is a linear relationship between the weight and price of diamonds.</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Or</a:t>
            </a:r>
            <a:r>
              <a:rPr/>
              <a:t> </a:t>
            </a:r>
            <a:r>
              <a:rPr/>
              <a:t>Use</a:t>
            </a:r>
            <a:r>
              <a:rPr/>
              <a:t> </a:t>
            </a:r>
            <a:r>
              <a:rPr/>
              <a:t>R</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confint</a:t>
            </a:r>
            <a:r>
              <a:rPr sz="1800">
                <a:latin typeface="Courier"/>
              </a:rPr>
              <a:t>(mod)</a:t>
            </a:r>
          </a:p>
          <a:p>
            <a:pPr lvl="0" marL="1270000" indent="0">
              <a:buNone/>
            </a:pPr>
            <a:r>
              <a:rPr sz="1800">
                <a:latin typeface="Courier"/>
              </a:rPr>
              <a:t>##                 2.5 %    97.5 %
## (Intercept) -3594.564 -419.3936
## weight       4578.725 9775.3174</a:t>
            </a:r>
          </a:p>
          <a:p>
            <a:pPr lvl="0" marL="0" indent="0">
              <a:buNone/>
            </a:pPr>
            <a:r>
              <a:rPr/>
              <a:t>Which one do you think is easier … ?</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Finally,</a:t>
            </a:r>
            <a:r>
              <a:rPr/>
              <a:t> </a:t>
            </a:r>
            <a:r>
              <a:rPr/>
              <a:t>Prediction</a:t>
            </a:r>
            <a:r>
              <a:rPr/>
              <a:t> </a:t>
            </a:r>
            <a:r>
              <a:rPr/>
              <a:t>Interval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acc>
                        <m:accPr>
                          <m:chr m:val="̂"/>
                        </m:accPr>
                        <m:e>
                          <m:r>
                            <m:t>y</m:t>
                          </m:r>
                        </m:e>
                      </m:acc>
                      <m:r>
                        <m:t>−</m:t>
                      </m:r>
                      <m:r>
                        <m:t>E</m:t>
                      </m:r>
                      <m:r>
                        <m:t>&lt;</m:t>
                      </m:r>
                      <m:r>
                        <m:t>y</m:t>
                      </m:r>
                      <m:r>
                        <m:t>&lt;</m:t>
                      </m:r>
                      <m:acc>
                        <m:accPr>
                          <m:chr m:val="̂"/>
                        </m:accPr>
                        <m:e>
                          <m:r>
                            <m:t>y</m:t>
                          </m:r>
                        </m:e>
                      </m:acc>
                      <m:r>
                        <m:t>+</m:t>
                      </m:r>
                      <m:r>
                        <m:t>E</m:t>
                      </m:r>
                    </m:oMath>
                  </m:oMathPara>
                </a14:m>
              </a:p>
              <a:p>
                <a:pPr lvl="0" marL="0" indent="0">
                  <a:buNone/>
                </a:pPr>
                <a:r>
                  <a:rPr/>
                  <a:t>where</a:t>
                </a:r>
              </a:p>
              <a:p>
                <a:pPr lvl="0" marL="0" indent="0">
                  <a:buNone/>
                </a:pPr>
                <a14:m>
                  <m:oMathPara xmlns:m="http://schemas.openxmlformats.org/officeDocument/2006/math">
                    <m:oMathParaPr>
                      <m:jc m:val="center"/>
                    </m:oMathParaPr>
                    <m:oMath>
                      <m:r>
                        <m:t>E</m:t>
                      </m:r>
                      <m:r>
                        <m:t>=</m:t>
                      </m:r>
                      <m:sSub>
                        <m:e>
                          <m:r>
                            <m:t>t</m:t>
                          </m:r>
                        </m:e>
                        <m:sub>
                          <m:r>
                            <m:t>α</m:t>
                          </m:r>
                          <m:r>
                            <m:t>/</m:t>
                          </m:r>
                          <m:r>
                            <m:t>2</m:t>
                          </m:r>
                        </m:sub>
                      </m:sSub>
                      <m:sSub>
                        <m:e>
                          <m:r>
                            <m:t>s</m:t>
                          </m:r>
                        </m:e>
                        <m:sub>
                          <m:r>
                            <m:t>e</m:t>
                          </m:r>
                        </m:sub>
                      </m:sSub>
                      <m:rad>
                        <m:radPr>
                          <m:degHide m:val="1"/>
                        </m:radPr>
                        <m:deg/>
                        <m:e>
                          <m:r>
                            <m:t>1</m:t>
                          </m:r>
                          <m:r>
                            <m:t>+</m:t>
                          </m:r>
                          <m:f>
                            <m:fPr>
                              <m:type m:val="bar"/>
                            </m:fPr>
                            <m:num>
                              <m:r>
                                <m:t>1</m:t>
                              </m:r>
                            </m:num>
                            <m:den>
                              <m:r>
                                <m:t>n</m:t>
                              </m:r>
                            </m:den>
                          </m:f>
                          <m:r>
                            <m:t>+</m:t>
                          </m:r>
                          <m:f>
                            <m:fPr>
                              <m:type m:val="bar"/>
                            </m:fPr>
                            <m:num>
                              <m:r>
                                <m:t>n</m:t>
                              </m:r>
                              <m:r>
                                <m:t>(</m:t>
                              </m:r>
                              <m:sSub>
                                <m:e>
                                  <m:r>
                                    <m:t>x</m:t>
                                  </m:r>
                                </m:e>
                                <m:sub>
                                  <m:r>
                                    <m:t>0</m:t>
                                  </m:r>
                                </m:sub>
                              </m:sSub>
                              <m:r>
                                <m:t>−</m:t>
                              </m:r>
                              <m:bar>
                                <m:barPr>
                                  <m:pos m:val="top"/>
                                </m:barPr>
                                <m:e>
                                  <m:r>
                                    <m:t>x</m:t>
                                  </m:r>
                                </m:e>
                              </m:bar>
                              <m:sSup>
                                <m:e>
                                  <m:r>
                                    <m:t>)</m:t>
                                  </m:r>
                                </m:e>
                                <m:sup>
                                  <m:r>
                                    <m:t>2</m:t>
                                  </m:r>
                                </m:sup>
                              </m:sSup>
                            </m:num>
                            <m:den>
                              <m:r>
                                <m:t>n</m:t>
                              </m:r>
                              <m:r>
                                <m:t>(</m:t>
                              </m:r>
                              <m:r>
                                <m:t>∑</m:t>
                              </m:r>
                              <m:sSup>
                                <m:e>
                                  <m:r>
                                    <m:t>x</m:t>
                                  </m:r>
                                </m:e>
                                <m:sup>
                                  <m:r>
                                    <m:t>2</m:t>
                                  </m:r>
                                </m:sup>
                              </m:sSup>
                              <m:r>
                                <m:t>)</m:t>
                              </m:r>
                              <m:r>
                                <m:t>−</m:t>
                              </m:r>
                              <m:r>
                                <m:t>(</m:t>
                              </m:r>
                              <m:r>
                                <m:t>∑</m:t>
                              </m:r>
                              <m:r>
                                <m:t>x</m:t>
                              </m:r>
                              <m:sSup>
                                <m:e>
                                  <m:r>
                                    <m:t>)</m:t>
                                  </m:r>
                                </m:e>
                                <m:sup>
                                  <m:r>
                                    <m:t>2</m:t>
                                  </m:r>
                                </m:sup>
                              </m:sSup>
                            </m:den>
                          </m:f>
                        </m:e>
                      </m:rad>
                    </m:oMath>
                  </m:oMathPara>
                </a14:m>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Fill</a:t>
            </a:r>
            <a:r>
              <a:rPr/>
              <a:t> </a:t>
            </a:r>
            <a:r>
              <a:rPr/>
              <a:t>in</a:t>
            </a:r>
            <a:r>
              <a:rPr/>
              <a:t> </a:t>
            </a:r>
            <a:r>
              <a:rPr/>
              <a:t>Values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E</m:t>
                            </m:r>
                          </m:e>
                          <m:e>
                            <m:r>
                              <m:t>=</m:t>
                            </m:r>
                            <m:sSub>
                              <m:e>
                                <m:r>
                                  <m:t>t</m:t>
                                </m:r>
                              </m:e>
                              <m:sub>
                                <m:r>
                                  <m:t>α</m:t>
                                </m:r>
                                <m:r>
                                  <m:t>/</m:t>
                                </m:r>
                                <m:r>
                                  <m:t>2</m:t>
                                </m:r>
                              </m:sub>
                            </m:sSub>
                            <m:sSub>
                              <m:e>
                                <m:r>
                                  <m:t>s</m:t>
                                </m:r>
                              </m:e>
                              <m:sub>
                                <m:r>
                                  <m:t>e</m:t>
                                </m:r>
                              </m:sub>
                            </m:sSub>
                            <m:rad>
                              <m:radPr>
                                <m:degHide m:val="1"/>
                              </m:radPr>
                              <m:deg/>
                              <m:e>
                                <m:r>
                                  <m:t>1</m:t>
                                </m:r>
                                <m:r>
                                  <m:t>+</m:t>
                                </m:r>
                                <m:f>
                                  <m:fPr>
                                    <m:type m:val="bar"/>
                                  </m:fPr>
                                  <m:num>
                                    <m:r>
                                      <m:t>1</m:t>
                                    </m:r>
                                  </m:num>
                                  <m:den>
                                    <m:r>
                                      <m:t>n</m:t>
                                    </m:r>
                                  </m:den>
                                </m:f>
                                <m:r>
                                  <m:t>+</m:t>
                                </m:r>
                                <m:f>
                                  <m:fPr>
                                    <m:type m:val="bar"/>
                                  </m:fPr>
                                  <m:num>
                                    <m:r>
                                      <m:t>n</m:t>
                                    </m:r>
                                    <m:r>
                                      <m:t>(</m:t>
                                    </m:r>
                                    <m:sSub>
                                      <m:e>
                                        <m:r>
                                          <m:t>x</m:t>
                                        </m:r>
                                      </m:e>
                                      <m:sub>
                                        <m:r>
                                          <m:t>0</m:t>
                                        </m:r>
                                      </m:sub>
                                    </m:sSub>
                                    <m:r>
                                      <m:t>−</m:t>
                                    </m:r>
                                    <m:bar>
                                      <m:barPr>
                                        <m:pos m:val="top"/>
                                      </m:barPr>
                                      <m:e>
                                        <m:r>
                                          <m:t>x</m:t>
                                        </m:r>
                                      </m:e>
                                    </m:bar>
                                    <m:sSup>
                                      <m:e>
                                        <m:r>
                                          <m:t>)</m:t>
                                        </m:r>
                                      </m:e>
                                      <m:sup>
                                        <m:r>
                                          <m:t>2</m:t>
                                        </m:r>
                                      </m:sup>
                                    </m:sSup>
                                  </m:num>
                                  <m:den>
                                    <m:r>
                                      <m:t>n</m:t>
                                    </m:r>
                                    <m:r>
                                      <m:t>(</m:t>
                                    </m:r>
                                    <m:r>
                                      <m:t>∑</m:t>
                                    </m:r>
                                    <m:sSup>
                                      <m:e>
                                        <m:r>
                                          <m:t>x</m:t>
                                        </m:r>
                                      </m:e>
                                      <m:sup>
                                        <m:r>
                                          <m:t>2</m:t>
                                        </m:r>
                                      </m:sup>
                                    </m:sSup>
                                    <m:r>
                                      <m:t>)</m:t>
                                    </m:r>
                                    <m:r>
                                      <m:t>−</m:t>
                                    </m:r>
                                    <m:r>
                                      <m:t>(</m:t>
                                    </m:r>
                                    <m:r>
                                      <m:t>∑</m:t>
                                    </m:r>
                                    <m:r>
                                      <m:t>x</m:t>
                                    </m:r>
                                    <m:sSup>
                                      <m:e>
                                        <m:r>
                                          <m:t>)</m:t>
                                        </m:r>
                                      </m:e>
                                      <m:sup>
                                        <m:r>
                                          <m:t>2</m:t>
                                        </m:r>
                                      </m:sup>
                                    </m:sSup>
                                  </m:den>
                                </m:f>
                              </m:e>
                            </m:rad>
                          </m:e>
                        </m:mr>
                        <m:mr>
                          <m:e/>
                          <m:e>
                            <m:r>
                              <m:t>=</m:t>
                            </m:r>
                            <m:r>
                              <m:t>2.776</m:t>
                            </m:r>
                            <m:r>
                              <m:t>(</m:t>
                            </m:r>
                            <m:r>
                              <m:t>523.847</m:t>
                            </m:r>
                            <m:r>
                              <m:t>)</m:t>
                            </m:r>
                            <m:rad>
                              <m:radPr>
                                <m:degHide m:val="1"/>
                              </m:radPr>
                              <m:deg/>
                              <m:e>
                                <m:r>
                                  <m:t>1</m:t>
                                </m:r>
                                <m:r>
                                  <m:t>+</m:t>
                                </m:r>
                                <m:f>
                                  <m:fPr>
                                    <m:type m:val="bar"/>
                                  </m:fPr>
                                  <m:num>
                                    <m:r>
                                      <m:t>1</m:t>
                                    </m:r>
                                  </m:num>
                                  <m:den>
                                    <m:r>
                                      <m:t>6</m:t>
                                    </m:r>
                                  </m:den>
                                </m:f>
                                <m:r>
                                  <m:t>+</m:t>
                                </m:r>
                                <m:f>
                                  <m:fPr>
                                    <m:type m:val="bar"/>
                                  </m:fPr>
                                  <m:num>
                                    <m:r>
                                      <m:t>6</m:t>
                                    </m:r>
                                    <m:r>
                                      <m:t>(</m:t>
                                    </m:r>
                                    <m:r>
                                      <m:t>0.8</m:t>
                                    </m:r>
                                    <m:r>
                                      <m:t>−</m:t>
                                    </m:r>
                                    <m:r>
                                      <m:t>0.5667</m:t>
                                    </m:r>
                                    <m:sSup>
                                      <m:e>
                                        <m:r>
                                          <m:t>)</m:t>
                                        </m:r>
                                      </m:e>
                                      <m:sup>
                                        <m:r>
                                          <m:t>2</m:t>
                                        </m:r>
                                      </m:sup>
                                    </m:sSup>
                                  </m:num>
                                  <m:den>
                                    <m:r>
                                      <m:t>6</m:t>
                                    </m:r>
                                    <m:r>
                                      <m:t>(</m:t>
                                    </m:r>
                                    <m:r>
                                      <m:t>2.24</m:t>
                                    </m:r>
                                    <m:r>
                                      <m:t>)</m:t>
                                    </m:r>
                                    <m:r>
                                      <m:t>−</m:t>
                                    </m:r>
                                    <m:r>
                                      <m:t>(</m:t>
                                    </m:r>
                                    <m:r>
                                      <m:t>3.4</m:t>
                                    </m:r>
                                    <m:sSup>
                                      <m:e>
                                        <m:r>
                                          <m:t>)</m:t>
                                        </m:r>
                                      </m:e>
                                      <m:sup>
                                        <m:r>
                                          <m:t>2</m:t>
                                        </m:r>
                                      </m:sup>
                                    </m:sSup>
                                  </m:den>
                                </m:f>
                              </m:e>
                            </m:rad>
                          </m:e>
                        </m:mr>
                        <m:mr>
                          <m:e/>
                          <m:e>
                            <m:r>
                              <m:t>=</m:t>
                            </m:r>
                            <m:r>
                              <m:t>1484.735</m:t>
                            </m:r>
                            <m:r>
                              <m:t>⋅</m:t>
                            </m:r>
                            <m:rad>
                              <m:radPr>
                                <m:degHide m:val="1"/>
                              </m:radPr>
                              <m:deg/>
                              <m:e>
                                <m:r>
                                  <m:t>1.3404</m:t>
                                </m:r>
                              </m:e>
                            </m:rad>
                          </m:e>
                        </m:mr>
                        <m:mr>
                          <m:e/>
                          <m:e>
                            <m:r>
                              <m:t>=</m:t>
                            </m:r>
                            <m:r>
                              <m:t>1718.979</m:t>
                            </m:r>
                            <m:r>
                              <m:t>≈</m:t>
                            </m:r>
                            <m:r>
                              <m:t>1719</m:t>
                            </m:r>
                            <m:r>
                              <m:t>.</m:t>
                            </m:r>
                          </m:e>
                        </m:mr>
                      </m:m>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a:t>
            </a:r>
            <a:r>
              <a:rPr/>
              <a:t> </a:t>
            </a:r>
            <a:r>
              <a:rPr/>
              <a:t>prediction</a:t>
            </a:r>
            <a:r>
              <a:rPr/>
              <a:t> </a:t>
            </a:r>
            <a:r>
              <a:rPr/>
              <a:t>interval</a:t>
            </a:r>
            <a:r>
              <a:rPr/>
              <a:t> </a:t>
            </a:r>
            <a:r>
              <a:rPr/>
              <a: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m:t>
                            </m:r>
                            <m:r>
                              <m:t>−</m:t>
                            </m:r>
                            <m:r>
                              <m:t>2007</m:t>
                            </m:r>
                            <m:r>
                              <m:t>)</m:t>
                            </m:r>
                            <m:r>
                              <m:t>+</m:t>
                            </m:r>
                            <m:r>
                              <m:t>7177</m:t>
                            </m:r>
                            <m:r>
                              <m:t>⋅</m:t>
                            </m:r>
                            <m:r>
                              <m:t>0.8</m:t>
                            </m:r>
                            <m:r>
                              <m:t>−</m:t>
                            </m:r>
                            <m:r>
                              <m:t>1719</m:t>
                            </m:r>
                            <m:r>
                              <m:t>&lt;</m:t>
                            </m:r>
                          </m:e>
                          <m:e>
                            <m:r>
                              <m:t>y</m:t>
                            </m:r>
                            <m:r>
                              <m:t>&lt;</m:t>
                            </m:r>
                            <m:r>
                              <m:t>(</m:t>
                            </m:r>
                            <m:r>
                              <m:t>−</m:t>
                            </m:r>
                            <m:r>
                              <m:t>2007</m:t>
                            </m:r>
                            <m:r>
                              <m:t>)</m:t>
                            </m:r>
                            <m:r>
                              <m:t>+</m:t>
                            </m:r>
                            <m:r>
                              <m:t>7177</m:t>
                            </m:r>
                            <m:r>
                              <m:t>⋅</m:t>
                            </m:r>
                            <m:r>
                              <m:t>0.8</m:t>
                            </m:r>
                            <m:r>
                              <m:t>+</m:t>
                            </m:r>
                            <m:r>
                              <m:t>1719</m:t>
                            </m:r>
                          </m:e>
                        </m:mr>
                        <m:mr>
                          <m:e>
                            <m:r>
                              <m:t>2015.6</m:t>
                            </m:r>
                            <m:r>
                              <m:t>&lt;</m:t>
                            </m:r>
                          </m:e>
                          <m:e>
                            <m:r>
                              <m:t>y</m:t>
                            </m:r>
                            <m:r>
                              <m:t>&lt;</m:t>
                            </m:r>
                            <m:r>
                              <m:t>5453.6</m:t>
                            </m:r>
                            <m:r>
                              <m:t>.</m:t>
                            </m:r>
                          </m:e>
                        </m:mr>
                      </m:m>
                    </m:oMath>
                  </m:oMathPara>
                </a14:m>
              </a:p>
              <a:p>
                <a:pPr lvl="0" marL="0" indent="0">
                  <a:buNone/>
                </a:pPr>
                <a:r>
                  <a:rPr/>
                  <a:t>Thus, our 95% prediction interval for the value of a 0.8 carat diamond is </a:t>
                </a:r>
                <a14:m>
                  <m:oMath xmlns:m="http://schemas.openxmlformats.org/officeDocument/2006/math">
                    <m:r>
                      <m:t>(</m:t>
                    </m:r>
                    <m:r>
                      <m:t>$</m:t>
                    </m:r>
                    <m:r>
                      <m:t>2015.60</m:t>
                    </m:r>
                    <m:r>
                      <m:t>,</m:t>
                    </m:r>
                    <m:r>
                      <m:t>$</m:t>
                    </m:r>
                    <m:r>
                      <m:t>5453.60</m:t>
                    </m:r>
                    <m:r>
                      <m:t>)</m:t>
                    </m:r>
                  </m:oMath>
                </a14:m>
                <a:r>
                  <a:rPr/>
                  <a:t>.</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Or</a:t>
            </a:r>
            <a:r>
              <a:rPr/>
              <a:t> </a:t>
            </a:r>
            <a:r>
              <a:rPr/>
              <a:t>Use</a:t>
            </a:r>
            <a:r>
              <a:rPr/>
              <a:t> </a:t>
            </a:r>
            <a:r>
              <a:rPr/>
              <a:t>R</a:t>
            </a:r>
          </a:p>
        </p:txBody>
      </p:sp>
      <p:sp>
        <p:nvSpPr>
          <p:cNvPr id="3" name="Content Placeholder 2"/>
          <p:cNvSpPr>
            <a:spLocks noGrp="1"/>
          </p:cNvSpPr>
          <p:nvPr>
            <p:ph idx="1"/>
          </p:nvPr>
        </p:nvSpPr>
        <p:spPr/>
        <p:txBody>
          <a:bodyPr/>
          <a:lstStyle/>
          <a:p>
            <a:pPr lvl="0" marL="0" indent="0">
              <a:buNone/>
            </a:pPr>
            <a:r>
              <a:rPr/>
              <a:t>We need a special object to represent the input for X.</a:t>
            </a:r>
          </a:p>
          <a:p>
            <a:pPr lvl="0" marL="1270000" indent="0">
              <a:buNone/>
            </a:pPr>
            <a:r>
              <a:rPr sz="1800">
                <a:latin typeface="Courier"/>
              </a:rPr>
              <a:t>newdata &lt;-</a:t>
            </a:r>
            <a:r>
              <a:rPr sz="1800">
                <a:solidFill>
                  <a:srgbClr val="4070A0"/>
                </a:solidFill>
                <a:latin typeface="Courier"/>
              </a:rPr>
              <a:t> </a:t>
            </a:r>
            <a:r>
              <a:rPr sz="1800" b="1">
                <a:solidFill>
                  <a:srgbClr val="007020"/>
                </a:solidFill>
                <a:latin typeface="Courier"/>
              </a:rPr>
              <a:t>data.frame</a:t>
            </a:r>
            <a:r>
              <a:rPr sz="1800">
                <a:latin typeface="Courier"/>
              </a:rPr>
              <a:t>(</a:t>
            </a:r>
            <a:r>
              <a:rPr sz="1800">
                <a:solidFill>
                  <a:srgbClr val="902000"/>
                </a:solidFill>
                <a:latin typeface="Courier"/>
              </a:rPr>
              <a:t>weight =</a:t>
            </a:r>
            <a:r>
              <a:rPr sz="1800">
                <a:latin typeface="Courier"/>
              </a:rPr>
              <a:t> </a:t>
            </a:r>
            <a:r>
              <a:rPr sz="1800">
                <a:solidFill>
                  <a:srgbClr val="40A070"/>
                </a:solidFill>
                <a:latin typeface="Courier"/>
              </a:rPr>
              <a:t>0.8</a:t>
            </a:r>
            <a:r>
              <a:rPr sz="1800">
                <a:latin typeface="Courier"/>
              </a:rPr>
              <a:t>)</a:t>
            </a:r>
            <a:br/>
            <a:r>
              <a:rPr sz="1800" b="1">
                <a:solidFill>
                  <a:srgbClr val="007020"/>
                </a:solidFill>
                <a:latin typeface="Courier"/>
              </a:rPr>
              <a:t>predict</a:t>
            </a:r>
            <a:r>
              <a:rPr sz="1800">
                <a:latin typeface="Courier"/>
              </a:rPr>
              <a:t>(mod, newdata, </a:t>
            </a:r>
            <a:r>
              <a:rPr sz="1800">
                <a:solidFill>
                  <a:srgbClr val="902000"/>
                </a:solidFill>
                <a:latin typeface="Courier"/>
              </a:rPr>
              <a:t>interval=</a:t>
            </a:r>
            <a:r>
              <a:rPr sz="1800">
                <a:solidFill>
                  <a:srgbClr val="4070A0"/>
                </a:solidFill>
                <a:latin typeface="Courier"/>
              </a:rPr>
              <a:t>"predict"</a:t>
            </a:r>
            <a:r>
              <a:rPr sz="1800">
                <a:latin typeface="Courier"/>
              </a:rPr>
              <a:t>) </a:t>
            </a:r>
          </a:p>
          <a:p>
            <a:pPr lvl="0" marL="1270000" indent="0">
              <a:buNone/>
            </a:pPr>
            <a:r>
              <a:rPr sz="1800">
                <a:latin typeface="Courier"/>
              </a:rPr>
              <a:t>##        fit     lwr      upr
## 1 3734.638 2050.75 5418.527</a:t>
            </a:r>
          </a:p>
          <a:p>
            <a:pPr lvl="0" marL="0" indent="0">
              <a:buNone/>
            </a:pPr>
            <a:r>
              <a:rPr/>
              <a:t>The difference is just rounding.</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Chapter</a:t>
            </a:r>
            <a:r>
              <a:rPr/>
              <a:t> </a:t>
            </a:r>
            <a:r>
              <a:rPr/>
              <a:t>9:</a:t>
            </a:r>
            <a:r>
              <a:rPr/>
              <a:t> </a:t>
            </a:r>
            <a:r>
              <a:rPr/>
              <a:t>Multiple</a:t>
            </a:r>
            <a:r>
              <a:rPr/>
              <a:t> </a:t>
            </a:r>
            <a:r>
              <a:rPr/>
              <a:t>Regression</a:t>
            </a:r>
          </a:p>
        </p:txBody>
      </p:sp>
      <p:sp>
        <p:nvSpPr>
          <p:cNvPr id="3" name="Content Placeholder 2"/>
          <p:cNvSpPr>
            <a:spLocks noGrp="1"/>
          </p:cNvSpPr>
          <p:nvPr>
            <p:ph idx="1"/>
          </p:nvPr>
        </p:nvSpPr>
        <p:spPr/>
        <p:txBody>
          <a:bodyPr/>
          <a:lstStyle/>
          <a:p>
            <a:pPr lvl="0" marL="0" indent="0">
              <a:buNone/>
            </a:pPr>
            <a:r>
              <a:rPr/>
              <a:t>Everything we’ve considered so far has been two variables, and examining the correlation (linear relationship) between them. In this section, we expand this to consider linear relationships with </a:t>
            </a:r>
            <a:r>
              <a:rPr b="1"/>
              <a:t>more than</a:t>
            </a:r>
            <a:r>
              <a:rPr/>
              <a:t> two variables.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note</a:t>
            </a:r>
            <a:r>
              <a:rPr/>
              <a:t> </a:t>
            </a:r>
            <a:r>
              <a:rPr/>
              <a:t>on</a:t>
            </a:r>
            <a:r>
              <a:rPr/>
              <a:t> </a:t>
            </a:r>
            <a:r>
              <a:rPr/>
              <a:t>prediction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If</a:t>
                </a:r>
                <a:r>
                  <a:rPr/>
                  <a:t> we have a good model, then using </a:t>
                </a:r>
                <a14:m>
                  <m:oMath xmlns:m="http://schemas.openxmlformats.org/officeDocument/2006/math">
                    <m:acc>
                      <m:accPr>
                        <m:chr m:val="̂"/>
                      </m:accPr>
                      <m:e>
                        <m:r>
                          <m:t>y</m:t>
                        </m:r>
                      </m:e>
                    </m:acc>
                  </m:oMath>
                </a14:m>
                <a:r>
                  <a:rPr/>
                  <a:t> as the prediction makes sense: take your </a:t>
                </a:r>
                <a14:m>
                  <m:oMath xmlns:m="http://schemas.openxmlformats.org/officeDocument/2006/math">
                    <m:r>
                      <m:t>x</m:t>
                    </m:r>
                  </m:oMath>
                </a14:m>
                <a:r>
                  <a:rPr/>
                  <a:t>, substitute it into </a:t>
                </a:r>
                <a14:m>
                  <m:oMath xmlns:m="http://schemas.openxmlformats.org/officeDocument/2006/math">
                    <m:sSub>
                      <m:e>
                        <m:r>
                          <m:t>b</m:t>
                        </m:r>
                      </m:e>
                      <m:sub>
                        <m:r>
                          <m:t>0</m:t>
                        </m:r>
                      </m:sub>
                    </m:sSub>
                    <m:r>
                      <m:t>+</m:t>
                    </m:r>
                    <m:sSub>
                      <m:e>
                        <m:r>
                          <m:t>b</m:t>
                        </m:r>
                      </m:e>
                      <m:sub>
                        <m:r>
                          <m:t>1</m:t>
                        </m:r>
                      </m:sub>
                    </m:sSub>
                    <m:r>
                      <m:t>x</m:t>
                    </m:r>
                  </m:oMath>
                </a14:m>
                <a:r>
                  <a:rPr/>
                  <a:t>, and you’re done.</a:t>
                </a:r>
              </a:p>
              <a:p>
                <a:pPr lvl="0" marL="0" indent="0">
                  <a:buNone/>
                </a:pPr>
                <a:r>
                  <a:rPr b="1"/>
                  <a:t>If you do not have a good model</a:t>
                </a:r>
                <a:r>
                  <a:rPr/>
                  <a:t>, then this makes no sense! In this case, the best prediction we can do is to use </a:t>
                </a:r>
                <a14:m>
                  <m:oMath xmlns:m="http://schemas.openxmlformats.org/officeDocument/2006/math">
                    <m:bar>
                      <m:barPr>
                        <m:pos m:val="top"/>
                      </m:barPr>
                      <m:e>
                        <m:r>
                          <m:t>y</m:t>
                        </m:r>
                      </m:e>
                    </m:bar>
                  </m:oMath>
                </a14:m>
                <a:r>
                  <a:rPr/>
                  <a:t>: just predict the average value, and call it a day!</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Equation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a:t>
                </a:r>
                <a:r>
                  <a:rPr b="1"/>
                  <a:t>multiple regression equation</a:t>
                </a:r>
                <a:r>
                  <a:rPr/>
                  <a:t> describes a linear relationship between a response variable </a:t>
                </a:r>
                <a14:m>
                  <m:oMath xmlns:m="http://schemas.openxmlformats.org/officeDocument/2006/math">
                    <m:r>
                      <m:t>y</m:t>
                    </m:r>
                  </m:oMath>
                </a14:m>
                <a:r>
                  <a:rPr/>
                  <a:t> and two or more predictor variables </a:t>
                </a:r>
                <a14:m>
                  <m:oMath xmlns:m="http://schemas.openxmlformats.org/officeDocument/2006/math">
                    <m:r>
                      <m:t>(</m:t>
                    </m:r>
                    <m:sSub>
                      <m:e>
                        <m:r>
                          <m:t>x</m:t>
                        </m:r>
                      </m:e>
                      <m:sub>
                        <m:r>
                          <m:t>1</m:t>
                        </m:r>
                      </m:sub>
                    </m:sSub>
                    <m:r>
                      <m:t>,</m:t>
                    </m:r>
                    <m:sSub>
                      <m:e>
                        <m:r>
                          <m:t>x</m:t>
                        </m:r>
                      </m:e>
                      <m:sub>
                        <m:r>
                          <m:t>2</m:t>
                        </m:r>
                      </m:sub>
                    </m:sSub>
                    <m:r>
                      <m:t>,</m:t>
                    </m:r>
                    <m:r>
                      <m:t>⋯</m:t>
                    </m:r>
                    <m:r>
                      <m:t>)</m:t>
                    </m:r>
                  </m:oMath>
                </a14:m>
                <a:r>
                  <a:rPr/>
                  <a:t>. The general form is then</a:t>
                </a:r>
              </a:p>
              <a:p>
                <a:pPr lvl="0" marL="0" indent="0">
                  <a:buNone/>
                </a:pPr>
                <a14:m>
                  <m:oMathPara xmlns:m="http://schemas.openxmlformats.org/officeDocument/2006/math">
                    <m:oMathParaPr>
                      <m:jc m:val="center"/>
                    </m:oMathParaPr>
                    <m:oMath>
                      <m:acc>
                        <m:accPr>
                          <m:chr m:val="̂"/>
                        </m:accPr>
                        <m:e>
                          <m:r>
                            <m:t>y</m:t>
                          </m:r>
                        </m:e>
                      </m:acc>
                      <m:r>
                        <m:t>=</m:t>
                      </m:r>
                      <m:sSub>
                        <m:e>
                          <m:r>
                            <m:t>b</m:t>
                          </m:r>
                        </m:e>
                        <m:sub>
                          <m:r>
                            <m:t>0</m:t>
                          </m:r>
                        </m:sub>
                      </m:sSub>
                      <m:r>
                        <m:t>+</m:t>
                      </m:r>
                      <m:sSub>
                        <m:e>
                          <m:r>
                            <m:t>b</m:t>
                          </m:r>
                        </m:e>
                        <m:sub>
                          <m:r>
                            <m:t>1</m:t>
                          </m:r>
                        </m:sub>
                      </m:sSub>
                      <m:sSub>
                        <m:e>
                          <m:r>
                            <m:t>x</m:t>
                          </m:r>
                        </m:e>
                        <m:sub>
                          <m:r>
                            <m:t>1</m:t>
                          </m:r>
                        </m:sub>
                      </m:sSub>
                      <m:r>
                        <m:t>+</m:t>
                      </m:r>
                      <m:sSub>
                        <m:e>
                          <m:r>
                            <m:t>b</m:t>
                          </m:r>
                        </m:e>
                        <m:sub>
                          <m:r>
                            <m:t>2</m:t>
                          </m:r>
                        </m:sub>
                      </m:sSub>
                      <m:sSub>
                        <m:e>
                          <m:r>
                            <m:t>x</m:t>
                          </m:r>
                        </m:e>
                        <m:sub>
                          <m:r>
                            <m:t>2</m:t>
                          </m:r>
                        </m:sub>
                      </m:sSub>
                      <m:r>
                        <m:t>+</m:t>
                      </m:r>
                      <m:r>
                        <m:t>⋯</m:t>
                      </m:r>
                      <m:r>
                        <m:t>+</m:t>
                      </m:r>
                      <m:sSub>
                        <m:e>
                          <m:r>
                            <m:t>b</m:t>
                          </m:r>
                        </m:e>
                        <m:sub>
                          <m:r>
                            <m:t>k</m:t>
                          </m:r>
                        </m:sub>
                      </m:sSub>
                      <m:sSub>
                        <m:e>
                          <m:r>
                            <m:t>x</m:t>
                          </m:r>
                        </m:e>
                        <m:sub>
                          <m:r>
                            <m:t>k</m:t>
                          </m:r>
                        </m:sub>
                      </m:sSub>
                      <m:r>
                        <m:t>.</m:t>
                      </m:r>
                    </m:oMath>
                  </m:oMathPara>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coefficients we obtain, </a:t>
                </a:r>
                <a14:m>
                  <m:oMath xmlns:m="http://schemas.openxmlformats.org/officeDocument/2006/math">
                    <m:sSub>
                      <m:e>
                        <m:r>
                          <m:t>b</m:t>
                        </m:r>
                      </m:e>
                      <m:sub>
                        <m:r>
                          <m:t>0</m:t>
                        </m:r>
                      </m:sub>
                    </m:sSub>
                    <m:r>
                      <m:t>,</m:t>
                    </m:r>
                    <m:r>
                      <m:t>⋯</m:t>
                    </m:r>
                    <m:r>
                      <m:t>,</m:t>
                    </m:r>
                    <m:sSub>
                      <m:e>
                        <m:r>
                          <m:t>b</m:t>
                        </m:r>
                      </m:e>
                      <m:sub>
                        <m:r>
                          <m:t>k</m:t>
                        </m:r>
                      </m:sub>
                    </m:sSub>
                  </m:oMath>
                </a14:m>
                <a:r>
                  <a:rPr/>
                  <a:t> are sample statistics: educated guesses! We are trying to estimate the underlying population parameters </a:t>
                </a:r>
                <a14:m>
                  <m:oMath xmlns:m="http://schemas.openxmlformats.org/officeDocument/2006/math">
                    <m:sSub>
                      <m:e>
                        <m:r>
                          <m:t>β</m:t>
                        </m:r>
                      </m:e>
                      <m:sub>
                        <m:r>
                          <m:t>0</m:t>
                        </m:r>
                      </m:sub>
                    </m:sSub>
                    <m:r>
                      <m:t>,</m:t>
                    </m:r>
                    <m:r>
                      <m:t>⋯</m:t>
                    </m:r>
                    <m:r>
                      <m:t>,</m:t>
                    </m:r>
                    <m:sSub>
                      <m:e>
                        <m:r>
                          <m:t>β</m:t>
                        </m:r>
                      </m:e>
                      <m:sub>
                        <m:r>
                          <m:t>k</m:t>
                        </m:r>
                      </m:sub>
                    </m:sSub>
                  </m:oMath>
                </a14:m>
                <a:r>
                  <a:rPr/>
                  <a:t>.</a:t>
                </a:r>
              </a:p>
              <a:p>
                <a:pPr lvl="0" marL="0" indent="0">
                  <a:buNone/>
                </a:pPr>
                <a:r>
                  <a:rPr b="1"/>
                  <a:t>Alternative Notation</a:t>
                </a:r>
                <a:r>
                  <a:rPr/>
                  <a:t>:</a:t>
                </a:r>
              </a:p>
              <a:p>
                <a:pPr lvl="1"/>
                <a14:m>
                  <m:oMath xmlns:m="http://schemas.openxmlformats.org/officeDocument/2006/math">
                    <m:sSub>
                      <m:e>
                        <m:r>
                          <m:t>b</m:t>
                        </m:r>
                      </m:e>
                      <m:sub>
                        <m:r>
                          <m:t>0</m:t>
                        </m:r>
                      </m:sub>
                    </m:sSub>
                    <m:r>
                      <m:t>≡</m:t>
                    </m:r>
                    <m:acc>
                      <m:accPr>
                        <m:chr m:val="̂"/>
                      </m:accPr>
                      <m:e>
                        <m:sSub>
                          <m:e>
                            <m:r>
                              <m:t>β</m:t>
                            </m:r>
                          </m:e>
                          <m:sub>
                            <m:r>
                              <m:t>0</m:t>
                            </m:r>
                          </m:sub>
                        </m:sSub>
                      </m:e>
                    </m:acc>
                  </m:oMath>
                </a14:m>
              </a:p>
              <a:p>
                <a:pPr lvl="1"/>
                <a14:m>
                  <m:oMath xmlns:m="http://schemas.openxmlformats.org/officeDocument/2006/math">
                    <m:r>
                      <m:t>⋯</m:t>
                    </m:r>
                  </m:oMath>
                </a14:m>
              </a:p>
              <a:p>
                <a:pPr lvl="1"/>
                <a14:m>
                  <m:oMath xmlns:m="http://schemas.openxmlformats.org/officeDocument/2006/math">
                    <m:sSub>
                      <m:e>
                        <m:r>
                          <m:t>b</m:t>
                        </m:r>
                      </m:e>
                      <m:sub>
                        <m:r>
                          <m:t>k</m:t>
                        </m:r>
                      </m:sub>
                    </m:sSub>
                    <m:r>
                      <m:t>≡</m:t>
                    </m:r>
                    <m:acc>
                      <m:accPr>
                        <m:chr m:val="̂"/>
                      </m:accPr>
                      <m:e>
                        <m:sSub>
                          <m:e>
                            <m:r>
                              <m:t>β</m:t>
                            </m:r>
                          </m:e>
                          <m:sub>
                            <m:r>
                              <m:t>k</m:t>
                            </m:r>
                          </m:sub>
                        </m:sSub>
                      </m:e>
                    </m:acc>
                  </m:oMath>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Manual</a:t>
            </a:r>
            <a:r>
              <a:rPr/>
              <a:t> </a:t>
            </a:r>
            <a:r>
              <a:rPr/>
              <a:t>Computation?</a:t>
            </a:r>
          </a:p>
        </p:txBody>
      </p:sp>
      <p:sp>
        <p:nvSpPr>
          <p:cNvPr id="3" name="Content Placeholder 2"/>
          <p:cNvSpPr>
            <a:spLocks noGrp="1"/>
          </p:cNvSpPr>
          <p:nvPr>
            <p:ph idx="1"/>
          </p:nvPr>
        </p:nvSpPr>
        <p:spPr/>
        <p:txBody>
          <a:bodyPr/>
          <a:lstStyle/>
          <a:p>
            <a:pPr lvl="0" marL="0" indent="0">
              <a:buNone/>
            </a:pPr>
            <a:r>
              <a:rPr/>
              <a:t>Even more so than the case of simple linear regression, multiple regression problems progress fully beyond any reasonable level of manual computation. This entire section will be creation, interpretation and discussion of outputs from R (and the material of Workshops 9, 10 and 11 will be used).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1:</a:t>
            </a:r>
            <a:r>
              <a:rPr/>
              <a:t> </a:t>
            </a:r>
            <a:r>
              <a:rPr/>
              <a:t>Regression</a:t>
            </a:r>
            <a:r>
              <a:rPr/>
              <a:t> </a:t>
            </a:r>
            <a:r>
              <a:rPr/>
              <a:t>in</a:t>
            </a:r>
            <a:r>
              <a:rPr/>
              <a:t> </a:t>
            </a:r>
            <a:r>
              <a:rPr/>
              <a:t>Heights</a:t>
            </a:r>
          </a:p>
        </p:txBody>
      </p:sp>
      <p:sp>
        <p:nvSpPr>
          <p:cNvPr id="3" name="Content Placeholder 2"/>
          <p:cNvSpPr>
            <a:spLocks noGrp="1"/>
          </p:cNvSpPr>
          <p:nvPr>
            <p:ph idx="1"/>
          </p:nvPr>
        </p:nvSpPr>
        <p:spPr/>
        <p:txBody>
          <a:bodyPr/>
          <a:lstStyle/>
          <a:p>
            <a:pPr lvl="0" marL="0" indent="0">
              <a:buNone/>
            </a:pPr>
            <a:r>
              <a:rPr/>
              <a:t>The origin of the term </a:t>
            </a:r>
            <a:r>
              <a:rPr b="1"/>
              <a:t>regression</a:t>
            </a:r>
            <a:r>
              <a:rPr/>
              <a:t> is in the idea of regressing (reverting) toward a mean. If two parents have a child, the aspects of that child tend, on average, to regress (revert) toward the mean of the two parents, and, in fact, the mean of the population. So a very tall man and a short woman who have a child will tend to have an average-height child.</a:t>
            </a:r>
          </a:p>
          <a:p>
            <a:pPr lvl="0" marL="0" indent="0">
              <a:buNone/>
            </a:pPr>
            <a:r>
              <a:rPr/>
              <a:t>This is not true for all cases, but is a general statement that seems to hold true.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height</a:t>
            </a:r>
            <a:r>
              <a:rPr/>
              <a:t> </a:t>
            </a:r>
            <a:r>
              <a:rPr/>
              <a:t>data</a:t>
            </a:r>
            <a:r>
              <a:rPr/>
              <a:t> </a:t>
            </a:r>
            <a:r>
              <a:rPr/>
              <a:t>(inches)</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marL="0" indent="0">
                        <a:buNone/>
                      </a:pPr>
                      <a:r>
                        <a:rPr/>
                        <a:t>Mother</a:t>
                      </a:r>
                    </a:p>
                  </a:txBody>
                  <a:tcPr/>
                </a:tc>
                <a:tc>
                  <a:txBody>
                    <a:bodyPr/>
                    <a:lstStyle/>
                    <a:p>
                      <a:pPr lvl="0" marL="0" indent="0">
                        <a:buNone/>
                      </a:pPr>
                      <a:r>
                        <a:rPr/>
                        <a:t>Father</a:t>
                      </a:r>
                    </a:p>
                  </a:txBody>
                  <a:tcPr/>
                </a:tc>
                <a:tc>
                  <a:txBody>
                    <a:bodyPr/>
                    <a:lstStyle/>
                    <a:p>
                      <a:pPr lvl="0" marL="0" indent="0">
                        <a:buNone/>
                      </a:pPr>
                      <a:r>
                        <a:rPr/>
                        <a:t>Daughter</a:t>
                      </a:r>
                    </a:p>
                  </a:txBody>
                  <a:tcPr/>
                </a:tc>
              </a:tr>
              <a:tr h="0">
                <a:tc>
                  <a:txBody>
                    <a:bodyPr/>
                    <a:lstStyle/>
                    <a:p>
                      <a:pPr lvl="0" marL="0" indent="0">
                        <a:buNone/>
                      </a:pPr>
                      <a:r>
                        <a:rPr/>
                        <a:t>63</a:t>
                      </a:r>
                    </a:p>
                  </a:txBody>
                </a:tc>
                <a:tc>
                  <a:txBody>
                    <a:bodyPr/>
                    <a:lstStyle/>
                    <a:p>
                      <a:pPr lvl="0" marL="0" indent="0">
                        <a:buNone/>
                      </a:pPr>
                      <a:r>
                        <a:rPr/>
                        <a:t>64</a:t>
                      </a:r>
                    </a:p>
                  </a:txBody>
                </a:tc>
                <a:tc>
                  <a:txBody>
                    <a:bodyPr/>
                    <a:lstStyle/>
                    <a:p>
                      <a:pPr lvl="0" marL="0" indent="0">
                        <a:buNone/>
                      </a:pPr>
                      <a:r>
                        <a:rPr/>
                        <a:t>58.6</a:t>
                      </a:r>
                    </a:p>
                  </a:txBody>
                </a:tc>
              </a:tr>
              <a:tr h="0">
                <a:tc>
                  <a:txBody>
                    <a:bodyPr/>
                    <a:lstStyle/>
                    <a:p>
                      <a:pPr lvl="0" marL="0" indent="0">
                        <a:buNone/>
                      </a:pPr>
                      <a:r>
                        <a:rPr/>
                        <a:t>67</a:t>
                      </a:r>
                    </a:p>
                  </a:txBody>
                </a:tc>
                <a:tc>
                  <a:txBody>
                    <a:bodyPr/>
                    <a:lstStyle/>
                    <a:p>
                      <a:pPr lvl="0" marL="0" indent="0">
                        <a:buNone/>
                      </a:pPr>
                      <a:r>
                        <a:rPr/>
                        <a:t>65</a:t>
                      </a:r>
                    </a:p>
                  </a:txBody>
                </a:tc>
                <a:tc>
                  <a:txBody>
                    <a:bodyPr/>
                    <a:lstStyle/>
                    <a:p>
                      <a:pPr lvl="0" marL="0" indent="0">
                        <a:buNone/>
                      </a:pPr>
                      <a:r>
                        <a:rPr/>
                        <a:t>64.7</a:t>
                      </a:r>
                    </a:p>
                  </a:txBody>
                </a:tc>
              </a:tr>
              <a:tr h="0">
                <a:tc>
                  <a:txBody>
                    <a:bodyPr/>
                    <a:lstStyle/>
                    <a:p>
                      <a:pPr lvl="0" marL="0" indent="0">
                        <a:buNone/>
                      </a:pPr>
                      <a:r>
                        <a:rPr/>
                        <a:t>64</a:t>
                      </a:r>
                    </a:p>
                  </a:txBody>
                </a:tc>
                <a:tc>
                  <a:txBody>
                    <a:bodyPr/>
                    <a:lstStyle/>
                    <a:p>
                      <a:pPr lvl="0" marL="0" indent="0">
                        <a:buNone/>
                      </a:pPr>
                      <a:r>
                        <a:rPr/>
                        <a:t>67</a:t>
                      </a:r>
                    </a:p>
                  </a:txBody>
                </a:tc>
                <a:tc>
                  <a:txBody>
                    <a:bodyPr/>
                    <a:lstStyle/>
                    <a:p>
                      <a:pPr lvl="0" marL="0" indent="0">
                        <a:buNone/>
                      </a:pPr>
                      <a:r>
                        <a:rPr/>
                        <a:t>65.3</a:t>
                      </a:r>
                    </a:p>
                  </a:txBody>
                </a:tc>
              </a:tr>
              <a:tr h="0">
                <a:tc>
                  <a:txBody>
                    <a:bodyPr/>
                    <a:lstStyle/>
                    <a:p>
                      <a:pPr lvl="0" marL="0" indent="0">
                        <a:buNone/>
                      </a:pPr>
                      <a:r>
                        <a:rPr/>
                        <a:t>60</a:t>
                      </a:r>
                    </a:p>
                  </a:txBody>
                </a:tc>
                <a:tc>
                  <a:txBody>
                    <a:bodyPr/>
                    <a:lstStyle/>
                    <a:p>
                      <a:pPr lvl="0" marL="0" indent="0">
                        <a:buNone/>
                      </a:pPr>
                      <a:r>
                        <a:rPr/>
                        <a:t>72</a:t>
                      </a:r>
                    </a:p>
                  </a:txBody>
                </a:tc>
                <a:tc>
                  <a:txBody>
                    <a:bodyPr/>
                    <a:lstStyle/>
                    <a:p>
                      <a:pPr lvl="0" marL="0" indent="0">
                        <a:buNone/>
                      </a:pPr>
                      <a:r>
                        <a:rPr/>
                        <a:t>61.0</a:t>
                      </a:r>
                    </a:p>
                  </a:txBody>
                </a:tc>
              </a:tr>
              <a:tr h="0">
                <a:tc>
                  <a:txBody>
                    <a:bodyPr/>
                    <a:lstStyle/>
                    <a:p>
                      <a:pPr lvl="0" marL="0" indent="0">
                        <a:buNone/>
                      </a:pPr>
                      <a:r>
                        <a:rPr/>
                        <a:t>65</a:t>
                      </a:r>
                    </a:p>
                  </a:txBody>
                </a:tc>
                <a:tc>
                  <a:txBody>
                    <a:bodyPr/>
                    <a:lstStyle/>
                    <a:p>
                      <a:pPr lvl="0" marL="0" indent="0">
                        <a:buNone/>
                      </a:pPr>
                      <a:r>
                        <a:rPr/>
                        <a:t>72</a:t>
                      </a:r>
                    </a:p>
                  </a:txBody>
                </a:tc>
                <a:tc>
                  <a:txBody>
                    <a:bodyPr/>
                    <a:lstStyle/>
                    <a:p>
                      <a:pPr lvl="0" marL="0" indent="0">
                        <a:buNone/>
                      </a:pPr>
                      <a:r>
                        <a:rPr/>
                        <a:t>65.4</a:t>
                      </a:r>
                    </a:p>
                  </a:txBody>
                </a:tc>
              </a:tr>
              <a:tr h="0">
                <a:tc>
                  <a:txBody>
                    <a:bodyPr/>
                    <a:lstStyle/>
                    <a:p>
                      <a:pPr lvl="0" marL="0" indent="0">
                        <a:buNone/>
                      </a:pPr>
                      <a:r>
                        <a:rPr/>
                        <a:t>67</a:t>
                      </a:r>
                    </a:p>
                  </a:txBody>
                </a:tc>
                <a:tc>
                  <a:txBody>
                    <a:bodyPr/>
                    <a:lstStyle/>
                    <a:p>
                      <a:pPr lvl="0" marL="0" indent="0">
                        <a:buNone/>
                      </a:pPr>
                      <a:r>
                        <a:rPr/>
                        <a:t>72</a:t>
                      </a:r>
                    </a:p>
                  </a:txBody>
                </a:tc>
                <a:tc>
                  <a:txBody>
                    <a:bodyPr/>
                    <a:lstStyle/>
                    <a:p>
                      <a:pPr lvl="0" marL="0" indent="0">
                        <a:buNone/>
                      </a:pPr>
                      <a:r>
                        <a:rPr/>
                        <a:t>67.4</a:t>
                      </a:r>
                    </a:p>
                  </a:txBody>
                </a:tc>
              </a:tr>
              <a:tr h="0">
                <a:tc>
                  <a:txBody>
                    <a:bodyPr/>
                    <a:lstStyle/>
                    <a:p>
                      <a:pPr lvl="0" marL="0" indent="0">
                        <a:buNone/>
                      </a:pPr>
                      <a:r>
                        <a:rPr/>
                        <a:t>59</a:t>
                      </a:r>
                    </a:p>
                  </a:txBody>
                </a:tc>
                <a:tc>
                  <a:txBody>
                    <a:bodyPr/>
                    <a:lstStyle/>
                    <a:p>
                      <a:pPr lvl="0" marL="0" indent="0">
                        <a:buNone/>
                      </a:pPr>
                      <a:r>
                        <a:rPr/>
                        <a:t>67</a:t>
                      </a:r>
                    </a:p>
                  </a:txBody>
                </a:tc>
                <a:tc>
                  <a:txBody>
                    <a:bodyPr/>
                    <a:lstStyle/>
                    <a:p>
                      <a:pPr lvl="0" marL="0" indent="0">
                        <a:buNone/>
                      </a:pPr>
                      <a:r>
                        <a:rPr/>
                        <a:t>60.9</a:t>
                      </a:r>
                    </a:p>
                  </a:txBody>
                </a:tc>
              </a:tr>
            </a:tbl>
          </a:graphicData>
        </a:graphic>
      </p:graphicFrame>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(total of 20)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Computer</a:t>
            </a:r>
            <a:r>
              <a:rPr/>
              <a:t> </a:t>
            </a:r>
            <a:r>
              <a:rPr/>
              <a:t>Output</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summary</a:t>
            </a:r>
            <a:r>
              <a:rPr sz="1800">
                <a:latin typeface="Courier"/>
              </a:rPr>
              <a:t>(</a:t>
            </a:r>
            <a:r>
              <a:rPr sz="1800" b="1">
                <a:solidFill>
                  <a:srgbClr val="007020"/>
                </a:solidFill>
                <a:latin typeface="Courier"/>
              </a:rPr>
              <a:t>lm</a:t>
            </a:r>
            <a:r>
              <a:rPr sz="1800">
                <a:latin typeface="Courier"/>
              </a:rPr>
              <a:t>(daughter </a:t>
            </a:r>
            <a:r>
              <a:rPr sz="1800">
                <a:solidFill>
                  <a:srgbClr val="666666"/>
                </a:solidFill>
                <a:latin typeface="Courier"/>
              </a:rPr>
              <a:t>~</a:t>
            </a:r>
            <a:r>
              <a:rPr sz="1800">
                <a:solidFill>
                  <a:srgbClr val="4070A0"/>
                </a:solidFill>
                <a:latin typeface="Courier"/>
              </a:rPr>
              <a:t> </a:t>
            </a:r>
            <a:r>
              <a:rPr sz="1800">
                <a:latin typeface="Courier"/>
              </a:rPr>
              <a:t>father </a:t>
            </a:r>
            <a:r>
              <a:rPr sz="1800">
                <a:solidFill>
                  <a:srgbClr val="666666"/>
                </a:solidFill>
                <a:latin typeface="Courier"/>
              </a:rPr>
              <a:t>+</a:t>
            </a:r>
            <a:r>
              <a:rPr sz="1800">
                <a:solidFill>
                  <a:srgbClr val="4070A0"/>
                </a:solidFill>
                <a:latin typeface="Courier"/>
              </a:rPr>
              <a:t> </a:t>
            </a:r>
            <a:r>
              <a:rPr sz="1800">
                <a:latin typeface="Courier"/>
              </a:rPr>
              <a:t>mother))</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Pulling</a:t>
            </a:r>
            <a:r>
              <a:rPr/>
              <a:t> </a:t>
            </a:r>
            <a:r>
              <a:rPr/>
              <a:t>out</a:t>
            </a:r>
            <a:r>
              <a:rPr/>
              <a:t> </a:t>
            </a:r>
            <a:r>
              <a:rPr/>
              <a:t>critical</a:t>
            </a:r>
            <a:r>
              <a:rPr/>
              <a:t> </a:t>
            </a:r>
            <a:r>
              <a:rPr/>
              <a:t>things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see a number of things. The first is the regression equation:</a:t>
                </a:r>
              </a:p>
              <a:p>
                <a:pPr lvl="0" marL="0" indent="0">
                  <a:buNone/>
                </a:pPr>
                <a14:m>
                  <m:oMathPara xmlns:m="http://schemas.openxmlformats.org/officeDocument/2006/math">
                    <m:oMathParaPr>
                      <m:jc m:val="center"/>
                    </m:oMathParaPr>
                    <m:oMath>
                      <m:r>
                        <m:rPr>
                          <m:nor/>
                          <m:sty m:val="p"/>
                        </m:rPr>
                        <m:t>daughter</m:t>
                      </m:r>
                      <m:r>
                        <m:t>=</m:t>
                      </m:r>
                      <m:r>
                        <m:t>7.4543</m:t>
                      </m:r>
                      <m:r>
                        <m:t>+</m:t>
                      </m:r>
                      <m:r>
                        <m:t>0.1636</m:t>
                      </m:r>
                      <m:r>
                        <m:t>⋅</m:t>
                      </m:r>
                      <m:r>
                        <m:rPr>
                          <m:nor/>
                          <m:sty m:val="p"/>
                        </m:rPr>
                        <m:t>father</m:t>
                      </m:r>
                      <m:r>
                        <m:t>+</m:t>
                      </m:r>
                      <m:r>
                        <m:t>0.7072</m:t>
                      </m:r>
                      <m:r>
                        <m:t>⋅</m:t>
                      </m:r>
                      <m:r>
                        <m:rPr>
                          <m:nor/>
                          <m:sty m:val="p"/>
                        </m:rPr>
                        <m:t>mother</m:t>
                      </m:r>
                      <m:r>
                        <m:t>,</m:t>
                      </m:r>
                    </m:oMath>
                  </m:oMathPara>
                </a14:m>
              </a:p>
              <a:p>
                <a:pPr lvl="0" marL="0" indent="0">
                  <a:buNone/>
                </a:pPr>
                <a:r>
                  <a:rPr/>
                  <a:t>while the second is the </a:t>
                </a:r>
                <a14:m>
                  <m:oMath xmlns:m="http://schemas.openxmlformats.org/officeDocument/2006/math">
                    <m:sSup>
                      <m:e>
                        <m:r>
                          <m:t>R</m:t>
                        </m:r>
                      </m:e>
                      <m:sup>
                        <m:r>
                          <m:t>2</m:t>
                        </m:r>
                      </m:sup>
                    </m:sSup>
                  </m:oMath>
                </a14:m>
                <a:r>
                  <a:rPr/>
                  <a:t> value, </a:t>
                </a:r>
                <a14:m>
                  <m:oMath xmlns:m="http://schemas.openxmlformats.org/officeDocument/2006/math">
                    <m:sSup>
                      <m:e>
                        <m:r>
                          <m:t>R</m:t>
                        </m:r>
                      </m:e>
                      <m:sup>
                        <m:r>
                          <m:t>2</m:t>
                        </m:r>
                      </m:sup>
                    </m:sSup>
                    <m:r>
                      <m:t>=</m:t>
                    </m:r>
                    <m:r>
                      <m:t>67.5</m:t>
                    </m:r>
                    <m:r>
                      <m:t>%</m:t>
                    </m:r>
                  </m:oMath>
                </a14:m>
                <a:r>
                  <a:rPr/>
                  <a:t>. We also see that the </a:t>
                </a:r>
                <a:r>
                  <a:rPr b="1"/>
                  <a:t>adjusted </a:t>
                </a:r>
                <a14:m>
                  <m:oMath xmlns:m="http://schemas.openxmlformats.org/officeDocument/2006/math">
                    <m:sSup>
                      <m:e>
                        <m:r>
                          <m:t>R</m:t>
                        </m:r>
                      </m:e>
                      <m:sup>
                        <m:r>
                          <m:t>2</m:t>
                        </m:r>
                      </m:sup>
                    </m:sSup>
                  </m:oMath>
                </a14:m>
                <a:r>
                  <a:rPr/>
                  <a:t> is listed as </a:t>
                </a:r>
                <a14:m>
                  <m:oMath xmlns:m="http://schemas.openxmlformats.org/officeDocument/2006/math">
                    <m:r>
                      <m:t>63.7</m:t>
                    </m:r>
                    <m:r>
                      <m:t>%</m:t>
                    </m:r>
                  </m:oMath>
                </a14:m>
                <a:r>
                  <a:rPr/>
                  <a:t>, and that the </a:t>
                </a:r>
                <a14:m>
                  <m:oMath xmlns:m="http://schemas.openxmlformats.org/officeDocument/2006/math">
                    <m:r>
                      <m:t>p</m:t>
                    </m:r>
                    <m:r>
                      <m:t>−</m:t>
                    </m:r>
                  </m:oMath>
                </a14:m>
                <a:r>
                  <a:rPr/>
                  <a:t>value (overall) is </a:t>
                </a:r>
                <a14:m>
                  <m:oMath xmlns:m="http://schemas.openxmlformats.org/officeDocument/2006/math">
                    <m:r>
                      <m:t>7.06</m:t>
                    </m:r>
                    <m:r>
                      <m:t>×</m:t>
                    </m:r>
                    <m:sSup>
                      <m:e>
                        <m:r>
                          <m:t>10</m:t>
                        </m:r>
                      </m:e>
                      <m:sup>
                        <m:r>
                          <m:t>−</m:t>
                        </m:r>
                        <m:r>
                          <m:t>5</m:t>
                        </m:r>
                      </m:sup>
                    </m:sSup>
                  </m:oMath>
                </a14:m>
                <a:r>
                  <a:rPr/>
                  <a:t>, a small number.</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do</a:t>
            </a:r>
            <a:r>
              <a:rPr/>
              <a:t> </a:t>
            </a:r>
            <a:r>
              <a:rPr/>
              <a:t>these</a:t>
            </a:r>
            <a:r>
              <a:rPr/>
              <a:t> </a:t>
            </a:r>
            <a:r>
              <a:rPr/>
              <a:t>mean?</a:t>
            </a:r>
          </a:p>
        </p:txBody>
      </p:sp>
      <p:sp>
        <p:nvSpPr>
          <p:cNvPr id="3" name="Content Placeholder 2"/>
          <p:cNvSpPr>
            <a:spLocks noGrp="1"/>
          </p:cNvSpPr>
          <p:nvPr>
            <p:ph idx="1"/>
          </p:nvPr>
        </p:nvSpPr>
        <p:spPr/>
        <p:txBody>
          <a:bodyPr/>
          <a:lstStyle/>
          <a:p>
            <a:pPr lvl="0" marL="0" indent="0">
              <a:buNone/>
            </a:pPr>
            <a:r>
              <a:rPr/>
              <a:t>We will spend the next lecture exploring what these items mean, and working through the process of actually </a:t>
            </a:r>
            <a:r>
              <a:rPr b="1"/>
              <a:t>doing</a:t>
            </a:r>
            <a:r>
              <a:rPr/>
              <a:t> a multiple regression in practice.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Deviation</a:t>
            </a:r>
          </a:p>
        </p:txBody>
      </p:sp>
      <p:pic>
        <p:nvPicPr>
          <p:cNvPr descr="figures/variation.png" id="0" name="Picture 1"/>
          <p:cNvPicPr>
            <a:picLocks noGrp="1" noChangeAspect="1"/>
          </p:cNvPicPr>
          <p:nvPr/>
        </p:nvPicPr>
        <p:blipFill>
          <a:blip r:embed="rId2"/>
          <a:stretch>
            <a:fillRect/>
          </a:stretch>
        </p:blipFill>
        <p:spPr bwMode="auto">
          <a:xfrm>
            <a:off x="2565400" y="1600200"/>
            <a:ext cx="40132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Deviation</a:t>
            </a:r>
          </a:p>
        </p:txBody>
      </p:sp>
      <p:sp>
        <p:nvSpPr>
          <p:cNvPr id="3" name="Content Placeholder 2"/>
          <p:cNvSpPr>
            <a:spLocks noGrp="1"/>
          </p:cNvSpPr>
          <p:nvPr>
            <p:ph idx="1"/>
          </p:nvPr>
        </p:nvSpPr>
        <p:spPr/>
        <p:txBody>
          <a:bodyPr/>
          <a:lstStyle/>
          <a:p>
            <a:pPr lvl="0" marL="0" indent="0">
              <a:buNone/>
            </a:pPr>
            <a:r>
              <a:rPr/>
              <a:t>So we can divide deviation into three parts:</a:t>
            </a:r>
          </a:p>
          <a:p>
            <a:pPr lvl="1"/>
            <a:r>
              <a:rPr/>
              <a:t>deviation around the mean (total deviation)</a:t>
            </a:r>
          </a:p>
          <a:p>
            <a:pPr lvl="1"/>
            <a:r>
              <a:rPr/>
              <a:t>explained deviation around the mean (from regression)</a:t>
            </a:r>
          </a:p>
          <a:p>
            <a:pPr lvl="1"/>
            <a:r>
              <a:rPr/>
              <a:t>unexplained deviation around the mean (the leftovers)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Formally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Assume we have a collection of </a:t>
                </a:r>
                <a14:m>
                  <m:oMath xmlns:m="http://schemas.openxmlformats.org/officeDocument/2006/math">
                    <m:r>
                      <m:t>(</m:t>
                    </m:r>
                    <m:r>
                      <m:t>x</m:t>
                    </m:r>
                    <m:r>
                      <m:t>,</m:t>
                    </m:r>
                    <m:r>
                      <m:t>y</m:t>
                    </m:r>
                    <m:r>
                      <m:t>)</m:t>
                    </m:r>
                  </m:oMath>
                </a14:m>
                <a:r>
                  <a:rPr/>
                  <a:t> data, and a regression equation that gives predicted values of </a:t>
                </a:r>
                <a14:m>
                  <m:oMath xmlns:m="http://schemas.openxmlformats.org/officeDocument/2006/math">
                    <m:r>
                      <m:t>y</m:t>
                    </m:r>
                  </m:oMath>
                </a14:m>
                <a:r>
                  <a:rPr/>
                  <a:t> called </a:t>
                </a:r>
                <a14:m>
                  <m:oMath xmlns:m="http://schemas.openxmlformats.org/officeDocument/2006/math">
                    <m:acc>
                      <m:accPr>
                        <m:chr m:val="̂"/>
                      </m:accPr>
                      <m:e>
                        <m:r>
                          <m:t>y</m:t>
                        </m:r>
                      </m:e>
                    </m:acc>
                  </m:oMath>
                </a14:m>
                <a:r>
                  <a:rPr/>
                  <a:t>, and the mean of the </a:t>
                </a:r>
                <a14:m>
                  <m:oMath xmlns:m="http://schemas.openxmlformats.org/officeDocument/2006/math">
                    <m:r>
                      <m:t>y</m:t>
                    </m:r>
                  </m:oMath>
                </a14:m>
                <a:r>
                  <a:rPr/>
                  <a:t> values is </a:t>
                </a:r>
                <a14:m>
                  <m:oMath xmlns:m="http://schemas.openxmlformats.org/officeDocument/2006/math">
                    <m:bar>
                      <m:barPr>
                        <m:pos m:val="top"/>
                      </m:barPr>
                      <m:e>
                        <m:r>
                          <m:t>y</m:t>
                        </m:r>
                      </m:e>
                    </m:bar>
                  </m:oMath>
                </a14:m>
                <a:r>
                  <a:rPr/>
                  <a:t>.</a:t>
                </a:r>
              </a:p>
              <a:p>
                <a:pPr lvl="1"/>
                <a:r>
                  <a:rPr b="1"/>
                  <a:t>Total deviation</a:t>
                </a:r>
                <a:r>
                  <a:rPr/>
                  <a:t>: </a:t>
                </a:r>
                <a14:m>
                  <m:oMath xmlns:m="http://schemas.openxmlformats.org/officeDocument/2006/math">
                    <m:r>
                      <m:t>y</m:t>
                    </m:r>
                    <m:r>
                      <m:t>−</m:t>
                    </m:r>
                    <m:bar>
                      <m:barPr>
                        <m:pos m:val="top"/>
                      </m:barPr>
                      <m:e>
                        <m:r>
                          <m:t>y</m:t>
                        </m:r>
                      </m:e>
                    </m:bar>
                  </m:oMath>
                </a14:m>
              </a:p>
              <a:p>
                <a:pPr lvl="1"/>
                <a:r>
                  <a:rPr b="1"/>
                  <a:t>Explained deviation</a:t>
                </a:r>
                <a:r>
                  <a:rPr/>
                  <a:t>: </a:t>
                </a:r>
                <a14:m>
                  <m:oMath xmlns:m="http://schemas.openxmlformats.org/officeDocument/2006/math">
                    <m:acc>
                      <m:accPr>
                        <m:chr m:val="̂"/>
                      </m:accPr>
                      <m:e>
                        <m:r>
                          <m:t>y</m:t>
                        </m:r>
                      </m:e>
                    </m:acc>
                    <m:r>
                      <m:t>−</m:t>
                    </m:r>
                    <m:bar>
                      <m:barPr>
                        <m:pos m:val="top"/>
                      </m:barPr>
                      <m:e>
                        <m:r>
                          <m:t>y</m:t>
                        </m:r>
                      </m:e>
                    </m:bar>
                  </m:oMath>
                </a14:m>
              </a:p>
              <a:p>
                <a:pPr lvl="1"/>
                <a:r>
                  <a:rPr b="1"/>
                  <a:t>Unexplained deviation</a:t>
                </a:r>
                <a:r>
                  <a:rPr/>
                  <a:t>: </a:t>
                </a:r>
                <a14:m>
                  <m:oMath xmlns:m="http://schemas.openxmlformats.org/officeDocument/2006/math">
                    <m:r>
                      <m:t>y</m:t>
                    </m:r>
                    <m:r>
                      <m:t>−</m:t>
                    </m:r>
                    <m:acc>
                      <m:accPr>
                        <m:chr m:val="̂"/>
                      </m:accPr>
                      <m:e>
                        <m:r>
                          <m:t>y</m:t>
                        </m:r>
                      </m:e>
                    </m:acc>
                  </m:oMath>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This</a:t>
            </a:r>
            <a:r>
              <a:rPr/>
              <a:t> </a:t>
            </a:r>
            <a:r>
              <a:rPr/>
              <a:t>gives</a:t>
            </a:r>
            <a:r>
              <a:rPr/>
              <a:t> </a:t>
            </a:r>
            <a:r>
              <a:rPr/>
              <a: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y</m:t>
                      </m:r>
                      <m:r>
                        <m:t>−</m:t>
                      </m:r>
                      <m:bar>
                        <m:barPr>
                          <m:pos m:val="top"/>
                        </m:barPr>
                        <m:e>
                          <m:r>
                            <m:t>y</m:t>
                          </m:r>
                        </m:e>
                      </m:bar>
                      <m:r>
                        <m:t>=</m:t>
                      </m:r>
                      <m:r>
                        <m:t>(</m:t>
                      </m:r>
                      <m:acc>
                        <m:accPr>
                          <m:chr m:val="̂"/>
                        </m:accPr>
                        <m:e>
                          <m:r>
                            <m:t>y</m:t>
                          </m:r>
                        </m:e>
                      </m:acc>
                      <m:r>
                        <m:t>−</m:t>
                      </m:r>
                      <m:bar>
                        <m:barPr>
                          <m:pos m:val="top"/>
                        </m:barPr>
                        <m:e>
                          <m:r>
                            <m:t>y</m:t>
                          </m:r>
                        </m:e>
                      </m:bar>
                      <m:r>
                        <m:t>)</m:t>
                      </m:r>
                      <m:r>
                        <m:t>+</m:t>
                      </m:r>
                      <m:r>
                        <m:t>(</m:t>
                      </m:r>
                      <m:r>
                        <m:t>y</m:t>
                      </m:r>
                      <m:r>
                        <m:t>−</m:t>
                      </m:r>
                      <m:acc>
                        <m:accPr>
                          <m:chr m:val="̂"/>
                        </m:accPr>
                        <m:e>
                          <m:r>
                            <m:t>y</m:t>
                          </m:r>
                        </m:e>
                      </m:acc>
                      <m:r>
                        <m:t>)</m:t>
                      </m:r>
                    </m:oMath>
                  </m:oMathPara>
                </a14:m>
              </a:p>
              <a:p>
                <a:pPr lvl="0" marL="0" indent="0">
                  <a:buNone/>
                </a:pPr>
                <a:r>
                  <a:rPr/>
                  <a:t>So </a:t>
                </a:r>
                <a:r>
                  <a:rPr b="1"/>
                  <a:t>total deviation</a:t>
                </a:r>
                <a:r>
                  <a:rPr/>
                  <a:t> is the sum of </a:t>
                </a:r>
                <a:r>
                  <a:rPr b="1"/>
                  <a:t>explained</a:t>
                </a:r>
                <a:r>
                  <a:rPr/>
                  <a:t> and </a:t>
                </a:r>
                <a:r>
                  <a:rPr b="1"/>
                  <a:t>unexplained</a:t>
                </a:r>
                <a:r>
                  <a:rPr/>
                  <a:t>.</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Same relationship as deviation, just with each element squared.</a:t>
                </a:r>
              </a:p>
              <a:p>
                <a:pPr lvl="0" marL="0" indent="0">
                  <a:buNone/>
                </a:pPr>
                <a14:m>
                  <m:oMathPara xmlns:m="http://schemas.openxmlformats.org/officeDocument/2006/math">
                    <m:oMathParaPr>
                      <m:jc m:val="center"/>
                    </m:oMathParaPr>
                    <m:oMath>
                      <m:r>
                        <m:t>∑</m:t>
                      </m:r>
                      <m:r>
                        <m:t>(</m:t>
                      </m:r>
                      <m:r>
                        <m:t>y</m:t>
                      </m:r>
                      <m:r>
                        <m:t>−</m:t>
                      </m:r>
                      <m:bar>
                        <m:barPr>
                          <m:pos m:val="top"/>
                        </m:barPr>
                        <m:e>
                          <m:r>
                            <m:t>y</m:t>
                          </m:r>
                        </m:e>
                      </m:bar>
                      <m:sSup>
                        <m:e>
                          <m:r>
                            <m:t>)</m:t>
                          </m:r>
                        </m:e>
                        <m:sup>
                          <m:r>
                            <m:t>2</m:t>
                          </m:r>
                        </m:sup>
                      </m:sSup>
                      <m:r>
                        <m:t>=</m:t>
                      </m:r>
                      <m:r>
                        <m:t>∑</m:t>
                      </m:r>
                      <m:r>
                        <m:t>(</m:t>
                      </m:r>
                      <m:acc>
                        <m:accPr>
                          <m:chr m:val="̂"/>
                        </m:accPr>
                        <m:e>
                          <m:r>
                            <m:t>y</m:t>
                          </m:r>
                        </m:e>
                      </m:acc>
                      <m:r>
                        <m:t>−</m:t>
                      </m:r>
                      <m:bar>
                        <m:barPr>
                          <m:pos m:val="top"/>
                        </m:barPr>
                        <m:e>
                          <m:r>
                            <m:t>y</m:t>
                          </m:r>
                        </m:e>
                      </m:bar>
                      <m:sSup>
                        <m:e>
                          <m:r>
                            <m:t>)</m:t>
                          </m:r>
                        </m:e>
                        <m:sup>
                          <m:r>
                            <m:t>2</m:t>
                          </m:r>
                        </m:sup>
                      </m:sSup>
                      <m:r>
                        <m:t>+</m:t>
                      </m:r>
                      <m:r>
                        <m:t>∑</m:t>
                      </m:r>
                      <m:r>
                        <m:t>(</m:t>
                      </m:r>
                      <m:r>
                        <m:t>y</m:t>
                      </m:r>
                      <m:r>
                        <m:t>−</m:t>
                      </m:r>
                      <m:acc>
                        <m:accPr>
                          <m:chr m:val="̂"/>
                        </m:accPr>
                        <m:e>
                          <m:r>
                            <m:t>y</m:t>
                          </m:r>
                        </m:e>
                      </m:acc>
                      <m:sSup>
                        <m:e>
                          <m:r>
                            <m:t>)</m:t>
                          </m:r>
                        </m:e>
                        <m:sup>
                          <m:r>
                            <m:t>2</m:t>
                          </m:r>
                        </m:sup>
                      </m:sSup>
                    </m:oMath>
                  </m:oMathPara>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1052H - S62 - Lecture 09</dc:title>
  <dc:creator/>
  <cp:keywords/>
  <dcterms:created xsi:type="dcterms:W3CDTF">2020-07-21T01:20:14Z</dcterms:created>
  <dcterms:modified xsi:type="dcterms:W3CDTF">2020-07-21T01:20:14Z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yes</vt:lpwstr>
  </property>
  <property fmtid="{D5CDD505-2E9C-101B-9397-08002B2CF9AE}" pid="3" name="output">
    <vt:lpwstr/>
  </property>
</Properties>
</file>