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80" Type="http://schemas.openxmlformats.org/officeDocument/2006/relationships/viewProps" Target="viewProps.xml" /><Relationship Id="rId79" Type="http://schemas.openxmlformats.org/officeDocument/2006/relationships/presProps" Target="presProps.xml" /><Relationship Id="rId1" Type="http://schemas.openxmlformats.org/officeDocument/2006/relationships/slideMaster" Target="slideMasters/slideMaster1.xml" /><Relationship Id="rId82" Type="http://schemas.openxmlformats.org/officeDocument/2006/relationships/tableStyles" Target="tableStyles.xml" /><Relationship Id="rId8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1052H</a:t>
            </a:r>
            <a:r>
              <a:rPr/>
              <a:t> </a:t>
            </a:r>
            <a:r>
              <a:rPr/>
              <a:t>-</a:t>
            </a:r>
            <a:r>
              <a:rPr/>
              <a:t> </a:t>
            </a:r>
            <a:r>
              <a:rPr/>
              <a:t>S62</a:t>
            </a:r>
            <a:r>
              <a:rPr/>
              <a:t> </a:t>
            </a:r>
            <a:r>
              <a:rPr/>
              <a:t>-</a:t>
            </a:r>
            <a:r>
              <a:rPr/>
              <a:t> </a:t>
            </a:r>
            <a:r>
              <a:rPr/>
              <a:t>Lecture</a:t>
            </a:r>
            <a:r>
              <a:rPr/>
              <a:t> </a:t>
            </a:r>
            <a:r>
              <a:rPr/>
              <a:t>10</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Multiple</a:t>
            </a:r>
            <a:r>
              <a:rPr/>
              <a:t> </a:t>
            </a:r>
            <a:r>
              <a:rPr/>
              <a:t>Regression:</a:t>
            </a:r>
            <a:r>
              <a:rPr/>
              <a:t> </a:t>
            </a:r>
            <a:r>
              <a:rPr/>
              <a:t>Computer</a:t>
            </a:r>
            <a:r>
              <a:rPr/>
              <a:t> </a:t>
            </a:r>
            <a:r>
              <a:rPr/>
              <a:t>Output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(daughter </a:t>
            </a:r>
            <a:r>
              <a:rPr sz="1800">
                <a:solidFill>
                  <a:srgbClr val="666666"/>
                </a:solidFill>
                <a:latin typeface="Courier"/>
              </a:rPr>
              <a:t>~</a:t>
            </a:r>
            <a:r>
              <a:rPr sz="1800">
                <a:solidFill>
                  <a:srgbClr val="4070A0"/>
                </a:solidFill>
                <a:latin typeface="Courier"/>
              </a:rPr>
              <a:t> </a:t>
            </a:r>
            <a:r>
              <a:rPr sz="1800">
                <a:latin typeface="Courier"/>
              </a:rPr>
              <a:t>father </a:t>
            </a:r>
            <a:r>
              <a:rPr sz="1800">
                <a:solidFill>
                  <a:srgbClr val="666666"/>
                </a:solidFill>
                <a:latin typeface="Courier"/>
              </a:rPr>
              <a:t>+</a:t>
            </a:r>
            <a:r>
              <a:rPr sz="1800">
                <a:solidFill>
                  <a:srgbClr val="4070A0"/>
                </a:solidFill>
                <a:latin typeface="Courier"/>
              </a:rPr>
              <a:t> </a:t>
            </a:r>
            <a:r>
              <a:rPr sz="1800">
                <a:latin typeface="Courier"/>
              </a:rPr>
              <a:t>mother))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Pulling</a:t>
            </a:r>
            <a:r>
              <a:rPr/>
              <a:t> </a:t>
            </a:r>
            <a:r>
              <a:rPr/>
              <a:t>out</a:t>
            </a:r>
            <a:r>
              <a:rPr/>
              <a:t> </a:t>
            </a:r>
            <a:r>
              <a:rPr/>
              <a:t>critical</a:t>
            </a:r>
            <a:r>
              <a:rPr/>
              <a:t> </a:t>
            </a:r>
            <a:r>
              <a:rPr/>
              <a:t>things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see a number of things. The first is the regression equation:</a:t>
                </a:r>
              </a:p>
              <a:p>
                <a:pPr lvl="0" marL="0" indent="0">
                  <a:buNone/>
                </a:pPr>
                <a14:m>
                  <m:oMathPara xmlns:m="http://schemas.openxmlformats.org/officeDocument/2006/math">
                    <m:oMathParaPr>
                      <m:jc m:val="center"/>
                    </m:oMathParaPr>
                    <m:oMath>
                      <m:r>
                        <m:rPr>
                          <m:nor/>
                          <m:sty m:val="p"/>
                        </m:rPr>
                        <m:t>daughter</m:t>
                      </m:r>
                      <m:r>
                        <m:t>=</m:t>
                      </m:r>
                      <m:r>
                        <m:t>7.4543</m:t>
                      </m:r>
                      <m:r>
                        <m:t>+</m:t>
                      </m:r>
                      <m:r>
                        <m:t>0.1636</m:t>
                      </m:r>
                      <m:r>
                        <m:t>⋅</m:t>
                      </m:r>
                      <m:r>
                        <m:rPr>
                          <m:nor/>
                          <m:sty m:val="p"/>
                        </m:rPr>
                        <m:t>father</m:t>
                      </m:r>
                      <m:r>
                        <m:t>+</m:t>
                      </m:r>
                      <m:r>
                        <m:t>0.7072</m:t>
                      </m:r>
                      <m:r>
                        <m:t>⋅</m:t>
                      </m:r>
                      <m:r>
                        <m:rPr>
                          <m:nor/>
                          <m:sty m:val="p"/>
                        </m:rPr>
                        <m:t>mother</m:t>
                      </m:r>
                      <m:r>
                        <m:t>,</m:t>
                      </m:r>
                    </m:oMath>
                  </m:oMathPara>
                </a14:m>
              </a:p>
              <a:p>
                <a:pPr lvl="0" marL="0" indent="0">
                  <a:buNone/>
                </a:pPr>
                <a:r>
                  <a:rPr/>
                  <a:t>while the second is the </a:t>
                </a:r>
                <a14:m>
                  <m:oMath xmlns:m="http://schemas.openxmlformats.org/officeDocument/2006/math">
                    <m:sSup>
                      <m:e>
                        <m:r>
                          <m:t>R</m:t>
                        </m:r>
                      </m:e>
                      <m:sup>
                        <m:r>
                          <m:t>2</m:t>
                        </m:r>
                      </m:sup>
                    </m:sSup>
                  </m:oMath>
                </a14:m>
                <a:r>
                  <a:rPr/>
                  <a:t> value, </a:t>
                </a:r>
                <a14:m>
                  <m:oMath xmlns:m="http://schemas.openxmlformats.org/officeDocument/2006/math">
                    <m:sSup>
                      <m:e>
                        <m:r>
                          <m:t>R</m:t>
                        </m:r>
                      </m:e>
                      <m:sup>
                        <m:r>
                          <m:t>2</m:t>
                        </m:r>
                      </m:sup>
                    </m:sSup>
                    <m:r>
                      <m:t>=</m:t>
                    </m:r>
                    <m:r>
                      <m:t>67.5</m:t>
                    </m:r>
                    <m:r>
                      <m:t>%</m:t>
                    </m:r>
                  </m:oMath>
                </a14:m>
                <a:r>
                  <a:rPr/>
                  <a:t>. We also see that the </a:t>
                </a:r>
                <a:r>
                  <a:rPr b="1"/>
                  <a:t>adjusted </a:t>
                </a:r>
                <a14:m>
                  <m:oMath xmlns:m="http://schemas.openxmlformats.org/officeDocument/2006/math">
                    <m:sSup>
                      <m:e>
                        <m:r>
                          <m:t>R</m:t>
                        </m:r>
                      </m:e>
                      <m:sup>
                        <m:r>
                          <m:t>2</m:t>
                        </m:r>
                      </m:sup>
                    </m:sSup>
                  </m:oMath>
                </a14:m>
                <a:r>
                  <a:rPr/>
                  <a:t> is listed as </a:t>
                </a:r>
                <a14:m>
                  <m:oMath xmlns:m="http://schemas.openxmlformats.org/officeDocument/2006/math">
                    <m:r>
                      <m:t>63.7</m:t>
                    </m:r>
                    <m:r>
                      <m:t>%</m:t>
                    </m:r>
                  </m:oMath>
                </a14:m>
                <a:r>
                  <a:rPr/>
                  <a:t>, and that the </a:t>
                </a:r>
                <a14:m>
                  <m:oMath xmlns:m="http://schemas.openxmlformats.org/officeDocument/2006/math">
                    <m:r>
                      <m:t>p</m:t>
                    </m:r>
                    <m:r>
                      <m:t>−</m:t>
                    </m:r>
                  </m:oMath>
                </a14:m>
                <a:r>
                  <a:rPr/>
                  <a:t>value (overall) is </a:t>
                </a:r>
                <a14:m>
                  <m:oMath xmlns:m="http://schemas.openxmlformats.org/officeDocument/2006/math">
                    <m:r>
                      <m:t>7.06</m:t>
                    </m:r>
                    <m:r>
                      <m:t>×</m:t>
                    </m:r>
                    <m:sSup>
                      <m:e>
                        <m:r>
                          <m:t>10</m:t>
                        </m:r>
                      </m:e>
                      <m:sup>
                        <m:r>
                          <m:t>−</m:t>
                        </m:r>
                        <m:r>
                          <m:t>5</m:t>
                        </m:r>
                      </m:sup>
                    </m:sSup>
                  </m:oMath>
                </a14:m>
                <a:r>
                  <a:rPr/>
                  <a:t>, a small number.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sSub>
                      <m:e>
                        <m:r>
                          <m:t>b</m:t>
                        </m:r>
                      </m:e>
                      <m:sub>
                        <m:r>
                          <m:t>0</m:t>
                        </m:r>
                      </m:sub>
                    </m:sSub>
                  </m:oMath>
                </a14:m>
                <a:r>
                  <a:rPr/>
                  <a:t> in a multiple regression problem is the </a:t>
                </a:r>
                <a:r>
                  <a:rPr b="1"/>
                  <a:t>predicted</a:t>
                </a:r>
                <a:r>
                  <a:rPr/>
                  <a:t> value of </a:t>
                </a:r>
                <a14:m>
                  <m:oMath xmlns:m="http://schemas.openxmlformats.org/officeDocument/2006/math">
                    <m:r>
                      <m:t>y</m:t>
                    </m:r>
                  </m:oMath>
                </a14:m>
                <a:r>
                  <a:rPr/>
                  <a:t> when all predictor variables are zero. This doesn’t always make sense!</a:t>
                </a:r>
              </a:p>
              <a:p>
                <a:pPr lvl="1"/>
                <a14:m>
                  <m:oMath xmlns:m="http://schemas.openxmlformats.org/officeDocument/2006/math">
                    <m:sSub>
                      <m:e>
                        <m:r>
                          <m:t>b</m:t>
                        </m:r>
                      </m:e>
                      <m:sub>
                        <m:r>
                          <m:t>1</m:t>
                        </m:r>
                      </m:sub>
                    </m:sSub>
                  </m:oMath>
                </a14:m>
                <a:r>
                  <a:rPr/>
                  <a:t> represents the change in </a:t>
                </a:r>
                <a14:m>
                  <m:oMath xmlns:m="http://schemas.openxmlformats.org/officeDocument/2006/math">
                    <m:r>
                      <m:t>y</m:t>
                    </m:r>
                  </m:oMath>
                </a14:m>
                <a:r>
                  <a:rPr/>
                  <a:t> when the first variable (</a:t>
                </a:r>
                <a14:m>
                  <m:oMath xmlns:m="http://schemas.openxmlformats.org/officeDocument/2006/math">
                    <m:sSub>
                      <m:e>
                        <m:r>
                          <m:t>x</m:t>
                        </m:r>
                      </m:e>
                      <m:sub>
                        <m:r>
                          <m:t>1</m:t>
                        </m:r>
                      </m:sub>
                    </m:sSub>
                  </m:oMath>
                </a14:m>
                <a:r>
                  <a:rPr/>
                  <a:t>) changes by one unit; everything else stays fixed</a:t>
                </a:r>
              </a:p>
              <a:p>
                <a:pPr lvl="1"/>
                <a14:m>
                  <m:oMath xmlns:m="http://schemas.openxmlformats.org/officeDocument/2006/math">
                    <m:sSub>
                      <m:e>
                        <m:r>
                          <m:t>b</m:t>
                        </m:r>
                      </m:e>
                      <m:sub>
                        <m:r>
                          <m:t>2</m:t>
                        </m:r>
                      </m:sub>
                    </m:sSub>
                  </m:oMath>
                </a14:m>
                <a:r>
                  <a:rPr/>
                  <a:t> represents the change in </a:t>
                </a:r>
                <a14:m>
                  <m:oMath xmlns:m="http://schemas.openxmlformats.org/officeDocument/2006/math">
                    <m:r>
                      <m:t>y</m:t>
                    </m:r>
                  </m:oMath>
                </a14:m>
                <a:r>
                  <a:rPr/>
                  <a:t> when the second variable (</a:t>
                </a:r>
                <a14:m>
                  <m:oMath xmlns:m="http://schemas.openxmlformats.org/officeDocument/2006/math">
                    <m:sSub>
                      <m:e>
                        <m:r>
                          <m:t>x</m:t>
                        </m:r>
                      </m:e>
                      <m:sub>
                        <m:r>
                          <m:t>2</m:t>
                        </m:r>
                      </m:sub>
                    </m:sSub>
                  </m:oMath>
                </a14:m>
                <a:r>
                  <a:rPr/>
                  <a:t>) changes by one unit; everything else stays fixed</a:t>
                </a:r>
              </a:p>
              <a:p>
                <a:pPr lvl="1"/>
                <a:r>
                  <a:rPr/>
                  <a:t>and so on!</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Overall</a:t></a:r><a:r><a:rPr /><a:t> </a:t></a:r><a14:m><m:oMath xmlns:m="http://schemas.openxmlformats.org/officeDocument/2006/math"><m:r><m:t>p</m:t></m:r></m:oMath></a14:m><a:r><a:rPr /><a:t>-value</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The overall </a:t></a:r><a14:m><m:oMath xmlns:m="http://schemas.openxmlformats.org/officeDocument/2006/math"><m:r><m:t>p</m:t></m:r></m:oMath></a14:m><a:r><a:rPr /><a:t>-value of the model (</a:t></a:r><a14:m><m:oMath xmlns:m="http://schemas.openxmlformats.org/officeDocument/2006/math"><m:r><m:t>7.057</m:t></m:r><m:r><m:t>e</m:t></m:r><m:r><m:t>−</m:t></m:r><m:r><m:t>05</m:t></m:r><m:r><m:t>=</m:t></m:r><m:r><m:t>0.00007057</m:t></m:r></m:oMath></a14:m><a:r><a:rPr /><a:t>) is a measure of the </a:t></a:r><a:r><a:rPr b="1" /><a:t>overall significance</a:t></a:r><a:r><a:rPr /><a:t> of the multiple regression equation. The test it is associated with is:</a:t></a:r></a:p><a:p><a:pPr lvl="0" marL="0" indent="0"><a:buNone /></a:pPr><a:r><a:rPr /><a:t>$$
H_0: \text{all parameters are zero} \qquad \text{versus} \\\qquad H_A: \text{at least one parameter is non-zero}.
$$</a:t></a:r></a:p><a:p><a:pPr lvl="0" marL="0" indent="0"><a:buNone /></a:pPr><a:r><a:rPr /><a:t>(this is actually an ANOVA - it’s all connected)</a:t></a:r></a:p></p:txBody></p:sp></mc:Choice></mc:AlternateContent></p:spTree></p:cSld></p:sld>
</file>

<file path=ppt/slides/slide1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Interpreting</a:t></a:r><a:r><a:rPr /><a:t> </a:t></a:r><a:r><a:rPr /><a:t>the</a:t></a:r><a:r><a:rPr /><a:t> </a:t></a:r><a14:m><m:oMath xmlns:m="http://schemas.openxmlformats.org/officeDocument/2006/math"><m:r><m:t>p</m:t></m:r></m:oMath></a14:m><a:r><a:rPr /><a:t>-value</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A </a:t></a:r><a14:m><m:oMath xmlns:m="http://schemas.openxmlformats.org/officeDocument/2006/math"><m:r><m:t>p</m:t></m:r></m:oMath></a14:m><a:r><a:rPr /><a:t>-value which is less than </a:t></a:r><a14:m><m:oMath xmlns:m="http://schemas.openxmlformats.org/officeDocument/2006/math"><m:r><m:t>α</m:t></m:r></m:oMath></a14:m><a:r><a:rPr /><a:t> means “reject the null”: this means at least one parameter is non-zero, and that the model can be used for prediction. There is </a:t></a:r><a:r><a:rPr b="1" /><a:t>something useful</a:t></a:r><a:r><a:rPr /><a:t> in the model.</a:t></a:r></a:p><a:p><a:pPr lvl="0" marL="0" indent="0"><a:buNone /></a:pPr><a:r><a:rPr /><a:t>A </a:t></a:r><a14:m><m:oMath xmlns:m="http://schemas.openxmlformats.org/officeDocument/2006/math"><m:r><m:t>p</m:t></m:r></m:oMath></a14:m><a:r><a:rPr /><a:t>-value which is greater than </a:t></a:r><a14:m><m:oMath xmlns:m="http://schemas.openxmlformats.org/officeDocument/2006/math"><m:r><m:t>α</m:t></m:r></m:oMath></a14:m><a:r><a:rPr /><a:t> means “fail to reject the null”: we do not have evidence to conclude that any of the parameters are non-zero. This means the model </a:t></a:r><a:r><a:rPr b="1" /><a:t>should not</a:t></a:r><a:r><a:rPr /><a:t> be used for prediction: there’s nothing useful in the model!</a:t></a:r></a:p></p:txBody></p:sp></mc:Choice></mc:AlternateContent></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Height</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Our overall </a:t>
                </a:r>
                <a14:m>
                  <m:oMath xmlns:m="http://schemas.openxmlformats.org/officeDocument/2006/math">
                    <m:r>
                      <m:t>p</m:t>
                    </m:r>
                  </m:oMath>
                </a14:m>
                <a:r>
                  <a:rPr/>
                  <a:t>-value was quite small: </a:t>
                </a:r>
                <a14:m>
                  <m:oMath xmlns:m="http://schemas.openxmlformats.org/officeDocument/2006/math">
                    <m:r>
                      <m:t>0.00007057</m:t>
                    </m:r>
                  </m:oMath>
                </a14:m>
                <a:r>
                  <a:rPr/>
                  <a:t>. This is much smaller than </a:t>
                </a:r>
                <a14:m>
                  <m:oMath xmlns:m="http://schemas.openxmlformats.org/officeDocument/2006/math">
                    <m:r>
                      <m:t>α</m:t>
                    </m:r>
                    <m:r>
                      <m:t>=</m:t>
                    </m:r>
                    <m:r>
                      <m:t>0.01</m:t>
                    </m:r>
                  </m:oMath>
                </a14:m>
                <a:r>
                  <a:rPr/>
                  <a:t> or </a:t>
                </a:r>
                <a14:m>
                  <m:oMath xmlns:m="http://schemas.openxmlformats.org/officeDocument/2006/math">
                    <m:r>
                      <m:t>α</m:t>
                    </m:r>
                    <m:r>
                      <m:t>=</m:t>
                    </m:r>
                    <m:r>
                      <m:t>0.05</m:t>
                    </m:r>
                  </m:oMath>
                </a14:m>
                <a:r>
                  <a:rPr/>
                  <a:t>, so we see that there </a:t>
                </a:r>
                <a:r>
                  <a:rPr b="1"/>
                  <a:t>is</a:t>
                </a:r>
                <a:r>
                  <a:rPr/>
                  <a:t> useful information in this model, and we can use it to predict the heights of daughters from the heights of their parents.</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a:t>
                </a:r>
                <a:r>
                  <a:rPr b="1"/>
                  <a:t>adjusted</a:t>
                </a:r>
                <a:r>
                  <a:rPr/>
                  <a:t> coefficient of determination is a variant of the coefficient of determination, </a:t>
                </a:r>
                <a14:m>
                  <m:oMath xmlns:m="http://schemas.openxmlformats.org/officeDocument/2006/math">
                    <m:sSup>
                      <m:e>
                        <m:r>
                          <m:t>R</m:t>
                        </m:r>
                      </m:e>
                      <m:sup>
                        <m:r>
                          <m:t>2</m:t>
                        </m:r>
                      </m:sup>
                    </m:sSup>
                  </m:oMath>
                </a14:m>
                <a:r>
                  <a:rPr/>
                  <a:t>, that we talked about previously. The formula is</a:t>
                </a:r>
              </a:p>
              <a:p>
                <a:pPr lvl="0" marL="0" indent="0">
                  <a:buNone/>
                </a:pPr>
                <a14:m>
                  <m:oMathPara xmlns:m="http://schemas.openxmlformats.org/officeDocument/2006/math">
                    <m:oMathParaPr>
                      <m:jc m:val="center"/>
                    </m:oMathParaPr>
                    <m:oMath>
                      <m:sSubSup>
                        <m:e>
                          <m:r>
                            <m:t>R</m:t>
                          </m:r>
                        </m:e>
                        <m:sub>
                          <m:r>
                            <m:t>a</m:t>
                          </m:r>
                          <m:r>
                            <m:t>d</m:t>
                          </m:r>
                          <m:r>
                            <m:t>j</m:t>
                          </m:r>
                        </m:sub>
                        <m:sup>
                          <m:r>
                            <m:t>2</m:t>
                          </m:r>
                        </m:sup>
                      </m:sSubSup>
                      <m:r>
                        <m:t>=</m:t>
                      </m:r>
                      <m:r>
                        <m:t>1</m:t>
                      </m:r>
                      <m:r>
                        <m:t>−</m:t>
                      </m:r>
                      <m:f>
                        <m:fPr>
                          <m:type m:val="bar"/>
                        </m:fPr>
                        <m:num>
                          <m:r>
                            <m:t>n</m:t>
                          </m:r>
                          <m:r>
                            <m:t>−</m:t>
                          </m:r>
                          <m:r>
                            <m:t>1</m:t>
                          </m:r>
                        </m:num>
                        <m:den>
                          <m:r>
                            <m:t>n</m:t>
                          </m:r>
                          <m:r>
                            <m:t>−</m:t>
                          </m:r>
                          <m:r>
                            <m:t>(</m:t>
                          </m:r>
                          <m:r>
                            <m:t>k</m:t>
                          </m:r>
                          <m:r>
                            <m:t>+</m:t>
                          </m:r>
                          <m:r>
                            <m:t>1</m:t>
                          </m:r>
                          <m:r>
                            <m:t>)</m:t>
                          </m:r>
                        </m:den>
                      </m:f>
                      <m:r>
                        <m:t>(</m:t>
                      </m:r>
                      <m:r>
                        <m:t>1</m:t>
                      </m:r>
                      <m:r>
                        <m:t>−</m:t>
                      </m:r>
                      <m:sSup>
                        <m:e>
                          <m:r>
                            <m:t>R</m:t>
                          </m:r>
                        </m:e>
                        <m:sup>
                          <m:r>
                            <m:t>2</m:t>
                          </m:r>
                        </m:sup>
                      </m:sSup>
                      <m:r>
                        <m:t>)</m:t>
                      </m:r>
                    </m:oMath>
                  </m:oMathPara>
                </a14:m>
              </a:p>
              <a:p>
                <a:pPr lvl="0" marL="0" indent="0">
                  <a:buNone/>
                </a:pPr>
                <a:r>
                  <a:rPr/>
                  <a:t>where </a:t>
                </a:r>
                <a14:m>
                  <m:oMath xmlns:m="http://schemas.openxmlformats.org/officeDocument/2006/math">
                    <m:r>
                      <m:t>n</m:t>
                    </m:r>
                  </m:oMath>
                </a14:m>
                <a:r>
                  <a:rPr/>
                  <a:t> is the number of data points and </a:t>
                </a:r>
                <a14:m>
                  <m:oMath xmlns:m="http://schemas.openxmlformats.org/officeDocument/2006/math">
                    <m:r>
                      <m:t>k</m:t>
                    </m:r>
                  </m:oMath>
                </a14:m>
                <a:r>
                  <a:rPr/>
                  <a:t> is the number of predictor (</a:t>
                </a:r>
                <a14:m>
                  <m:oMath xmlns:m="http://schemas.openxmlformats.org/officeDocument/2006/math">
                    <m:r>
                      <m:t>x</m:t>
                    </m:r>
                  </m:oMath>
                </a14:m>
                <a:r>
                  <a:rPr/>
                  <a:t>) variables.</a:t>
                </a:r>
              </a:p>
              <a:p>
                <a:pPr lvl="0" marL="0" indent="0">
                  <a:buNone/>
                </a:pPr>
                <a:r>
                  <a:rPr/>
                  <a:t>Why do we do this?</a:t>
                </a:r>
              </a:p>
              <a:p>
                <a:pPr lvl="1"/>
                <a:r>
                  <a:rPr/>
                  <a:t>in multiple regression, </a:t>
                </a:r>
                <a14:m>
                  <m:oMath xmlns:m="http://schemas.openxmlformats.org/officeDocument/2006/math">
                    <m:sSup>
                      <m:e>
                        <m:r>
                          <m:t>R</m:t>
                        </m:r>
                      </m:e>
                      <m:sup>
                        <m:r>
                          <m:t>2</m:t>
                        </m:r>
                      </m:sup>
                    </m:sSup>
                  </m:oMath>
                </a14:m>
                <a:r>
                  <a:rPr/>
                  <a:t> increases for every variable you add, even if it’s useless</a:t>
                </a:r>
              </a:p>
              <a:p>
                <a:pPr lvl="1"/>
                <a14:m>
                  <m:oMath xmlns:m="http://schemas.openxmlformats.org/officeDocument/2006/math">
                    <m:sSup>
                      <m:e>
                        <m:r>
                          <m:t>R</m:t>
                        </m:r>
                      </m:e>
                      <m:sup>
                        <m:r>
                          <m:t>2</m:t>
                        </m:r>
                      </m:sup>
                    </m:sSup>
                  </m:oMath>
                </a14:m>
                <a:r>
                  <a:rPr/>
                  <a:t> is </a:t>
                </a:r>
                <a:r>
                  <a:rPr b="1"/>
                  <a:t>supposed</a:t>
                </a:r>
                <a:r>
                  <a:rPr/>
                  <a:t> to be a measure of how well multiple regression fits the data</a:t>
                </a:r>
              </a:p>
              <a:p>
                <a:pPr lvl="1"/>
                <a:r>
                  <a:rPr/>
                  <a:t>So we adjust the </a:t>
                </a:r>
                <a14:m>
                  <m:oMath xmlns:m="http://schemas.openxmlformats.org/officeDocument/2006/math">
                    <m:sSup>
                      <m:e>
                        <m:r>
                          <m:t>R</m:t>
                        </m:r>
                      </m:e>
                      <m:sup>
                        <m:r>
                          <m:t>2</m:t>
                        </m:r>
                      </m:sup>
                    </m:sSup>
                  </m:oMath>
                </a14:m>
                <a:r>
                  <a:rPr/>
                  <a:t> so the newly added predictors need to be </a:t>
                </a:r>
                <a:r>
                  <a:rPr b="1"/>
                  <a:t>useful</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Height</a:t>
            </a:r>
            <a:r>
              <a:rPr/>
              <a:t> </a:t>
            </a:r>
            <a:r>
              <a:rPr/>
              <a:t>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results from the daughter/mother/father height regression are:</a:t>
                </a:r>
              </a:p>
              <a:p>
                <a:pPr lvl="1"/>
                <a14:m>
                  <m:oMath xmlns:m="http://schemas.openxmlformats.org/officeDocument/2006/math">
                    <m:sSup>
                      <m:e>
                        <m:r>
                          <m:t>R</m:t>
                        </m:r>
                      </m:e>
                      <m:sup>
                        <m:r>
                          <m:t>2</m:t>
                        </m:r>
                      </m:sup>
                    </m:sSup>
                    <m:r>
                      <m:t>=</m:t>
                    </m:r>
                    <m:r>
                      <m:t>0.6752</m:t>
                    </m:r>
                  </m:oMath>
                </a14:m>
              </a:p>
              <a:p>
                <a:pPr lvl="1"/>
                <a:r>
                  <a:rPr/>
                  <a:t>Adjusted </a:t>
                </a:r>
                <a14:m>
                  <m:oMath xmlns:m="http://schemas.openxmlformats.org/officeDocument/2006/math">
                    <m:sSup>
                      <m:e>
                        <m:r>
                          <m:t>R</m:t>
                        </m:r>
                      </m:e>
                      <m:sup>
                        <m:r>
                          <m:t>2</m:t>
                        </m:r>
                      </m:sup>
                    </m:sSup>
                    <m:r>
                      <m:t>=</m:t>
                    </m:r>
                    <m:r>
                      <m:t>0.637</m:t>
                    </m:r>
                  </m:oMath>
                </a14:m>
              </a:p>
              <a:p>
                <a:pPr lvl="0" marL="0" indent="0">
                  <a:buNone/>
                </a:pPr>
                <a:r>
                  <a:rPr/>
                  <a:t>So the naive viewpoint says that </a:t>
                </a:r>
                <a14:m>
                  <m:oMath xmlns:m="http://schemas.openxmlformats.org/officeDocument/2006/math">
                    <m:r>
                      <m:t>67.5</m:t>
                    </m:r>
                    <m:r>
                      <m:t>%</m:t>
                    </m:r>
                  </m:oMath>
                </a14:m>
                <a:r>
                  <a:rPr/>
                  <a:t> of the variation in daughter heights is explained by the heights of the father and mother. The adjusted (more sensible) viewpoint says that only </a:t>
                </a:r>
                <a14:m>
                  <m:oMath xmlns:m="http://schemas.openxmlformats.org/officeDocument/2006/math">
                    <m:r>
                      <m:t>63.7</m:t>
                    </m:r>
                    <m:r>
                      <m:t>%</m:t>
                    </m:r>
                  </m:oMath>
                </a14:m>
                <a:r>
                  <a:rPr/>
                  <a:t> of the variation is explained.</a:t>
                </a:r>
              </a:p>
              <a:p>
                <a:pPr lvl="0" marL="0" indent="0">
                  <a:buNone/>
                </a:pPr>
                <a:r>
                  <a:rPr/>
                  <a:t>When you </a:t>
                </a:r>
                <a:r>
                  <a:rPr b="1"/>
                  <a:t>compare regression models</a:t>
                </a:r>
                <a:r>
                  <a:rPr/>
                  <a:t>, you should use the adjusted </a:t>
                </a:r>
                <a14:m>
                  <m:oMath xmlns:m="http://schemas.openxmlformats.org/officeDocument/2006/math">
                    <m:sSup>
                      <m:e>
                        <m:r>
                          <m:t>R</m:t>
                        </m:r>
                      </m:e>
                      <m:sup>
                        <m:r>
                          <m:t>2</m:t>
                        </m:r>
                      </m:sup>
                    </m:sSup>
                  </m:oMath>
                </a14:m>
                <a:r>
                  <a:rPr/>
                  <a:t> value from each.</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Selection</a:t>
            </a:r>
          </a:p>
        </p:txBody>
      </p:sp>
      <p:sp>
        <p:nvSpPr>
          <p:cNvPr id="3" name="Content Placeholder 2"/>
          <p:cNvSpPr>
            <a:spLocks noGrp="1"/>
          </p:cNvSpPr>
          <p:nvPr>
            <p:ph idx="1"/>
          </p:nvPr>
        </p:nvSpPr>
        <p:spPr/>
        <p:txBody>
          <a:bodyPr/>
          <a:lstStyle/>
          <a:p>
            <a:pPr lvl="0" marL="0" indent="0">
              <a:buNone/>
            </a:pPr>
            <a:r>
              <a:rPr/>
              <a:t>The trickiest part of multiple regression is not interpreting the results of a model, or even comparing two models. Since we use computers, it’s also not the actual computation of the coefficients.</a:t>
            </a:r>
          </a:p>
          <a:p>
            <a:pPr lvl="0" marL="0" indent="0">
              <a:buNone/>
            </a:pPr>
            <a:r>
              <a:rPr/>
              <a:t>The trickiest part: deciding what variables go into the model in the first place!</a:t>
            </a:r>
          </a:p>
          <a:p>
            <a:pPr lvl="0" marL="0" indent="0">
              <a:buNone/>
            </a:pPr>
            <a:r>
              <a:rPr/>
              <a:t>The topic of </a:t>
            </a:r>
            <a:r>
              <a:rPr b="1"/>
              <a:t>variable selection</a:t>
            </a:r>
            <a:r>
              <a:rPr/>
              <a:t> can be very complicated, and we won’t cover all of the ways that exist to evaluate variables (many of which are too complex or mathematical for this course!).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a:t>
            </a:r>
            <a:r>
              <a:rPr/>
              <a:t> </a:t>
            </a:r>
            <a:r>
              <a:rPr/>
              <a:t>1:</a:t>
            </a:r>
            <a:r>
              <a:rPr/>
              <a:t> </a:t>
            </a:r>
            <a:r>
              <a:rPr/>
              <a:t>Common</a:t>
            </a:r>
            <a:r>
              <a:rPr/>
              <a:t> </a:t>
            </a:r>
            <a:r>
              <a:rPr/>
              <a:t>Sense</a:t>
            </a:r>
          </a:p>
        </p:txBody>
      </p:sp>
      <p:sp>
        <p:nvSpPr>
          <p:cNvPr id="3" name="Content Placeholder 2"/>
          <p:cNvSpPr>
            <a:spLocks noGrp="1"/>
          </p:cNvSpPr>
          <p:nvPr>
            <p:ph idx="1"/>
          </p:nvPr>
        </p:nvSpPr>
        <p:spPr/>
        <p:txBody>
          <a:bodyPr/>
          <a:lstStyle/>
          <a:p>
            <a:pPr lvl="0" marL="0" indent="0">
              <a:buNone/>
            </a:pPr>
            <a:r>
              <a:rPr/>
              <a:t>When trying to setup the model, and choosing the variables, you need some minimal amount of rationale for including a variable. We wouldn’t try to use the daughter’s favourite colour, for example: what would that have to do with her health?</a:t>
            </a:r>
          </a:p>
          <a:p>
            <a:pPr lvl="0" marL="0" indent="0">
              <a:buNone/>
            </a:pPr>
            <a:r>
              <a:rPr/>
              <a:t>We could, though, use the family’s ethnicity, socioeconomic status or geographic location as predictors, because there are </a:t>
            </a:r>
            <a:r>
              <a:rPr b="1"/>
              <a:t>plausible</a:t>
            </a:r>
            <a:r>
              <a:rPr/>
              <a:t> links between these things and someone’s height. Remember our Netherlands example: some countries have people who are taller than others! Genetics is a real thing.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One</a:t>
            </a:r>
            <a:r>
              <a:rPr/>
              <a:t> </a:t>
            </a:r>
            <a:r>
              <a:rPr/>
              <a:t>further</a:t>
            </a:r>
            <a:r>
              <a:rPr/>
              <a:t> </a:t>
            </a:r>
            <a:r>
              <a:rPr/>
              <a:t>thing,</a:t>
            </a:r>
            <a:r>
              <a:rPr/>
              <a:t> </a:t>
            </a:r>
            <a:r>
              <a:rPr/>
              <a:t>simple</a:t>
            </a:r>
            <a:r>
              <a:rPr/>
              <a:t> </a:t>
            </a:r>
            <a:r>
              <a:rPr/>
              <a:t>linear</a:t>
            </a:r>
            <a:r>
              <a:rPr/>
              <a:t> </a:t>
            </a:r>
            <a:r>
              <a:rPr/>
              <a:t>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did confidence intervals for </a:t>
                </a:r>
                <a14:m>
                  <m:oMath xmlns:m="http://schemas.openxmlformats.org/officeDocument/2006/math">
                    <m:sSub>
                      <m:e>
                        <m:r>
                          <m:t>β</m:t>
                        </m:r>
                      </m:e>
                      <m:sub>
                        <m:r>
                          <m:t>0</m:t>
                        </m:r>
                      </m:sub>
                    </m:sSub>
                  </m:oMath>
                </a14:m>
                <a:r>
                  <a:rPr/>
                  <a:t> and </a:t>
                </a:r>
                <a14:m>
                  <m:oMath xmlns:m="http://schemas.openxmlformats.org/officeDocument/2006/math">
                    <m:sSub>
                      <m:e>
                        <m:r>
                          <m:t>β</m:t>
                        </m:r>
                      </m:e>
                      <m:sub>
                        <m:r>
                          <m:t>1</m:t>
                        </m:r>
                      </m:sub>
                    </m:sSub>
                  </m:oMath>
                </a14:m>
                <a:r>
                  <a:rPr/>
                  <a:t>, which is enough to let us perform hypothesis tests. We could also compute the </a:t>
                </a:r>
                <a:r>
                  <a:rPr b="1"/>
                  <a:t>test</a:t>
                </a:r>
                <a:r>
                  <a:rPr/>
                  <a:t> </a:t>
                </a:r>
                <a:r>
                  <a:rPr i="1"/>
                  <a:t>t</a:t>
                </a:r>
                <a:r>
                  <a:rPr/>
                  <a:t>-statistic, and use the </a:t>
                </a:r>
                <a:r>
                  <a:rPr i="1"/>
                  <a:t>p</a:t>
                </a:r>
                <a:r>
                  <a:rPr/>
                  <a:t>-value from the computer output, or from the </a:t>
                </a:r>
                <a:r>
                  <a:rPr i="1"/>
                  <a:t>t</a:t>
                </a:r>
                <a:r>
                  <a:rPr/>
                  <a:t>-statistic. Any of the methods we reviewed already will work just fine!</a:t>
                </a:r>
              </a:p>
            </p:txBody>
          </p:sp>
        </mc:Choice>
      </mc:AlternateContent>
    </p:spTree>
  </p:cSld>
</p:sld>
</file>

<file path=ppt/slides/slide2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Method</a:t></a:r><a:r><a:rPr /><a:t> </a:t></a:r><a:r><a:rPr /><a:t>2:</a:t></a:r><a:r><a:rPr /><a:t> </a:t></a:r><a:r><a:rPr /><a:t>Overall</a:t></a:r><a:r><a:rPr /><a:t> </a:t></a:r><a14:m><m:oMath xmlns:m="http://schemas.openxmlformats.org/officeDocument/2006/math"><m:r><m:t>p</m:t></m:r></m:oMath></a14:m><a:r><a:rPr /><a:t>-value</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We can use the overall model </a:t></a:r><a14:m><m:oMath xmlns:m="http://schemas.openxmlformats.org/officeDocument/2006/math"><m:r><m:t>p</m:t></m:r></m:oMath></a14:m><a:r><a:rPr /><a:t>-value of the resulting model fit(s), and compare them. The lower the </a:t></a:r><a14:m><m:oMath xmlns:m="http://schemas.openxmlformats.org/officeDocument/2006/math"><m:r><m:t>p</m:t></m:r></m:oMath></a14:m><a:r><a:rPr /><a:t>-value, the more “significant” the model fit is.</a:t></a:r></a:p></p:txBody></p:sp></mc:Choice></mc:AlternateContent></p:spTree></p:cSld></p:sld>
</file>

<file path=ppt/slides/slide2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Method</a:t></a:r><a:r><a:rPr /><a:t> </a:t></a:r><a:r><a:rPr /><a:t>3:</a:t></a:r><a:r><a:rPr /><a:t> </a:t></a:r><a:r><a:rPr /><a:t>Adjusted</a:t></a:r><a:r><a:rPr /><a:t> </a:t></a:r><a14:m><m:oMath xmlns:m="http://schemas.openxmlformats.org/officeDocument/2006/math"><m:sSup><m:e><m:r><m:t>R</m:t></m:r></m:e><m:sup><m:r><m:t>2</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We can compare models by looking at their Adjusted </a:t></a:r><a14:m><m:oMath xmlns:m="http://schemas.openxmlformats.org/officeDocument/2006/math"><m:sSup><m:e><m:r><m:t>R</m:t></m:r></m:e><m:sup><m:r><m:t>2</m:t></m:r></m:sup></m:sSup></m:oMath></a14:m><a:r><a:rPr /><a:t>, and assuming all input variables are sensible (Method 1), higher Adjusted </a:t></a:r><a14:m><m:oMath xmlns:m="http://schemas.openxmlformats.org/officeDocument/2006/math"><m:sSup><m:e><m:r><m:t>R</m:t></m:r></m:e><m:sup><m:r><m:t>2</m:t></m:r></m:sup></m:sSup></m:oMath></a14:m><a:r><a:rPr /><a:t> should imply a better fit / more predictive power.</a:t></a:r></a:p></p:txBody></p:sp></mc:Choice></mc:AlternateContent></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a:t>
            </a:r>
            <a:r>
              <a:rPr/>
              <a:t> </a:t>
            </a:r>
            <a:r>
              <a:rPr/>
              <a:t>4:</a:t>
            </a:r>
            <a:r>
              <a:rPr/>
              <a:t> </a:t>
            </a:r>
            <a:r>
              <a:rPr/>
              <a:t>Standard</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can examine the standard error, </a:t>
                </a:r>
                <a14:m>
                  <m:oMath xmlns:m="http://schemas.openxmlformats.org/officeDocument/2006/math">
                    <m:sSub>
                      <m:e>
                        <m:r>
                          <m:t>s</m:t>
                        </m:r>
                      </m:e>
                      <m:sub>
                        <m:r>
                          <m:t>e</m:t>
                        </m:r>
                      </m:sub>
                    </m:sSub>
                  </m:oMath>
                </a14:m>
                <a:r>
                  <a:rPr/>
                  <a:t>, for each of the models, and attempt to find one which has the smallest standard error. This leads to models which have more precise prediction intervals, so they do a good job at prediction </a:t>
                </a:r>
                <a14:m>
                  <m:oMath xmlns:m="http://schemas.openxmlformats.org/officeDocument/2006/math">
                    <m:acc>
                      <m:accPr>
                        <m:chr m:val="̂"/>
                      </m:accPr>
                      <m:e>
                        <m:r>
                          <m:t>y</m:t>
                        </m:r>
                      </m:e>
                    </m:acc>
                  </m:oMath>
                </a14:m>
                <a:r>
                  <a:rPr/>
                  <a:t> for a given </a:t>
                </a:r>
                <a14:m>
                  <m:oMath xmlns:m="http://schemas.openxmlformats.org/officeDocument/2006/math">
                    <m:sSub>
                      <m:e>
                        <m:r>
                          <m:t>x</m:t>
                        </m:r>
                      </m:e>
                      <m:sub>
                        <m:r>
                          <m:t>0</m:t>
                        </m:r>
                      </m:sub>
                    </m:sSub>
                  </m:oMath>
                </a14:m>
                <a:r>
                  <a:rPr/>
                  <a: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Method</a:t></a:r><a:r><a:rPr /><a:t> </a:t></a:r><a:r><a:rPr /><a:t>5:</a:t></a:r><a:r><a:rPr /><a:t> </a:t></a:r><a:r><a:rPr /><a:t>Significant</a:t></a:r><a:r><a:rPr /><a:t> </a:t></a:r><a:r><a:rPr /><a:t>Variable</a:t></a:r><a:r><a:rPr /><a:t> </a:t></a:r><a14:m><m:oMath xmlns:m="http://schemas.openxmlformats.org/officeDocument/2006/math"><m:r><m:t>p</m:t></m:r></m:oMath></a14:m><a:r><a:rPr /><a:t>-values</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Rather than looking at the overall model </a:t></a:r><a14:m><m:oMath xmlns:m="http://schemas.openxmlformats.org/officeDocument/2006/math"><m:r><m:t>p</m:t></m:r></m:oMath></a14:m><a:r><a:rPr /><a:t>-value, we could instead examine the specific coefficients in a given model, and look for ones which are not significant. We can then streamline our model, eliminating pieces which aren’t significant, until we find a </a:t></a:r><a:r><a:rPr b="1" /><a:t>parsimonious</a:t></a:r><a:r><a:rPr /><a:t> model.</a:t></a:r></a:p></p:txBody></p:sp></mc:Choice></mc:AlternateContent></p:spTree></p:cSld></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classical “science” definition of </a:t>
                </a:r>
                <a:r>
                  <a:rPr b="1"/>
                  <a:t>parsimony</a:t>
                </a:r>
                <a:r>
                  <a:rPr/>
                  <a:t> is:</a:t>
                </a:r>
              </a:p>
              <a:p>
                <a:pPr lvl="0" marL="0" indent="0">
                  <a:buNone/>
                </a:pPr>
                <a:r>
                  <a:rPr/>
                  <a:t>In statistics, we use </a:t>
                </a:r>
                <a:r>
                  <a:rPr b="1"/>
                  <a:t>parsimony</a:t>
                </a:r>
                <a:r>
                  <a:rPr/>
                  <a:t> to mean:</a:t>
                </a:r>
              </a:p>
              <a:p>
                <a:pPr lvl="0" marL="0" indent="0">
                  <a:buNone/>
                </a:pPr>
                <a:r>
                  <a:rPr/>
                  <a:t>So a </a:t>
                </a:r>
                <a:r>
                  <a:rPr b="1"/>
                  <a:t>parsimonious model</a:t>
                </a:r>
                <a:r>
                  <a:rPr/>
                  <a:t> is one which has all the terms significant (possibly excepting the intercept / </a:t>
                </a:r>
                <a14:m>
                  <m:oMath xmlns:m="http://schemas.openxmlformats.org/officeDocument/2006/math">
                    <m:sSub>
                      <m:e>
                        <m:r>
                          <m:t>b</m:t>
                        </m:r>
                      </m:e>
                      <m:sub>
                        <m:r>
                          <m:t>0</m:t>
                        </m:r>
                      </m:sub>
                    </m:sSub>
                  </m:oMath>
                </a14:m>
                <a:r>
                  <a:rPr/>
                  <a:t> term), but which still has maximized Adjusted </a:t>
                </a:r>
                <a14:m>
                  <m:oMath xmlns:m="http://schemas.openxmlformats.org/officeDocument/2006/math">
                    <m:sSup>
                      <m:e>
                        <m:r>
                          <m:t>R</m:t>
                        </m:r>
                      </m:e>
                      <m:sup>
                        <m:r>
                          <m:t>2</m:t>
                        </m:r>
                      </m:sup>
                    </m:sSup>
                  </m:oMath>
                </a14:m>
                <a:r>
                  <a:rPr/>
                  <a:t> (or minimized overall </a:t>
                </a:r>
                <a14:m>
                  <m:oMath xmlns:m="http://schemas.openxmlformats.org/officeDocument/2006/math">
                    <m:r>
                      <m:t>p</m:t>
                    </m:r>
                  </m:oMath>
                </a14:m>
                <a:r>
                  <a:rPr/>
                  <a:t>-value; or minimum </a:t>
                </a:r>
                <a14:m>
                  <m:oMath xmlns:m="http://schemas.openxmlformats.org/officeDocument/2006/math">
                    <m:sSub>
                      <m:e>
                        <m:r>
                          <m:t>s</m:t>
                        </m:r>
                      </m:e>
                      <m:sub>
                        <m:r>
                          <m:t>e</m:t>
                        </m:r>
                      </m:sub>
                    </m:sSub>
                  </m:oMath>
                </a14:m>
                <a:r>
                  <a:rPr/>
                  <a:t>) for the given set of predictors.</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Tiny</a:t>
            </a:r>
            <a:r>
              <a:rPr/>
              <a:t> </a:t>
            </a:r>
            <a:r>
              <a:rPr/>
              <a:t>Bit</a:t>
            </a:r>
            <a:r>
              <a:rPr/>
              <a:t> </a:t>
            </a:r>
            <a:r>
              <a:rPr/>
              <a:t>of</a:t>
            </a:r>
            <a:r>
              <a:rPr/>
              <a:t> </a:t>
            </a:r>
            <a:r>
              <a:rPr/>
              <a:t>Combinatorics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Combinatorics is an area of mathematics that deals with </a:t>
                </a:r>
                <a:r>
                  <a:rPr b="1"/>
                  <a:t>counting things</a:t>
                </a:r>
                <a:r>
                  <a:rPr/>
                  <a:t>. You might have been introduced to a tiny bit of this area in high school if you ever discussed the “choose notation”:</a:t>
                </a:r>
              </a:p>
              <a:p>
                <a:pPr lvl="0" marL="0" indent="0">
                  <a:buNone/>
                </a:pPr>
                <a14:m>
                  <m:oMathPara xmlns:m="http://schemas.openxmlformats.org/officeDocument/2006/math">
                    <m:oMathParaPr>
                      <m:jc m:val="center"/>
                    </m:oMathParaPr>
                    <m:oMath>
                      <m:d>
                        <m:dPr>
                          <m:begChr m:val="("/>
                          <m:endChr m:val=")"/>
                          <m:grow/>
                        </m:dPr>
                        <m:e>
                          <m:m>
                            <m:mPr>
                              <m:baseJc m:val="center"/>
                              <m:plcHide m:val="1"/>
                              <m:mcs>
                                <m:mc>
                                  <m:mcPr>
                                    <m:mcJc m:val="center"/>
                                    <m:count m:val="1"/>
                                  </m:mcPr>
                                </m:mc>
                              </m:mcs>
                            </m:mPr>
                            <m:mr>
                              <m:e>
                                <m:r>
                                  <m:t>y</m:t>
                                </m:r>
                              </m:e>
                            </m:mr>
                            <m:mr>
                              <m:e>
                                <m:r>
                                  <m:t>x</m:t>
                                </m:r>
                              </m:e>
                            </m:mr>
                          </m:m>
                        </m:e>
                      </m:d>
                    </m:oMath>
                  </m:oMathPara>
                </a14:m>
              </a:p>
              <a:p>
                <a:pPr lvl="0" marL="0" indent="0">
                  <a:buNone/>
                </a:pPr>
                <a:r>
                  <a:rPr/>
                  <a:t>which we read as “</a:t>
                </a:r>
                <a14:m>
                  <m:oMath xmlns:m="http://schemas.openxmlformats.org/officeDocument/2006/math">
                    <m:r>
                      <m:t>y</m:t>
                    </m:r>
                  </m:oMath>
                </a14:m>
                <a:r>
                  <a:rPr/>
                  <a:t> choose </a:t>
                </a:r>
                <a14:m>
                  <m:oMath xmlns:m="http://schemas.openxmlformats.org/officeDocument/2006/math">
                    <m:r>
                      <m:t>x</m:t>
                    </m:r>
                  </m:oMath>
                </a14:m>
                <a:r>
                  <a:rPr/>
                  <a:t>”.</a:t>
                </a:r>
              </a:p>
              <a:p>
                <a:pPr lvl="0" marL="0" indent="0">
                  <a:buNone/>
                </a:pPr>
                <a:r>
                  <a:rPr/>
                  <a:t>What this lets us do is say “how many different ways can be pick </a:t>
                </a:r>
                <a14:m>
                  <m:oMath xmlns:m="http://schemas.openxmlformats.org/officeDocument/2006/math">
                    <m:r>
                      <m:t>x</m:t>
                    </m:r>
                  </m:oMath>
                </a14:m>
                <a:r>
                  <a:rPr/>
                  <a:t> items out from a set of size </a:t>
                </a:r>
                <a14:m>
                  <m:oMath xmlns:m="http://schemas.openxmlformats.org/officeDocument/2006/math">
                    <m:r>
                      <m:t>y</m:t>
                    </m:r>
                  </m:oMath>
                </a14:m>
                <a:r>
                  <a:rPr/>
                  <a:t>”.</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Example</a:t></a:r><a:r><a:rPr /><a:t>: how many different 5-card hands are there from a standard 52-card deck?</a:t></a:r></a:p><a:p><a:pPr lvl="0" marL="0" indent="0"><a:buNone /></a:pPr><a14:m><m:oMathPara xmlns:m="http://schemas.openxmlformats.org/officeDocument/2006/math"><m:oMathParaPr><m:jc m:val="center" /></m:oMathParaPr><m:oMath><m:d><m:dPr><m:begChr m:val="(" /><m:endChr m:val=")" /><m:grow /></m:dPr><m:e><m:m><m:mPr><m:baseJc m:val="center" /><m:plcHide m:val="1" /><m:mcs><m:mc><m:mcPr><m:mcJc m:val="center" /><m:count m:val="1" /></m:mcPr></m:mc></m:mcs></m:mPr><m:mr><m:e><m:r><m:t>52</m:t></m:r></m:e></m:mr><m:mr><m:e><m:r><m:t>5</m:t></m:r></m:e></m:mr></m:m></m:e></m:d><m:r><m:t>=</m:t></m:r><m:r><m:t>2</m:t></m:r><m:r><m:t>,</m:t></m:r><m:r><m:t>598</m:t></m:r><m:r><m:t>,</m:t></m:r><m:r><m:t>960</m:t></m:r><m:r><m:t>.</m:t></m:r></m:oMath></m:oMathPara></a14:m></a:p><a:p><a:pPr lvl="0" marL="0" indent="0"><a:buNone /></a:pPr><a:r><a:rPr b="1" /><a:t>Regression Example</a:t></a:r><a:r><a:rPr /><a:t>: how many different regression models are there if we have 4 possible predictors which we can use?</a:t></a:r></a:p><a:p><a:pPr lvl="0" marL="0" indent="0"><a:buNone /></a:pPr><a14:m><m:oMathPara xmlns:m="http://schemas.openxmlformats.org/officeDocument/2006/math"><m:oMathParaPr><m:jc m:val="center" /></m:oMathParaPr><m:oMath><m:d><m:dPr><m:begChr m:val="(" /><m:endChr m:val=")" /><m:grow /></m:dPr><m:e><m:m><m:mPr><m:baseJc m:val="center" /><m:plcHide m:val="1" /><m:mcs><m:mc><m:mcPr><m:mcJc m:val="center" /><m:count m:val="1" /></m:mcPr></m:mc></m:mcs></m:mPr><m:mr><m:e><m:r><m:t>4</m:t></m:r></m:e></m:mr><m:mr><m:e><m:r><m:t>1</m:t></m:r></m:e></m:mr></m:m></m:e></m:d><m:r><m:t>+</m:t></m:r><m:d><m:dPr><m:begChr m:val="(" /><m:endChr m:val=")" /><m:grow /></m:dPr><m:e><m:m><m:mPr><m:baseJc m:val="center" /><m:plcHide m:val="1" /><m:mcs><m:mc><m:mcPr><m:mcJc m:val="center" /><m:count m:val="1" /></m:mcPr></m:mc></m:mcs></m:mPr><m:mr><m:e><m:r><m:t>4</m:t></m:r></m:e></m:mr><m:mr><m:e><m:r><m:t>2</m:t></m:r></m:e></m:mr></m:m></m:e></m:d><m:r><m:t>+</m:t></m:r><m:d><m:dPr><m:begChr m:val="(" /><m:endChr m:val=")" /><m:grow /></m:dPr><m:e><m:m><m:mPr><m:baseJc m:val="center" /><m:plcHide m:val="1" /><m:mcs><m:mc><m:mcPr><m:mcJc m:val="center" /><m:count m:val="1" /></m:mcPr></m:mc></m:mcs></m:mPr><m:mr><m:e><m:r><m:t>4</m:t></m:r></m:e></m:mr><m:mr><m:e><m:r><m:t>3</m:t></m:r></m:e></m:mr></m:m></m:e></m:d><m:r><m:t>+</m:t></m:r><m:d><m:dPr><m:begChr m:val="(" /><m:endChr m:val=")" /><m:grow /></m:dPr><m:e><m:m><m:mPr><m:baseJc m:val="center" /><m:plcHide m:val="1" /><m:mcs><m:mc><m:mcPr><m:mcJc m:val="center" /><m:count m:val="1" /></m:mcPr></m:mc></m:mcs></m:mPr><m:mr><m:e><m:r><m:t>4</m:t></m:r></m:e></m:mr><m:mr><m:e><m:r><m:t>4</m:t></m:r></m:e></m:mr></m:m></m:e></m:d><m:r><m:t>=</m:t></m:r><m:r><m:t>15</m:t></m:r><m:r><m:t>.</m:t></m:r></m:oMath></m:oMathPara></a14:m></a:p></p:txBody></p:sp></mc:Choice></mc:AlternateContent></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Slightly</a:t>
            </a:r>
            <a:r>
              <a:rPr/>
              <a:t> </a:t>
            </a:r>
            <a:r>
              <a:rPr/>
              <a:t>Easier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we just say “well, each variable can be included, or not included”, then we have four possible decisions to make: variable 1, variable 2, etc. Each decision has two outcomes: we either include or don’t include. That becomes:</a:t>
                </a:r>
              </a:p>
              <a:p>
                <a:pPr lvl="0" marL="0" indent="0">
                  <a:buNone/>
                </a:pPr>
                <a14:m>
                  <m:oMathPara xmlns:m="http://schemas.openxmlformats.org/officeDocument/2006/math">
                    <m:oMathParaPr>
                      <m:jc m:val="center"/>
                    </m:oMathParaPr>
                    <m:oMath>
                      <m:r>
                        <m:t>2</m:t>
                      </m:r>
                      <m:r>
                        <m:t>×</m:t>
                      </m:r>
                      <m:r>
                        <m:t>2</m:t>
                      </m:r>
                      <m:r>
                        <m:t>×</m:t>
                      </m:r>
                      <m:r>
                        <m:t>2</m:t>
                      </m:r>
                      <m:r>
                        <m:t>×</m:t>
                      </m:r>
                      <m:r>
                        <m:t>2</m:t>
                      </m:r>
                      <m:r>
                        <m:t>=</m:t>
                      </m:r>
                      <m:r>
                        <m:t>16</m:t>
                      </m:r>
                    </m:oMath>
                  </m:oMathPara>
                </a14:m>
              </a:p>
              <a:p>
                <a:pPr lvl="0" marL="0" indent="0">
                  <a:buNone/>
                </a:pPr>
                <a:r>
                  <a:rPr/>
                  <a:t>different variations. But among those variations is one which has us rejecting all four variables … in that case, are we still doing regression?? So we have </a:t>
                </a:r>
                <a14:m>
                  <m:oMath xmlns:m="http://schemas.openxmlformats.org/officeDocument/2006/math">
                    <m:r>
                      <m:t>16</m:t>
                    </m:r>
                    <m:r>
                      <m:t>−</m:t>
                    </m:r>
                    <m:r>
                      <m:t>1</m:t>
                    </m:r>
                    <m:r>
                      <m:t>=</m:t>
                    </m:r>
                    <m:r>
                      <m:t>15</m:t>
                    </m:r>
                  </m:oMath>
                </a14:m>
                <a:r>
                  <a:rPr/>
                  <a:t> different possible models.</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Build</a:t>
            </a:r>
            <a:r>
              <a:rPr/>
              <a:t> </a:t>
            </a:r>
            <a:r>
              <a:rPr/>
              <a:t>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we have 15 different variations. How can we possibly choose among them? Logically:</a:t>
                </a:r>
              </a:p>
              <a:p>
                <a:pPr lvl="1"/>
                <a:r>
                  <a:rPr/>
                  <a:t>First, make sure all the variables are actually correlated with the thing you want to predict. If something isn’t correlated, throw it out immediately. (a bunch of </a:t>
                </a:r>
                <a14:m>
                  <m:oMath xmlns:m="http://schemas.openxmlformats.org/officeDocument/2006/math">
                    <m:r>
                      <m:t>r</m:t>
                    </m:r>
                  </m:oMath>
                </a14:m>
                <a:r>
                  <a:rPr/>
                  <a:t> values)</a:t>
                </a:r>
              </a:p>
              <a:p>
                <a:pPr lvl="1"/>
                <a:r>
                  <a:rPr/>
                  <a:t>Second, check to see if the variables are correlated with </a:t>
                </a:r>
                <a:r>
                  <a:rPr b="1"/>
                  <a:t>each other</a:t>
                </a:r>
                <a:r>
                  <a:rPr/>
                  <a:t>. If two variables are highly correlated, then they will predict the same thing, so we only include the one that is most correlated with the response (throw one out).</a:t>
                </a:r>
              </a:p>
              <a:p>
                <a:pPr lvl="1"/>
                <a:r>
                  <a:rPr/>
                  <a:t>Third, build a complete model: include everything that’s correlated and doesn’t duplicate.</a:t>
                </a:r>
              </a:p>
              <a:p>
                <a:pPr lvl="0" marL="0" indent="0">
                  <a:buNone/>
                </a:pPr>
                <a:r>
                  <a:rPr/>
                  <a:t>Once we’ve done this, we perform </a:t>
                </a:r>
                <a:r>
                  <a:rPr b="1"/>
                  <a:t>backward elimination</a:t>
                </a:r>
                <a:r>
                  <a:rPr/>
                  <a:t>: we start from this full model, and we start deleting things that aren’t as useful until we reach parsimony.</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One</a:t></a:r><a:r><a:rPr /><a:t> </a:t></a:r><a:r><a:rPr /><a:t>more</a:t></a:r><a:r><a:rPr /><a:t> </a:t></a:r><a:r><a:rPr /><a:t>note</a:t></a:r><a:r><a:rPr /><a:t> </a:t></a:r><a:r><a:rPr /><a:t>on</a:t></a:r><a:r><a:rPr /><a:t> </a:t></a:r><a14:m><m:oMath xmlns:m="http://schemas.openxmlformats.org/officeDocument/2006/math"><m:r><m:t>t</m:t></m:r></m:oMath></a14:m><a:r><a:rPr /><a:t>-tests</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When we were doing simple linear regression earlier, we used </a:t></a:r><a14:m><m:oMath xmlns:m="http://schemas.openxmlformats.org/officeDocument/2006/math"><m:r><m:t>n</m:t></m:r><m:r><m:t>−</m:t></m:r><m:r><m:t>2</m:t></m:r></m:oMath></a14:m><a:r><a:rPr /><a:t> degrees of freedom for the critical values for the confidence intervals and comparison tests for our coefficient </a:t></a:r><a14:m><m:oMath xmlns:m="http://schemas.openxmlformats.org/officeDocument/2006/math"><m:sSub><m:e><m:r><m:t>β</m:t></m:r></m:e><m:sub><m:r><m:t>1</m:t></m:r></m:sub></m:sSub></m:oMath></a14:m><a:r><a:rPr /><a:t>. When we move to multiple regression, this isn’t true anymore!</a:t></a:r></a:p><a:p><a:pPr lvl="0" marL="0" indent="0"><a:buNone /></a:pPr><a:r><a:rPr /><a:t>For a </a:t></a:r><a:r><a:rPr b="1" /><a:t>multiple regression</a:t></a:r><a:r><a:rPr /><a:t> model, the degrees-of-freedom of a </a:t></a:r><a14:m><m:oMath xmlns:m="http://schemas.openxmlformats.org/officeDocument/2006/math"><m:r><m:t>t</m:t></m:r></m:oMath></a14:m><a:r><a:rPr /><a:t> distribution for testing individual coefficients is </a:t></a:r><a14:m><m:oMath xmlns:m="http://schemas.openxmlformats.org/officeDocument/2006/math"><m:r><m:t>n</m:t></m:r><m:r><m:t>−</m:t></m:r><m:r><m:t>(</m:t></m:r><m:r><m:t>k</m:t></m:r><m:r><m:t>+</m:t></m:r><m:r><m:t>1</m:t></m:r><m:r><m:t>)</m:t></m:r></m:oMath></a14:m><a:r><a:rPr /><a:t>, where </a:t></a:r><a14:m><m:oMath xmlns:m="http://schemas.openxmlformats.org/officeDocument/2006/math"><m:r><m:t>n</m:t></m:r></m:oMath></a14:m><a:r><a:rPr /><a:t> is the total number of observations, and </a:t></a:r><a14:m><m:oMath xmlns:m="http://schemas.openxmlformats.org/officeDocument/2006/math"><m:r><m:t>k</m:t></m:r></m:oMath></a14:m><a:r><a:rPr /><a:t> is the number of predictors </a:t></a:r><a14:m><m:oMath xmlns:m="http://schemas.openxmlformats.org/officeDocument/2006/math"><m:sSub><m:e><m:r><m:t>x</m:t></m:r></m:e><m:sub><m:r><m:t>i</m:t></m:r></m:sub></m:sSub></m:oMath></a14:m><a:r><a:rPr /><a:t> being used.</a:t></a:r></a:p><a:p><a:pPr lvl="0" marL="0" indent="0"><a:buNone /></a:pPr><a:r><a:rPr /><a:t>(so for a simple model, we have one prediction </a:t></a:r><a14:m><m:oMath xmlns:m="http://schemas.openxmlformats.org/officeDocument/2006/math"><m:sSub><m:e><m:r><m:t>x</m:t></m:r></m:e><m:sub><m:r><m:t>1</m:t></m:r></m:sub></m:sSub></m:oMath></a14:m><a:r><a:rPr /><a:t>, so </a:t></a:r><a14:m><m:oMath xmlns:m="http://schemas.openxmlformats.org/officeDocument/2006/math"><m:r><m:t>n</m:t></m:r><m:r><m:t>−</m:t></m:r><m:r><m:t>(</m:t></m:r><m:r><m:t>1</m:t></m:r><m:r><m:t>+</m:t></m:r><m:r><m:t>1</m:t></m:r><m:r><m:t>)</m:t></m:r><m:r><m:t>=</m:t></m:r><m:r><m:t>n</m:t></m:r><m:r><m:t>−</m:t></m:r><m:r><m:t>2</m:t></m:r></m:oMath></a14:m><a:r><a:rPr /><a:t>).</a:t></a:r></a:p></p:txBody></p:sp></mc:Choice></mc:AlternateContent></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Formulae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 a hypothesis of</a:t>
                </a:r>
              </a:p>
              <a:p>
                <a:pPr lvl="0" marL="0" indent="0">
                  <a:buNone/>
                </a:pPr>
                <a14:m>
                  <m:oMathPara xmlns:m="http://schemas.openxmlformats.org/officeDocument/2006/math">
                    <m:oMathParaPr>
                      <m:jc m:val="center"/>
                    </m:oMathParaPr>
                    <m:oMath>
                      <m:sSub>
                        <m:e>
                          <m:r>
                            <m:t>H</m:t>
                          </m:r>
                        </m:e>
                        <m:sub>
                          <m:r>
                            <m:t>0</m:t>
                          </m:r>
                        </m:sub>
                      </m:sSub>
                      <m:r>
                        <m:t>:</m:t>
                      </m:r>
                      <m:sSub>
                        <m:e>
                          <m:r>
                            <m:t>β</m:t>
                          </m:r>
                        </m:e>
                        <m:sub>
                          <m:r>
                            <m:t>1</m:t>
                          </m:r>
                        </m:sub>
                      </m:sSub>
                      <m:r>
                        <m:t>=</m:t>
                      </m:r>
                      <m:r>
                        <m:t>β</m:t>
                      </m:r>
                      <m:r>
                        <m:t>  </m:t>
                      </m:r>
                      <m:r>
                        <m:t> </m:t>
                      </m:r>
                      <m:r>
                        <m:t>  </m:t>
                      </m:r>
                      <m:sSub>
                        <m:e>
                          <m:r>
                            <m:t>H</m:t>
                          </m:r>
                        </m:e>
                        <m:sub>
                          <m:r>
                            <m:t>A</m:t>
                          </m:r>
                        </m:sub>
                      </m:sSub>
                      <m:r>
                        <m:t>:</m:t>
                      </m:r>
                      <m:sSub>
                        <m:e>
                          <m:r>
                            <m:t>β</m:t>
                          </m:r>
                        </m:e>
                        <m:sub>
                          <m:r>
                            <m:t>1</m:t>
                          </m:r>
                        </m:sub>
                      </m:sSub>
                      <m:r>
                        <m:t>≠</m:t>
                      </m:r>
                      <m:r>
                        <m:t>β</m:t>
                      </m:r>
                    </m:oMath>
                  </m:oMathPara>
                </a14:m>
              </a:p>
              <a:p>
                <a:pPr lvl="0" marL="0" indent="0">
                  <a:buNone/>
                </a:pPr>
                <a:r>
                  <a:rPr/>
                  <a:t>we compute</a:t>
                </a:r>
              </a:p>
              <a:p>
                <a:pPr lvl="0" marL="0" indent="0">
                  <a:buNone/>
                </a:pPr>
                <a14:m>
                  <m:oMathPara xmlns:m="http://schemas.openxmlformats.org/officeDocument/2006/math">
                    <m:oMathParaPr>
                      <m:jc m:val="center"/>
                    </m:oMathParaPr>
                    <m:oMath>
                      <m:sSub>
                        <m:e>
                          <m:r>
                            <m:t>t</m:t>
                          </m:r>
                        </m:e>
                        <m:sub>
                          <m:r>
                            <m:rPr>
                              <m:nor/>
                              <m:sty m:val="p"/>
                            </m:rPr>
                            <m:t>test</m:t>
                          </m:r>
                        </m:sub>
                      </m:sSub>
                      <m:r>
                        <m:t>=</m:t>
                      </m:r>
                      <m:f>
                        <m:fPr>
                          <m:type m:val="bar"/>
                        </m:fPr>
                        <m:num>
                          <m:sSub>
                            <m:e>
                              <m:r>
                                <m:t>b</m:t>
                              </m:r>
                            </m:e>
                            <m:sub>
                              <m:r>
                                <m:t>1</m:t>
                              </m:r>
                            </m:sub>
                          </m:sSub>
                          <m:r>
                            <m:t>−</m:t>
                          </m:r>
                          <m:r>
                            <m:t>β</m:t>
                          </m:r>
                        </m:num>
                        <m:den>
                          <m:r>
                            <m:t>s</m:t>
                          </m:r>
                          <m:r>
                            <m:t>e</m:t>
                          </m:r>
                          <m:r>
                            <m:t>(</m:t>
                          </m:r>
                          <m:sSub>
                            <m:e>
                              <m:r>
                                <m:t>β</m:t>
                              </m:r>
                            </m:e>
                            <m:sub>
                              <m:r>
                                <m:t>1</m:t>
                              </m:r>
                            </m:sub>
                          </m:sSub>
                          <m:r>
                            <m:t>)</m:t>
                          </m:r>
                        </m:den>
                      </m:f>
                      <m:r>
                        <m:t>=</m:t>
                      </m:r>
                      <m:f>
                        <m:fPr>
                          <m:type m:val="bar"/>
                        </m:fPr>
                        <m:num>
                          <m:sSub>
                            <m:e>
                              <m:r>
                                <m:t>b</m:t>
                              </m:r>
                            </m:e>
                            <m:sub>
                              <m:r>
                                <m:t>1</m:t>
                              </m:r>
                            </m:sub>
                          </m:sSub>
                          <m:r>
                            <m:t>−</m:t>
                          </m:r>
                          <m:r>
                            <m:t>β</m:t>
                          </m:r>
                        </m:num>
                        <m:den>
                          <m:f>
                            <m:fPr>
                              <m:type m:val="bar"/>
                            </m:fPr>
                            <m:num>
                              <m:sSub>
                                <m:e>
                                  <m:r>
                                    <m:t>s</m:t>
                                  </m:r>
                                </m:e>
                                <m:sub>
                                  <m:r>
                                    <m:t>e</m:t>
                                  </m:r>
                                </m:sub>
                              </m:sSub>
                            </m:num>
                            <m:den>
                              <m:rad>
                                <m:radPr>
                                  <m:degHide m:val="1"/>
                                </m:radPr>
                                <m:deg/>
                                <m:e>
                                  <m:r>
                                    <m:t>∑</m:t>
                                  </m:r>
                                  <m:sSup>
                                    <m:e>
                                      <m:r>
                                        <m:t>x</m:t>
                                      </m:r>
                                    </m:e>
                                    <m:sup>
                                      <m:r>
                                        <m:t>2</m:t>
                                      </m:r>
                                    </m:sup>
                                  </m:sSup>
                                  <m:r>
                                    <m:t>−</m:t>
                                  </m:r>
                                  <m:f>
                                    <m:fPr>
                                      <m:type m:val="bar"/>
                                    </m:fPr>
                                    <m:num>
                                      <m:r>
                                        <m:t>(</m:t>
                                      </m:r>
                                      <m:r>
                                        <m:t>∑</m:t>
                                      </m:r>
                                      <m:r>
                                        <m:t>x</m:t>
                                      </m:r>
                                      <m:sSup>
                                        <m:e>
                                          <m:r>
                                            <m:t>)</m:t>
                                          </m:r>
                                        </m:e>
                                        <m:sup>
                                          <m:r>
                                            <m:t>2</m:t>
                                          </m:r>
                                        </m:sup>
                                      </m:sSup>
                                    </m:num>
                                    <m:den>
                                      <m:r>
                                        <m:t>n</m:t>
                                      </m:r>
                                    </m:den>
                                  </m:f>
                                </m:e>
                              </m:rad>
                            </m:den>
                          </m:f>
                        </m:den>
                      </m:f>
                    </m:oMath>
                  </m:oMathPara>
                </a14:m>
              </a:p>
              <a:p>
                <a:pPr lvl="0" marL="0" indent="0">
                  <a:buNone/>
                </a:pPr>
                <a:r>
                  <a:rPr/>
                  <a:t>where, once again,</a:t>
                </a:r>
              </a:p>
              <a:p>
                <a:pPr lvl="0" marL="0" indent="0">
                  <a:buNone/>
                </a:pPr>
                <a14:m>
                  <m:oMathPara xmlns:m="http://schemas.openxmlformats.org/officeDocument/2006/math">
                    <m:oMathParaPr>
                      <m:jc m:val="center"/>
                    </m:oMathParaPr>
                    <m:oMath>
                      <m:sSub>
                        <m:e>
                          <m:r>
                            <m:t>s</m:t>
                          </m:r>
                        </m:e>
                        <m:sub>
                          <m:r>
                            <m:t>e</m:t>
                          </m:r>
                        </m:sub>
                      </m:sSub>
                      <m:r>
                        <m:t>=</m:t>
                      </m:r>
                      <m:rad>
                        <m:radPr>
                          <m:degHide m:val="1"/>
                        </m:radPr>
                        <m:deg/>
                        <m:e>
                          <m:f>
                            <m:fPr>
                              <m:type m:val="bar"/>
                            </m:fPr>
                            <m:num>
                              <m:r>
                                <m:t>∑</m:t>
                              </m:r>
                              <m:sSup>
                                <m:e>
                                  <m:r>
                                    <m:t>y</m:t>
                                  </m:r>
                                </m:e>
                                <m:sup>
                                  <m:r>
                                    <m:t>2</m:t>
                                  </m:r>
                                </m:sup>
                              </m:sSup>
                              <m:r>
                                <m:t>−</m:t>
                              </m:r>
                              <m:sSub>
                                <m:e>
                                  <m:r>
                                    <m:t>b</m:t>
                                  </m:r>
                                </m:e>
                                <m:sub>
                                  <m:r>
                                    <m:t>0</m:t>
                                  </m:r>
                                </m:sub>
                              </m:sSub>
                              <m:r>
                                <m:t>∑</m:t>
                              </m:r>
                              <m:r>
                                <m:t>y</m:t>
                              </m:r>
                              <m:r>
                                <m:t>−</m:t>
                              </m:r>
                              <m:sSub>
                                <m:e>
                                  <m:r>
                                    <m:t>b</m:t>
                                  </m:r>
                                </m:e>
                                <m:sub>
                                  <m:r>
                                    <m:t>1</m:t>
                                  </m:r>
                                </m:sub>
                              </m:sSub>
                              <m:r>
                                <m:t>∑</m:t>
                              </m:r>
                              <m:r>
                                <m:t>x</m:t>
                              </m:r>
                              <m:r>
                                <m:t>y</m:t>
                              </m:r>
                            </m:num>
                            <m:den>
                              <m:r>
                                <m:t>n</m:t>
                              </m:r>
                              <m:r>
                                <m:t>−</m:t>
                              </m:r>
                              <m:r>
                                <m:t>2</m:t>
                              </m:r>
                            </m:den>
                          </m:f>
                        </m:e>
                      </m:rad>
                      <m:r>
                        <m:t>.</m:t>
                      </m:r>
                    </m:oMath>
                  </m:oMathPara>
                </a14:m>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Height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Our model was</a:t>
                </a:r>
              </a:p>
              <a:p>
                <a:pPr lvl="0" marL="0" indent="0">
                  <a:buNone/>
                </a:pPr>
                <a14:m>
                  <m:oMathPara xmlns:m="http://schemas.openxmlformats.org/officeDocument/2006/math">
                    <m:oMathParaPr>
                      <m:jc m:val="center"/>
                    </m:oMathParaPr>
                    <m:oMath>
                      <m:r>
                        <m:rPr>
                          <m:nor/>
                          <m:sty m:val="p"/>
                        </m:rPr>
                        <m:t>daughter</m:t>
                      </m:r>
                      <m:r>
                        <m:t>=</m:t>
                      </m:r>
                      <m:r>
                        <m:t>7.4543</m:t>
                      </m:r>
                      <m:r>
                        <m:t>+</m:t>
                      </m:r>
                      <m:r>
                        <m:t>0.1636</m:t>
                      </m:r>
                      <m:r>
                        <m:t>⋅</m:t>
                      </m:r>
                      <m:r>
                        <m:rPr>
                          <m:nor/>
                          <m:sty m:val="p"/>
                        </m:rPr>
                        <m:t>father</m:t>
                      </m:r>
                      <m:r>
                        <m:t>+</m:t>
                      </m:r>
                      <m:r>
                        <m:t>0.7072</m:t>
                      </m:r>
                      <m:r>
                        <m:t>⋅</m:t>
                      </m:r>
                      <m:r>
                        <m:rPr>
                          <m:nor/>
                          <m:sty m:val="p"/>
                        </m:rPr>
                        <m:t>mother</m:t>
                      </m:r>
                      <m:r>
                        <m:t>,</m:t>
                      </m:r>
                    </m:oMath>
                  </m:oMathPara>
                </a14:m>
              </a:p>
              <a:p>
                <a:pPr lvl="0" marL="0" indent="0">
                  <a:buNone/>
                </a:pPr>
                <a:r>
                  <a:rPr/>
                  <a:t>and the output from the model was</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In this case, we used all available predictors: mother </a:t></a:r><a:r><a:rPr b="1" /><a:t>and</a:t></a:r><a:r><a:rPr /><a:t> father. We see that the overall model is a good one (</a:t></a:r><a14:m><m:oMath xmlns:m="http://schemas.openxmlformats.org/officeDocument/2006/math"><m:r><m:t>p</m:t></m:r></m:oMath></a14:m><a:r><a:rPr /><a:t>-value of </a:t></a:r><a14:m><m:oMath xmlns:m="http://schemas.openxmlformats.org/officeDocument/2006/math"><m:r><m:t>0.00007057</m:t></m:r></m:oMath></a14:m><a:r><a:rPr /><a:t>). We could use this model for prediction. The Adjusted </a:t></a:r><a14:m><m:oMath xmlns:m="http://schemas.openxmlformats.org/officeDocument/2006/math"><m:sSup><m:e><m:r><m:t>R</m:t></m:r></m:e><m:sup><m:r><m:t>2</m:t></m:r></m:sup></m:sSup></m:oMath></a14:m><a:r><a:rPr /><a:t> is </a:t></a:r><a14:m><m:oMath xmlns:m="http://schemas.openxmlformats.org/officeDocument/2006/math"><m:r><m:t>0.637</m:t></m:r></m:oMath></a14:m><a:r><a:rPr /><a:t>.</a:t></a:r></a:p><a:p><a:pPr lvl="0" marL="0" indent="0"><a:buNone /></a:pPr><a:r><a:rPr /><a:t>However, scanning the list of coefficients, we see that the </a:t></a:r><a:r><a:rPr b="1" /><a:t>father</a:t></a:r><a:r><a:rPr /><a:t> variable has a non-significant </a:t></a:r><a14:m><m:oMath xmlns:m="http://schemas.openxmlformats.org/officeDocument/2006/math"><m:r><m:t>p</m:t></m:r></m:oMath></a14:m><a:r><a:rPr /><a:t>-value. We might be able to eliminate the father variable, by the principle of parsimony, and make a simpler, but equally effective, model.</a:t></a:r></a:p></p:txBody></p:sp></mc:Choice></mc:AlternateContent></p:spTree></p:cSld></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Simpler</a:t>
            </a:r>
            <a:r>
              <a:rPr/>
              <a:t> </a:t>
            </a:r>
            <a:r>
              <a:rPr/>
              <a:t>Model</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(daughter </a:t>
            </a:r>
            <a:r>
              <a:rPr sz="1800">
                <a:solidFill>
                  <a:srgbClr val="666666"/>
                </a:solidFill>
                <a:latin typeface="Courier"/>
              </a:rPr>
              <a:t>~</a:t>
            </a:r>
            <a:r>
              <a:rPr sz="1800">
                <a:solidFill>
                  <a:srgbClr val="4070A0"/>
                </a:solidFill>
                <a:latin typeface="Courier"/>
              </a:rPr>
              <a:t> </a:t>
            </a:r>
            <a:r>
              <a:rPr sz="1800">
                <a:latin typeface="Courier"/>
              </a:rPr>
              <a:t>mother))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Adjusted </a:t>
                </a:r>
                <a14:m>
                  <m:oMath xmlns:m="http://schemas.openxmlformats.org/officeDocument/2006/math">
                    <m:sSup>
                      <m:e>
                        <m:r>
                          <m:t>R</m:t>
                        </m:r>
                      </m:e>
                      <m:sup>
                        <m:r>
                          <m:t>2</m:t>
                        </m:r>
                      </m:sup>
                    </m:sSup>
                  </m:oMath>
                </a14:m>
                <a:r>
                  <a:rPr/>
                  <a:t> went from </a:t>
                </a:r>
                <a14:m>
                  <m:oMath xmlns:m="http://schemas.openxmlformats.org/officeDocument/2006/math">
                    <m:r>
                      <m:t>0.637</m:t>
                    </m:r>
                  </m:oMath>
                </a14:m>
                <a:r>
                  <a:rPr/>
                  <a:t> to </a:t>
                </a:r>
                <a14:m>
                  <m:oMath xmlns:m="http://schemas.openxmlformats.org/officeDocument/2006/math">
                    <m:r>
                      <m:t>0.6235</m:t>
                    </m:r>
                  </m:oMath>
                </a14:m>
                <a:r>
                  <a:rPr/>
                  <a:t> (decrease)</a:t>
                </a:r>
              </a:p>
              <a:p>
                <a:pPr lvl="1"/>
                <a:r>
                  <a:rPr/>
                  <a:t>Overall </a:t>
                </a:r>
                <a14:m>
                  <m:oMath xmlns:m="http://schemas.openxmlformats.org/officeDocument/2006/math">
                    <m:r>
                      <m:t>p</m:t>
                    </m:r>
                  </m:oMath>
                </a14:m>
                <a:r>
                  <a:rPr/>
                  <a:t>-value went from </a:t>
                </a:r>
                <a14:m>
                  <m:oMath xmlns:m="http://schemas.openxmlformats.org/officeDocument/2006/math">
                    <m:r>
                      <m:t>7</m:t>
                    </m:r>
                    <m:r>
                      <m:t>e</m:t>
                    </m:r>
                    <m:r>
                      <m:t>−</m:t>
                    </m:r>
                    <m:r>
                      <m:t>5</m:t>
                    </m:r>
                  </m:oMath>
                </a14:m>
                <a:r>
                  <a:rPr/>
                  <a:t> to </a:t>
                </a:r>
                <a14:m>
                  <m:oMath xmlns:m="http://schemas.openxmlformats.org/officeDocument/2006/math">
                    <m:r>
                      <m:t>2</m:t>
                    </m:r>
                    <m:r>
                      <m:t>e</m:t>
                    </m:r>
                    <m:r>
                      <m:t>−</m:t>
                    </m:r>
                    <m:r>
                      <m:t>5</m:t>
                    </m:r>
                  </m:oMath>
                </a14:m>
                <a:r>
                  <a:rPr/>
                  <a:t> (decrease)</a:t>
                </a:r>
              </a:p>
              <a:p>
                <a:pPr lvl="1"/>
                <a:r>
                  <a:rPr/>
                  <a:t>Residual standard error went from </a:t>
                </a:r>
                <a14:m>
                  <m:oMath xmlns:m="http://schemas.openxmlformats.org/officeDocument/2006/math">
                    <m:r>
                      <m:t>1.94</m:t>
                    </m:r>
                  </m:oMath>
                </a14:m>
                <a:r>
                  <a:rPr/>
                  <a:t> to </a:t>
                </a:r>
                <a14:m>
                  <m:oMath xmlns:m="http://schemas.openxmlformats.org/officeDocument/2006/math">
                    <m:r>
                      <m:t>1.976</m:t>
                    </m:r>
                  </m:oMath>
                </a14:m>
                <a:r>
                  <a:rPr/>
                  <a:t> (increase)</a:t>
                </a:r>
              </a:p>
              <a:p>
                <a:pPr lvl="0" marL="0" indent="0">
                  <a:buNone/>
                </a:pPr>
                <a:r>
                  <a:rPr/>
                  <a:t>Conclusion? Adjusted </a:t>
                </a:r>
                <a14:m>
                  <m:oMath xmlns:m="http://schemas.openxmlformats.org/officeDocument/2006/math">
                    <m:sSup>
                      <m:e>
                        <m:r>
                          <m:t>R</m:t>
                        </m:r>
                      </m:e>
                      <m:sup>
                        <m:r>
                          <m:t>2</m:t>
                        </m:r>
                      </m:sup>
                    </m:sSup>
                  </m:oMath>
                </a14:m>
                <a:r>
                  <a:rPr/>
                  <a:t> decreased and residual standard error increased. While the significance of the simpler model is better (since </a:t>
                </a:r>
                <a14:m>
                  <m:oMath xmlns:m="http://schemas.openxmlformats.org/officeDocument/2006/math">
                    <m:r>
                      <m:t>p</m:t>
                    </m:r>
                  </m:oMath>
                </a14:m>
                <a:r>
                  <a:rPr/>
                  <a:t>-value decreased), the other two metrics are </a:t>
                </a:r>
                <a:r>
                  <a:rPr b="1"/>
                  <a:t>poorer</a:t>
                </a:r>
                <a:r>
                  <a:rPr/>
                  <a:t> for the simpler model. Thus, even though removing the </a:t>
                </a:r>
                <a:r>
                  <a:rPr b="1"/>
                  <a:t>father</a:t>
                </a:r>
                <a:r>
                  <a:rPr/>
                  <a:t> variable from the model simplified things, it did </a:t>
                </a:r>
                <a:r>
                  <a:rPr b="1"/>
                  <a:t>not</a:t>
                </a:r>
                <a:r>
                  <a:rPr/>
                  <a:t> improve our predictive power, or our fit.</a:t>
                </a:r>
              </a:p>
              <a:p>
                <a:pPr lvl="0" marL="0" indent="0">
                  <a:buNone/>
                </a:pPr>
                <a:r>
                  <a:rPr/>
                  <a:t>So we leave </a:t>
                </a:r>
                <a:r>
                  <a:rPr b="1"/>
                  <a:t>father</a:t>
                </a:r>
                <a:r>
                  <a:rPr/>
                  <a:t> in, and our “best model” from this data is to use both father and mother to predict the height of the daughter.</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Stepwise</a:t>
            </a:r>
            <a:r>
              <a:rPr/>
              <a:t> </a:t>
            </a:r>
            <a:r>
              <a:rPr/>
              <a:t>Algorithm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Run the model with all sensible variables included</a:t>
                </a:r>
              </a:p>
              <a:p>
                <a:pPr lvl="1"/>
                <a:r>
                  <a:rPr/>
                  <a:t>Look at the </a:t>
                </a:r>
                <a14:m>
                  <m:oMath xmlns:m="http://schemas.openxmlformats.org/officeDocument/2006/math">
                    <m:r>
                      <m:t>t</m:t>
                    </m:r>
                  </m:oMath>
                </a14:m>
                <a:r>
                  <a:rPr/>
                  <a:t> statistic and </a:t>
                </a:r>
                <a14:m>
                  <m:oMath xmlns:m="http://schemas.openxmlformats.org/officeDocument/2006/math">
                    <m:r>
                      <m:t>p</m:t>
                    </m:r>
                  </m:oMath>
                </a14:m>
                <a:r>
                  <a:rPr/>
                  <a:t>-value of each term included. Find the variable that has the largest </a:t>
                </a:r>
                <a14:m>
                  <m:oMath xmlns:m="http://schemas.openxmlformats.org/officeDocument/2006/math">
                    <m:r>
                      <m:t>p</m:t>
                    </m:r>
                  </m:oMath>
                </a14:m>
                <a:r>
                  <a:rPr/>
                  <a:t>-value which is still greater than </a:t>
                </a:r>
                <a14:m>
                  <m:oMath xmlns:m="http://schemas.openxmlformats.org/officeDocument/2006/math">
                    <m:r>
                      <m:t>α</m:t>
                    </m:r>
                  </m:oMath>
                </a14:m>
                <a:r>
                  <a:rPr/>
                  <a:t>. Eliminate this variable.</a:t>
                </a:r>
              </a:p>
              <a:p>
                <a:pPr lvl="1"/>
                <a:r>
                  <a:rPr/>
                  <a:t>Re-run the model with the variable eliminated.</a:t>
                </a:r>
              </a:p>
              <a:p>
                <a:pPr lvl="1"/>
                <a:r>
                  <a:rPr/>
                  <a:t>Repeat until all remaining </a:t>
                </a:r>
                <a14:m>
                  <m:oMath xmlns:m="http://schemas.openxmlformats.org/officeDocument/2006/math">
                    <m:r>
                      <m:t>p</m:t>
                    </m:r>
                  </m:oMath>
                </a14:m>
                <a:r>
                  <a:rPr/>
                  <a:t>-values are less than </a:t>
                </a:r>
                <a14:m>
                  <m:oMath xmlns:m="http://schemas.openxmlformats.org/officeDocument/2006/math">
                    <m:r>
                      <m:t>α</m:t>
                    </m:r>
                  </m:oMath>
                </a14:m>
                <a:r>
                  <a:rPr/>
                  <a:t>.</a:t>
                </a:r>
              </a:p>
              <a:p>
                <a:pPr lvl="0" marL="0" indent="0">
                  <a:buNone/>
                </a:pPr>
                <a:r>
                  <a:rPr/>
                  <a:t>As we saw in the height example above, while we can do this, sometimes it is worth leaving a variable in the model even if it has a </a:t>
                </a:r>
                <a14:m>
                  <m:oMath xmlns:m="http://schemas.openxmlformats.org/officeDocument/2006/math">
                    <m:r>
                      <m:t>p</m:t>
                    </m:r>
                  </m:oMath>
                </a14:m>
                <a:r>
                  <a:rPr/>
                  <a:t>-value greater than </a:t>
                </a:r>
                <a14:m>
                  <m:oMath xmlns:m="http://schemas.openxmlformats.org/officeDocument/2006/math">
                    <m:r>
                      <m:t>α</m:t>
                    </m:r>
                  </m:oMath>
                </a14:m>
                <a:r>
                  <a:rPr/>
                  <a:t>, if it contributes both increased Adjusted </a:t>
                </a:r>
                <a14:m>
                  <m:oMath xmlns:m="http://schemas.openxmlformats.org/officeDocument/2006/math">
                    <m:sSup>
                      <m:e>
                        <m:r>
                          <m:t>R</m:t>
                        </m:r>
                      </m:e>
                      <m:sup>
                        <m:r>
                          <m:t>2</m:t>
                        </m:r>
                      </m:sup>
                    </m:sSup>
                  </m:oMath>
                </a14:m>
                <a:r>
                  <a:rPr/>
                  <a:t> </a:t>
                </a:r>
                <a:r>
                  <a:rPr b="1"/>
                  <a:t>and</a:t>
                </a:r>
                <a:r>
                  <a:rPr/>
                  <a:t> reduced standard error. It’s quite tricky!</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Dummy</a:t>
            </a:r>
            <a:r>
              <a:rPr/>
              <a:t> </a:t>
            </a:r>
            <a:r>
              <a:rPr/>
              <a:t>Variables</a:t>
            </a:r>
          </a:p>
        </p:txBody>
      </p:sp>
      <p:sp>
        <p:nvSpPr>
          <p:cNvPr id="3" name="Content Placeholder 2"/>
          <p:cNvSpPr>
            <a:spLocks noGrp="1"/>
          </p:cNvSpPr>
          <p:nvPr>
            <p:ph idx="1"/>
          </p:nvPr>
        </p:nvSpPr>
        <p:spPr/>
        <p:txBody>
          <a:bodyPr/>
          <a:lstStyle/>
          <a:p>
            <a:pPr lvl="0" marL="0" indent="0">
              <a:buNone/>
            </a:pPr>
            <a:r>
              <a:rPr/>
              <a:t>So far, all of the predictor and response variables we have considered have been continuous in nature. However, we can easily come up with examples where we would want to use a </a:t>
            </a:r>
            <a:r>
              <a:rPr b="1"/>
              <a:t>dichotomous variable</a:t>
            </a:r>
            <a:r>
              <a:rPr/>
              <a:t> (also known as a binary variable, or a TRUE/FALSE variable) in our regression.</a:t>
            </a:r>
          </a:p>
          <a:p>
            <a:pPr lvl="0" marL="0" indent="0">
              <a:buNone/>
            </a:pPr>
            <a:r>
              <a:rPr/>
              <a:t>From the ANOVA unit, you know that we can have lots of variables of interest that are not numeric: yes/no, true/false, red/green! Not numeric, categorical!</a:t>
            </a:r>
          </a:p>
          <a:p>
            <a:pPr lvl="0" marL="0" indent="0">
              <a:buNone/>
            </a:pPr>
            <a:r>
              <a:rPr/>
              <a:t>To use these variables (which aren’t numbers!) in a </a:t>
            </a:r>
            <a:r>
              <a:rPr b="1"/>
              <a:t>numerical</a:t>
            </a:r>
            <a:r>
              <a:rPr/>
              <a:t> regression problem, we convert them to something known as </a:t>
            </a:r>
            <a:r>
              <a:rPr b="1"/>
              <a:t>dummy variables</a:t>
            </a:r>
            <a:r>
              <a:rPr/>
              <a:t>. Assign each of the cases to a numerical value 0 or 1; it doesn’t matter which is which, so long as you are consistent. Then include the 0/1 variable as part of the regression.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Height</a:t>
            </a:r>
            <a:r>
              <a:rPr/>
              <a:t> </a:t>
            </a:r>
            <a:r>
              <a:rPr/>
              <a:t>Data:</a:t>
            </a:r>
            <a:r>
              <a:rPr/>
              <a:t> </a:t>
            </a:r>
            <a:r>
              <a:rPr/>
              <a:t>More</a:t>
            </a:r>
            <a:r>
              <a:rPr/>
              <a:t> </a:t>
            </a:r>
            <a:r>
              <a:rPr/>
              <a:t>Complicated</a:t>
            </a:r>
          </a:p>
        </p:txBody>
      </p:sp>
      <p:sp>
        <p:nvSpPr>
          <p:cNvPr id="3" name="Content Placeholder 2"/>
          <p:cNvSpPr>
            <a:spLocks noGrp="1"/>
          </p:cNvSpPr>
          <p:nvPr>
            <p:ph idx="1"/>
          </p:nvPr>
        </p:nvSpPr>
        <p:spPr/>
        <p:txBody>
          <a:bodyPr/>
          <a:lstStyle/>
          <a:p>
            <a:pPr lvl="0" marL="0" indent="0">
              <a:buNone/>
            </a:pPr>
            <a:r>
              <a:rPr/>
              <a:t>Let’s go back in time to 1888, and look at Galton’s </a:t>
            </a:r>
            <a:r>
              <a:rPr b="1"/>
              <a:t>original</a:t>
            </a:r>
            <a:r>
              <a:rPr/>
              <a:t> height data.</a:t>
            </a:r>
          </a:p>
          <a:p>
            <a:pPr lvl="0" marL="1270000" indent="0">
              <a:buNone/>
            </a:pPr>
            <a:r>
              <a:rPr sz="1800">
                <a:latin typeface="Courier"/>
              </a:rPr>
              <a:t>galton &lt;-</a:t>
            </a:r>
            <a:r>
              <a:rPr sz="1800">
                <a:solidFill>
                  <a:srgbClr val="4070A0"/>
                </a:solidFill>
                <a:latin typeface="Courier"/>
              </a:rPr>
              <a:t> </a:t>
            </a:r>
            <a:r>
              <a:rPr sz="1800" b="1">
                <a:solidFill>
                  <a:srgbClr val="007020"/>
                </a:solidFill>
                <a:latin typeface="Courier"/>
              </a:rPr>
              <a:t>read_table2</a:t>
            </a:r>
            <a:r>
              <a:rPr sz="1800">
                <a:latin typeface="Courier"/>
              </a:rPr>
              <a:t>(</a:t>
            </a:r>
            <a:r>
              <a:rPr sz="1800">
                <a:solidFill>
                  <a:srgbClr val="4070A0"/>
                </a:solidFill>
                <a:latin typeface="Courier"/>
              </a:rPr>
              <a:t>"galton.csv"</a:t>
            </a:r>
            <a:r>
              <a:rPr sz="1800">
                <a:latin typeface="Courier"/>
              </a:rPr>
              <a:t>)</a:t>
            </a:r>
          </a:p>
          <a:p>
            <a:pPr lvl="0" marL="1270000" indent="0">
              <a:buNone/>
            </a:pPr>
            <a:r>
              <a:rPr sz="1800">
                <a:latin typeface="Courier"/>
              </a:rPr>
              <a:t>## # A tibble: 6 x 6
##   Family Father Mother Gender Height  Kids
##   &lt;chr&gt;   &lt;dbl&gt;  &lt;dbl&gt; &lt;chr&gt;   &lt;dbl&gt; &lt;dbl&gt;
## 1 1        78.5   67   M        73.2     4
## 2 1        78.5   67   F        69.2     4
## 3 1        78.5   67   F        69       4
## 4 1        78.5   67   F        69       4
## 5 2        75.5   66.5 M        73.5     4
## 6 2        75.5   66.5 M        72.5     4</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Scatterplots</a:t>
            </a:r>
            <a:r>
              <a:rPr/>
              <a:t> </a:t>
            </a:r>
            <a:r>
              <a:rPr/>
              <a:t>for</a:t>
            </a:r>
            <a:r>
              <a:rPr/>
              <a:t> </a:t>
            </a:r>
            <a:r>
              <a:rPr/>
              <a:t>Multiple</a:t>
            </a:r>
            <a:r>
              <a:rPr/>
              <a:t> </a:t>
            </a:r>
            <a:r>
              <a:rPr/>
              <a:t>Regression?</a:t>
            </a:r>
          </a:p>
        </p:txBody>
      </p:sp>
      <p:sp>
        <p:nvSpPr>
          <p:cNvPr id="3" name="Content Placeholder 2"/>
          <p:cNvSpPr>
            <a:spLocks noGrp="1"/>
          </p:cNvSpPr>
          <p:nvPr>
            <p:ph idx="1"/>
          </p:nvPr>
        </p:nvSpPr>
        <p:spPr/>
        <p:txBody>
          <a:bodyPr/>
          <a:lstStyle/>
          <a:p>
            <a:pPr lvl="0" marL="0" indent="0">
              <a:buNone/>
            </a:pPr>
            <a:r>
              <a:rPr/>
              <a:t>One problem with multiple regression is that the actual fit is not a </a:t>
            </a:r>
            <a:r>
              <a:rPr b="1"/>
              <a:t>line</a:t>
            </a:r>
            <a:r>
              <a:rPr/>
              <a:t> anymore: it’s actually something known as a </a:t>
            </a:r>
            <a:r>
              <a:rPr b="1"/>
              <a:t>hyperplane</a:t>
            </a:r>
            <a:r>
              <a:rPr/>
              <a:t>: basically, a line in 3D or 4D. It’s much, much harder to visualize!</a:t>
            </a:r>
          </a:p>
          <a:p>
            <a:pPr lvl="0" marL="0" indent="0">
              <a:buNone/>
            </a:pPr>
            <a:r>
              <a:rPr/>
              <a:t>One way to work around this for the initial screening part of the regression is to do scatterplots of each variable against </a:t>
            </a:r>
            <a:r>
              <a:rPr b="1"/>
              <a:t>each other</a:t>
            </a:r>
            <a:r>
              <a:rPr/>
              <a:t> variable, two at a time. So we do scatterplots of the response against each predictor, and </a:t>
            </a:r>
            <a:r>
              <a:rPr b="1"/>
              <a:t>also</a:t>
            </a:r>
            <a:r>
              <a:rPr/>
              <a:t> do scatterplots of the predictors </a:t>
            </a:r>
            <a:r>
              <a:rPr i="1"/>
              <a:t>pair-wise</a:t>
            </a:r>
            <a:r>
              <a:rPr/>
              <a:t> (done two at a time).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Galton’s</a:t>
            </a:r>
            <a:r>
              <a:rPr/>
              <a:t> </a:t>
            </a:r>
            <a:r>
              <a:rPr/>
              <a:t>Data,</a:t>
            </a:r>
            <a:r>
              <a:rPr/>
              <a:t> </a:t>
            </a:r>
            <a:r>
              <a:rPr/>
              <a:t>Scatterplots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pairs</a:t>
            </a:r>
            <a:r>
              <a:rPr sz="1800">
                <a:latin typeface="Courier"/>
              </a:rPr>
              <a:t>(Height </a:t>
            </a:r>
            <a:r>
              <a:rPr sz="1800">
                <a:solidFill>
                  <a:srgbClr val="666666"/>
                </a:solidFill>
                <a:latin typeface="Courier"/>
              </a:rPr>
              <a:t>~</a:t>
            </a:r>
            <a:r>
              <a:rPr sz="1800">
                <a:solidFill>
                  <a:srgbClr val="4070A0"/>
                </a:solidFill>
                <a:latin typeface="Courier"/>
              </a:rPr>
              <a:t> </a:t>
            </a:r>
            <a:r>
              <a:rPr sz="1800">
                <a:latin typeface="Courier"/>
              </a:rPr>
              <a:t>Father </a:t>
            </a:r>
            <a:r>
              <a:rPr sz="1800">
                <a:solidFill>
                  <a:srgbClr val="666666"/>
                </a:solidFill>
                <a:latin typeface="Courier"/>
              </a:rPr>
              <a:t>+</a:t>
            </a:r>
            <a:r>
              <a:rPr sz="1800">
                <a:solidFill>
                  <a:srgbClr val="4070A0"/>
                </a:solidFill>
                <a:latin typeface="Courier"/>
              </a:rPr>
              <a:t> </a:t>
            </a:r>
            <a:r>
              <a:rPr sz="1800">
                <a:latin typeface="Courier"/>
              </a:rPr>
              <a:t>Mother, </a:t>
            </a:r>
            <a:r>
              <a:rPr sz="1800">
                <a:solidFill>
                  <a:srgbClr val="902000"/>
                </a:solidFill>
                <a:latin typeface="Courier"/>
              </a:rPr>
              <a:t>data =</a:t>
            </a:r>
            <a:r>
              <a:rPr sz="1800">
                <a:latin typeface="Courier"/>
              </a:rPr>
              <a:t> galton,  </a:t>
            </a:r>
            <a:r>
              <a:rPr sz="1800">
                <a:solidFill>
                  <a:srgbClr val="902000"/>
                </a:solidFill>
                <a:latin typeface="Courier"/>
              </a:rPr>
              <a:t>main =</a:t>
            </a:r>
            <a:r>
              <a:rPr sz="1800">
                <a:latin typeface="Courier"/>
              </a:rPr>
              <a:t> </a:t>
            </a:r>
            <a:r>
              <a:rPr sz="1800">
                <a:solidFill>
                  <a:srgbClr val="4070A0"/>
                </a:solidFill>
                <a:latin typeface="Courier"/>
              </a:rPr>
              <a:t>"Pairwise Scatterplots"</a:t>
            </a:r>
            <a:r>
              <a:rPr sz="1800">
                <a:latin typeface="Courier"/>
              </a:rPr>
              <a: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10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Usual</a:t>
            </a:r>
            <a:r>
              <a:rPr/>
              <a:t> </a:t>
            </a:r>
            <a:r>
              <a:rPr/>
              <a:t>Test</a:t>
            </a:r>
            <a:r>
              <a:rPr/>
              <a:t> </a:t>
            </a:r>
            <a:r>
              <a:rPr/>
              <a:t>Steps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Once you’ve computed your </a:t>
                </a:r>
                <a14:m>
                  <m:oMath xmlns:m="http://schemas.openxmlformats.org/officeDocument/2006/math">
                    <m:sSub>
                      <m:e>
                        <m:r>
                          <m:t>t</m:t>
                        </m:r>
                      </m:e>
                      <m:sub>
                        <m:r>
                          <m:rPr>
                            <m:nor/>
                            <m:sty m:val="p"/>
                          </m:rPr>
                          <m:t>test</m:t>
                        </m:r>
                      </m:sub>
                    </m:sSub>
                  </m:oMath>
                </a14:m>
                <a:r>
                  <a:rPr/>
                  <a:t>, just do everything like normal, remembering that you only have </a:t>
                </a:r>
                <a14:m>
                  <m:oMath xmlns:m="http://schemas.openxmlformats.org/officeDocument/2006/math">
                    <m:r>
                      <m:t>n</m:t>
                    </m:r>
                    <m:r>
                      <m:t>−</m:t>
                    </m:r>
                    <m:r>
                      <m:t>2</m:t>
                    </m:r>
                  </m:oMath>
                </a14:m>
                <a:r>
                  <a:rPr/>
                  <a:t> degrees of freedom instead of the usual </a:t>
                </a:r>
                <a14:m>
                  <m:oMath xmlns:m="http://schemas.openxmlformats.org/officeDocument/2006/math">
                    <m:r>
                      <m:t>n</m:t>
                    </m:r>
                    <m:r>
                      <m:t>−</m:t>
                    </m:r>
                    <m:r>
                      <m:t>1</m:t>
                    </m:r>
                  </m:oMath>
                </a14:m>
                <a:r>
                  <a:rPr/>
                  <a:t>.</a:t>
                </a:r>
              </a:p>
              <a:p>
                <a:pPr lvl="0" marL="0" indent="0">
                  <a:buNone/>
                </a:pPr>
                <a:r>
                  <a:rPr/>
                  <a:t>… or just use the outputs from R, with p-values!</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a:t>
            </a:r>
            <a:r>
              <a:rPr/>
              <a:t> </a:t>
            </a:r>
            <a:r>
              <a:rPr/>
              <a:t>what</a:t>
            </a:r>
            <a:r>
              <a:rPr/>
              <a:t> </a:t>
            </a:r>
            <a:r>
              <a:rPr/>
              <a:t>do</a:t>
            </a:r>
            <a:r>
              <a:rPr/>
              <a:t> </a:t>
            </a:r>
            <a:r>
              <a:rPr/>
              <a:t>we</a:t>
            </a:r>
            <a:r>
              <a:rPr/>
              <a:t> </a:t>
            </a:r>
            <a:r>
              <a:rPr/>
              <a:t>see?</a:t>
            </a:r>
          </a:p>
        </p:txBody>
      </p:sp>
      <p:sp>
        <p:nvSpPr>
          <p:cNvPr id="3" name="Content Placeholder 2"/>
          <p:cNvSpPr>
            <a:spLocks noGrp="1"/>
          </p:cNvSpPr>
          <p:nvPr>
            <p:ph idx="1"/>
          </p:nvPr>
        </p:nvSpPr>
        <p:spPr/>
        <p:txBody>
          <a:bodyPr/>
          <a:lstStyle/>
          <a:p>
            <a:pPr lvl="1"/>
            <a:r>
              <a:rPr/>
              <a:t>positive linear relationships between all pairwise variables</a:t>
            </a:r>
          </a:p>
          <a:p>
            <a:pPr lvl="1"/>
            <a:r>
              <a:rPr/>
              <a:t>height of child is positively linearly correlated with height of father</a:t>
            </a:r>
          </a:p>
          <a:p>
            <a:pPr lvl="1"/>
            <a:r>
              <a:rPr/>
              <a:t>height of child is positively linearly correlated with height of mother</a:t>
            </a:r>
          </a:p>
          <a:p>
            <a:pPr lvl="1"/>
            <a:r>
              <a:rPr/>
              <a:t>height of father is positively linearly correlated with height of mother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Compute</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cor.test</a:t>
            </a:r>
            <a:r>
              <a:rPr sz="1800">
                <a:latin typeface="Courier"/>
              </a:rPr>
              <a:t>(galton</a:t>
            </a:r>
            <a:r>
              <a:rPr sz="1800">
                <a:solidFill>
                  <a:srgbClr val="666666"/>
                </a:solidFill>
                <a:latin typeface="Courier"/>
              </a:rPr>
              <a:t>$</a:t>
            </a:r>
            <a:r>
              <a:rPr sz="1800">
                <a:latin typeface="Courier"/>
              </a:rPr>
              <a:t>Height, galton</a:t>
            </a:r>
            <a:r>
              <a:rPr sz="1800">
                <a:solidFill>
                  <a:srgbClr val="666666"/>
                </a:solidFill>
                <a:latin typeface="Courier"/>
              </a:rPr>
              <a:t>$</a:t>
            </a:r>
            <a:r>
              <a:rPr sz="1800">
                <a:latin typeface="Courier"/>
              </a:rPr>
              <a:t>Father)</a:t>
            </a:r>
          </a:p>
          <a:p>
            <a:pPr lvl="0" marL="1270000" indent="0">
              <a:buNone/>
            </a:pPr>
            <a:r>
              <a:rPr sz="1800">
                <a:latin typeface="Courier"/>
              </a:rPr>
              <a:t>## 
##  Pearson's product-moment correlation
## 
## data:  galton$Height and galton$Father
## t = 8.5737, df = 896, p-value &lt; 2.2e-16
## alternative hypothesis: true correlation is not equal to 0
## 95 percent confidence interval:
##  0.2137851 0.3347455
## sample estimates:
##       cor 
## 0.2753548</a:t>
            </a:r>
          </a:p>
        </p:txBody>
      </p:sp>
    </p:spTree>
  </p:cSld>
</p:sld>
</file>

<file path=ppt/slides/slide4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1270000" indent="0"><a:buNone /></a:pPr><a:r><a:rPr sz="1800" b="1"><a:solidFill><a:srgbClr val="007020" /></a:solidFill><a:latin typeface="Courier" /></a:rPr><a:t>cor.test</a:t></a:r><a:r><a:rPr sz="1800"><a:latin typeface="Courier" /></a:rPr><a:t>(galton</a:t></a:r><a:r><a:rPr sz="1800"><a:solidFill><a:srgbClr val="666666" /></a:solidFill><a:latin typeface="Courier" /></a:rPr><a:t>$</a:t></a:r><a:r><a:rPr sz="1800"><a:latin typeface="Courier" /></a:rPr><a:t>Height, galton</a:t></a:r><a:r><a:rPr sz="1800"><a:solidFill><a:srgbClr val="666666" /></a:solidFill><a:latin typeface="Courier" /></a:rPr><a:t>$</a:t></a:r><a:r><a:rPr sz="1800"><a:latin typeface="Courier" /></a:rPr><a:t>Mother)</a:t></a:r></a:p><a:p><a:pPr lvl="0" marL="1270000" indent="0"><a:buNone /></a:pPr><a:r><a:rPr sz="1800"><a:latin typeface="Courier" /></a:rPr><a:t>## 
##  Pearson&#39;s product-moment correlation
## 
## data:  galton$Height and galton$Mother
## t = 6.1628, df = 896, p-value = 1.079e-09
## alternative hypothesis: true correlation is not equal to 0
## 95 percent confidence interval:
##  0.1380554 0.2635982
## sample estimates:
##       cor 
## 0.2016549</a:t></a:r></a:p></p:txBody></p:sp></p:spTree></p:cSld></p:sld>
</file>

<file path=ppt/slides/slide4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1270000" indent="0"><a:buNone /></a:pPr><a:r><a:rPr sz="1800" b="1"><a:solidFill><a:srgbClr val="007020" /></a:solidFill><a:latin typeface="Courier" /></a:rPr><a:t>cor.test</a:t></a:r><a:r><a:rPr sz="1800"><a:latin typeface="Courier" /></a:rPr><a:t>(galton</a:t></a:r><a:r><a:rPr sz="1800"><a:solidFill><a:srgbClr val="666666" /></a:solidFill><a:latin typeface="Courier" /></a:rPr><a:t>$</a:t></a:r><a:r><a:rPr sz="1800"><a:latin typeface="Courier" /></a:rPr><a:t>Father, galton</a:t></a:r><a:r><a:rPr sz="1800"><a:solidFill><a:srgbClr val="666666" /></a:solidFill><a:latin typeface="Courier" /></a:rPr><a:t>$</a:t></a:r><a:r><a:rPr sz="1800"><a:latin typeface="Courier" /></a:rPr><a:t>Mother)</a:t></a:r></a:p><a:p><a:pPr lvl="0" marL="1270000" indent="0"><a:buNone /></a:pPr><a:r><a:rPr sz="1800"><a:latin typeface="Courier" /></a:rPr><a:t>## 
##  Pearson&#39;s product-moment correlation
## 
## data:  galton$Father and galton$Mother
## t = 2.211, df = 896, p-value = 0.02729
## alternative hypothesis: true correlation is not equal to 0
## 95 percent confidence interval:
##  0.008283733 0.138418345
## sample estimates:
##        cor 
## 0.07366461</a:t></a:r></a:p></p:txBody></p:sp></p:spTree></p:cSld></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Same</a:t>
            </a:r>
            <a:r>
              <a:rPr/>
              <a:t> </a:t>
            </a:r>
            <a:r>
              <a:rPr/>
              <a:t>Model</a:t>
            </a:r>
          </a:p>
        </p:txBody>
      </p:sp>
      <p:sp>
        <p:nvSpPr>
          <p:cNvPr id="3" name="Content Placeholder 2"/>
          <p:cNvSpPr>
            <a:spLocks noGrp="1"/>
          </p:cNvSpPr>
          <p:nvPr>
            <p:ph idx="1"/>
          </p:nvPr>
        </p:nvSpPr>
        <p:spPr/>
        <p:txBody>
          <a:bodyPr/>
          <a:lstStyle/>
          <a:p>
            <a:pPr lvl="0" marL="0" indent="0">
              <a:buNone/>
            </a:pPr>
            <a:r>
              <a:rPr/>
              <a:t>We try the same model as before:</a:t>
            </a:r>
          </a:p>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(Height </a:t>
            </a:r>
            <a:r>
              <a:rPr sz="1800">
                <a:solidFill>
                  <a:srgbClr val="666666"/>
                </a:solidFill>
                <a:latin typeface="Courier"/>
              </a:rPr>
              <a:t>~</a:t>
            </a:r>
            <a:r>
              <a:rPr sz="1800">
                <a:solidFill>
                  <a:srgbClr val="4070A0"/>
                </a:solidFill>
                <a:latin typeface="Courier"/>
              </a:rPr>
              <a:t> </a:t>
            </a:r>
            <a:r>
              <a:rPr sz="1800">
                <a:latin typeface="Courier"/>
              </a:rPr>
              <a:t>Father </a:t>
            </a:r>
            <a:r>
              <a:rPr sz="1800">
                <a:solidFill>
                  <a:srgbClr val="666666"/>
                </a:solidFill>
                <a:latin typeface="Courier"/>
              </a:rPr>
              <a:t>+</a:t>
            </a:r>
            <a:r>
              <a:rPr sz="1800">
                <a:solidFill>
                  <a:srgbClr val="4070A0"/>
                </a:solidFill>
                <a:latin typeface="Courier"/>
              </a:rPr>
              <a:t> </a:t>
            </a:r>
            <a:r>
              <a:rPr sz="1800">
                <a:latin typeface="Courier"/>
              </a:rPr>
              <a:t>Mother, </a:t>
            </a:r>
            <a:r>
              <a:rPr sz="1800">
                <a:solidFill>
                  <a:srgbClr val="902000"/>
                </a:solidFill>
                <a:latin typeface="Courier"/>
              </a:rPr>
              <a:t>data =</a:t>
            </a:r>
            <a:r>
              <a:rPr sz="1800">
                <a:latin typeface="Courier"/>
              </a:rPr>
              <a:t> galton))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Is</a:t>
            </a:r>
            <a:r>
              <a:rPr/>
              <a:t> </a:t>
            </a:r>
            <a:r>
              <a:rPr/>
              <a:t>this</a:t>
            </a:r>
            <a:r>
              <a:rPr/>
              <a:t> </a:t>
            </a:r>
            <a:r>
              <a:rPr/>
              <a:t>a</a:t>
            </a:r>
            <a:r>
              <a:rPr/>
              <a:t> </a:t>
            </a:r>
            <a:r>
              <a:rPr/>
              <a:t>good</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all individual coefficients are significant (very low </a:t>
                </a:r>
                <a14:m>
                  <m:oMath xmlns:m="http://schemas.openxmlformats.org/officeDocument/2006/math">
                    <m:r>
                      <m:t>p</m:t>
                    </m:r>
                  </m:oMath>
                </a14:m>
                <a:r>
                  <a:rPr/>
                  <a:t>-values)</a:t>
                </a:r>
              </a:p>
              <a:p>
                <a:pPr lvl="1"/>
                <a:r>
                  <a:rPr/>
                  <a:t>overall model </a:t>
                </a:r>
                <a14:m>
                  <m:oMath xmlns:m="http://schemas.openxmlformats.org/officeDocument/2006/math">
                    <m:r>
                      <m:t>p</m:t>
                    </m:r>
                  </m:oMath>
                </a14:m>
                <a:r>
                  <a:rPr/>
                  <a:t>-value is very small</a:t>
                </a:r>
              </a:p>
              <a:p>
                <a:pPr lvl="0" marL="0" indent="0">
                  <a:buNone/>
                </a:pPr>
                <a:r>
                  <a:rPr/>
                  <a:t>There’s no real path for backwards elimination here.</a:t>
                </a:r>
              </a:p>
              <a:p>
                <a:pPr lvl="0" marL="0" indent="0">
                  <a:buNone/>
                </a:pPr>
                <a:r>
                  <a:rPr b="1"/>
                  <a:t>However</a:t>
                </a:r>
                <a:r>
                  <a:rPr/>
                  <a:t>: we did not include the final variable – gender!</a:t>
                </a:r>
              </a:p>
            </p:txBody>
          </p:sp>
        </mc:Choice>
      </mc:AlternateContent>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Larger</a:t>
            </a:r>
            <a:r>
              <a:rPr/>
              <a:t> </a:t>
            </a:r>
            <a:r>
              <a:rPr/>
              <a:t>Model</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(Height </a:t>
            </a:r>
            <a:r>
              <a:rPr sz="1800">
                <a:solidFill>
                  <a:srgbClr val="666666"/>
                </a:solidFill>
                <a:latin typeface="Courier"/>
              </a:rPr>
              <a:t>~</a:t>
            </a:r>
            <a:r>
              <a:rPr sz="1800">
                <a:solidFill>
                  <a:srgbClr val="4070A0"/>
                </a:solidFill>
                <a:latin typeface="Courier"/>
              </a:rPr>
              <a:t> </a:t>
            </a:r>
            <a:r>
              <a:rPr sz="1800">
                <a:latin typeface="Courier"/>
              </a:rPr>
              <a:t>Father </a:t>
            </a:r>
            <a:r>
              <a:rPr sz="1800">
                <a:solidFill>
                  <a:srgbClr val="666666"/>
                </a:solidFill>
                <a:latin typeface="Courier"/>
              </a:rPr>
              <a:t>+</a:t>
            </a:r>
            <a:r>
              <a:rPr sz="1800">
                <a:solidFill>
                  <a:srgbClr val="4070A0"/>
                </a:solidFill>
                <a:latin typeface="Courier"/>
              </a:rPr>
              <a:t> </a:t>
            </a:r>
            <a:r>
              <a:rPr sz="1800">
                <a:latin typeface="Courier"/>
              </a:rPr>
              <a:t>Mother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as.factor</a:t>
            </a:r>
            <a:r>
              <a:rPr sz="1800">
                <a:latin typeface="Courier"/>
              </a:rPr>
              <a:t>(Gender), </a:t>
            </a:r>
            <a:r>
              <a:rPr sz="1800">
                <a:solidFill>
                  <a:srgbClr val="902000"/>
                </a:solidFill>
                <a:latin typeface="Courier"/>
              </a:rPr>
              <a:t>data =</a:t>
            </a:r>
            <a:r>
              <a:rPr sz="1800">
                <a:latin typeface="Courier"/>
              </a:rPr>
              <a:t> galton))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Even</a:t>
            </a:r>
            <a:r>
              <a:rPr/>
              <a:t> </a:t>
            </a:r>
            <a:r>
              <a:rPr/>
              <a:t>Better!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This reduces the standard error (good!), increases the Adjusted </a:t>
                </a:r>
                <a14:m>
                  <m:oMath xmlns:m="http://schemas.openxmlformats.org/officeDocument/2006/math">
                    <m:sSup>
                      <m:e>
                        <m:r>
                          <m:t>R</m:t>
                        </m:r>
                      </m:e>
                      <m:sup>
                        <m:r>
                          <m:t>2</m:t>
                        </m:r>
                      </m:sup>
                    </m:sSup>
                  </m:oMath>
                </a14:m>
                <a:r>
                  <a:rPr/>
                  <a:t> (good!), and even reduces all of the individual coefficient </a:t>
                </a:r>
                <a14:m>
                  <m:oMath xmlns:m="http://schemas.openxmlformats.org/officeDocument/2006/math">
                    <m:r>
                      <m:t>p</m:t>
                    </m:r>
                  </m:oMath>
                </a14:m>
                <a:r>
                  <a:rPr/>
                  <a:t>-values (great!).</a:t>
                </a:r>
              </a:p>
              <a:p>
                <a:pPr lvl="0" marL="0" indent="0">
                  <a:buNone/>
                </a:pPr>
                <a:r>
                  <a:rPr/>
                  <a:t>So this is our model: nothing to remove!</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Example:</a:t>
            </a:r>
            <a:r>
              <a:rPr/>
              <a:t> </a:t>
            </a:r>
            <a:r>
              <a:rPr/>
              <a:t>Bears</a:t>
            </a:r>
          </a:p>
        </p:txBody>
      </p:sp>
      <p:sp>
        <p:nvSpPr>
          <p:cNvPr id="3" name="Content Placeholder 2"/>
          <p:cNvSpPr>
            <a:spLocks noGrp="1"/>
          </p:cNvSpPr>
          <p:nvPr>
            <p:ph idx="1"/>
          </p:nvPr>
        </p:nvSpPr>
        <p:spPr/>
        <p:txBody>
          <a:bodyPr/>
          <a:lstStyle/>
          <a:p>
            <a:pPr lvl="0" marL="0" indent="0">
              <a:buNone/>
            </a:pPr>
            <a:r>
              <a:rPr/>
              <a:t>Consider a data set with variables about bears.</a:t>
            </a:r>
          </a:p>
          <a:p>
            <a:pPr lvl="0" marL="1270000" indent="0">
              <a:buNone/>
            </a:pPr>
            <a:r>
              <a:rPr sz="1800" b="1">
                <a:solidFill>
                  <a:srgbClr val="007020"/>
                </a:solidFill>
                <a:latin typeface="Courier"/>
              </a:rPr>
              <a:t>head</a:t>
            </a:r>
            <a:r>
              <a:rPr sz="1800">
                <a:latin typeface="Courier"/>
              </a:rPr>
              <a:t>(bears)</a:t>
            </a:r>
          </a:p>
          <a:p>
            <a:pPr lvl="0" marL="1270000" indent="0">
              <a:buNone/>
            </a:pPr>
            <a:r>
              <a:rPr sz="1800">
                <a:latin typeface="Courier"/>
              </a:rPr>
              <a:t>##   AGE MONTH SEX HEADLEN HEADWTH NECK LENGTH CHEST WEIGHT
## 1  19     7   1    11.0     5.5 16.0   53.0    26     80
## 2  55     7   1    16.5     9.0 28.0   67.5    45    344
## 3  81     9   1    15.5     8.0 31.0   72.0    54    416
## 4 115     7   1    17.0    10.0 31.5   72.0    49    348
## 5 104     8   2    15.5     6.5 22.0   62.0    35    166
## 6 100     4   2    13.0     7.0 21.0   70.0    41    220</a:t>
            </a:r>
          </a:p>
          <a:p>
            <a:pPr lvl="0" marL="0" indent="0">
              <a:buNone/>
            </a:pPr>
            <a:r>
              <a:rPr/>
              <a:t>Lets predict the weight of the bears by using the other variables, including Age. We will start by considering all the reasonable predictors: AGE, SEX, NECK, LENGTH, and CHEST.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1270000" indent="0"><a:buNone /></a:pPr><a:r><a:rPr sz="1800" b="1"><a:solidFill><a:srgbClr val="007020" /></a:solidFill><a:latin typeface="Courier" /></a:rPr><a:t>pairs</a:t></a:r><a:r><a:rPr sz="1800"><a:latin typeface="Courier" /></a:rPr><a:t>(WEIGHT </a:t></a:r><a:r><a:rPr sz="1800"><a:solidFill><a:srgbClr val="666666" /></a:solidFill><a:latin typeface="Courier" /></a:rPr><a:t>~</a:t></a:r><a:r><a:rPr sz="1800"><a:solidFill><a:srgbClr val="4070A0" /></a:solidFill><a:latin typeface="Courier" /></a:rPr><a:t> </a:t></a:r><a:r><a:rPr sz="1800"><a:latin typeface="Courier" /></a:rPr><a:t>AGE </a:t></a:r><a:r><a:rPr sz="1800"><a:solidFill><a:srgbClr val="666666" /></a:solidFill><a:latin typeface="Courier" /></a:rPr><a:t>+</a:t></a:r><a:r><a:rPr sz="1800"><a:solidFill><a:srgbClr val="4070A0" /></a:solidFill><a:latin typeface="Courier" /></a:rPr><a:t> </a:t></a:r><a:r><a:rPr sz="1800"><a:latin typeface="Courier" /></a:rPr><a:t>NECK </a:t></a:r><a:r><a:rPr sz="1800"><a:solidFill><a:srgbClr val="666666" /></a:solidFill><a:latin typeface="Courier" /></a:rPr><a:t>+</a:t></a:r><a:r><a:rPr sz="1800"><a:solidFill><a:srgbClr val="4070A0" /></a:solidFill><a:latin typeface="Courier" /></a:rPr><a:t> </a:t></a:r><a:r><a:rPr sz="1800"><a:latin typeface="Courier" /></a:rPr><a:t>LENGTH </a:t></a:r><a:r><a:rPr sz="1800"><a:solidFill><a:srgbClr val="666666" /></a:solidFill><a:latin typeface="Courier" /></a:rPr><a:t>+</a:t></a:r><a:r><a:rPr sz="1800"><a:solidFill><a:srgbClr val="4070A0" /></a:solidFill><a:latin typeface="Courier" /></a:rPr><a:t> </a:t></a:r><a:r><a:rPr sz="1800"><a:latin typeface="Courier" /></a:rPr><a:t>CHEST, </a:t></a:r><a:r><a:rPr sz="1800"><a:solidFill><a:srgbClr val="902000" /></a:solidFill><a:latin typeface="Courier" /></a:rPr><a:t>data =</a:t></a:r><a:r><a:rPr sz="1800"><a:latin typeface="Courier" /></a:rPr><a:t> bears)</a:t></a:r></a:p></p:txBody></p:sp></p:spTree></p:cSld></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Multiple</a:t>
            </a:r>
            <a:r>
              <a:rPr/>
              <a:t> </a:t>
            </a:r>
            <a:r>
              <a:rPr/>
              <a:t>Regression</a:t>
            </a:r>
            <a:r>
              <a:rPr/>
              <a:t> </a:t>
            </a:r>
            <a:r>
              <a:rPr/>
              <a:t>Example</a:t>
            </a:r>
            <a:r>
              <a:rPr/>
              <a:t> </a:t>
            </a:r>
            <a:r>
              <a:rPr/>
              <a:t>1:</a:t>
            </a:r>
            <a:r>
              <a:rPr/>
              <a:t> </a:t>
            </a:r>
            <a:r>
              <a:rPr/>
              <a:t>Regression</a:t>
            </a:r>
            <a:r>
              <a:rPr/>
              <a:t> </a:t>
            </a:r>
            <a:r>
              <a:rPr/>
              <a:t>in</a:t>
            </a:r>
            <a:r>
              <a:rPr/>
              <a:t> </a:t>
            </a:r>
            <a:r>
              <a:rPr/>
              <a:t>Heights</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marL="0" indent="0">
                        <a:buNone/>
                      </a:pPr>
                      <a:r>
                        <a:rPr/>
                        <a:t>Mother</a:t>
                      </a:r>
                    </a:p>
                  </a:txBody>
                  <a:tcPr/>
                </a:tc>
                <a:tc>
                  <a:txBody>
                    <a:bodyPr/>
                    <a:lstStyle/>
                    <a:p>
                      <a:pPr lvl="0" marL="0" indent="0">
                        <a:buNone/>
                      </a:pPr>
                      <a:r>
                        <a:rPr/>
                        <a:t>Father</a:t>
                      </a:r>
                    </a:p>
                  </a:txBody>
                  <a:tcPr/>
                </a:tc>
                <a:tc>
                  <a:txBody>
                    <a:bodyPr/>
                    <a:lstStyle/>
                    <a:p>
                      <a:pPr lvl="0" marL="0" indent="0">
                        <a:buNone/>
                      </a:pPr>
                      <a:r>
                        <a:rPr/>
                        <a:t>Daughter</a:t>
                      </a:r>
                    </a:p>
                  </a:txBody>
                  <a:tcPr/>
                </a:tc>
              </a:tr>
              <a:tr h="0">
                <a:tc>
                  <a:txBody>
                    <a:bodyPr/>
                    <a:lstStyle/>
                    <a:p>
                      <a:pPr lvl="0" marL="0" indent="0">
                        <a:buNone/>
                      </a:pPr>
                      <a:r>
                        <a:rPr/>
                        <a:t>63</a:t>
                      </a:r>
                    </a:p>
                  </a:txBody>
                </a:tc>
                <a:tc>
                  <a:txBody>
                    <a:bodyPr/>
                    <a:lstStyle/>
                    <a:p>
                      <a:pPr lvl="0" marL="0" indent="0">
                        <a:buNone/>
                      </a:pPr>
                      <a:r>
                        <a:rPr/>
                        <a:t>64</a:t>
                      </a:r>
                    </a:p>
                  </a:txBody>
                </a:tc>
                <a:tc>
                  <a:txBody>
                    <a:bodyPr/>
                    <a:lstStyle/>
                    <a:p>
                      <a:pPr lvl="0" marL="0" indent="0">
                        <a:buNone/>
                      </a:pPr>
                      <a:r>
                        <a:rPr/>
                        <a:t>58.6</a:t>
                      </a:r>
                    </a:p>
                  </a:txBody>
                </a:tc>
              </a:tr>
              <a:tr h="0">
                <a:tc>
                  <a:txBody>
                    <a:bodyPr/>
                    <a:lstStyle/>
                    <a:p>
                      <a:pPr lvl="0" marL="0" indent="0">
                        <a:buNone/>
                      </a:pPr>
                      <a:r>
                        <a:rPr/>
                        <a:t>67</a:t>
                      </a:r>
                    </a:p>
                  </a:txBody>
                </a:tc>
                <a:tc>
                  <a:txBody>
                    <a:bodyPr/>
                    <a:lstStyle/>
                    <a:p>
                      <a:pPr lvl="0" marL="0" indent="0">
                        <a:buNone/>
                      </a:pPr>
                      <a:r>
                        <a:rPr/>
                        <a:t>65</a:t>
                      </a:r>
                    </a:p>
                  </a:txBody>
                </a:tc>
                <a:tc>
                  <a:txBody>
                    <a:bodyPr/>
                    <a:lstStyle/>
                    <a:p>
                      <a:pPr lvl="0" marL="0" indent="0">
                        <a:buNone/>
                      </a:pPr>
                      <a:r>
                        <a:rPr/>
                        <a:t>64.7</a:t>
                      </a:r>
                    </a:p>
                  </a:txBody>
                </a:tc>
              </a:tr>
              <a:tr h="0">
                <a:tc>
                  <a:txBody>
                    <a:bodyPr/>
                    <a:lstStyle/>
                    <a:p>
                      <a:pPr lvl="0" marL="0" indent="0">
                        <a:buNone/>
                      </a:pPr>
                      <a:r>
                        <a:rPr/>
                        <a:t>64</a:t>
                      </a:r>
                    </a:p>
                  </a:txBody>
                </a:tc>
                <a:tc>
                  <a:txBody>
                    <a:bodyPr/>
                    <a:lstStyle/>
                    <a:p>
                      <a:pPr lvl="0" marL="0" indent="0">
                        <a:buNone/>
                      </a:pPr>
                      <a:r>
                        <a:rPr/>
                        <a:t>67</a:t>
                      </a:r>
                    </a:p>
                  </a:txBody>
                </a:tc>
                <a:tc>
                  <a:txBody>
                    <a:bodyPr/>
                    <a:lstStyle/>
                    <a:p>
                      <a:pPr lvl="0" marL="0" indent="0">
                        <a:buNone/>
                      </a:pPr>
                      <a:r>
                        <a:rPr/>
                        <a:t>65.3</a:t>
                      </a:r>
                    </a:p>
                  </a:txBody>
                </a:tc>
              </a:tr>
              <a:tr h="0">
                <a:tc>
                  <a:txBody>
                    <a:bodyPr/>
                    <a:lstStyle/>
                    <a:p>
                      <a:pPr lvl="0" marL="0" indent="0">
                        <a:buNone/>
                      </a:pPr>
                      <a:r>
                        <a:rPr/>
                        <a:t>60</a:t>
                      </a:r>
                    </a:p>
                  </a:txBody>
                </a:tc>
                <a:tc>
                  <a:txBody>
                    <a:bodyPr/>
                    <a:lstStyle/>
                    <a:p>
                      <a:pPr lvl="0" marL="0" indent="0">
                        <a:buNone/>
                      </a:pPr>
                      <a:r>
                        <a:rPr/>
                        <a:t>72</a:t>
                      </a:r>
                    </a:p>
                  </a:txBody>
                </a:tc>
                <a:tc>
                  <a:txBody>
                    <a:bodyPr/>
                    <a:lstStyle/>
                    <a:p>
                      <a:pPr lvl="0" marL="0" indent="0">
                        <a:buNone/>
                      </a:pPr>
                      <a:r>
                        <a:rPr/>
                        <a:t>61.0</a:t>
                      </a:r>
                    </a:p>
                  </a:txBody>
                </a:tc>
              </a:tr>
              <a:tr h="0">
                <a:tc>
                  <a:txBody>
                    <a:bodyPr/>
                    <a:lstStyle/>
                    <a:p>
                      <a:pPr lvl="0" marL="0" indent="0">
                        <a:buNone/>
                      </a:pPr>
                      <a:r>
                        <a:rPr/>
                        <a:t>65</a:t>
                      </a:r>
                    </a:p>
                  </a:txBody>
                </a:tc>
                <a:tc>
                  <a:txBody>
                    <a:bodyPr/>
                    <a:lstStyle/>
                    <a:p>
                      <a:pPr lvl="0" marL="0" indent="0">
                        <a:buNone/>
                      </a:pPr>
                      <a:r>
                        <a:rPr/>
                        <a:t>72</a:t>
                      </a:r>
                    </a:p>
                  </a:txBody>
                </a:tc>
                <a:tc>
                  <a:txBody>
                    <a:bodyPr/>
                    <a:lstStyle/>
                    <a:p>
                      <a:pPr lvl="0" marL="0" indent="0">
                        <a:buNone/>
                      </a:pPr>
                      <a:r>
                        <a:rPr/>
                        <a:t>65.4</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10_files/figure-pptx/unnamed-chunk-1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Compute</a:t>
            </a:r>
            <a:r>
              <a:rPr/>
              <a:t> </a:t>
            </a:r>
            <a:r>
              <a:rPr/>
              <a:t>a</a:t>
            </a:r>
            <a:r>
              <a:rPr/>
              <a:t> </a:t>
            </a:r>
            <a:r>
              <a:rPr/>
              <a:t>Full</a:t>
            </a:r>
            <a:r>
              <a:rPr/>
              <a:t> </a:t>
            </a:r>
            <a:r>
              <a:rPr/>
              <a:t>Model</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(WEIGHT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as.factor</a:t>
            </a:r>
            <a:r>
              <a:rPr sz="1800">
                <a:latin typeface="Courier"/>
              </a:rPr>
              <a:t>(SEX)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NECK </a:t>
            </a:r>
            <a:r>
              <a:rPr sz="1800">
                <a:solidFill>
                  <a:srgbClr val="666666"/>
                </a:solidFill>
                <a:latin typeface="Courier"/>
              </a:rPr>
              <a:t>+</a:t>
            </a:r>
            <a:r>
              <a:rPr sz="1800">
                <a:solidFill>
                  <a:srgbClr val="4070A0"/>
                </a:solidFill>
                <a:latin typeface="Courier"/>
              </a:rPr>
              <a:t> </a:t>
            </a:r>
            <a:r>
              <a:rPr sz="1800">
                <a:latin typeface="Courier"/>
              </a:rPr>
              <a:t>LENGTH </a:t>
            </a:r>
            <a:r>
              <a:rPr sz="1800">
                <a:solidFill>
                  <a:srgbClr val="666666"/>
                </a:solidFill>
                <a:latin typeface="Courier"/>
              </a:rPr>
              <a:t>+</a:t>
            </a:r>
            <a:r>
              <a:rPr sz="1800">
                <a:solidFill>
                  <a:srgbClr val="4070A0"/>
                </a:solidFill>
                <a:latin typeface="Courier"/>
              </a:rPr>
              <a:t> </a:t>
            </a:r>
            <a:r>
              <a:rPr sz="1800">
                <a:latin typeface="Courier"/>
              </a:rPr>
              <a:t>CHEST, </a:t>
            </a:r>
            <a:r>
              <a:rPr sz="1800">
                <a:solidFill>
                  <a:srgbClr val="902000"/>
                </a:solidFill>
                <a:latin typeface="Courier"/>
              </a:rPr>
              <a:t>data =</a:t>
            </a:r>
            <a:r>
              <a:rPr sz="1800">
                <a:latin typeface="Courier"/>
              </a:rPr>
              <a:t> bears))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Eliminate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First, we eliminate variable LENGTH, which has the highest </a:t>
                </a:r>
                <a14:m>
                  <m:oMath xmlns:m="http://schemas.openxmlformats.org/officeDocument/2006/math">
                    <m:r>
                      <m:t>p</m:t>
                    </m:r>
                  </m:oMath>
                </a14:m>
                <a:r>
                  <a:rPr/>
                  <a:t>-value:</a:t>
                </a:r>
              </a:p>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(WEIGHT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as.factor</a:t>
                </a:r>
                <a:r>
                  <a:rPr sz="1800">
                    <a:latin typeface="Courier"/>
                  </a:rPr>
                  <a:t>(SEX)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NECK </a:t>
                </a:r>
                <a:r>
                  <a:rPr sz="1800">
                    <a:solidFill>
                      <a:srgbClr val="666666"/>
                    </a:solidFill>
                    <a:latin typeface="Courier"/>
                  </a:rPr>
                  <a:t>+</a:t>
                </a:r>
                <a:r>
                  <a:rPr sz="1800">
                    <a:solidFill>
                      <a:srgbClr val="4070A0"/>
                    </a:solidFill>
                    <a:latin typeface="Courier"/>
                  </a:rPr>
                  <a:t> </a:t>
                </a:r>
                <a:r>
                  <a:rPr sz="1800">
                    <a:latin typeface="Courier"/>
                  </a:rPr>
                  <a:t>CHEST, </a:t>
                </a:r>
                <a:r>
                  <a:rPr sz="1800">
                    <a:solidFill>
                      <a:srgbClr val="902000"/>
                    </a:solidFill>
                    <a:latin typeface="Courier"/>
                  </a:rPr>
                  <a:t>data =</a:t>
                </a:r>
                <a:r>
                  <a:rPr sz="1800">
                    <a:latin typeface="Courier"/>
                  </a:rPr>
                  <a:t> bears))</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Eliminate</a:t>
            </a:r>
          </a:p>
        </p:txBody>
      </p:sp>
      <p:sp>
        <p:nvSpPr>
          <p:cNvPr id="3" name="Content Placeholder 2"/>
          <p:cNvSpPr>
            <a:spLocks noGrp="1"/>
          </p:cNvSpPr>
          <p:nvPr>
            <p:ph idx="1"/>
          </p:nvPr>
        </p:nvSpPr>
        <p:spPr/>
        <p:txBody>
          <a:bodyPr/>
          <a:lstStyle/>
          <a:p>
            <a:pPr lvl="0" marL="0" indent="0">
              <a:buNone/>
            </a:pPr>
            <a:r>
              <a:rPr/>
              <a:t>Next, we eliminate the gender (SEX) of the bears:</a:t>
            </a:r>
          </a:p>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(WEIGHT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NECK </a:t>
            </a:r>
            <a:r>
              <a:rPr sz="1800">
                <a:solidFill>
                  <a:srgbClr val="666666"/>
                </a:solidFill>
                <a:latin typeface="Courier"/>
              </a:rPr>
              <a:t>+</a:t>
            </a:r>
            <a:r>
              <a:rPr sz="1800">
                <a:solidFill>
                  <a:srgbClr val="4070A0"/>
                </a:solidFill>
                <a:latin typeface="Courier"/>
              </a:rPr>
              <a:t> </a:t>
            </a:r>
            <a:r>
              <a:rPr sz="1800">
                <a:latin typeface="Courier"/>
              </a:rPr>
              <a:t>CHEST, </a:t>
            </a:r>
            <a:r>
              <a:rPr sz="1800">
                <a:solidFill>
                  <a:srgbClr val="902000"/>
                </a:solidFill>
                <a:latin typeface="Courier"/>
              </a:rPr>
              <a:t>data =</a:t>
            </a:r>
            <a:r>
              <a:rPr sz="1800">
                <a:latin typeface="Courier"/>
              </a:rPr>
              <a:t> bears))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Our final model has Adjusted </a:t>
                </a:r>
                <a14:m>
                  <m:oMath xmlns:m="http://schemas.openxmlformats.org/officeDocument/2006/math">
                    <m:sSup>
                      <m:e>
                        <m:r>
                          <m:t>R</m:t>
                        </m:r>
                      </m:e>
                      <m:sup>
                        <m:r>
                          <m:t>2</m:t>
                        </m:r>
                      </m:sup>
                    </m:sSup>
                  </m:oMath>
                </a14:m>
                <a:r>
                  <a:rPr/>
                  <a:t> of </a:t>
                </a:r>
                <a14:m>
                  <m:oMath xmlns:m="http://schemas.openxmlformats.org/officeDocument/2006/math">
                    <m:r>
                      <m:t>0.9383</m:t>
                    </m:r>
                  </m:oMath>
                </a14:m>
                <a:r>
                  <a:rPr/>
                  <a:t>, with standard error </a:t>
                </a:r>
                <a14:m>
                  <m:oMath xmlns:m="http://schemas.openxmlformats.org/officeDocument/2006/math">
                    <m:r>
                      <m:t>30.26</m:t>
                    </m:r>
                  </m:oMath>
                </a14:m>
                <a:r>
                  <a:rPr/>
                  <a:t> and significant </a:t>
                </a:r>
                <a14:m>
                  <m:oMath xmlns:m="http://schemas.openxmlformats.org/officeDocument/2006/math">
                    <m:r>
                      <m:t>p</m:t>
                    </m:r>
                  </m:oMath>
                </a14:m>
                <a:r>
                  <a:rPr/>
                  <a:t>-values for every term in the regression. The previous model (which included gender) had Adjusted </a:t>
                </a:r>
                <a14:m>
                  <m:oMath xmlns:m="http://schemas.openxmlformats.org/officeDocument/2006/math">
                    <m:sSup>
                      <m:e>
                        <m:r>
                          <m:t>R</m:t>
                        </m:r>
                      </m:e>
                      <m:sup>
                        <m:r>
                          <m:t>2</m:t>
                        </m:r>
                      </m:sup>
                    </m:sSup>
                  </m:oMath>
                </a14:m>
                <a:r>
                  <a:rPr/>
                  <a:t> of </a:t>
                </a:r>
                <a14:m>
                  <m:oMath xmlns:m="http://schemas.openxmlformats.org/officeDocument/2006/math">
                    <m:r>
                      <m:t>0.9386</m:t>
                    </m:r>
                  </m:oMath>
                </a14:m>
                <a:r>
                  <a:rPr/>
                  <a:t> and standard error of </a:t>
                </a:r>
                <a14:m>
                  <m:oMath xmlns:m="http://schemas.openxmlformats.org/officeDocument/2006/math">
                    <m:r>
                      <m:t>30.17</m:t>
                    </m:r>
                  </m:oMath>
                </a14:m>
                <a:r>
                  <a:rPr/>
                  <a:t>, but both NECK and SEX were not significant terms in the model.</a:t>
                </a:r>
              </a:p>
              <a:p>
                <a:pPr lvl="0" marL="0" indent="0">
                  <a:buNone/>
                </a:pPr>
                <a:r>
                  <a:rPr/>
                  <a:t>This suggests to us that perhaps NECK and SEX were more correlated than average, and were interfering with each other.</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plot</a:t>
            </a:r>
            <a:r>
              <a:rPr sz="1800">
                <a:latin typeface="Courier"/>
              </a:rPr>
              <a:t>(bears</a:t>
            </a:r>
            <a:r>
              <a:rPr sz="1800">
                <a:solidFill>
                  <a:srgbClr val="666666"/>
                </a:solidFill>
                <a:latin typeface="Courier"/>
              </a:rPr>
              <a:t>$</a:t>
            </a:r>
            <a:r>
              <a:rPr sz="1800">
                <a:latin typeface="Courier"/>
              </a:rPr>
              <a:t>NECK, </a:t>
            </a:r>
            <a:r>
              <a:rPr sz="1800" b="1">
                <a:solidFill>
                  <a:srgbClr val="007020"/>
                </a:solidFill>
                <a:latin typeface="Courier"/>
              </a:rPr>
              <a:t>as.factor</a:t>
            </a:r>
            <a:r>
              <a:rPr sz="1800">
                <a:latin typeface="Courier"/>
              </a:rPr>
              <a:t>(bears</a:t>
            </a:r>
            <a:r>
              <a:rPr sz="1800">
                <a:solidFill>
                  <a:srgbClr val="666666"/>
                </a:solidFill>
                <a:latin typeface="Courier"/>
              </a:rPr>
              <a:t>$</a:t>
            </a:r>
            <a:r>
              <a:rPr sz="1800">
                <a:latin typeface="Courier"/>
              </a:rPr>
              <a:t>SEX), </a:t>
            </a:r>
            <a:r>
              <a:rPr sz="1800">
                <a:solidFill>
                  <a:srgbClr val="902000"/>
                </a:solidFill>
                <a:latin typeface="Courier"/>
              </a:rPr>
              <a:t>xlab =</a:t>
            </a:r>
            <a:r>
              <a:rPr sz="1800">
                <a:latin typeface="Courier"/>
              </a:rPr>
              <a:t> </a:t>
            </a:r>
            <a:r>
              <a:rPr sz="1800">
                <a:solidFill>
                  <a:srgbClr val="4070A0"/>
                </a:solidFill>
                <a:latin typeface="Courier"/>
              </a:rPr>
              <a:t>"NECK (inches)"</a:t>
            </a:r>
            <a:r>
              <a:rPr sz="1800">
                <a:latin typeface="Courier"/>
              </a:rPr>
              <a:t>, </a:t>
            </a:r>
            <a:r>
              <a:rPr sz="1800">
                <a:solidFill>
                  <a:srgbClr val="902000"/>
                </a:solidFill>
                <a:latin typeface="Courier"/>
              </a:rPr>
              <a:t>ylab =</a:t>
            </a:r>
            <a:r>
              <a:rPr sz="1800">
                <a:latin typeface="Courier"/>
              </a:rPr>
              <a:t> </a:t>
            </a:r>
            <a:r>
              <a:rPr sz="1800">
                <a:solidFill>
                  <a:srgbClr val="4070A0"/>
                </a:solidFill>
                <a:latin typeface="Courier"/>
              </a:rPr>
              <a:t>"SEX"</a:t>
            </a:r>
            <a:r>
              <a:rPr sz="1800">
                <a:latin typeface="Courier"/>
              </a:rPr>
              <a: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10_files/figure-pptx/unnamed-chunk-2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cor.test</a:t>
            </a:r>
            <a:r>
              <a:rPr sz="1800">
                <a:latin typeface="Courier"/>
              </a:rPr>
              <a:t>(bears</a:t>
            </a:r>
            <a:r>
              <a:rPr sz="1800">
                <a:solidFill>
                  <a:srgbClr val="666666"/>
                </a:solidFill>
                <a:latin typeface="Courier"/>
              </a:rPr>
              <a:t>$</a:t>
            </a:r>
            <a:r>
              <a:rPr sz="1800">
                <a:latin typeface="Courier"/>
              </a:rPr>
              <a:t>NECK, </a:t>
            </a:r>
            <a:r>
              <a:rPr sz="1800" b="1">
                <a:solidFill>
                  <a:srgbClr val="007020"/>
                </a:solidFill>
                <a:latin typeface="Courier"/>
              </a:rPr>
              <a:t>as.numeric</a:t>
            </a:r>
            <a:r>
              <a:rPr sz="1800">
                <a:latin typeface="Courier"/>
              </a:rPr>
              <a:t>(</a:t>
            </a:r>
            <a:r>
              <a:rPr sz="1800" b="1">
                <a:solidFill>
                  <a:srgbClr val="007020"/>
                </a:solidFill>
                <a:latin typeface="Courier"/>
              </a:rPr>
              <a:t>as.factor</a:t>
            </a:r>
            <a:r>
              <a:rPr sz="1800">
                <a:latin typeface="Courier"/>
              </a:rPr>
              <a:t>(bears</a:t>
            </a:r>
            <a:r>
              <a:rPr sz="1800">
                <a:solidFill>
                  <a:srgbClr val="666666"/>
                </a:solidFill>
                <a:latin typeface="Courier"/>
              </a:rPr>
              <a:t>$</a:t>
            </a:r>
            <a:r>
              <a:rPr sz="1800">
                <a:latin typeface="Courier"/>
              </a:rPr>
              <a:t>SEX)))</a:t>
            </a:r>
          </a:p>
          <a:p>
            <a:pPr lvl="0" marL="1270000" indent="0">
              <a:buNone/>
            </a:pPr>
            <a:r>
              <a:rPr sz="1800">
                <a:latin typeface="Courier"/>
              </a:rPr>
              <a:t>## 
##  Pearson's product-moment correlation
## 
## data:  bears$NECK and as.numeric(as.factor(bears$SEX))
## t = -2.1149, df = 52, p-value = 0.03925
## alternative hypothesis: true correlation is not equal to 0
## 95 percent confidence interval:
##  -0.51070292 -0.01477946
## sample estimates:
##        cor 
## -0.2814263</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The neck size of bears is correlated with their sex in a way which causes the two to interact when included in the model together. In general, it is always better to remove interacting terms unless you really know how they interact (remember: </a:t>
            </a:r>
            <a:r>
              <a:rPr b="1"/>
              <a:t>domain-specific knowledge</a:t>
            </a:r>
            <a:r>
              <a:rPr/>
              <a: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Final</a:t>
            </a:r>
            <a:r>
              <a:rPr/>
              <a:t> </a:t>
            </a:r>
            <a:r>
              <a:rPr/>
              <a:t>Idea:</a:t>
            </a:r>
            <a:r>
              <a:rPr/>
              <a:t> </a:t>
            </a:r>
            <a:r>
              <a:rPr/>
              <a:t>Interaction</a:t>
            </a:r>
          </a:p>
        </p:txBody>
      </p:sp>
      <p:sp>
        <p:nvSpPr>
          <p:cNvPr id="3" name="Content Placeholder 2"/>
          <p:cNvSpPr>
            <a:spLocks noGrp="1"/>
          </p:cNvSpPr>
          <p:nvPr>
            <p:ph idx="1"/>
          </p:nvPr>
        </p:nvSpPr>
        <p:spPr/>
        <p:txBody>
          <a:bodyPr/>
          <a:lstStyle/>
          <a:p>
            <a:pPr lvl="0" marL="0" indent="0">
              <a:buNone/>
            </a:pPr>
            <a:r>
              <a:rPr/>
              <a:t>As we saw in the previous example, sometimes variables can interact in ways which interfere with the regression. One of the assumptions in regression (often violated!) is that all of the predictor variables are independent! When two variables are clearly related, as the SEX and NECK variables seemed to be, problems can happen.</a:t>
            </a:r>
          </a:p>
          <a:p>
            <a:pPr lvl="0" marL="0" indent="0">
              <a:buNone/>
            </a:pPr>
            <a:r>
              <a:rPr/>
              <a:t>If two variables are said to </a:t>
            </a:r>
            <a:r>
              <a:rPr b="1"/>
              <a:t>interact</a:t>
            </a:r>
            <a:r>
              <a:rPr/>
              <a:t>, or to have an </a:t>
            </a:r>
            <a:r>
              <a:rPr b="1"/>
              <a:t>interaction</a:t>
            </a:r>
            <a:r>
              <a:rPr/>
              <a:t>, one way of understanding what is going on is to assume that:</a:t>
            </a:r>
          </a:p>
          <a:p>
            <a:pPr lvl="1"/>
            <a:r>
              <a:rPr/>
              <a:t>there is a relationship between Variable 1 and the Response</a:t>
            </a:r>
          </a:p>
          <a:p>
            <a:pPr lvl="1"/>
            <a:r>
              <a:rPr/>
              <a:t>there is a relationship between Variable 2 and the Response</a:t>
            </a:r>
          </a:p>
          <a:p>
            <a:pPr lvl="1"/>
            <a:r>
              <a:rPr/>
              <a:t>the relationship between Variable 1 and the Response </a:t>
            </a:r>
            <a:r>
              <a:rPr b="1"/>
              <a:t>changes</a:t>
            </a:r>
            <a:r>
              <a:rPr/>
              <a:t> based on the value of Variable 2 (or vice versa)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(total of 20)</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a:t>
            </a:r>
            <a:r>
              <a:rPr/>
              <a:t> </a:t>
            </a:r>
            <a:r>
              <a:rPr/>
              <a:t>can</a:t>
            </a:r>
            <a:r>
              <a:rPr/>
              <a:t> </a:t>
            </a:r>
            <a:r>
              <a:rPr/>
              <a:t>include</a:t>
            </a:r>
            <a:r>
              <a:rPr/>
              <a:t> </a:t>
            </a:r>
            <a:r>
              <a:rPr/>
              <a:t>interactions</a:t>
            </a:r>
            <a:r>
              <a:rPr/>
              <a:t> </a:t>
            </a:r>
            <a:r>
              <a:rPr/>
              <a:t>in</a:t>
            </a:r>
            <a:r>
              <a:rPr/>
              <a:t> </a:t>
            </a:r>
            <a:r>
              <a:rPr/>
              <a:t>the</a:t>
            </a:r>
            <a:r>
              <a:rPr/>
              <a:t> </a:t>
            </a:r>
            <a:r>
              <a:rPr/>
              <a:t>model</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(WEIGHT </a:t>
            </a:r>
            <a:r>
              <a:rPr sz="1800">
                <a:solidFill>
                  <a:srgbClr val="666666"/>
                </a:solidFill>
                <a:latin typeface="Courier"/>
              </a:rPr>
              <a:t>~</a:t>
            </a:r>
            <a:r>
              <a:rPr sz="1800">
                <a:solidFill>
                  <a:srgbClr val="4070A0"/>
                </a:solidFill>
                <a:latin typeface="Courier"/>
              </a:rPr>
              <a:t> </a:t>
            </a:r>
            <a:r>
              <a:rPr sz="1800">
                <a:latin typeface="Courier"/>
              </a:rPr>
              <a:t>AGE </a:t>
            </a:r>
            <a:r>
              <a:rPr sz="1800">
                <a:solidFill>
                  <a:srgbClr val="666666"/>
                </a:solidFill>
                <a:latin typeface="Courier"/>
              </a:rPr>
              <a:t>+</a:t>
            </a:r>
            <a:r>
              <a:rPr sz="1800">
                <a:solidFill>
                  <a:srgbClr val="4070A0"/>
                </a:solidFill>
                <a:latin typeface="Courier"/>
              </a:rPr>
              <a:t> </a:t>
            </a:r>
            <a:r>
              <a:rPr sz="1800">
                <a:latin typeface="Courier"/>
              </a:rPr>
              <a:t>NECK </a:t>
            </a:r>
            <a:r>
              <a:rPr sz="1800">
                <a:solidFill>
                  <a:srgbClr val="666666"/>
                </a:solidFill>
                <a:latin typeface="Courier"/>
              </a:rPr>
              <a:t>+</a:t>
            </a:r>
            <a:r>
              <a:rPr sz="1800">
                <a:solidFill>
                  <a:srgbClr val="4070A0"/>
                </a:solidFill>
                <a:latin typeface="Courier"/>
              </a:rPr>
              <a:t> </a:t>
            </a:r>
            <a:r>
              <a:rPr sz="1800">
                <a:latin typeface="Courier"/>
              </a:rPr>
              <a:t>CHEST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as.factor</a:t>
            </a:r>
            <a:r>
              <a:rPr sz="1800">
                <a:latin typeface="Courier"/>
              </a:rPr>
              <a:t>(SEX)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as.factor</a:t>
            </a:r>
            <a:r>
              <a:rPr sz="1800">
                <a:latin typeface="Courier"/>
              </a:rPr>
              <a:t>(SEX) </a:t>
            </a:r>
            <a:r>
              <a:rPr sz="1800">
                <a:solidFill>
                  <a:srgbClr val="666666"/>
                </a:solidFill>
                <a:latin typeface="Courier"/>
              </a:rPr>
              <a:t>*</a:t>
            </a:r>
            <a:r>
              <a:rPr sz="1800">
                <a:solidFill>
                  <a:srgbClr val="4070A0"/>
                </a:solidFill>
                <a:latin typeface="Courier"/>
              </a:rPr>
              <a:t> </a:t>
            </a:r>
            <a:r>
              <a:rPr sz="1800">
                <a:latin typeface="Courier"/>
              </a:rPr>
              <a:t>NECK, </a:t>
            </a:r>
            <a:br/>
            <a:r>
              <a:rPr sz="1800">
                <a:latin typeface="Courier"/>
              </a:rPr>
              <a:t>           </a:t>
            </a:r>
            <a:r>
              <a:rPr sz="1800">
                <a:solidFill>
                  <a:srgbClr val="902000"/>
                </a:solidFill>
                <a:latin typeface="Courier"/>
              </a:rPr>
              <a:t>data =</a:t>
            </a:r>
            <a:r>
              <a:rPr sz="1800">
                <a:latin typeface="Courier"/>
              </a:rPr>
              <a:t> bears))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Even</a:t>
            </a:r>
            <a:r>
              <a:rPr/>
              <a:t> </a:t>
            </a:r>
            <a:r>
              <a:rPr/>
              <a:t>Better!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This is a better fit than what we had before. All but one term is significant at </a:t>
                </a:r>
                <a14:m>
                  <m:oMath xmlns:m="http://schemas.openxmlformats.org/officeDocument/2006/math">
                    <m:r>
                      <m:t>α</m:t>
                    </m:r>
                    <m:r>
                      <m:t>=</m:t>
                    </m:r>
                    <m:r>
                      <m:t>0.05</m:t>
                    </m:r>
                  </m:oMath>
                </a14:m>
                <a:r>
                  <a:rPr/>
                  <a:t>, the standard error has been reduced, and the Adjusted </a:t>
                </a:r>
                <a14:m>
                  <m:oMath xmlns:m="http://schemas.openxmlformats.org/officeDocument/2006/math">
                    <m:sSup>
                      <m:e>
                        <m:r>
                          <m:t>R</m:t>
                        </m:r>
                      </m:e>
                      <m:sup>
                        <m:r>
                          <m:t>2</m:t>
                        </m:r>
                      </m:sup>
                    </m:sSup>
                  </m:oMath>
                </a14:m>
                <a:r>
                  <a:rPr/>
                  <a:t> has been increased. All because we realized that NECK and SEX were related, and added a term to the model which accounted for that </a:t>
                </a:r>
                <a:r>
                  <a:rPr b="1"/>
                  <a:t>interaction</a:t>
                </a:r>
                <a:r>
                  <a:rPr/>
                  <a:t>.</a:t>
                </a:r>
              </a:p>
              <a:p>
                <a:pPr lvl="0" marL="0" indent="0">
                  <a:buNone/>
                </a:pPr>
                <a:r>
                  <a:rPr/>
                  <a:t>This concludes the example.</a:t>
                </a: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Non-linear</a:t>
            </a:r>
            <a:r>
              <a:rPr/>
              <a:t> </a:t>
            </a:r>
            <a:r>
              <a:rPr/>
              <a:t>Regressions</a:t>
            </a:r>
          </a:p>
        </p:txBody>
      </p:sp>
      <p:sp>
        <p:nvSpPr>
          <p:cNvPr id="3" name="Content Placeholder 2"/>
          <p:cNvSpPr>
            <a:spLocks noGrp="1"/>
          </p:cNvSpPr>
          <p:nvPr>
            <p:ph idx="1"/>
          </p:nvPr>
        </p:nvSpPr>
        <p:spPr/>
        <p:txBody>
          <a:bodyPr/>
          <a:lstStyle/>
          <a:p>
            <a:pPr lvl="0" marL="0" indent="0">
              <a:buNone/>
            </a:pPr>
            <a:r>
              <a:rPr/>
              <a:t>The final sections of Chapter 9 are quite light on material, and largely serve as an introduction to an advanced topic: what happens if the data is related, but not in a linear fashion?</a:t>
            </a:r>
          </a:p>
          <a:p>
            <a:pPr lvl="0" marL="0" indent="0">
              <a:buNone/>
            </a:pPr>
            <a:r>
              <a:rPr/>
              <a:t>This happens all the time in real world data!</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Poisson</a:t>
            </a:r>
            <a:r>
              <a:rPr/>
              <a:t> </a:t>
            </a:r>
            <a:r>
              <a:rPr/>
              <a:t>Response</a:t>
            </a:r>
            <a:r>
              <a:rPr/>
              <a:t> </a:t>
            </a:r>
            <a:r>
              <a:rPr/>
              <a:t>Variables</a:t>
            </a:r>
          </a:p>
        </p:txBody>
      </p:sp>
      <p:sp>
        <p:nvSpPr>
          <p:cNvPr id="3" name="Content Placeholder 2"/>
          <p:cNvSpPr>
            <a:spLocks noGrp="1"/>
          </p:cNvSpPr>
          <p:nvPr>
            <p:ph idx="1"/>
          </p:nvPr>
        </p:nvSpPr>
        <p:spPr/>
        <p:txBody>
          <a:bodyPr/>
          <a:lstStyle/>
          <a:p>
            <a:pPr lvl="0" marL="0" indent="0">
              <a:buNone/>
            </a:pPr>
            <a:r>
              <a:rPr/>
              <a:t>One of the compound assumptions that is required for linear regression is that the relationship between predictor and response is </a:t>
            </a:r>
            <a:r>
              <a:rPr b="1"/>
              <a:t>linear</a:t>
            </a:r>
            <a:r>
              <a:rPr/>
              <a:t> (straight lines!) and also that the errors (and hence, residuals) are normally distributed.</a:t>
            </a:r>
          </a:p>
          <a:p>
            <a:pPr lvl="0" marL="0" indent="0">
              <a:buNone/>
            </a:pPr>
            <a:r>
              <a:rPr/>
              <a:t>However, one of the more common response variable types we want to use is not like this at all!</a:t>
            </a:r>
          </a:p>
          <a:p>
            <a:pPr lvl="0" marL="0" indent="0">
              <a:buNone/>
            </a:pPr>
            <a:r>
              <a:rPr b="1"/>
              <a:t>Definition</a:t>
            </a:r>
            <a:r>
              <a:rPr/>
              <a:t>: many forms of </a:t>
            </a:r>
            <a:r>
              <a:rPr b="1"/>
              <a:t>count</a:t>
            </a:r>
            <a:r>
              <a:rPr/>
              <a:t> data (that is, data which is recorded as the number of events occurring in a fixed amount of time) follow a </a:t>
            </a:r>
            <a:r>
              <a:rPr b="1"/>
              <a:t>Poisson</a:t>
            </a:r>
            <a:r>
              <a:rPr/>
              <a:t> random variable distribution. These count data will not meet the requirements of linear regression.</a:t>
            </a:r>
          </a:p>
          <a:p>
            <a:pPr lvl="0" marL="0" indent="0">
              <a:buNone/>
            </a:pPr>
            <a:r>
              <a:rPr b="1"/>
              <a:t>Examples</a:t>
            </a:r>
            <a:r>
              <a:rPr/>
              <a:t>: daily numbers of deaths in Toronto, Ontario; daily number of visitors to Disney World in Orlando, Florida; hourly number of customers at a local CIBC bank; hourly number of visitors to a Tim Horton’s drive-through.</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Building</a:t>
            </a:r>
            <a:r>
              <a:rPr/>
              <a:t> </a:t>
            </a:r>
            <a:r>
              <a:rPr/>
              <a:t>a</a:t>
            </a:r>
            <a:r>
              <a:rPr/>
              <a:t> </a:t>
            </a:r>
            <a:r>
              <a:rPr/>
              <a:t>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want the normality requirements of linear regression to be met. But our response variable has issues. How do we fix this?</a:t>
                </a:r>
              </a:p>
              <a:p>
                <a:pPr lvl="0" marL="0" indent="0">
                  <a:buNone/>
                </a:pPr>
                <a:r>
                  <a:rPr b="1"/>
                  <a:t>Logarithmic Transformation</a:t>
                </a:r>
                <a:r>
                  <a:rPr/>
                  <a:t>: (log-transform for short) We can transform a variable in a regression model by applying a </a:t>
                </a:r>
                <a:r>
                  <a:rPr b="1"/>
                  <a:t>transformation</a:t>
                </a:r>
                <a:r>
                  <a:rPr/>
                  <a:t>; that is, by plugging the values into a function and using the results of that function output rather than the original values.</a:t>
                </a:r>
              </a:p>
              <a:p>
                <a:pPr lvl="0" marL="0" indent="0">
                  <a:buNone/>
                </a:pPr>
                <a:r>
                  <a:rPr b="1"/>
                  <a:t>Reminder</a:t>
                </a:r>
                <a:r>
                  <a:rPr/>
                  <a:t>: the logarithm is a function family that you likely learned about in Grade 11. It is the functional inverse of the exponential function. The </a:t>
                </a:r>
                <a:r>
                  <a:rPr b="1"/>
                  <a:t>natural logarithm</a:t>
                </a:r>
                <a:r>
                  <a:rPr/>
                  <a:t> is one using </a:t>
                </a:r>
                <a:r>
                  <a:rPr i="1"/>
                  <a:t>base</a:t>
                </a:r>
                <a:r>
                  <a:rPr/>
                  <a:t> </a:t>
                </a:r>
                <a14:m>
                  <m:oMath xmlns:m="http://schemas.openxmlformats.org/officeDocument/2006/math">
                    <m:r>
                      <m:t>e</m:t>
                    </m:r>
                  </m:oMath>
                </a14:m>
                <a:r>
                  <a:rPr/>
                  <a:t>: the number </a:t>
                </a:r>
                <a14:m>
                  <m:oMath xmlns:m="http://schemas.openxmlformats.org/officeDocument/2006/math">
                    <m:r>
                      <m:t>2.71828</m:t>
                    </m:r>
                  </m:oMath>
                </a14:m>
                <a:r>
                  <a:rPr/>
                  <a:t>, and is often written as </a:t>
                </a:r>
                <a14:m>
                  <m:oMath xmlns:m="http://schemas.openxmlformats.org/officeDocument/2006/math">
                    <m:r>
                      <m:rPr>
                        <m:nor/>
                        <m:sty m:val="p"/>
                      </m:rPr>
                      <m:t>ln</m:t>
                    </m:r>
                    <m:r>
                      <m:t>(</m:t>
                    </m:r>
                    <m:r>
                      <m:t>x</m:t>
                    </m:r>
                    <m:r>
                      <m:t>)</m:t>
                    </m:r>
                  </m:oMath>
                </a14:m>
                <a:r>
                  <a:rPr/>
                  <a:t> or </a:t>
                </a:r>
                <a14:m>
                  <m:oMath xmlns:m="http://schemas.openxmlformats.org/officeDocument/2006/math">
                    <m:r>
                      <m:rPr>
                        <m:nor/>
                        <m:sty m:val="p"/>
                      </m:rPr>
                      <m:t>log</m:t>
                    </m:r>
                    <m:r>
                      <m:t>(</m:t>
                    </m:r>
                    <m:r>
                      <m:t>x</m:t>
                    </m:r>
                    <m:r>
                      <m:t>)</m:t>
                    </m:r>
                  </m:oMath>
                </a14:m>
                <a:r>
                  <a:rPr/>
                  <a:t> if context is clear.</a:t>
                </a:r>
              </a:p>
              <a:p>
                <a:pPr lvl="0" marL="0" indent="0">
                  <a:buNone/>
                </a:pPr>
                <a14:m>
                  <m:oMathPara xmlns:m="http://schemas.openxmlformats.org/officeDocument/2006/math">
                    <m:oMathParaPr>
                      <m:jc m:val="center"/>
                    </m:oMathParaPr>
                    <m:oMath>
                      <m:sSup>
                        <m:e>
                          <m:r>
                            <m:t>e</m:t>
                          </m:r>
                        </m:e>
                        <m:sup>
                          <m:r>
                            <m:t>x</m:t>
                          </m:r>
                        </m:sup>
                      </m:sSup>
                      <m:r>
                        <m:t>↔</m:t>
                      </m:r>
                      <m:r>
                        <m:rPr>
                          <m:nor/>
                          <m:sty m:val="p"/>
                        </m:rPr>
                        <m:t>ln</m:t>
                      </m:r>
                      <m:r>
                        <m:t>(</m:t>
                      </m:r>
                      <m:r>
                        <m:t>x</m:t>
                      </m:r>
                      <m:r>
                        <m:t>)</m:t>
                      </m:r>
                    </m:oMath>
                  </m:oMathPara>
                </a14:m>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to</a:t>
            </a:r>
            <a:r>
              <a:rPr/>
              <a:t> </a:t>
            </a:r>
            <a:r>
              <a:rPr/>
              <a:t>use</a:t>
            </a:r>
            <a:r>
              <a:rPr/>
              <a:t> </a:t>
            </a:r>
            <a:r>
              <a:rPr/>
              <a:t>the</a:t>
            </a:r>
            <a:r>
              <a:rPr/>
              <a:t> </a:t>
            </a:r>
            <a:r>
              <a:rPr/>
              <a:t>transform</a:t>
            </a:r>
          </a:p>
        </p:txBody>
      </p:sp>
      <p:sp>
        <p:nvSpPr>
          <p:cNvPr id="3" name="Content Placeholder 2"/>
          <p:cNvSpPr>
            <a:spLocks noGrp="1"/>
          </p:cNvSpPr>
          <p:nvPr>
            <p:ph idx="1"/>
          </p:nvPr>
        </p:nvSpPr>
        <p:spPr/>
        <p:txBody>
          <a:bodyPr/>
          <a:lstStyle/>
          <a:p>
            <a:pPr lvl="0" marL="0" indent="0">
              <a:buNone/>
            </a:pPr>
            <a:r>
              <a:rPr/>
              <a:t>If</a:t>
            </a:r>
          </a:p>
          <a:p>
            <a:pPr lvl="1"/>
            <a:r>
              <a:rPr/>
              <a:t>the response variable is counts-per-time</a:t>
            </a:r>
          </a:p>
          <a:p>
            <a:pPr lvl="1"/>
            <a:r>
              <a:rPr/>
              <a:t>there is an exponential relationship visible on a scatterplot</a:t>
            </a:r>
          </a:p>
          <a:p>
            <a:pPr lvl="0" marL="0" indent="0">
              <a:buNone/>
            </a:pPr>
            <a:r>
              <a:rPr/>
              <a:t>then it may be appropriate to take the natural logarithm of the appropriate variable.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1:</a:t>
            </a:r>
            <a:r>
              <a:rPr/>
              <a:t> </a:t>
            </a:r>
            <a:r>
              <a:rPr/>
              <a:t>Response</a:t>
            </a:r>
          </a:p>
        </p:txBody>
      </p:sp>
      <p:sp>
        <p:nvSpPr>
          <p:cNvPr id="3" name="Content Placeholder 2"/>
          <p:cNvSpPr>
            <a:spLocks noGrp="1"/>
          </p:cNvSpPr>
          <p:nvPr>
            <p:ph idx="1"/>
          </p:nvPr>
        </p:nvSpPr>
        <p:spPr/>
        <p:txBody>
          <a:bodyPr/>
          <a:lstStyle/>
          <a:p>
            <a:pPr lvl="0" marL="0" indent="0">
              <a:buNone/>
            </a:pPr>
            <a:r>
              <a:rPr/>
              <a:t>If our scatterplot looks like </a:t>
            </a:r>
          </a:p>
          <a:p>
            <a:pPr lvl="0" marL="0" indent="0">
              <a:buNone/>
            </a:pPr>
            <a:r>
              <a:rPr/>
              <a:t>then we appear to have an exponential relationship.</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Naive</a:t>
            </a:r>
            <a:r>
              <a:rPr/>
              <a:t> </a:t>
            </a:r>
            <a:r>
              <a:rPr/>
              <a:t>Model</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(mod1 &lt;-</a:t>
            </a:r>
            <a:r>
              <a:rPr sz="1800">
                <a:solidFill>
                  <a:srgbClr val="4070A0"/>
                </a:solidFill>
                <a:latin typeface="Courier"/>
              </a:rPr>
              <a:t> </a:t>
            </a:r>
            <a:r>
              <a:rPr sz="1800" b="1">
                <a:solidFill>
                  <a:srgbClr val="007020"/>
                </a:solidFill>
                <a:latin typeface="Courier"/>
              </a:rPr>
              <a:t>lm</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x))</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Improved</a:t>
            </a:r>
            <a:r>
              <a:rPr/>
              <a:t> </a:t>
            </a:r>
            <a:r>
              <a:rPr/>
              <a:t>Model</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(mod2 &lt;-</a:t>
            </a:r>
            <a:r>
              <a:rPr sz="1800">
                <a:solidFill>
                  <a:srgbClr val="4070A0"/>
                </a:solidFill>
                <a:latin typeface="Courier"/>
              </a:rPr>
              <a:t> </a:t>
            </a:r>
            <a:r>
              <a:rPr sz="1800" b="1">
                <a:solidFill>
                  <a:srgbClr val="007020"/>
                </a:solidFill>
                <a:latin typeface="Courier"/>
              </a:rPr>
              <a:t>lm</a:t>
            </a:r>
            <a:r>
              <a:rPr sz="1800">
                <a:latin typeface="Courier"/>
              </a:rPr>
              <a:t>(</a:t>
            </a:r>
            <a:r>
              <a:rPr sz="1800" b="1">
                <a:solidFill>
                  <a:srgbClr val="007020"/>
                </a:solidFill>
                <a:latin typeface="Courier"/>
              </a:rPr>
              <a:t>log</a:t>
            </a:r>
            <a:r>
              <a:rPr sz="1800">
                <a:latin typeface="Courier"/>
              </a:rPr>
              <a:t>(y) </a:t>
            </a:r>
            <a:r>
              <a:rPr sz="1800">
                <a:solidFill>
                  <a:srgbClr val="666666"/>
                </a:solidFill>
                <a:latin typeface="Courier"/>
              </a:rPr>
              <a:t>~</a:t>
            </a:r>
            <a:r>
              <a:rPr sz="1800">
                <a:solidFill>
                  <a:srgbClr val="4070A0"/>
                </a:solidFill>
                <a:latin typeface="Courier"/>
              </a:rPr>
              <a:t> </a:t>
            </a:r>
            <a:r>
              <a:rPr sz="1800">
                <a:latin typeface="Courier"/>
              </a:rPr>
              <a:t>x))</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Can</a:t>
            </a:r>
            <a:r>
              <a:rPr/>
              <a:t> </a:t>
            </a:r>
            <a:r>
              <a:rPr/>
              <a:t>we</a:t>
            </a:r>
            <a:r>
              <a:rPr/>
              <a:t> </a:t>
            </a:r>
            <a:r>
              <a:rPr/>
              <a:t>tell</a:t>
            </a:r>
            <a:r>
              <a:rPr/>
              <a:t> </a:t>
            </a:r>
            <a:r>
              <a:rPr/>
              <a:t>the</a:t>
            </a:r>
            <a:r>
              <a:rPr/>
              <a:t> </a:t>
            </a:r>
            <a:r>
              <a:rPr/>
              <a:t>difference?</a:t>
            </a:r>
          </a:p>
        </p:txBody>
      </p:sp>
      <p:pic>
        <p:nvPicPr>
          <p:cNvPr descr="lecture10_files/figure-pptx/unnamed-chunk-2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Doing</a:t>
            </a:r>
            <a:r>
              <a:rPr/>
              <a:t> </a:t>
            </a:r>
            <a:r>
              <a:rPr/>
              <a:t>a</a:t>
            </a:r>
            <a:r>
              <a:rPr/>
              <a:t> </a:t>
            </a:r>
            <a:r>
              <a:rPr/>
              <a:t>Simple</a:t>
            </a:r>
            <a:r>
              <a:rPr/>
              <a:t> </a:t>
            </a:r>
            <a:r>
              <a:rPr/>
              <a:t>Regression</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a:t>
            </a:r>
            <a:r>
              <a:rPr sz="1800" b="1">
                <a:solidFill>
                  <a:srgbClr val="007020"/>
                </a:solidFill>
                <a:latin typeface="Courier"/>
              </a:rPr>
              <a:t>lm</a:t>
            </a:r>
            <a:r>
              <a:rPr sz="1800">
                <a:latin typeface="Courier"/>
              </a:rPr>
              <a:t>(daughter </a:t>
            </a:r>
            <a:r>
              <a:rPr sz="1800">
                <a:solidFill>
                  <a:srgbClr val="666666"/>
                </a:solidFill>
                <a:latin typeface="Courier"/>
              </a:rPr>
              <a:t>~</a:t>
            </a:r>
            <a:r>
              <a:rPr sz="1800">
                <a:solidFill>
                  <a:srgbClr val="4070A0"/>
                </a:solidFill>
                <a:latin typeface="Courier"/>
              </a:rPr>
              <a:t> </a:t>
            </a:r>
            <a:r>
              <a:rPr sz="1800">
                <a:latin typeface="Courier"/>
              </a:rPr>
              <a:t>mother))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Always</a:t>
            </a:r>
            <a:r>
              <a:rPr/>
              <a:t> </a:t>
            </a:r>
            <a:r>
              <a:rPr/>
              <a:t>Plot!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possible, we </a:t>
                </a:r>
                <a:r>
                  <a:rPr b="1"/>
                  <a:t>always</a:t>
                </a:r>
                <a:r>
                  <a:rPr/>
                  <a:t> want to plot the data. The two previous examples were both “good” regressions (from </a:t>
                </a:r>
                <a14:m>
                  <m:oMath xmlns:m="http://schemas.openxmlformats.org/officeDocument/2006/math">
                    <m:r>
                      <m:t>p</m:t>
                    </m:r>
                  </m:oMath>
                </a14:m>
                <a:r>
                  <a:rPr/>
                  <a:t>-values, although not from </a:t>
                </a:r>
                <a14:m>
                  <m:oMath xmlns:m="http://schemas.openxmlformats.org/officeDocument/2006/math">
                    <m:sSub>
                      <m:e>
                        <m:r>
                          <m:t>s</m:t>
                        </m:r>
                      </m:e>
                      <m:sub>
                        <m:r>
                          <m:t>e</m:t>
                        </m:r>
                      </m:sub>
                    </m:sSub>
                  </m:oMath>
                </a14:m>
                <a:r>
                  <a:rPr/>
                  <a:t>, which is the big hint), but clearly one of them is far superior to the other one!</a:t>
                </a: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Residuals</a:t>
            </a:r>
            <a:r>
              <a:rPr/>
              <a:t> </a:t>
            </a:r>
            <a:r>
              <a:rPr/>
              <a:t>to</a:t>
            </a:r>
            <a:r>
              <a:rPr/>
              <a:t> </a:t>
            </a:r>
            <a:r>
              <a:rPr/>
              <a:t>Detect</a:t>
            </a:r>
            <a:r>
              <a:rPr/>
              <a:t> </a:t>
            </a:r>
            <a:r>
              <a:rPr/>
              <a:t>Needed</a:t>
            </a:r>
            <a:r>
              <a:rPr/>
              <a:t> </a:t>
            </a:r>
            <a:r>
              <a:rPr/>
              <a:t>Transforms</a:t>
            </a:r>
          </a:p>
        </p:txBody>
      </p:sp>
      <p:sp>
        <p:nvSpPr>
          <p:cNvPr id="3" name="Content Placeholder 2"/>
          <p:cNvSpPr>
            <a:spLocks noGrp="1"/>
          </p:cNvSpPr>
          <p:nvPr>
            <p:ph idx="1"/>
          </p:nvPr>
        </p:nvSpPr>
        <p:spPr/>
        <p:txBody>
          <a:bodyPr/>
          <a:lstStyle/>
          <a:p>
            <a:pPr lvl="0" marL="0" indent="0">
              <a:buNone/>
            </a:pPr>
            <a:r>
              <a:rPr/>
              <a:t>One of the best ways to find a needed transformation in our data is to look at the residuals. If linear is a “bad” choice for the data, the residuals will almost always have a pattern: this pattern can suggest an appropriate transformation.</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Residuals</a:t>
            </a:r>
            <a:r>
              <a:rPr/>
              <a:t> </a:t>
            </a:r>
            <a:r>
              <a:rPr/>
              <a:t>from</a:t>
            </a:r>
            <a:r>
              <a:rPr/>
              <a:t> </a:t>
            </a:r>
            <a:r>
              <a:rPr/>
              <a:t>Linear</a:t>
            </a:r>
            <a:r>
              <a:rPr/>
              <a:t> </a:t>
            </a:r>
            <a:r>
              <a:rPr/>
              <a:t>Model</a:t>
            </a:r>
            <a:r>
              <a:rPr/>
              <a:t> </a:t>
            </a:r>
            <a:r>
              <a:rPr/>
              <a:t>(previous)</a:t>
            </a:r>
          </a:p>
        </p:txBody>
      </p:sp>
      <p:pic>
        <p:nvPicPr>
          <p:cNvPr descr="lecture10_files/figure-pptx/unnamed-chunk-2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These residuals look exponential. Clearly they are not random!</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Residuals</a:t>
            </a:r>
            <a:r>
              <a:rPr/>
              <a:t> </a:t>
            </a:r>
            <a:r>
              <a:rPr/>
              <a:t>from</a:t>
            </a:r>
            <a:r>
              <a:rPr/>
              <a:t> </a:t>
            </a:r>
            <a:r>
              <a:rPr/>
              <a:t>Log-Transformed</a:t>
            </a:r>
            <a:r>
              <a:rPr/>
              <a:t> </a:t>
            </a:r>
            <a:r>
              <a:rPr/>
              <a:t>Model</a:t>
            </a:r>
            <a:r>
              <a:rPr/>
              <a:t> </a:t>
            </a:r>
            <a:r>
              <a:rPr/>
              <a:t>(previous)</a:t>
            </a:r>
          </a:p>
        </p:txBody>
      </p:sp>
      <p:pic>
        <p:nvPicPr>
          <p:cNvPr descr="lecture10_files/figure-pptx/unnamed-chunk-2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These residuals are random looking. Better model!</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a:t>
            </a:r>
          </a:p>
        </p:txBody>
      </p:sp>
      <p:sp>
        <p:nvSpPr>
          <p:cNvPr id="3" name="Content Placeholder 2"/>
          <p:cNvSpPr>
            <a:spLocks noGrp="1"/>
          </p:cNvSpPr>
          <p:nvPr>
            <p:ph idx="1"/>
          </p:nvPr>
        </p:nvSpPr>
        <p:spPr/>
        <p:txBody>
          <a:bodyPr/>
          <a:lstStyle/>
          <a:p>
            <a:pPr lvl="0" marL="0" indent="0">
              <a:buNone/>
            </a:pPr>
            <a:r>
              <a:rPr/>
              <a:t>There are no questions testing you on nonlinear regression - it’s an optional topic, which I’ve included because it’s really good for you to be exposed to it. If we were doing the in-person 1052H, we’d have a lot more time to breathe, and we’d have done an assignment on that topic. But for the summer … that’s it!</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Lecture</a:t>
            </a:r>
            <a:r>
              <a:rPr/>
              <a:t> </a:t>
            </a:r>
            <a:r>
              <a:rPr/>
              <a:t>11</a:t>
            </a:r>
          </a:p>
        </p:txBody>
      </p:sp>
      <p:sp>
        <p:nvSpPr>
          <p:cNvPr id="3" name="Content Placeholder 2"/>
          <p:cNvSpPr>
            <a:spLocks noGrp="1"/>
          </p:cNvSpPr>
          <p:nvPr>
            <p:ph idx="1"/>
          </p:nvPr>
        </p:nvSpPr>
        <p:spPr/>
        <p:txBody>
          <a:bodyPr/>
          <a:lstStyle/>
          <a:p>
            <a:pPr lvl="0" marL="0" indent="0">
              <a:buNone/>
            </a:pPr>
            <a:r>
              <a:rPr/>
              <a:t>There will be a Lecture 11 posted next week going quickly through some optional topics, just for fun and for your personal exposure. If you ever encounter the ideas from Lecture 11, at least you’ll know what they’re called, so you can look them up (or talk to a statistician!)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Checking</a:t>
            </a:r>
            <a:r>
              <a:rPr/>
              <a:t> </a:t>
            </a:r>
            <a:r>
              <a:rPr/>
              <a:t>the</a:t>
            </a:r>
            <a:r>
              <a:rPr/>
              <a:t> </a:t>
            </a:r>
            <a:r>
              <a:rPr/>
              <a:t>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Lets compute the standard error of </a:t>
                </a:r>
                <a14:m>
                  <m:oMath xmlns:m="http://schemas.openxmlformats.org/officeDocument/2006/math">
                    <m:sSub>
                      <m:e>
                        <m:r>
                          <m:t>β</m:t>
                        </m:r>
                      </m:e>
                      <m:sub>
                        <m:r>
                          <m:t>1</m:t>
                        </m:r>
                      </m:sub>
                    </m:sSub>
                  </m:oMath>
                </a14:m>
                <a:r>
                  <a:rPr/>
                  <a:t> (the mother coefficient) to verify what we see.</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r>
                              <m:t>s</m:t>
                            </m:r>
                            <m:r>
                              <m:t>e</m:t>
                            </m:r>
                            <m:r>
                              <m:t>(</m:t>
                            </m:r>
                            <m:sSub>
                              <m:e>
                                <m:r>
                                  <m:t>β</m:t>
                                </m:r>
                              </m:e>
                              <m:sub>
                                <m:r>
                                  <m:t>1</m:t>
                                </m:r>
                              </m:sub>
                            </m:sSub>
                            <m:r>
                              <m:t>)</m:t>
                            </m:r>
                          </m:e>
                          <m:e>
                            <m:r>
                              <m:t>=</m:t>
                            </m:r>
                            <m:f>
                              <m:fPr>
                                <m:type m:val="bar"/>
                              </m:fPr>
                              <m:num>
                                <m:rad>
                                  <m:radPr>
                                    <m:degHide m:val="1"/>
                                  </m:radPr>
                                  <m:deg/>
                                  <m:e>
                                    <m:f>
                                      <m:fPr>
                                        <m:type m:val="bar"/>
                                      </m:fPr>
                                      <m:num>
                                        <m:r>
                                          <m:t>∑</m:t>
                                        </m:r>
                                        <m:sSup>
                                          <m:e>
                                            <m:r>
                                              <m:t>y</m:t>
                                            </m:r>
                                          </m:e>
                                          <m:sup>
                                            <m:r>
                                              <m:t>2</m:t>
                                            </m:r>
                                          </m:sup>
                                        </m:sSup>
                                        <m:r>
                                          <m:t>−</m:t>
                                        </m:r>
                                        <m:sSub>
                                          <m:e>
                                            <m:r>
                                              <m:t>b</m:t>
                                            </m:r>
                                          </m:e>
                                          <m:sub>
                                            <m:r>
                                              <m:t>0</m:t>
                                            </m:r>
                                          </m:sub>
                                        </m:sSub>
                                        <m:r>
                                          <m:t>∑</m:t>
                                        </m:r>
                                        <m:r>
                                          <m:t>y</m:t>
                                        </m:r>
                                        <m:r>
                                          <m:t>−</m:t>
                                        </m:r>
                                        <m:sSub>
                                          <m:e>
                                            <m:r>
                                              <m:t>b</m:t>
                                            </m:r>
                                          </m:e>
                                          <m:sub>
                                            <m:r>
                                              <m:t>1</m:t>
                                            </m:r>
                                          </m:sub>
                                        </m:sSub>
                                        <m:r>
                                          <m:t>∑</m:t>
                                        </m:r>
                                        <m:r>
                                          <m:t>x</m:t>
                                        </m:r>
                                        <m:r>
                                          <m:t>y</m:t>
                                        </m:r>
                                      </m:num>
                                      <m:den>
                                        <m:r>
                                          <m:t>n</m:t>
                                        </m:r>
                                        <m:r>
                                          <m:t>−</m:t>
                                        </m:r>
                                        <m:r>
                                          <m:t>2</m:t>
                                        </m:r>
                                      </m:den>
                                    </m:f>
                                  </m:e>
                                </m:rad>
                              </m:num>
                              <m:den>
                                <m:rad>
                                  <m:radPr>
                                    <m:degHide m:val="1"/>
                                  </m:radPr>
                                  <m:deg/>
                                  <m:e>
                                    <m:r>
                                      <m:t>∑</m:t>
                                    </m:r>
                                    <m:sSup>
                                      <m:e>
                                        <m:r>
                                          <m:t>x</m:t>
                                        </m:r>
                                      </m:e>
                                      <m:sup>
                                        <m:r>
                                          <m:t>2</m:t>
                                        </m:r>
                                      </m:sup>
                                    </m:sSup>
                                    <m:r>
                                      <m:t>−</m:t>
                                    </m:r>
                                    <m:f>
                                      <m:fPr>
                                        <m:type m:val="bar"/>
                                      </m:fPr>
                                      <m:num>
                                        <m:r>
                                          <m:t>(</m:t>
                                        </m:r>
                                        <m:r>
                                          <m:t>∑</m:t>
                                        </m:r>
                                        <m:r>
                                          <m:t>x</m:t>
                                        </m:r>
                                        <m:sSup>
                                          <m:e>
                                            <m:r>
                                              <m:t>)</m:t>
                                            </m:r>
                                          </m:e>
                                          <m:sup>
                                            <m:r>
                                              <m:t>2</m:t>
                                            </m:r>
                                          </m:sup>
                                        </m:sSup>
                                      </m:num>
                                      <m:den>
                                        <m:r>
                                          <m:t>n</m:t>
                                        </m:r>
                                      </m:den>
                                    </m:f>
                                  </m:e>
                                </m:rad>
                              </m:den>
                            </m:f>
                          </m:e>
                        </m:mr>
                        <m:mr>
                          <m:e/>
                          <m:e>
                            <m:r>
                              <m:t>=</m:t>
                            </m:r>
                            <m:f>
                              <m:fPr>
                                <m:type m:val="bar"/>
                              </m:fPr>
                              <m:num>
                                <m:rad>
                                  <m:radPr>
                                    <m:degHide m:val="1"/>
                                  </m:radPr>
                                  <m:deg/>
                                  <m:e>
                                    <m:f>
                                      <m:fPr>
                                        <m:type m:val="bar"/>
                                      </m:fPr>
                                      <m:num>
                                        <m:r>
                                          <m:t>81</m:t>
                                        </m:r>
                                        <m:r>
                                          <m:t>,</m:t>
                                        </m:r>
                                        <m:r>
                                          <m:t>554.74</m:t>
                                        </m:r>
                                        <m:r>
                                          <m:t>−</m:t>
                                        </m:r>
                                        <m:r>
                                          <m:t>16.8436</m:t>
                                        </m:r>
                                        <m:r>
                                          <m:t>⋅</m:t>
                                        </m:r>
                                        <m:r>
                                          <m:t>1275.6</m:t>
                                        </m:r>
                                        <m:r>
                                          <m:t>−</m:t>
                                        </m:r>
                                        <m:r>
                                          <m:t>0.7363</m:t>
                                        </m:r>
                                        <m:r>
                                          <m:t>⋅</m:t>
                                        </m:r>
                                        <m:r>
                                          <m:t>81</m:t>
                                        </m:r>
                                        <m:r>
                                          <m:t>,</m:t>
                                        </m:r>
                                        <m:r>
                                          <m:t>491.6</m:t>
                                        </m:r>
                                      </m:num>
                                      <m:den>
                                        <m:r>
                                          <m:t>20</m:t>
                                        </m:r>
                                        <m:r>
                                          <m:t>−</m:t>
                                        </m:r>
                                        <m:r>
                                          <m:t>2</m:t>
                                        </m:r>
                                      </m:den>
                                    </m:f>
                                  </m:e>
                                </m:rad>
                              </m:num>
                              <m:den>
                                <m:rad>
                                  <m:radPr>
                                    <m:degHide m:val="1"/>
                                  </m:radPr>
                                  <m:deg/>
                                  <m:e>
                                    <m:r>
                                      <m:t>81</m:t>
                                    </m:r>
                                    <m:r>
                                      <m:t>,</m:t>
                                    </m:r>
                                    <m:r>
                                      <m:t>515</m:t>
                                    </m:r>
                                    <m:r>
                                      <m:t>−</m:t>
                                    </m:r>
                                    <m:f>
                                      <m:fPr>
                                        <m:type m:val="bar"/>
                                      </m:fPr>
                                      <m:num>
                                        <m:r>
                                          <m:t>(</m:t>
                                        </m:r>
                                        <m:r>
                                          <m:t>1275</m:t>
                                        </m:r>
                                        <m:sSup>
                                          <m:e>
                                            <m:r>
                                              <m:t>)</m:t>
                                            </m:r>
                                          </m:e>
                                          <m:sup>
                                            <m:r>
                                              <m:t>2</m:t>
                                            </m:r>
                                          </m:sup>
                                        </m:sSup>
                                      </m:num>
                                      <m:den>
                                        <m:r>
                                          <m:t>20</m:t>
                                        </m:r>
                                      </m:den>
                                    </m:f>
                                  </m:e>
                                </m:rad>
                              </m:den>
                            </m:f>
                          </m:e>
                        </m:mr>
                        <m:mr>
                          <m:e/>
                          <m:e>
                            <m:r>
                              <m:t>=</m:t>
                            </m:r>
                            <m:f>
                              <m:fPr>
                                <m:type m:val="bar"/>
                              </m:fPr>
                              <m:num>
                                <m:r>
                                  <m:t>1.975717</m:t>
                                </m:r>
                              </m:num>
                              <m:den>
                                <m:r>
                                  <m:t>15.28888</m:t>
                                </m:r>
                              </m:den>
                            </m:f>
                            <m:r>
                              <m:t>=</m:t>
                            </m:r>
                            <m:r>
                              <m:t>0.1292258</m:t>
                            </m:r>
                          </m:e>
                        </m:mr>
                      </m:m>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This is exactly what we saw from the computer:</a:t></a:r></a:p><a:p><a:pPr lvl="0" marL="0" indent="0"><a:buNone /></a:pPr><a:r><a:rPr /><a:t>Then our </a:t></a:r><a14:m><m:oMath xmlns:m="http://schemas.openxmlformats.org/officeDocument/2006/math"><m:sSub><m:e><m:r><m:t>t</m:t></m:r></m:e><m:sub><m:r><m:rPr><m:nor /><m:sty m:val="p" /></m:rPr><m:t>test</m:t></m:r></m:sub></m:sSub></m:oMath></a14:m><a:r><a:rPr /><a:t> statistic is:</a:t></a:r></a:p><a:p><a:pPr lvl="0" marL="0" indent="0"><a:buNone /></a:pPr><a14:m><m:oMathPara xmlns:m="http://schemas.openxmlformats.org/officeDocument/2006/math"><m:oMathParaPr><m:jc m:val="center" /></m:oMathParaPr><m:oMath><m:sSub><m:e><m:r><m:t>t</m:t></m:r></m:e><m:sub><m:r><m:rPr><m:nor /><m:sty m:val="p" /></m:rPr><m:t>test</m:t></m:r></m:sub></m:sSub><m:r><m:t>=</m:t></m:r><m:f><m:fPr><m:type m:val="bar" /></m:fPr><m:num><m:r><m:t>0.7363</m:t></m:r><m:r><m:t>−</m:t></m:r><m:r><m:t>0</m:t></m:r></m:num><m:den><m:r><m:t>0.1292</m:t></m:r></m:den></m:f><m:r><m:t>=</m:t></m:r><m:r><m:t>5.698916</m:t></m:r><m:r><m:t>≈</m:t></m:r><m:r><m:t>5.697</m:t></m:r><m:r><m:t>.</m:t></m:r></m:oMath></m:oMathPara></a14:m></a:p><a:p><a:pPr lvl="0" marL="0" indent="0"><a:buNone /></a:pPr><a:r><a:rPr /><a:t>So the output from the computer is exactly this, minus the work!</a:t></a:r></a:p></p:txBody></p:sp></mc:Choice></mc:AlternateContent></p:spTree></p:cSld></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1052H - S62 - Lecture 10</dc:title>
  <dc:creator/>
  <cp:keywords/>
  <dcterms:created xsi:type="dcterms:W3CDTF">2020-07-21T01:38:34Z</dcterms:created>
  <dcterms:modified xsi:type="dcterms:W3CDTF">2020-07-21T01:38:34Z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