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1" Type="http://schemas.openxmlformats.org/officeDocument/2006/relationships/viewProps" Target="viewProps.xml" /><Relationship Id="rId100" Type="http://schemas.openxmlformats.org/officeDocument/2006/relationships/presProps" Target="presProps.xml" /><Relationship Id="rId1" Type="http://schemas.openxmlformats.org/officeDocument/2006/relationships/slideMaster" Target="slideMasters/slideMaster1.xml" /><Relationship Id="rId103" Type="http://schemas.openxmlformats.org/officeDocument/2006/relationships/tableStyles" Target="tableStyles.xml" /><Relationship Id="rId10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wherald.com/_internal/cimg!0/oo1il4sf8zzaqbboq25oevvbg99wpot" TargetMode="Externa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ewresearch.org/pubs/2191/young-adults-workers-labor-market-pay-careers-advancement-recession" TargetMode="Externa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can.gc.ca/pub/89f0115x/89f0115x2013001-eng.htm" TargetMode="Externa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1052H</a:t>
            </a:r>
            <a:r>
              <a:rPr/>
              <a:t> </a:t>
            </a:r>
            <a:r>
              <a:rPr/>
              <a:t>-</a:t>
            </a:r>
            <a:r>
              <a:rPr/>
              <a:t> </a:t>
            </a:r>
            <a:r>
              <a:rPr/>
              <a:t>S62</a:t>
            </a:r>
            <a:r>
              <a:rPr/>
              <a:t> </a:t>
            </a:r>
            <a:r>
              <a:rPr/>
              <a:t>-</a:t>
            </a:r>
            <a:r>
              <a:rPr/>
              <a:t> </a:t>
            </a:r>
            <a:r>
              <a:rPr/>
              <a:t>Lecture</a:t>
            </a:r>
            <a:r>
              <a:rPr/>
              <a:t> </a:t>
            </a:r>
            <a:r>
              <a:rPr/>
              <a:t>01</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The following histogram shows the distribution of number of drinks it takes a group of college students to get drunk. We will assume that this is our population of interest. If we randomly select observations from this data set, which values are most likely to be selected (which are least likely)?</a:t></a:r></a:p><a:p><a:pPr lvl="0" marL="0" indent="0"><a:buNone /></a:pPr></a:p></p:txBody></p:sp></p:spTree></p:cSld></p:sld>
</file>

<file path=ppt/slides/slide11.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Suppose that you don’t have access to the population data. In order to estimate the average number of drinks it takes these college students to get drunk, you might sample from the population and use your sample mean as the best guess for the unknown population mean.</a:t></a:r></a:p><a:p><a:pPr lvl="1" /><a:r><a:rPr /><a:t>Sample, with replacement, ten students from the population, and record the number of drinks it takes them to get drunk.</a:t></a:r></a:p><a:p><a:pPr lvl="1" /><a:r><a:rPr /><a:t>Find the sample mean.</a:t></a:r></a:p><a:p><a:pPr lvl="1" /><a:r><a:rPr /><a:t>Plot the distribution of the sample averages obtained by members of the class.</a:t></a:r></a:p></p:txBody></p:sp></p:spTree></p:cSld></p:sld>
</file>

<file path=ppt/slides/slide1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p></p:txBody></p:sp></p:spTree></p:cSld></p:sld>
</file>

<file path=ppt/slides/slide1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b="1" /><a:t>Example:</a:t></a:r><a:r><a:rPr /><a:t> List of random numbers: 59, 121, 88, 46, 58, 72, 82, 81, 5, 10</a:t></a:r></a:p><a:p><a:pPr lvl="0" marL="0" indent="0"><a:buNone /></a:pPr></a:p><a:p><a:pPr lvl="0" marL="0" indent="0"><a:buNone /></a:pPr></a:p><a:p><a:pPr lvl="0" marL="0" indent="0"><a:buNone /></a:pPr><a:r><a:rPr b="1" /><a:t>Sample mean</a:t></a:r><a:r><a:rPr /><a:t>: </a:t></a:r><a14:m><m:oMath xmlns:m="http://schemas.openxmlformats.org/officeDocument/2006/math"><m:f><m:fPr><m:type m:val="bar" /></m:fPr><m:num><m:r><m:t>8</m:t></m:r><m:r><m:t>+</m:t></m:r><m:r><m:t>6</m:t></m:r><m:r><m:t>+</m:t></m:r><m:r><m:t>10</m:t></m:r><m:r><m:t>+</m:t></m:r><m:r><m:t>4</m:t></m:r><m:r><m:t>+</m:t></m:r><m:r><m:t>5</m:t></m:r><m:r><m:t>+</m:t></m:r><m:r><m:t>3</m:t></m:r><m:r><m:t>+</m:t></m:r><m:r><m:t>5</m:t></m:r><m:r><m:t>+</m:t></m:r><m:r><m:t>6</m:t></m:r><m:r><m:t>+</m:t></m:r><m:r><m:t>6</m:t></m:r><m:r><m:t>+</m:t></m:r><m:r><m:t>6</m:t></m:r></m:num><m:den><m:r><m:t>10</m:t></m:r></m:den></m:f><m:r><m:t>=</m:t></m:r><m:r><m:t>5.9</m:t></m:r></m:oMath></a14:m></a:p></p:txBody></p:sp></mc:Choice></mc:AlternateContent></p:spTree></p:cSld></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distribution</a:t>
            </a:r>
          </a:p>
        </p:txBody>
      </p:sp>
      <p:sp>
        <p:nvSpPr>
          <p:cNvPr id="3" name="Content Placeholder 2"/>
          <p:cNvSpPr>
            <a:spLocks noGrp="1"/>
          </p:cNvSpPr>
          <p:nvPr>
            <p:ph idx="1"/>
          </p:nvPr>
        </p:nvSpPr>
        <p:spPr/>
        <p:txBody>
          <a:bodyPr/>
          <a:lstStyle/>
          <a:p>
            <a:pPr lvl="0" marL="0" indent="0">
              <a:buNone/>
            </a:pPr>
            <a:r>
              <a:rPr/>
              <a:t>What you just constructed is called a </a:t>
            </a:r>
            <a:r>
              <a:rPr i="1"/>
              <a:t>sampling distribution</a:t>
            </a:r>
            <a:r>
              <a:rPr/>
              <a:t>.</a:t>
            </a:r>
          </a:p>
          <a:p>
            <a:pPr lvl="0" marL="0" indent="0">
              <a:buNone/>
            </a:pPr>
            <a:r>
              <a:rPr/>
              <a:t>What is the shape and center of this distribution? Based on this distribution, what do you think is the true population average?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r>
              <a:rPr/>
              <a:t> </a:t>
            </a:r>
            <a:r>
              <a:rPr/>
              <a:t>distribution</a:t>
            </a:r>
          </a:p>
        </p:txBody>
      </p:sp>
      <p:sp>
        <p:nvSpPr>
          <p:cNvPr id="3" name="Content Placeholder 2"/>
          <p:cNvSpPr>
            <a:spLocks noGrp="1"/>
          </p:cNvSpPr>
          <p:nvPr>
            <p:ph idx="1"/>
          </p:nvPr>
        </p:nvSpPr>
        <p:spPr/>
        <p:txBody>
          <a:bodyPr/>
          <a:lstStyle/>
          <a:p>
            <a:pPr lvl="0" marL="0" indent="0">
              <a:buNone/>
            </a:pPr>
            <a:r>
              <a:rPr/>
              <a:t>What you just constructed is called a </a:t>
            </a:r>
            <a:r>
              <a:rPr i="1"/>
              <a:t>sampling distribution</a:t>
            </a:r>
            <a:r>
              <a:rPr/>
              <a:t>.</a:t>
            </a:r>
          </a:p>
          <a:p>
            <a:pPr lvl="0" marL="0" indent="0">
              <a:buNone/>
            </a:pPr>
            <a:r>
              <a:rPr/>
              <a:t>What is the shape and center of this distribution? Based on this distribution, what do you think is the true population average?</a:t>
            </a:r>
          </a:p>
          <a:p>
            <a:pPr lvl="0" marL="0" indent="0">
              <a:buNone/>
            </a:pPr>
            <a:r>
              <a:rPr b="1"/>
              <a:t>Approximately 5.39, the true population mean.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Sampling</a:t>
            </a:r>
            <a:r>
              <a:rPr/>
              <a:t> </a:t>
            </a:r>
            <a:r>
              <a:rPr/>
              <a:t>distributions</a:t>
            </a:r>
            <a:r>
              <a:rPr/>
              <a:t> </a:t>
            </a:r>
            <a:r>
              <a:rPr/>
              <a:t>-</a:t>
            </a:r>
            <a:r>
              <a:rPr/>
              <a:t> </a:t>
            </a:r>
            <a:r>
              <a:rPr/>
              <a:t>via</a:t>
            </a:r>
            <a:r>
              <a:rPr/>
              <a:t> </a:t>
            </a:r>
            <a:r>
              <a:rPr/>
              <a:t>CLT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Central limit theorem</a:t>
                </a:r>
                <a:r>
                  <a:rPr/>
                  <a:t> The distribution of the sample mean is well approximated by a normal model:</a:t>
                </a:r>
              </a:p>
              <a:p>
                <a:pPr lvl="0" marL="0" indent="0">
                  <a:buNone/>
                </a:pPr>
                <a14:m>
                  <m:oMathPara xmlns:m="http://schemas.openxmlformats.org/officeDocument/2006/math">
                    <m:oMathParaPr>
                      <m:jc m:val="center"/>
                    </m:oMathParaPr>
                    <m:oMath>
                      <m:bar>
                        <m:barPr>
                          <m:pos m:val="top"/>
                        </m:barPr>
                        <m:e>
                          <m:r>
                            <m:t>x</m:t>
                          </m:r>
                        </m:e>
                      </m:bar>
                      <m:r>
                        <m:t>∼</m:t>
                      </m:r>
                      <m:r>
                        <m:rPr>
                          <m:sty m:val="p"/>
                          <m:scr m:val="script"/>
                        </m:rPr>
                        <m:t>N</m:t>
                      </m:r>
                      <m:d>
                        <m:dPr>
                          <m:begChr m:val="("/>
                          <m:endChr m:val=")"/>
                          <m:grow/>
                        </m:dPr>
                        <m:e>
                          <m:r>
                            <m:rPr>
                              <m:nor/>
                              <m:sty m:val="p"/>
                            </m:rPr>
                            <m:t>mean</m:t>
                          </m:r>
                          <m:r>
                            <m:t>=</m:t>
                          </m:r>
                          <m:r>
                            <m:t>μ</m:t>
                          </m:r>
                          <m:r>
                            <m:t>,</m:t>
                          </m:r>
                          <m:r>
                            <m:rPr>
                              <m:nor/>
                              <m:sty m:val="p"/>
                            </m:rPr>
                            <m:t>SE</m:t>
                          </m:r>
                          <m:r>
                            <m:t>=</m:t>
                          </m:r>
                          <m:f>
                            <m:fPr>
                              <m:type m:val="bar"/>
                            </m:fPr>
                            <m:num>
                              <m:r>
                                <m:t>σ</m:t>
                              </m:r>
                            </m:num>
                            <m:den>
                              <m:rad>
                                <m:radPr>
                                  <m:degHide m:val="1"/>
                                </m:radPr>
                                <m:deg/>
                                <m:e>
                                  <m:r>
                                    <m:t>n</m:t>
                                  </m:r>
                                </m:e>
                              </m:rad>
                            </m:den>
                          </m:f>
                        </m:e>
                      </m:d>
                      <m:r>
                        <m:t>,</m:t>
                      </m:r>
                    </m:oMath>
                  </m:oMathPara>
                </a14:m>
              </a:p>
              <a:p>
                <a:pPr lvl="0" marL="0" indent="0">
                  <a:buNone/>
                </a:pPr>
                <a:r>
                  <a:rPr/>
                  <a:t>where SE is represents </a:t>
                </a:r>
                <a:r>
                  <a:rPr b="1"/>
                  <a:t>standard error</a:t>
                </a:r>
                <a:r>
                  <a:rPr/>
                  <a:t>, which is defined as the standard deviation of the sampling distribution. If </a:t>
                </a:r>
                <a14:m>
                  <m:oMath xmlns:m="http://schemas.openxmlformats.org/officeDocument/2006/math">
                    <m:r>
                      <m:t>σ</m:t>
                    </m:r>
                  </m:oMath>
                </a14:m>
                <a:r>
                  <a:rPr/>
                  <a:t> is unknown, use </a:t>
                </a:r>
                <a14:m>
                  <m:oMath xmlns:m="http://schemas.openxmlformats.org/officeDocument/2006/math">
                    <m:r>
                      <m:t>s</m:t>
                    </m:r>
                  </m:oMath>
                </a14:m>
                <a:r>
                  <a:rPr/>
                  <a:t> (recall: standard deviation of sample).</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Central</a:t>
            </a:r>
            <a:r>
              <a:rPr/>
              <a:t> </a:t>
            </a:r>
            <a:r>
              <a:rPr/>
              <a:t>limit</a:t>
            </a:r>
            <a:r>
              <a:rPr/>
              <a:t> </a:t>
            </a:r>
            <a:r>
              <a:rPr/>
              <a:t>theorem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It wasn’t a coincidence that the sampling distribution we saw earlier was symmetric, and centered at the true population mean.</a:t>
                </a:r>
              </a:p>
              <a:p>
                <a:pPr lvl="1"/>
                <a:r>
                  <a:rPr/>
                  <a:t>We won’t go through a detailed proof of why </a:t>
                </a:r>
                <a14:m>
                  <m:oMath xmlns:m="http://schemas.openxmlformats.org/officeDocument/2006/math">
                    <m:r>
                      <m:t>S</m:t>
                    </m:r>
                    <m:r>
                      <m:t>E</m:t>
                    </m:r>
                    <m:r>
                      <m:t>=</m:t>
                    </m:r>
                    <m:f>
                      <m:fPr>
                        <m:type m:val="bar"/>
                      </m:fPr>
                      <m:num>
                        <m:r>
                          <m:t>σ</m:t>
                        </m:r>
                      </m:num>
                      <m:den>
                        <m:rad>
                          <m:radPr>
                            <m:degHide m:val="1"/>
                          </m:radPr>
                          <m:deg/>
                          <m:e>
                            <m:r>
                              <m:t>n</m:t>
                            </m:r>
                          </m:e>
                        </m:rad>
                      </m:den>
                    </m:f>
                  </m:oMath>
                </a14:m>
                <a:r>
                  <a:rPr/>
                  <a:t>, but note that as </a:t>
                </a:r>
                <a14:m>
                  <m:oMath xmlns:m="http://schemas.openxmlformats.org/officeDocument/2006/math">
                    <m:r>
                      <m:t>n</m:t>
                    </m:r>
                  </m:oMath>
                </a14:m>
                <a:r>
                  <a:rPr/>
                  <a:t> increases </a:t>
                </a:r>
                <a14:m>
                  <m:oMath xmlns:m="http://schemas.openxmlformats.org/officeDocument/2006/math">
                    <m:r>
                      <m:t>S</m:t>
                    </m:r>
                    <m:r>
                      <m:t>E</m:t>
                    </m:r>
                  </m:oMath>
                </a14:m>
                <a:r>
                  <a:rPr/>
                  <a:t> decreases.</a:t>
                </a:r>
              </a:p>
              <a:p>
                <a:pPr lvl="2"/>
                <a:r>
                  <a:rPr/>
                  <a:t>As the sample size increases we would expect samples to yield more consistent sample means, hence the variability among the sample means would be lower.</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CLT</a:t>
            </a:r>
            <a:r>
              <a:rPr/>
              <a:t> </a:t>
            </a:r>
            <a:r>
              <a:rPr/>
              <a:t>-</a:t>
            </a:r>
            <a:r>
              <a:rPr/>
              <a:t> </a:t>
            </a:r>
            <a:r>
              <a:rPr/>
              <a:t>conditions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Certain conditions must be met for the CLT to apply:</a:t>
                </a:r>
              </a:p>
              <a:p>
                <a:pPr lvl="1"/>
                <a:r>
                  <a:rPr b="1"/>
                  <a:t>Independence:</a:t>
                </a:r>
                <a:r>
                  <a:rPr/>
                  <a:t> Sampled observations must be independent. This is difficult to verify, but is more likely if</a:t>
                </a:r>
              </a:p>
              <a:p>
                <a:pPr lvl="2"/>
                <a:r>
                  <a:rPr/>
                  <a:t>random sampling/assignment is used, and</a:t>
                </a:r>
              </a:p>
              <a:p>
                <a:pPr lvl="2"/>
                <a:r>
                  <a:rPr/>
                  <a:t>if sampling without replacement, </a:t>
                </a:r>
                <a14:m>
                  <m:oMath xmlns:m="http://schemas.openxmlformats.org/officeDocument/2006/math">
                    <m:r>
                      <m:t>n</m:t>
                    </m:r>
                  </m:oMath>
                </a14:m>
                <a:r>
                  <a:rPr/>
                  <a:t> </a:t>
                </a:r>
                <a14:m>
                  <m:oMath xmlns:m="http://schemas.openxmlformats.org/officeDocument/2006/math">
                    <m:r>
                      <m:t>&lt;</m:t>
                    </m:r>
                  </m:oMath>
                </a14:m>
                <a:r>
                  <a:rPr/>
                  <a:t> 10% of the population.</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Review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CLT</a:t>
            </a:r>
            <a:r>
              <a:rPr/>
              <a:t> </a:t>
            </a:r>
            <a:r>
              <a:rPr/>
              <a:t>-</a:t>
            </a:r>
            <a:r>
              <a:rPr/>
              <a:t> </a:t>
            </a:r>
            <a:r>
              <a:rPr/>
              <a:t>conditions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Certain conditions must be met for the CLT to apply:</a:t>
                </a:r>
              </a:p>
              <a:p>
                <a:pPr lvl="1"/>
                <a:r>
                  <a:rPr b="1"/>
                  <a:t>Independence:</a:t>
                </a:r>
                <a:r>
                  <a:rPr/>
                  <a:t> Sampled observations must be independent. This is difficult to verify, but is more likely if</a:t>
                </a:r>
              </a:p>
              <a:p>
                <a:pPr lvl="2"/>
                <a:r>
                  <a:rPr/>
                  <a:t>random sampling/assignment is used, and</a:t>
                </a:r>
              </a:p>
              <a:p>
                <a:pPr lvl="2"/>
                <a:r>
                  <a:rPr/>
                  <a:t>if sampling without replacement, </a:t>
                </a:r>
                <a14:m>
                  <m:oMath xmlns:m="http://schemas.openxmlformats.org/officeDocument/2006/math">
                    <m:r>
                      <m:t>n</m:t>
                    </m:r>
                  </m:oMath>
                </a14:m>
                <a:r>
                  <a:rPr/>
                  <a:t> </a:t>
                </a:r>
                <a14:m>
                  <m:oMath xmlns:m="http://schemas.openxmlformats.org/officeDocument/2006/math">
                    <m:r>
                      <m:t>&lt;</m:t>
                    </m:r>
                  </m:oMath>
                </a14:m>
                <a:r>
                  <a:rPr/>
                  <a:t> 10% of the population.</a:t>
                </a:r>
              </a:p>
              <a:p>
                <a:pPr lvl="1"/>
                <a:r>
                  <a:rPr b="1"/>
                  <a:t>Sample size/skew:</a:t>
                </a:r>
                <a:r>
                  <a:rPr/>
                  <a:t> Either the population distribution is normal, or if the population distribution is skewed, the sample size is large. This is also difficult to verify for the population, but we can check it using the sample data, and assume that the sample mirrors the population.</a:t>
                </a:r>
              </a:p>
              <a:p>
                <a:pPr lvl="2"/>
                <a:r>
                  <a:rPr/>
                  <a:t>the more skewed the population distribution, the larger sample size we need for the CLT to apply</a:t>
                </a:r>
              </a:p>
              <a:p>
                <a:pPr lvl="2"/>
                <a:r>
                  <a:rPr/>
                  <a:t>for moderately skewed distributions </a:t>
                </a:r>
                <a14:m>
                  <m:oMath xmlns:m="http://schemas.openxmlformats.org/officeDocument/2006/math">
                    <m:r>
                      <m:t>n</m:t>
                    </m:r>
                    <m:r>
                      <m:t>&gt;</m:t>
                    </m:r>
                    <m:r>
                      <m:t>30</m:t>
                    </m:r>
                  </m:oMath>
                </a14:m>
                <a:r>
                  <a:rPr/>
                  <a:t> is a widely used rule of thumb</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0" marL="0" indent="0">
              <a:buNone/>
            </a:pPr>
            <a:r>
              <a:rPr/>
              <a:t>So from this set of ideas, we get the concept that when we have a random sample, we have something called the </a:t>
            </a:r>
            <a:r>
              <a:rPr b="1"/>
              <a:t>standard error</a:t>
            </a:r>
            <a:r>
              <a:rPr/>
              <a:t>, which is the variation of the sampling distribution under the CLT.</a:t>
            </a:r>
          </a:p>
          <a:p>
            <a:pPr lvl="0" marL="0" indent="0">
              <a:buNone/>
            </a:pPr>
            <a:r>
              <a:rPr/>
              <a:t>This is a very, very important idea for the following topic.</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Hypothesis</a:t>
            </a:r>
            <a:r>
              <a:rPr/>
              <a:t> </a:t>
            </a:r>
            <a:r>
              <a:rPr/>
              <a:t>Testing</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Tests</a:t>
            </a:r>
            <a:r>
              <a:rPr/>
              <a:t> </a:t>
            </a:r>
            <a:r>
              <a:rPr/>
              <a:t>as</a:t>
            </a:r>
            <a:r>
              <a:rPr/>
              <a:t> </a:t>
            </a:r>
            <a:r>
              <a:rPr/>
              <a:t>a</a:t>
            </a:r>
            <a:r>
              <a:rPr/>
              <a:t> </a:t>
            </a:r>
            <a:r>
              <a:rPr/>
              <a:t>Trial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Hypothesis testing is very much like a court trial.</a:t>
                </a:r>
              </a:p>
              <a:p>
                <a:pPr lvl="0" marL="0" indent="0">
                  <a:buNone/>
                </a:pPr>
              </a:p>
              <a:p>
                <a:pPr lvl="0" marL="0" indent="0">
                  <a:buNone/>
                </a:pPr>
                <a:r>
                  <a:rPr/>
                  <a:t> </a:t>
                </a:r>
              </a:p>
              <a:p>
                <a:pPr lvl="1"/>
                <a14:m>
                  <m:oMath xmlns:m="http://schemas.openxmlformats.org/officeDocument/2006/math">
                    <m:sSub>
                      <m:e>
                        <m:r>
                          <m:t>H</m:t>
                        </m:r>
                      </m:e>
                      <m:sub>
                        <m:r>
                          <m:t>0</m:t>
                        </m:r>
                      </m:sub>
                    </m:sSub>
                  </m:oMath>
                </a14:m>
                <a:r>
                  <a:rPr/>
                  <a:t>: defendent is innocent (English common law; Justinian Codes, UN Declaration of Human Rights), </a:t>
                </a:r>
                <a:r>
                  <a:rPr i="1"/>
                  <a:t>versus</a:t>
                </a:r>
                <a:r>
                  <a:rPr/>
                  <a:t>  </a:t>
                </a:r>
                <a14:m>
                  <m:oMath xmlns:m="http://schemas.openxmlformats.org/officeDocument/2006/math">
                    <m:sSub>
                      <m:e>
                        <m:r>
                          <m:t>H</m:t>
                        </m:r>
                      </m:e>
                      <m:sub>
                        <m:r>
                          <m:t>A</m:t>
                        </m:r>
                      </m:sub>
                    </m:sSub>
                  </m:oMath>
                </a14:m>
                <a:r>
                  <a:rPr/>
                  <a:t>: defendent is guilty</a:t>
                </a:r>
              </a:p>
              <a:p>
                <a:pPr lvl="1"/>
                <a:r>
                  <a:rPr/>
                  <a:t>We then present the evidence </a:t>
                </a:r>
                <a14:m>
                  <m:oMath xmlns:m="http://schemas.openxmlformats.org/officeDocument/2006/math">
                    <m:r>
                      <m:t>−</m:t>
                    </m:r>
                  </m:oMath>
                </a14:m>
                <a:r>
                  <a:rPr/>
                  <a:t> collect data</a:t>
                </a:r>
              </a:p>
              <a:p>
                <a:pPr lvl="1"/>
                <a:r>
                  <a:rPr/>
                  <a:t>Then we judge the evidence: “Could these data plausibly have happened by chance if the null hypothesis were true?”</a:t>
                </a:r>
              </a:p>
              <a:p>
                <a:pPr lvl="2"/>
                <a:r>
                  <a:rPr/>
                  <a:t>If they were very unlikely to have occurred, then the evidence raises more than </a:t>
                </a:r>
                <a:r>
                  <a:rPr i="1"/>
                  <a:t>a reasonable doubt</a:t>
                </a:r>
                <a:r>
                  <a:rPr/>
                  <a:t> in our minds about the null hypothesis</a:t>
                </a:r>
              </a:p>
              <a:p>
                <a:pPr lvl="1"/>
                <a:r>
                  <a:rPr/>
                  <a:t>Ultimately, we must make a decision: how unlikely is </a:t>
                </a:r>
                <a:r>
                  <a:rPr b="1"/>
                  <a:t>unlikely</a:t>
                </a:r>
                <a:r>
                  <a:rPr/>
                  <a:t>? </a:t>
                </a:r>
              </a:p>
              <a:p>
                <a:pPr lvl="0" marL="0" indent="0">
                  <a:buNone/>
                </a:pPr>
                <a:r>
                  <a:rPr i="1"/>
                  <a:t>Image from </a:t>
                </a:r>
                <a:r>
                  <a:rPr i="1">
                    <a:hlinkClick r:id="rId2"/>
                  </a:rPr>
                  <a:t>http://www.nwherald.com/_internal/cimg!0/oo1il4sf8zzaqbboq25oevvbg99wpot</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Hypothesis</a:t>
            </a:r>
            <a:r>
              <a:rPr/>
              <a:t> </a:t>
            </a:r>
            <a:r>
              <a:rPr/>
              <a:t>Test</a:t>
            </a:r>
            <a:r>
              <a:rPr/>
              <a:t> </a:t>
            </a:r>
            <a:r>
              <a:rPr/>
              <a:t>as</a:t>
            </a:r>
            <a:r>
              <a:rPr/>
              <a:t> </a:t>
            </a:r>
            <a:r>
              <a:rPr/>
              <a:t>a</a:t>
            </a:r>
            <a:r>
              <a:rPr/>
              <a:t> </a:t>
            </a:r>
            <a:r>
              <a:rPr/>
              <a:t>Trial</a:t>
            </a:r>
            <a:r>
              <a:rPr/>
              <a:t> </a:t>
            </a:r>
            <a:r>
              <a:rPr/>
              <a:t>(continued)</a:t>
            </a:r>
          </a:p>
        </p:txBody>
      </p:sp>
      <p:sp>
        <p:nvSpPr>
          <p:cNvPr id="3" name="Content Placeholder 2"/>
          <p:cNvSpPr>
            <a:spLocks noGrp="1"/>
          </p:cNvSpPr>
          <p:nvPr>
            <p:ph idx="1"/>
          </p:nvPr>
        </p:nvSpPr>
        <p:spPr/>
        <p:txBody>
          <a:bodyPr/>
          <a:lstStyle/>
          <a:p>
            <a:pPr lvl="1"/>
            <a:r>
              <a:rPr/>
              <a:t>If the evidence is not strong enough to reject the assumption of innocence, the jury returns with a verdict of “not guilty”.</a:t>
            </a:r>
          </a:p>
          <a:p>
            <a:pPr lvl="2"/>
            <a:r>
              <a:rPr/>
              <a:t>The jury does not say that the defendant is innocent, just that there is not enough evidence to convict.</a:t>
            </a:r>
          </a:p>
          <a:p>
            <a:pPr lvl="2"/>
            <a:r>
              <a:rPr/>
              <a:t>The defendant may, in fact, be innocent, but the jury has no way of being sure.</a:t>
            </a:r>
          </a:p>
          <a:p>
            <a:pPr lvl="1"/>
            <a:r>
              <a:rPr/>
              <a:t>Said statistically, we </a:t>
            </a:r>
            <a:r>
              <a:rPr b="1"/>
              <a:t>fail to reject the null hypothesis</a:t>
            </a:r>
            <a:r>
              <a:rPr/>
              <a:t>.</a:t>
            </a:r>
          </a:p>
          <a:p>
            <a:pPr lvl="2"/>
            <a:r>
              <a:rPr/>
              <a:t>We never declare the null hypothesis to be true, because we simply do not know whether it’s true or not.</a:t>
            </a:r>
          </a:p>
          <a:p>
            <a:pPr lvl="2"/>
            <a:r>
              <a:rPr/>
              <a:t>Therefore we never “accept the null hypothesis”.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Hypothesis</a:t>
            </a:r>
            <a:r>
              <a:rPr/>
              <a:t> </a:t>
            </a:r>
            <a:r>
              <a:rPr/>
              <a:t>Test</a:t>
            </a:r>
            <a:r>
              <a:rPr/>
              <a:t> </a:t>
            </a:r>
            <a:r>
              <a:rPr/>
              <a:t>as</a:t>
            </a:r>
            <a:r>
              <a:rPr/>
              <a:t> </a:t>
            </a:r>
            <a:r>
              <a:rPr/>
              <a:t>a</a:t>
            </a:r>
            <a:r>
              <a:rPr/>
              <a:t> </a:t>
            </a:r>
            <a:r>
              <a:rPr/>
              <a:t>Trial</a:t>
            </a:r>
            <a:r>
              <a:rPr/>
              <a:t> </a:t>
            </a:r>
            <a:r>
              <a:rPr/>
              <a:t>(continued)</a:t>
            </a:r>
          </a:p>
        </p:txBody>
      </p:sp>
      <p:sp>
        <p:nvSpPr>
          <p:cNvPr id="3" name="Content Placeholder 2"/>
          <p:cNvSpPr>
            <a:spLocks noGrp="1"/>
          </p:cNvSpPr>
          <p:nvPr>
            <p:ph idx="1"/>
          </p:nvPr>
        </p:nvSpPr>
        <p:spPr/>
        <p:txBody>
          <a:bodyPr/>
          <a:lstStyle/>
          <a:p>
            <a:pPr lvl="1"/>
            <a:r>
              <a:rPr/>
              <a:t>In a trial, the burden of proof is on the prosecution.</a:t>
            </a:r>
          </a:p>
          <a:p>
            <a:pPr lvl="1"/>
            <a:r>
              <a:rPr/>
              <a:t>In a hypothesis test, the burden of proof is on the unusual claim.</a:t>
            </a:r>
          </a:p>
          <a:p>
            <a:pPr lvl="1"/>
            <a:r>
              <a:rPr/>
              <a:t>The null hypothesis is the ordinary state of affairs (the status quo), so it’s the alternative hypothesis that we consider unusual and for which we must gather evidence.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Concept</a:t>
            </a:r>
            <a:r>
              <a:rPr/>
              <a:t> </a:t>
            </a:r>
            <a:r>
              <a:rPr/>
              <a:t>of</a:t>
            </a:r>
            <a:r>
              <a:rPr/>
              <a:t> </a:t>
            </a:r>
            <a:r>
              <a:rPr/>
              <a:t>Hypothesis</a:t>
            </a:r>
            <a:r>
              <a:rPr/>
              <a:t> </a:t>
            </a:r>
            <a:r>
              <a:rPr/>
              <a:t>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start with a </a:t>
                </a:r>
                <a:r>
                  <a:rPr b="1"/>
                  <a:t>null hypothesis</a:t>
                </a:r>
                <a:r>
                  <a:rPr/>
                  <a:t> (</a:t>
                </a:r>
                <a14:m>
                  <m:oMath xmlns:m="http://schemas.openxmlformats.org/officeDocument/2006/math">
                    <m:sSub>
                      <m:e>
                        <m:r>
                          <m:t>H</m:t>
                        </m:r>
                      </m:e>
                      <m:sub>
                        <m:r>
                          <m:t>0</m:t>
                        </m:r>
                      </m:sub>
                    </m:sSub>
                  </m:oMath>
                </a14:m>
                <a:r>
                  <a:rPr/>
                  <a:t>) that represents the status quo.</a:t>
                </a:r>
              </a:p>
              <a:p>
                <a:pPr lvl="1"/>
                <a:r>
                  <a:rPr/>
                  <a:t>We also have an </a:t>
                </a:r>
                <a:r>
                  <a:rPr b="1"/>
                  <a:t>alternative hypothesis</a:t>
                </a:r>
                <a:r>
                  <a:rPr/>
                  <a:t> (</a:t>
                </a:r>
                <a14:m>
                  <m:oMath xmlns:m="http://schemas.openxmlformats.org/officeDocument/2006/math">
                    <m:sSub>
                      <m:e>
                        <m:r>
                          <m:t>H</m:t>
                        </m:r>
                      </m:e>
                      <m:sub>
                        <m:r>
                          <m:t>A</m:t>
                        </m:r>
                      </m:sub>
                    </m:sSub>
                  </m:oMath>
                </a14:m>
                <a:r>
                  <a:rPr/>
                  <a:t>) that represents our research question, i.e. what we’re testing for.</a:t>
                </a:r>
              </a:p>
              <a:p>
                <a:pPr lvl="1"/>
                <a:r>
                  <a:rPr/>
                  <a:t>We conduct a hypothesis test under the assumption that the null hypothesis is true, either via simulation (today) or theoretical methods (later in the course).</a:t>
                </a:r>
              </a:p>
              <a:p>
                <a:pPr lvl="1"/>
                <a:r>
                  <a:rPr/>
                  <a:t>If the test results suggest that the data do not provide convincing evidence for the alternative hypothesis, we stick with the null hypothesis. If they do, then we reject the null hypothesis in favor of the alternative.</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Formal</a:t>
            </a:r>
            <a:r>
              <a:rPr/>
              <a:t> </a:t>
            </a:r>
            <a:r>
              <a:rPr/>
              <a:t>testing</a:t>
            </a:r>
            <a:r>
              <a:rPr/>
              <a:t> </a:t>
            </a:r>
            <a:r>
              <a:rPr/>
              <a:t>using</a:t>
            </a:r>
            <a:r>
              <a:rPr/>
              <a:t> </a:t>
            </a:r>
            <a:r>
              <a:rPr/>
              <a:t>p-values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Test</a:t></a:r><a:r><a:rPr /><a:t> </a:t></a:r><a:r><a:rPr /><a:t>Statistic</a:t></a:r><a:r><a:rPr /><a:t> </a:t></a:r><a14:m><m:oMath xmlns:m="http://schemas.openxmlformats.org/officeDocument/2006/math"><m:bar><m:barPr><m:pos m:val="top" /></m:barPr><m:e><m:r><m:t>x</m:t></m:r></m:e></m:bar></m:oMath></a14:m><a:r><a:rPr /><a:t>,</a:t></a:r><a:r><a:rPr /><a:t> </a:t></a:r><a:r><a:rPr /><a:t>Large</a:t></a:r><a:r><a:rPr /><a:t> </a:t></a:r><a:r><a:rPr /><a:t>Samples</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In order to evaluate if the observed sample mean is unusual for the hypothesized sampling distribution, we determine how many standard errors away from the null it is, which is also called the test statistic.</a:t></a:r></a:p><a:p><a:pPr lvl="0" marL="0" indent="0"><a:buNone /></a:pPr></a:p><a:p><a:pPr lvl="0" marL="0" indent="0"><a:buNone /></a:pPr><a14:m><m:oMathPara xmlns:m="http://schemas.openxmlformats.org/officeDocument/2006/math"><m:oMathParaPr><m:jc m:val="center" /></m:oMathParaPr><m:oMath><m:bar><m:barPr><m:pos m:val="top" /></m:barPr><m:e><m:r><m:t>x</m:t></m:r></m:e></m:bar><m:r><m:t>∼</m:t></m:r><m:r><m:t>N</m:t></m:r><m:d><m:dPr><m:begChr m:val="(" /><m:endChr m:val=")" /><m:grow /></m:dPr><m:e><m:r><m:t>μ</m:t></m:r><m:r><m:t>=</m:t></m:r><m:r><m:t>8</m:t></m:r><m:r><m:t>,</m:t></m:r><m:r><m:t>S</m:t></m:r><m:r><m:t>E</m:t></m:r><m:r><m:t>=</m:t></m:r><m:f><m:fPr><m:type m:val="bar" /></m:fPr><m:num><m:r><m:t>7</m:t></m:r></m:num><m:den><m:rad><m:radPr><m:degHide m:val="1" /></m:radPr><m:deg /><m:e><m:r><m:t>206</m:t></m:r></m:e></m:rad></m:den></m:f><m:r><m:t>≈</m:t></m:r><m:r><m:t>0.5</m:t></m:r></m:e></m:d></m:oMath></m:oMathPara></a14:m></a:p><a:p><a:pPr lvl="0" marL="0" indent="0"><a:buNone /></a:pPr><a14:m><m:oMathPara xmlns:m="http://schemas.openxmlformats.org/officeDocument/2006/math"><m:oMathParaPr><m:jc m:val="center" /></m:oMathParaPr><m:oMath><m:r><m:t>Z</m:t></m:r><m:r><m:t>=</m:t></m:r><m:f><m:fPr><m:type m:val="bar" /></m:fPr><m:num><m:r><m:t>9.7</m:t></m:r><m:r><m:t>−</m:t></m:r><m:r><m:t>8</m:t></m:r></m:num><m:den><m:r><m:t>0.5</m:t></m:r></m:den></m:f><m:r><m:t>=</m:t></m:r><m:r><m:t>3.4</m:t></m:r></m:oMath></m:oMathPara></a14:m></a:p><a:p><a:pPr lvl="0" marL="0" indent="0"><a:buNone /></a:pPr><a:r><a:rPr /><a:t>The sample mean is 3.4 standard errors away from the hypothesized value. Is this considered unusually high? That is, is the result </a:t></a:r><a:r><a:rPr b="1" /><a:t>statistically significant</a:t></a:r><a:r><a:rPr /><a:t>?</a:t></a:r></a:p></p:txBody></p:sp></mc:Choice></mc:AlternateContent></p:spTree></p:cSld></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In order to evaluate if the observed sample mean is unusual for the hypothesized sampling distribution, we determine how many standard errors away from the null it is, which is also called the test statistic.</a:t>
                </a:r>
              </a:p>
              <a:p>
                <a:pPr lvl="0" marL="0" indent="0">
                  <a:buNone/>
                </a:pPr>
              </a:p>
              <a:p>
                <a:pPr lvl="0" marL="0" indent="0">
                  <a:buNone/>
                </a:pPr>
                <a14:m>
                  <m:oMathPara xmlns:m="http://schemas.openxmlformats.org/officeDocument/2006/math">
                    <m:oMathParaPr>
                      <m:jc m:val="center"/>
                    </m:oMathParaPr>
                    <m:oMath>
                      <m:bar>
                        <m:barPr>
                          <m:pos m:val="top"/>
                        </m:barPr>
                        <m:e>
                          <m:r>
                            <m:t>x</m:t>
                          </m:r>
                        </m:e>
                      </m:bar>
                      <m:r>
                        <m:t>∼</m:t>
                      </m:r>
                      <m:r>
                        <m:t>N</m:t>
                      </m:r>
                      <m:d>
                        <m:dPr>
                          <m:begChr m:val="("/>
                          <m:endChr m:val=")"/>
                          <m:grow/>
                        </m:dPr>
                        <m:e>
                          <m:r>
                            <m:t>μ</m:t>
                          </m:r>
                          <m:r>
                            <m:t>=</m:t>
                          </m:r>
                          <m:r>
                            <m:t>8</m:t>
                          </m:r>
                          <m:r>
                            <m:t>,</m:t>
                          </m:r>
                          <m:r>
                            <m:t>S</m:t>
                          </m:r>
                          <m:r>
                            <m:t>E</m:t>
                          </m:r>
                          <m:r>
                            <m:t>=</m:t>
                          </m:r>
                          <m:f>
                            <m:fPr>
                              <m:type m:val="bar"/>
                            </m:fPr>
                            <m:num>
                              <m:r>
                                <m:t>7</m:t>
                              </m:r>
                            </m:num>
                            <m:den>
                              <m:rad>
                                <m:radPr>
                                  <m:degHide m:val="1"/>
                                </m:radPr>
                                <m:deg/>
                                <m:e>
                                  <m:r>
                                    <m:t>206</m:t>
                                  </m:r>
                                </m:e>
                              </m:rad>
                            </m:den>
                          </m:f>
                          <m:r>
                            <m:t>≈</m:t>
                          </m:r>
                          <m:r>
                            <m:t>0.5</m:t>
                          </m:r>
                        </m:e>
                      </m:d>
                    </m:oMath>
                  </m:oMathPara>
                </a14:m>
              </a:p>
              <a:p>
                <a:pPr lvl="0" marL="0" indent="0">
                  <a:buNone/>
                </a:pPr>
                <a14:m>
                  <m:oMathPara xmlns:m="http://schemas.openxmlformats.org/officeDocument/2006/math">
                    <m:oMathParaPr>
                      <m:jc m:val="center"/>
                    </m:oMathParaPr>
                    <m:oMath>
                      <m:r>
                        <m:t>Z</m:t>
                      </m:r>
                      <m:r>
                        <m:t>=</m:t>
                      </m:r>
                      <m:f>
                        <m:fPr>
                          <m:type m:val="bar"/>
                        </m:fPr>
                        <m:num>
                          <m:r>
                            <m:t>9.7</m:t>
                          </m:r>
                          <m:r>
                            <m:t>−</m:t>
                          </m:r>
                          <m:r>
                            <m:t>8</m:t>
                          </m:r>
                        </m:num>
                        <m:den>
                          <m:r>
                            <m:t>0.5</m:t>
                          </m:r>
                        </m:den>
                      </m:f>
                      <m:r>
                        <m:t>=</m:t>
                      </m:r>
                      <m:r>
                        <m:t>3.4</m:t>
                      </m:r>
                    </m:oMath>
                  </m:oMathPara>
                </a14:m>
              </a:p>
              <a:p>
                <a:pPr lvl="0" marL="0" indent="0">
                  <a:buNone/>
                </a:pPr>
                <a:r>
                  <a:rPr/>
                  <a:t>The sample mean is 3.4 standard errors away from the hypothesized value. Is this considered unusually high? That is, is the result </a:t>
                </a:r>
                <a:r>
                  <a:rPr b="1"/>
                  <a:t>statistically significant</a:t>
                </a:r>
                <a:r>
                  <a:rPr/>
                  <a:t>?</a:t>
                </a:r>
              </a:p>
              <a:p>
                <a:pPr lvl="0" marL="0" indent="0">
                  <a:buNone/>
                </a:pPr>
                <a:r>
                  <a:rPr b="1"/>
                  <a:t>Yes, and we can quantify how unusual it is using a p-value.</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Material</a:t>
            </a:r>
            <a:r>
              <a:rPr/>
              <a:t> </a:t>
            </a:r>
            <a:r>
              <a:rPr/>
              <a:t>Reviewed</a:t>
            </a:r>
          </a:p>
        </p:txBody>
      </p:sp>
      <p:sp>
        <p:nvSpPr>
          <p:cNvPr id="3" name="Content Placeholder 2"/>
          <p:cNvSpPr>
            <a:spLocks noGrp="1"/>
          </p:cNvSpPr>
          <p:nvPr>
            <p:ph idx="1"/>
          </p:nvPr>
        </p:nvSpPr>
        <p:spPr/>
        <p:txBody>
          <a:bodyPr/>
          <a:lstStyle/>
          <a:p>
            <a:pPr lvl="0" marL="0" indent="0">
              <a:buNone/>
            </a:pPr>
            <a:r>
              <a:rPr/>
              <a:t>In the first two lectures, we will review key ideas from MATH 1051H that you are expected to know: standard error, hypothesis tests, and confidence intervals. Mentioned, but not explicitly reviewed, will also be earlier material on distributions and probabilities.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p>
        </p:txBody>
      </p:sp>
      <p:sp>
        <p:nvSpPr>
          <p:cNvPr id="3" name="Content Placeholder 2"/>
          <p:cNvSpPr>
            <a:spLocks noGrp="1"/>
          </p:cNvSpPr>
          <p:nvPr>
            <p:ph idx="1"/>
          </p:nvPr>
        </p:nvSpPr>
        <p:spPr/>
        <p:txBody>
          <a:bodyPr/>
          <a:lstStyle/>
          <a:p>
            <a:pPr lvl="1"/>
            <a:r>
              <a:rPr/>
              <a:t>We then use this test statistic to calculate the </a:t>
            </a:r>
            <a:r>
              <a:rPr b="1"/>
              <a:t>p-value</a:t>
            </a:r>
            <a:r>
              <a:rPr/>
              <a:t>, the probability of observing data at least as favorable to the alternative hypothesis as our current data set, if the null hypothesis were true.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then use this test statistic to calculate the </a:t>
                </a:r>
                <a:r>
                  <a:rPr b="1"/>
                  <a:t>p-value</a:t>
                </a:r>
                <a:r>
                  <a:rPr/>
                  <a:t>, the probability of observing data at least as favorable to the alternative hypothesis as our current data set, if the null hypothesis were true.</a:t>
                </a:r>
              </a:p>
              <a:p>
                <a:pPr lvl="1"/>
                <a:r>
                  <a:rPr/>
                  <a:t>If the p-value is </a:t>
                </a:r>
                <a:r>
                  <a:rPr b="1"/>
                  <a:t>low</a:t>
                </a:r>
                <a:r>
                  <a:rPr/>
                  <a:t> (lower than the significance level, </a:t>
                </a:r>
                <a14:m>
                  <m:oMath xmlns:m="http://schemas.openxmlformats.org/officeDocument/2006/math">
                    <m:r>
                      <m:t>α</m:t>
                    </m:r>
                  </m:oMath>
                </a14:m>
                <a:r>
                  <a:rPr/>
                  <a:t>, which is usually 5%) we say that it would be very unlikely to observe the data if the null hypothesis were true, and hence </a:t>
                </a:r>
                <a:r>
                  <a:rPr b="1"/>
                  <a:t>reject </a:t>
                </a:r>
                <a14:m>
                  <m:oMath xmlns:m="http://schemas.openxmlformats.org/officeDocument/2006/math">
                    <m:sSub>
                      <m:e>
                        <m:r>
                          <m:t>H</m:t>
                        </m:r>
                      </m:e>
                      <m:sub>
                        <m:r>
                          <m:t>0</m:t>
                        </m:r>
                      </m:sub>
                    </m:sSub>
                  </m:oMath>
                </a14:m>
                <a:r>
                  <a:rPr/>
                  <a:t>.</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We then use this test statistic to calculate the </a:t>
                </a:r>
                <a:r>
                  <a:rPr b="1"/>
                  <a:t>p-value</a:t>
                </a:r>
                <a:r>
                  <a:rPr/>
                  <a:t>, the probability of observing data at least as favorable to the alternative hypothesis as our current data set, if the null hypothesis were true.</a:t>
                </a:r>
              </a:p>
              <a:p>
                <a:pPr lvl="1"/>
                <a:r>
                  <a:rPr/>
                  <a:t>If the p-value is </a:t>
                </a:r>
                <a:r>
                  <a:rPr b="1"/>
                  <a:t>low</a:t>
                </a:r>
                <a:r>
                  <a:rPr/>
                  <a:t> (lower than the significance level, </a:t>
                </a:r>
                <a14:m>
                  <m:oMath xmlns:m="http://schemas.openxmlformats.org/officeDocument/2006/math">
                    <m:r>
                      <m:t>α</m:t>
                    </m:r>
                  </m:oMath>
                </a14:m>
                <a:r>
                  <a:rPr/>
                  <a:t>, which is usually 5%) we say that it would be very unlikely to observe the data if the null hypothesis were true, and hence </a:t>
                </a:r>
                <a:r>
                  <a:rPr b="1"/>
                  <a:t>reject </a:t>
                </a:r>
                <a14:m>
                  <m:oMath xmlns:m="http://schemas.openxmlformats.org/officeDocument/2006/math">
                    <m:sSub>
                      <m:e>
                        <m:r>
                          <m:t>H</m:t>
                        </m:r>
                      </m:e>
                      <m:sub>
                        <m:r>
                          <m:t>0</m:t>
                        </m:r>
                      </m:sub>
                    </m:sSub>
                  </m:oMath>
                </a14:m>
                <a:r>
                  <a:rPr/>
                  <a:t>.</a:t>
                </a:r>
              </a:p>
              <a:p>
                <a:pPr lvl="1"/>
                <a:r>
                  <a:rPr/>
                  <a:t>If the p-value is </a:t>
                </a:r>
                <a:r>
                  <a:rPr b="1"/>
                  <a:t>high</a:t>
                </a:r>
                <a:r>
                  <a:rPr/>
                  <a:t> (higher than </a:t>
                </a:r>
                <a14:m>
                  <m:oMath xmlns:m="http://schemas.openxmlformats.org/officeDocument/2006/math">
                    <m:r>
                      <m:t>α</m:t>
                    </m:r>
                  </m:oMath>
                </a14:m>
                <a:r>
                  <a:rPr/>
                  <a:t>) we say that it is likely to observe the data even if the null hypothesis were true, and hence </a:t>
                </a:r>
                <a:r>
                  <a:rPr b="1"/>
                  <a:t>do not reject </a:t>
                </a:r>
                <a14:m>
                  <m:oMath xmlns:m="http://schemas.openxmlformats.org/officeDocument/2006/math">
                    <m:sSub>
                      <m:e>
                        <m:r>
                          <m:t>H</m:t>
                        </m:r>
                      </m:e>
                      <m:sub>
                        <m:r>
                          <m:t>0</m:t>
                        </m:r>
                      </m:sub>
                    </m:sSub>
                  </m:oMath>
                </a14:m>
                <a:r>
                  <a:rPr/>
                  <a:t>.</a:t>
                </a: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A poll by the National Sleep Foundation (USA) found that college students average about 7 hours of sleep per night. A sample of 169 college students taking an introductory statistics class yielded an average of 6.88 hours, with a standard deviation of 0.94 hours. Assuming that this is a random sample representative of all college students </a:t></a:r><a:r><a:rPr i="1" /><a:t>(bit of a leap of faith?)</a:t></a:r><a:r><a:rPr /><a:t>, a hypothesis test was conducted to evaluate if college students on average sleep </a:t></a:r><a:r><a:rPr b="1" /><a:t>less than</a:t></a:r><a:r><a:rPr /><a:t> 7 hours per night. The p-value for this hypothesis test is 0.0485. Which of the following is correct?</a:t></a:r></a:p><a:p><a:pPr lvl="1" /><a:r><a:rPr /><a:t>Fail to reject </a:t></a:r><a14:m><m:oMath xmlns:m="http://schemas.openxmlformats.org/officeDocument/2006/math"><m:sSub><m:e><m:r><m:t>H</m:t></m:r></m:e><m:sub><m:r><m:t>0</m:t></m:r></m:sub></m:sSub></m:oMath></a14:m><a:r><a:rPr /><a:t>, the data provide convincing evidence that college students sleep less than 7 hours on average.</a:t></a:r></a:p><a:p><a:pPr lvl="1" /><a:r><a:rPr /><a:t>Reject </a:t></a:r><a14:m><m:oMath xmlns:m="http://schemas.openxmlformats.org/officeDocument/2006/math"><m:sSub><m:e><m:r><m:t>H</m:t></m:r></m:e><m:sub><m:r><m:t>0</m:t></m:r></m:sub></m:sSub></m:oMath></a14:m><a:r><a:rPr /><a:t>, the data provide convincing evidence that college students sleep less than 7 hours on average.</a:t></a:r></a:p><a:p><a:pPr lvl="1" /><a:r><a:rPr /><a:t>Reject </a:t></a:r><a14:m><m:oMath xmlns:m="http://schemas.openxmlformats.org/officeDocument/2006/math"><m:sSub><m:e><m:r><m:t>H</m:t></m:r></m:e><m:sub><m:r><m:t>0</m:t></m:r></m:sub></m:sSub></m:oMath></a14:m><a:r><a:rPr /><a:t>, the data prove that college students sleep more than 7 hours on average.</a:t></a:r></a:p><a:p><a:pPr lvl="1" /><a:r><a:rPr /><a:t>Fail to reject </a:t></a:r><a14:m><m:oMath xmlns:m="http://schemas.openxmlformats.org/officeDocument/2006/math"><m:sSub><m:e><m:r><m:t>H</m:t></m:r></m:e><m:sub><m:r><m:t>0</m:t></m:r></m:sub></m:sSub></m:oMath></a14:m><a:r><a:rPr /><a:t>, the data do not provide convincing evidence that college students sleep less than 7 hours on average.</a:t></a:r></a:p><a:p><a:pPr lvl="1" /><a:r><a:rPr /><a:t>Reject </a:t></a:r><a14:m><m:oMath xmlns:m="http://schemas.openxmlformats.org/officeDocument/2006/math"><m:sSub><m:e><m:r><m:t>H</m:t></m:r></m:e><m:sub><m:r><m:t>0</m:t></m:r></m:sub></m:sSub></m:oMath></a14:m><a:r><a:rPr /><a:t>, the data provide convincing evidence that college students in this sample sleep less than 7 hours on average.</a:t></a:r></a:p></p:txBody></p:sp></mc:Choice></mc:AlternateContent></p:spTree></p:cSld></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Two-sided</a:t>
            </a:r>
            <a:r>
              <a:rPr/>
              <a:t> </a:t>
            </a:r>
            <a:r>
              <a:rPr/>
              <a:t>hypothesis</a:t>
            </a:r>
            <a:r>
              <a:rPr/>
              <a:t> </a:t>
            </a:r>
            <a:r>
              <a:rPr/>
              <a:t>testing</a:t>
            </a:r>
            <a:r>
              <a:rPr/>
              <a:t> </a:t>
            </a:r>
            <a:r>
              <a:rPr/>
              <a:t>with</a:t>
            </a:r>
            <a:r>
              <a:rPr/>
              <a:t> </a:t>
            </a: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the research question was “Do the data provide convincing evidence that the average amount of sleep college students get per night is </a:t>
                </a:r>
                <a:r>
                  <a:rPr b="1"/>
                  <a:t>different</a:t>
                </a:r>
                <a:r>
                  <a:rPr/>
                  <a:t> than the national average?”, the alternative hypothesis would be different.</a:t>
                </a:r>
              </a:p>
              <a:p>
                <a:pPr lvl="0" marL="0" indent="0">
                  <a:buNone/>
                </a:pPr>
                <a14:m>
                  <m:oMathPara xmlns:m="http://schemas.openxmlformats.org/officeDocument/2006/math">
                    <m:oMathParaPr>
                      <m:jc m:val="center"/>
                    </m:oMathParaPr>
                    <m:oMath>
                      <m:m>
                        <m:mPr>
                          <m:baseJc m:val="center"/>
                          <m:plcHide m:val="1"/>
                          <m:mcs>
                            <m:mc>
                              <m:mcPr>
                                <m:mcJc m:val="right"/>
                                <m:count m:val="1"/>
                              </m:mcPr>
                            </m:mc>
                            <m:mc>
                              <m:mcPr>
                                <m:mcJc m:val="left"/>
                                <m:count m:val="1"/>
                              </m:mcPr>
                            </m:mc>
                          </m:mcs>
                        </m:mPr>
                        <m:mr>
                          <m:e>
                            <m:sSub>
                              <m:e>
                                <m:r>
                                  <m:t>H</m:t>
                                </m:r>
                              </m:e>
                              <m:sub>
                                <m:r>
                                  <m:t>0</m:t>
                                </m:r>
                              </m:sub>
                            </m:sSub>
                          </m:e>
                          <m:e>
                            <m:r>
                              <m:t>:</m:t>
                            </m:r>
                            <m:r>
                              <m:t>μ</m:t>
                            </m:r>
                            <m:r>
                              <m:t>=</m:t>
                            </m:r>
                            <m:r>
                              <m:t>7</m:t>
                            </m:r>
                          </m:e>
                        </m:mr>
                        <m:mr>
                          <m:e>
                            <m:sSub>
                              <m:e>
                                <m:r>
                                  <m:t>H</m:t>
                                </m:r>
                              </m:e>
                              <m:sub>
                                <m:r>
                                  <m:t>A</m:t>
                                </m:r>
                              </m:sub>
                            </m:sSub>
                          </m:e>
                          <m:e>
                            <m:r>
                              <m:t>:</m:t>
                            </m:r>
                            <m:r>
                              <m:t>μ</m:t>
                            </m:r>
                            <m:r>
                              <m:t>≠</m:t>
                            </m:r>
                            <m:r>
                              <m:t>7</m:t>
                            </m:r>
                          </m:e>
                        </m:mr>
                      </m:m>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Two-sided</a:t>
            </a:r>
            <a:r>
              <a:rPr/>
              <a:t> </a:t>
            </a:r>
            <a:r>
              <a:rPr/>
              <a:t>hypothesis</a:t>
            </a:r>
            <a:r>
              <a:rPr/>
              <a:t> </a:t>
            </a:r>
            <a:r>
              <a:rPr/>
              <a:t>testing</a:t>
            </a:r>
            <a:r>
              <a:rPr/>
              <a:t> </a:t>
            </a:r>
            <a:r>
              <a:rPr/>
              <a:t>with</a:t>
            </a:r>
            <a:r>
              <a:rPr/>
              <a:t> </a:t>
            </a:r>
            <a:r>
              <a:rPr/>
              <a:t>p-values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If the research question was “Do the data provide convincing evidence that the average amount of sleep college students get per night is </a:t>
                </a:r>
                <a:r>
                  <a:rPr b="1"/>
                  <a:t>different</a:t>
                </a:r>
                <a:r>
                  <a:rPr/>
                  <a:t> than the national average?”, the alternative hypothesis would be different.</a:t>
                </a:r>
              </a:p>
              <a:p>
                <a:pPr lvl="1"/>
                <a:r>
                  <a:rPr/>
                  <a:t>Then the p-value </a:t>
                </a:r>
                <a:r>
                  <a:rPr b="1"/>
                  <a:t>would change as well</a:t>
                </a:r>
                <a:r>
                  <a:rPr/>
                  <a:t>:</a:t>
                </a:r>
              </a:p>
              <a:p>
                <a:pPr lvl="0" marL="0" indent="0">
                  <a:buNone/>
                </a:pPr>
              </a:p>
              <a:p>
                <a:pPr lvl="0" marL="0" indent="0">
                  <a:buNone/>
                </a:pPr>
                <a:r>
                  <a:rPr/>
                  <a:t>p-value </a:t>
                </a:r>
                <a14:m>
                  <m:oMath xmlns:m="http://schemas.openxmlformats.org/officeDocument/2006/math">
                    <m:r>
                      <m:t>=</m:t>
                    </m:r>
                    <m:r>
                      <m:t>0.0485</m:t>
                    </m:r>
                    <m:r>
                      <m:t>×</m:t>
                    </m:r>
                    <m:r>
                      <m:t>2</m:t>
                    </m:r>
                  </m:oMath>
                </a14:m>
                <a:r>
                  <a:rPr/>
                  <a:t> </a:t>
                </a:r>
                <a14:m>
                  <m:oMath xmlns:m="http://schemas.openxmlformats.org/officeDocument/2006/math">
                    <m:r>
                      <m:t>=</m:t>
                    </m:r>
                    <m:r>
                      <m:t>0.097</m:t>
                    </m:r>
                  </m:oMath>
                </a14:m>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i="1"/>
              <a:t>p</a:t>
            </a:r>
            <a:r>
              <a:rPr/>
              <a:t>-value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do we actually compute the </a:t>
                </a:r>
                <a:r>
                  <a:rPr i="1"/>
                  <a:t>p</a:t>
                </a:r>
                <a:r>
                  <a:rPr/>
                  <a:t>-value? We use </a:t>
                </a:r>
                <a:r>
                  <a:rPr b="1"/>
                  <a:t>pnorm()</a:t>
                </a:r>
                <a:r>
                  <a:rPr/>
                  <a:t>! There’s a reason we made you learn about it!</a:t>
                </a:r>
              </a:p>
              <a:p>
                <a:pPr lvl="0" marL="0" indent="0">
                  <a:buNone/>
                </a:pPr>
                <a:r>
                  <a:rPr b="1"/>
                  <a:t>Example</a:t>
                </a:r>
                <a:r>
                  <a:rPr/>
                  <a:t>: the </a:t>
                </a:r>
                <a:r>
                  <a:rPr b="1"/>
                  <a:t>test statistic</a:t>
                </a:r>
                <a:r>
                  <a:rPr/>
                  <a:t> is 2.3, with hypotheses</a:t>
                </a:r>
              </a:p>
              <a:p>
                <a:pPr lvl="0" marL="0" indent="0">
                  <a:buNone/>
                </a:pPr>
                <a14:m>
                  <m:oMathPara xmlns:m="http://schemas.openxmlformats.org/officeDocument/2006/math">
                    <m:oMathParaPr>
                      <m:jc m:val="center"/>
                    </m:oMathParaPr>
                    <m:oMath>
                      <m:sSub>
                        <m:e>
                          <m:r>
                            <m:t>H</m:t>
                          </m:r>
                        </m:e>
                        <m:sub>
                          <m:r>
                            <m:t>0</m:t>
                          </m:r>
                        </m:sub>
                      </m:sSub>
                      <m:r>
                        <m:t>:</m:t>
                      </m:r>
                      <m:r>
                        <m:t>μ</m:t>
                      </m:r>
                      <m:r>
                        <m:t>=</m:t>
                      </m:r>
                      <m:r>
                        <m:t>5</m:t>
                      </m:r>
                      <m:r>
                        <m:t>  </m:t>
                      </m:r>
                      <m:r>
                        <m:rPr>
                          <m:nor/>
                          <m:sty m:val="p"/>
                        </m:rPr>
                        <m:t>versus</m:t>
                      </m:r>
                      <m:r>
                        <m:t>  </m:t>
                      </m:r>
                      <m:sSub>
                        <m:e>
                          <m:r>
                            <m:t>H</m:t>
                          </m:r>
                        </m:e>
                        <m:sub>
                          <m:r>
                            <m:t>A</m:t>
                          </m:r>
                        </m:sub>
                      </m:sSub>
                      <m:r>
                        <m:t>:</m:t>
                      </m:r>
                      <m:r>
                        <m:t>μ</m:t>
                      </m:r>
                      <m:r>
                        <m:t>&gt;</m:t>
                      </m:r>
                      <m:r>
                        <m:t>5</m:t>
                      </m:r>
                    </m:oMath>
                  </m:oMathPara>
                </a14:m>
              </a:p>
              <a:p>
                <a:pPr lvl="0" marL="0" indent="0">
                  <a:buNone/>
                </a:pPr>
                <a:r>
                  <a:rPr/>
                  <a:t>What is the </a:t>
                </a:r>
                <a:r>
                  <a:rPr i="1"/>
                  <a:t>p</a:t>
                </a:r>
                <a:r>
                  <a:rPr/>
                  <a:t>-value?</a:t>
                </a:r>
              </a:p>
              <a:p>
                <a:pPr lvl="0" marL="0" indent="0">
                  <a:buNone/>
                </a:pP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continued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pnorm</a:t>
                </a:r>
                <a:r>
                  <a:rPr sz="1800">
                    <a:latin typeface="Courier"/>
                  </a:rPr>
                  <a:t>(</a:t>
                </a:r>
                <a:r>
                  <a:rPr sz="1800">
                    <a:solidFill>
                      <a:srgbClr val="40A070"/>
                    </a:solidFill>
                    <a:latin typeface="Courier"/>
                  </a:rPr>
                  <a:t>2.3</a:t>
                </a:r>
                <a:r>
                  <a:rPr sz="1800">
                    <a:latin typeface="Courier"/>
                  </a:rPr>
                  <a:t>, </a:t>
                </a:r>
                <a:r>
                  <a:rPr sz="1800">
                    <a:solidFill>
                      <a:srgbClr val="902000"/>
                    </a:solidFill>
                    <a:latin typeface="Courier"/>
                  </a:rPr>
                  <a:t>mean =</a:t>
                </a:r>
                <a:r>
                  <a:rPr sz="1800">
                    <a:latin typeface="Courier"/>
                  </a:rPr>
                  <a:t> </a:t>
                </a:r>
                <a:r>
                  <a:rPr sz="1800">
                    <a:solidFill>
                      <a:srgbClr val="40A070"/>
                    </a:solidFill>
                    <a:latin typeface="Courier"/>
                  </a:rPr>
                  <a:t>0</a:t>
                </a:r>
                <a:r>
                  <a:rPr sz="1800">
                    <a:latin typeface="Courier"/>
                  </a:rPr>
                  <a:t>, </a:t>
                </a:r>
                <a:r>
                  <a:rPr sz="1800">
                    <a:solidFill>
                      <a:srgbClr val="902000"/>
                    </a:solidFill>
                    <a:latin typeface="Courier"/>
                  </a:rPr>
                  <a:t>sd =</a:t>
                </a:r>
                <a:r>
                  <a:rPr sz="1800">
                    <a:latin typeface="Courier"/>
                  </a:rPr>
                  <a:t> </a:t>
                </a:r>
                <a:r>
                  <a:rPr sz="1800">
                    <a:solidFill>
                      <a:srgbClr val="40A070"/>
                    </a:solidFill>
                    <a:latin typeface="Courier"/>
                  </a:rPr>
                  <a:t>1</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0.01072411</a:t>
                </a:r>
              </a:p>
              <a:p>
                <a:pPr lvl="0" marL="0" indent="0">
                  <a:buNone/>
                </a:pPr>
                <a:r>
                  <a:rPr/>
                  <a:t>So the </a:t>
                </a:r>
                <a:r>
                  <a:rPr i="1"/>
                  <a:t>p</a:t>
                </a:r>
                <a:r>
                  <a:rPr/>
                  <a:t>-value for this </a:t>
                </a:r>
                <a:r>
                  <a:rPr b="1"/>
                  <a:t>one-tailed hypothesis test</a:t>
                </a:r>
                <a:r>
                  <a:rPr/>
                  <a:t> is 0.011. What does this imply?</a:t>
                </a:r>
              </a:p>
              <a:p>
                <a:pPr lvl="0" marL="0" indent="0">
                  <a:buNone/>
                </a:pPr>
                <a:r>
                  <a:rPr/>
                  <a:t>Since </a:t>
                </a:r>
                <a14:m>
                  <m:oMath xmlns:m="http://schemas.openxmlformats.org/officeDocument/2006/math">
                    <m:r>
                      <m:t>0.011</m:t>
                    </m:r>
                    <m:r>
                      <m:t>&lt;</m:t>
                    </m:r>
                    <m:r>
                      <m:t>0.05</m:t>
                    </m:r>
                  </m:oMath>
                </a14:m>
                <a:r>
                  <a:rPr/>
                  <a:t>, we do have evidence at the 95% level to reject the null hypothesis (whatever it is in context), and conclude that </a:t>
                </a:r>
                <a14:m>
                  <m:oMath xmlns:m="http://schemas.openxmlformats.org/officeDocument/2006/math">
                    <m:r>
                      <m:t>μ</m:t>
                    </m:r>
                    <m:r>
                      <m:t>&gt;</m:t>
                    </m:r>
                    <m:r>
                      <m:t>5</m:t>
                    </m:r>
                  </m:oMath>
                </a14:m>
                <a:r>
                  <a:rPr/>
                  <a:t>.</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Alternative</a:t>
            </a:r>
            <a:r>
              <a:rPr/>
              <a:t> </a:t>
            </a:r>
            <a:r>
              <a:rPr/>
              <a:t>Hypothesis</a:t>
            </a:r>
            <a:r>
              <a:rPr/>
              <a:t> </a:t>
            </a:r>
            <a:r>
              <a:rPr/>
              <a:t>…</a:t>
            </a:r>
          </a:p>
        </p:txBody>
      </p:sp>
      <p:sp>
        <p:nvSpPr>
          <p:cNvPr id="3" name="Content Placeholder 2"/>
          <p:cNvSpPr>
            <a:spLocks noGrp="1"/>
          </p:cNvSpPr>
          <p:nvPr>
            <p:ph idx="1"/>
          </p:nvPr>
        </p:nvSpPr>
        <p:spPr/>
        <p:txBody>
          <a:bodyPr/>
          <a:lstStyle/>
          <a:p>
            <a:pPr lvl="0" marL="0" indent="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Inference</a:t>
            </a:r>
            <a:r>
              <a:rPr/>
              <a:t> </a:t>
            </a:r>
            <a:r>
              <a:rPr/>
              <a:t>for</a:t>
            </a:r>
            <a:r>
              <a:rPr/>
              <a:t> </a:t>
            </a:r>
            <a:r>
              <a:rPr/>
              <a:t>other</a:t>
            </a:r>
            <a:r>
              <a:rPr/>
              <a:t> </a:t>
            </a:r>
            <a:r>
              <a:rPr/>
              <a:t>estimators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Variability</a:t>
            </a:r>
            <a:r>
              <a:rPr/>
              <a:t> </a:t>
            </a:r>
            <a:r>
              <a:rPr/>
              <a:t>in</a:t>
            </a:r>
            <a:r>
              <a:rPr/>
              <a:t> </a:t>
            </a:r>
            <a:r>
              <a:rPr/>
              <a:t>estimates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(more on this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(more on this later)</a:t>
                </a:r>
              </a:p>
              <a:p>
                <a:pPr lvl="1"/>
                <a:r>
                  <a:rPr/>
                  <a:t>An important assumption about point estimates is that they are </a:t>
                </a:r>
                <a:r>
                  <a:rPr b="1"/>
                  <a:t>unbiased</a:t>
                </a:r>
                <a:r>
                  <a:rPr/>
                  <a:t>, i.e., the sampling distribution of the estimate is centered at the true population parameter it estimates.</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(more on this later)</a:t>
                </a:r>
              </a:p>
              <a:p>
                <a:pPr lvl="1"/>
                <a:r>
                  <a:rPr/>
                  <a:t>An important assumption about point estimates is that they are </a:t>
                </a:r>
                <a:r>
                  <a:rPr b="1"/>
                  <a:t>unbiased</a:t>
                </a:r>
                <a:r>
                  <a:rPr/>
                  <a:t>, i.e. the sampling distribution of the estimate is centered at the true population parameter it estimates.</a:t>
                </a:r>
              </a:p>
              <a:p>
                <a:pPr lvl="2"/>
                <a:r>
                  <a:rPr/>
                  <a:t>An unbiased estimate does not naturally over or underestimate the parameter. Rather, it tends to provide a “good” estimate.</a:t>
                </a:r>
              </a:p>
              <a:p>
                <a:pPr lvl="2"/>
                <a:r>
                  <a:rPr/>
                  <a:t>The sample mean is an example of an unbiased point estimate, as are each of the examples we introduce in this section.</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other</a:t>
            </a:r>
            <a:r>
              <a:rPr/>
              <a:t> </a:t>
            </a:r>
            <a:r>
              <a:rPr/>
              <a:t>estimators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sample mean is not the only point estimate for which the sampling distribution is nearly normal. For example, the sampling distribution of sample </a:t>
                </a:r>
                <a:r>
                  <a:rPr b="1"/>
                  <a:t>proportions</a:t>
                </a:r>
                <a:r>
                  <a:rPr/>
                  <a:t> is also nearly normal when </a:t>
                </a:r>
                <a14:m>
                  <m:oMath xmlns:m="http://schemas.openxmlformats.org/officeDocument/2006/math">
                    <m:r>
                      <m:t>n</m:t>
                    </m:r>
                  </m:oMath>
                </a14:m>
                <a:r>
                  <a:rPr/>
                  <a:t> is sufficiently large (we’ll talk about this in detail in two weeks).</a:t>
                </a:r>
              </a:p>
              <a:p>
                <a:pPr lvl="1"/>
                <a:r>
                  <a:rPr/>
                  <a:t>An important assumption about point estimates is that they are </a:t>
                </a:r>
                <a:r>
                  <a:rPr b="1"/>
                  <a:t>unbiased</a:t>
                </a:r>
                <a:r>
                  <a:rPr/>
                  <a:t>, i.e. the sampling distribution of the estimate is centered at the true population parameter it estimates.</a:t>
                </a:r>
              </a:p>
              <a:p>
                <a:pPr lvl="2"/>
                <a:r>
                  <a:rPr/>
                  <a:t>That is, an unbiased estimate does not naturally over or underestimate the parameter. Rather, it tends to provide a “good” estimate.</a:t>
                </a:r>
              </a:p>
              <a:p>
                <a:pPr lvl="2"/>
                <a:r>
                  <a:rPr/>
                  <a:t>The sample mean is an example of an unbiased point estimate, as are each of the examples we introduce in this section.</a:t>
                </a:r>
              </a:p>
              <a:p>
                <a:pPr lvl="1"/>
                <a:r>
                  <a:rPr/>
                  <a:t>Some point estimates follow distributions other than the normal distribution, and some scenarios require statistical techniques that we haven’t covered yet - we will discuss most of these in the next course (1052H)</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Non-normal</a:t>
            </a:r>
            <a:r>
              <a:rPr/>
              <a:t> </a:t>
            </a:r>
            <a:r>
              <a:rPr/>
              <a:t>point</a:t>
            </a:r>
            <a:r>
              <a:rPr/>
              <a:t> </a:t>
            </a:r>
            <a:r>
              <a:rPr/>
              <a:t>estimates</a:t>
            </a:r>
          </a:p>
        </p:txBody>
      </p:sp>
      <p:sp>
        <p:nvSpPr>
          <p:cNvPr id="3" name="Content Placeholder 2"/>
          <p:cNvSpPr>
            <a:spLocks noGrp="1"/>
          </p:cNvSpPr>
          <p:nvPr>
            <p:ph idx="1"/>
          </p:nvPr>
        </p:nvSpPr>
        <p:spPr/>
        <p:txBody>
          <a:bodyPr/>
          <a:lstStyle/>
          <a:p>
            <a:pPr lvl="1"/>
            <a:r>
              <a:rPr/>
              <a:t>We may apply the ideas of hypothesis testing to cases where the point estimate or test statistic is not necessarily normal. There are many reasons why such a situation may arise:</a:t>
            </a:r>
          </a:p>
          <a:p>
            <a:pPr lvl="2"/>
            <a:r>
              <a:rPr/>
              <a:t>the sample size is too small for the normal approximation to be valid;</a:t>
            </a:r>
          </a:p>
          <a:p>
            <a:pPr lvl="2"/>
            <a:r>
              <a:rPr/>
              <a:t>the standard error estimate may be poor; or</a:t>
            </a:r>
          </a:p>
          <a:p>
            <a:pPr lvl="2"/>
            <a:r>
              <a:rPr/>
              <a:t>the point estimate tends towards some distribution that is not the normal distribution.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Non-normal</a:t>
            </a:r>
            <a:r>
              <a:rPr/>
              <a:t> </a:t>
            </a:r>
            <a:r>
              <a:rPr/>
              <a:t>point</a:t>
            </a:r>
            <a:r>
              <a:rPr/>
              <a:t> </a:t>
            </a:r>
            <a:r>
              <a:rPr/>
              <a:t>estimates</a:t>
            </a:r>
          </a:p>
        </p:txBody>
      </p:sp>
      <p:sp>
        <p:nvSpPr>
          <p:cNvPr id="3" name="Content Placeholder 2"/>
          <p:cNvSpPr>
            <a:spLocks noGrp="1"/>
          </p:cNvSpPr>
          <p:nvPr>
            <p:ph idx="1"/>
          </p:nvPr>
        </p:nvSpPr>
        <p:spPr/>
        <p:txBody>
          <a:bodyPr/>
          <a:lstStyle/>
          <a:p>
            <a:pPr lvl="1"/>
            <a:r>
              <a:rPr/>
              <a:t>We may apply the ideas of hypothesis testing to cases where the point estimate or test statistic is not necessarily normal. There are many reasons why such a situation may arise:</a:t>
            </a:r>
          </a:p>
          <a:p>
            <a:pPr lvl="2"/>
            <a:r>
              <a:rPr/>
              <a:t>the sample size is too small for the normal approximation to be valid;</a:t>
            </a:r>
          </a:p>
          <a:p>
            <a:pPr lvl="2"/>
            <a:r>
              <a:rPr/>
              <a:t>the standard error estimate may be poor; or</a:t>
            </a:r>
          </a:p>
          <a:p>
            <a:pPr lvl="2"/>
            <a:r>
              <a:rPr/>
              <a:t>the point estimate tends towards some distribution that is not the normal distribution.</a:t>
            </a:r>
          </a:p>
          <a:p>
            <a:pPr lvl="1"/>
            <a:r>
              <a:rPr/>
              <a:t>For each case where the normal approximation is not valid, our first task is always to understand and characterize the sampling distribution of the point estimate or test statistic. Next, we can apply the general frameworks for hypothesis testing to these alternative distributions.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to</a:t>
            </a:r>
            <a:r>
              <a:rPr/>
              <a:t> </a:t>
            </a:r>
            <a:r>
              <a:rPr/>
              <a:t>retreat</a:t>
            </a:r>
          </a:p>
        </p:txBody>
      </p:sp>
      <p:sp>
        <p:nvSpPr>
          <p:cNvPr id="3" name="Content Placeholder 2"/>
          <p:cNvSpPr>
            <a:spLocks noGrp="1"/>
          </p:cNvSpPr>
          <p:nvPr>
            <p:ph idx="1"/>
          </p:nvPr>
        </p:nvSpPr>
        <p:spPr/>
        <p:txBody>
          <a:bodyPr/>
          <a:lstStyle/>
          <a:p>
            <a:pPr lvl="1"/>
            <a:r>
              <a:rPr/>
              <a:t>Statistical tools rely on the following two main conditions:</a:t>
            </a:r>
          </a:p>
          <a:p>
            <a:pPr lvl="2"/>
            <a:r>
              <a:rPr b="1"/>
              <a:t>Independence</a:t>
            </a:r>
            <a:r>
              <a:rPr/>
              <a:t>: A random sample from less than 10% of the population ensures independence of observations. In experiments, this is ensured by random assignment. If independence fails, then advanced techniques must be used, and in some such cases, inference may not be possible.</a:t>
            </a:r>
          </a:p>
          <a:p>
            <a:pPr lvl="2"/>
            <a:r>
              <a:rPr b="1"/>
              <a:t>Sample size and skew</a:t>
            </a:r>
            <a:r>
              <a:rPr/>
              <a:t>: For example, if the sample size is too small, the skew too strong, or extreme outliers are present, then the normal model for the sample mean will fail.</a:t>
            </a:r>
          </a:p>
          <a:p>
            <a:pPr lvl="1"/>
            <a:r>
              <a:rPr/>
              <a:t>Whenever conditions are not satisfied for a statistical technique:</a:t>
            </a:r>
          </a:p>
          <a:p>
            <a:pPr lvl="2"/>
            <a:r>
              <a:rPr/>
              <a:t>Learn new methods that are appropriate for the data.</a:t>
            </a:r>
          </a:p>
          <a:p>
            <a:pPr lvl="2"/>
            <a:r>
              <a:rPr b="1"/>
              <a:t>Consult a statistician.</a:t>
            </a:r>
          </a:p>
          <a:p>
            <a:pPr lvl="2"/>
            <a:r>
              <a:rPr b="1"/>
              <a:t>Ignore the failure of conditions.</a:t>
            </a:r>
            <a:r>
              <a:rPr/>
              <a:t> This last option effectively invalidates any analysis and may discredit novel and interesting findings.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The</a:t>
            </a:r>
            <a:r>
              <a:rPr/>
              <a:t> </a:t>
            </a:r>
            <a:r>
              <a:rPr i="1"/>
              <a:t>t</a:t>
            </a:r>
            <a:r>
              <a:rPr/>
              <a:t> </a:t>
            </a:r>
            <a:r>
              <a:rPr/>
              <a:t>Distribution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Specific</a:t>
            </a:r>
            <a:r>
              <a:rPr/>
              <a:t> </a:t>
            </a:r>
            <a:r>
              <a:rPr/>
              <a:t>Example</a:t>
            </a:r>
            <a:r>
              <a:rPr/>
              <a:t> </a:t>
            </a:r>
            <a:r>
              <a:rPr/>
              <a:t>of</a:t>
            </a:r>
            <a:r>
              <a:rPr/>
              <a:t> </a:t>
            </a:r>
            <a:r>
              <a:rPr/>
              <a:t>Non-Normal</a:t>
            </a:r>
          </a:p>
        </p:txBody>
      </p:sp>
      <p:sp>
        <p:nvSpPr>
          <p:cNvPr id="3" name="Content Placeholder 2"/>
          <p:cNvSpPr>
            <a:spLocks noGrp="1"/>
          </p:cNvSpPr>
          <p:nvPr>
            <p:ph idx="1"/>
          </p:nvPr>
        </p:nvSpPr>
        <p:spPr/>
        <p:txBody>
          <a:bodyPr/>
          <a:lstStyle/>
          <a:p>
            <a:pPr lvl="0" marL="0" indent="0">
              <a:buNone/>
            </a:pPr>
            <a:r>
              <a:rPr/>
              <a:t>In the last discussion, we talked about how we might approach certain problems where the </a:t>
            </a:r>
            <a:r>
              <a:rPr b="1"/>
              <a:t>normal assumption</a:t>
            </a:r>
            <a:r>
              <a:rPr/>
              <a:t> does not hold. We’re now going to start looking at a specific, famous example of this kind of problem - the </a:t>
            </a:r>
            <a:r>
              <a:rPr i="1"/>
              <a:t>t</a:t>
            </a:r>
            <a:r>
              <a:rPr/>
              <a:t> distribution.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p>
        </p:txBody>
      </p:sp>
      <p:sp>
        <p:nvSpPr>
          <p:cNvPr id="3" name="Content Placeholder 2"/>
          <p:cNvSpPr>
            <a:spLocks noGrp="1"/>
          </p:cNvSpPr>
          <p:nvPr>
            <p:ph idx="1"/>
          </p:nvPr>
        </p:nvSpPr>
        <p:spPr/>
        <p:txBody>
          <a:bodyPr/>
          <a:lstStyle/>
          <a:p>
            <a:pPr lvl="0" marL="0" indent="0">
              <a:buNone/>
            </a:pPr>
            <a:r>
              <a:rPr/>
              <a:t>Mercury in seafood due to pollution is a known problem, especially in heavy industrial areas, although mercury has spread a long way from explicit polluters. Japan as a country consumes a large amount of seafood, and researches were interested in the average mercury content in Rossi’s dolphins from the Taiji area. They analyzed 19 dolphins’ muscles for mercury content.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idea</a:t>
            </a:r>
            <a:r>
              <a:rPr/>
              <a:t> </a:t>
            </a:r>
            <a:r>
              <a:rPr/>
              <a:t>of</a:t>
            </a:r>
            <a:r>
              <a:rPr/>
              <a:t> </a:t>
            </a:r>
            <a:r>
              <a:rPr/>
              <a:t>Standard</a:t>
            </a:r>
            <a:r>
              <a:rPr/>
              <a:t> </a:t>
            </a:r>
            <a:r>
              <a:rPr/>
              <a:t>Error</a:t>
            </a:r>
          </a:p>
        </p:txBody>
      </p:sp>
      <p:sp>
        <p:nvSpPr>
          <p:cNvPr id="3" name="Content Placeholder 2"/>
          <p:cNvSpPr>
            <a:spLocks noGrp="1"/>
          </p:cNvSpPr>
          <p:nvPr>
            <p:ph idx="1"/>
          </p:nvPr>
        </p:nvSpPr>
        <p:spPr/>
        <p:txBody>
          <a:bodyPr/>
          <a:lstStyle/>
          <a:p>
            <a:pPr lvl="0" marL="0" indent="0">
              <a:buNone/>
            </a:pPr>
            <a:r>
              <a:rPr/>
              <a:t>In this brief unit, we will review the idea of sampling variability. The key concept is that if you have a sample (data!), then computing </a:t>
            </a:r>
            <a:r>
              <a:rPr b="1"/>
              <a:t>statistics</a:t>
            </a:r>
            <a:r>
              <a:rPr/>
              <a:t> on that data results in a random variables. And random variables have distributions.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r><a:rPr /><a:t>n</a:t></a:r></a:p></a:txBody><a:tcPr /></a:tc><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r><a:rPr /><a:t>s</a:t></a:r></a:p></a:txBody><a:tcPr /></a:tc><a:tc><a:txBody><a:bodyPr /><a:lstStyle /><a:p><a:pPr lvl="0" marL="0" indent="0" algn="l"><a:buNone /></a:pPr><a:r><a:rPr /><a:t>minimum</a:t></a:r></a:p></a:txBody><a:tcPr /></a:tc><a:tc><a:txBody><a:bodyPr /><a:lstStyle /><a:p><a:pPr lvl="0" marL="0" indent="0" algn="l"><a:buNone /></a:pPr><a:r><a:rPr /><a:t>maximum</a:t></a:r></a:p></a:txBody><a:tcPr /></a:tc></a:tr><a:tr h="0"><a:tc><a:txBody><a:bodyPr /><a:lstStyle /><a:p><a:pPr lvl="0" marL="0" indent="0" algn="l"><a:buNone /></a:pPr><a:r><a:rPr /><a:t>19</a:t></a:r></a:p></a:txBody></a:tc><a:tc><a:txBody><a:bodyPr /><a:lstStyle /><a:p><a:pPr lvl="0" marL="0" indent="0" algn="l"><a:buNone /></a:pPr><a:r><a:rPr /><a:t>4.4</a:t></a:r></a:p></a:txBody></a:tc><a:tc><a:txBody><a:bodyPr /><a:lstStyle /><a:p><a:pPr lvl="0" marL="0" indent="0" algn="l"><a:buNone /></a:pPr><a:r><a:rPr /><a:t>2.3</a:t></a:r></a:p></a:txBody></a:tc><a:tc><a:txBody><a:bodyPr /><a:lstStyle /><a:p><a:pPr lvl="0" marL="0" indent="0" algn="l"><a:buNone /></a:pPr><a:r><a:rPr /><a:t>1.7</a:t></a:r></a:p></a:txBody></a:tc><a:tc><a:txBody><a:bodyPr /><a:lstStyle /><a:p><a:pPr lvl="0" marL="0" indent="0" algn="l"><a:buNone /></a:pPr><a:r><a:rPr /><a:t>9.2</a:t></a:r></a:p></a:txBody></a:tc></a:tr></a:tbl></a:graphicData></a:graphic></p:graphicFrame></p:spTree></p:cSld></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Measurements are in micrograms of mercury per wet gram of muscle (</a:t>
                </a:r>
                <a14:m>
                  <m:oMath xmlns:m="http://schemas.openxmlformats.org/officeDocument/2006/math">
                    <m:r>
                      <m:t>μ</m:t>
                    </m:r>
                  </m:oMath>
                </a14:m>
                <a:r>
                  <a:rPr/>
                  <a:t>g/wet g).</a:t>
                </a:r>
              </a:p>
              <a:p>
                <a:pPr lvl="0" marL="0" indent="0">
                  <a:buNone/>
                </a:pPr>
                <a:r>
                  <a:rPr/>
                  <a:t>So, a “begged question”: could we do a hypothesis test on this data using what we know so far (e.g., a Z distribution)?</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Purpose</a:t>
            </a:r>
            <a:r>
              <a:rPr/>
              <a:t> </a:t>
            </a:r>
            <a:r>
              <a:rPr/>
              <a:t>of</a:t>
            </a:r>
            <a:r>
              <a:rPr/>
              <a:t> </a:t>
            </a:r>
            <a:r>
              <a:rPr/>
              <a:t>Large</a:t>
            </a:r>
            <a:r>
              <a:rPr/>
              <a:t> </a:t>
            </a:r>
            <a:r>
              <a:rPr/>
              <a:t>Sample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As long as observations are independent, and the population distribution is not extremely skewed, a large sample would ensure that:</a:t>
                </a:r>
              </a:p>
              <a:p>
                <a:pPr lvl="1"/>
                <a:r>
                  <a:rPr/>
                  <a:t>the sampling distribution of the mean is nearly normal</a:t>
                </a:r>
              </a:p>
              <a:p>
                <a:pPr lvl="1"/>
                <a:r>
                  <a:rPr/>
                  <a:t>the estimate of the standard error (SE), as </a:t>
                </a:r>
                <a14:m>
                  <m:oMath xmlns:m="http://schemas.openxmlformats.org/officeDocument/2006/math">
                    <m:f>
                      <m:fPr>
                        <m:type m:val="bar"/>
                      </m:fPr>
                      <m:num>
                        <m:r>
                          <m:t>s</m:t>
                        </m:r>
                      </m:num>
                      <m:den>
                        <m:rad>
                          <m:radPr>
                            <m:degHide m:val="1"/>
                          </m:radPr>
                          <m:deg/>
                          <m:e>
                            <m:r>
                              <m:t>n</m:t>
                            </m:r>
                          </m:e>
                        </m:rad>
                      </m:den>
                    </m:f>
                  </m:oMath>
                </a14:m>
                <a:r>
                  <a:rPr/>
                  <a:t>, is reliable</a:t>
                </a: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normality</a:t>
            </a:r>
            <a:r>
              <a:rPr/>
              <a:t> </a:t>
            </a:r>
            <a:r>
              <a:rPr/>
              <a:t>condition</a:t>
            </a:r>
          </a:p>
        </p:txBody>
      </p:sp>
      <p:sp>
        <p:nvSpPr>
          <p:cNvPr id="3" name="Content Placeholder 2"/>
          <p:cNvSpPr>
            <a:spLocks noGrp="1"/>
          </p:cNvSpPr>
          <p:nvPr>
            <p:ph idx="1"/>
          </p:nvPr>
        </p:nvSpPr>
        <p:spPr/>
        <p:txBody>
          <a:bodyPr/>
          <a:lstStyle/>
          <a:p>
            <a:pPr lvl="0" marL="0" indent="0">
              <a:buNone/>
            </a:pPr>
            <a:r>
              <a:rPr/>
              <a:t>The CLT, which states that sampling distributions will be nearly normal, holds true for any sample size as long as the population distribution is nearly normal.</a:t>
            </a:r>
          </a:p>
          <a:p>
            <a:pPr lvl="0" marL="0" indent="0">
              <a:buNone/>
            </a:pPr>
            <a:r>
              <a:rPr/>
              <a:t>While this is a helpful special case, it’s inherently difficult to verify normality in small data sets.</a:t>
            </a:r>
          </a:p>
          <a:p>
            <a:pPr lvl="0" marL="0" indent="0">
              <a:buNone/>
            </a:pPr>
            <a:r>
              <a:rPr/>
              <a:t>We should exercise caution when verifying the normality condition for small samples. It is important to not only examine the data but also think about where the data come from.</a:t>
            </a:r>
          </a:p>
          <a:p>
            <a:pPr lvl="0" marL="0" indent="0">
              <a:buNone/>
            </a:pPr>
            <a:r>
              <a:rPr/>
              <a:t>For example, ask: would I expect this distribution to be symmetric, and am I confident that outliers are rare?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a:t>
            </a:r>
            <a:r>
              <a:rPr/>
              <a:t> </a:t>
            </a:r>
            <a:r>
              <a:rPr/>
              <a:t>Context</a:t>
            </a:r>
            <a:r>
              <a:rPr/>
              <a:t> </a:t>
            </a:r>
            <a:r>
              <a:rPr/>
              <a:t>(Dolphins)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How big is our sample? And, given the summary, how symmetric is our data?</a:t>
                </a:r>
              </a:p>
              <a:p>
                <a:pPr lvl="1"/>
                <a:r>
                  <a:rPr/>
                  <a:t>only 19 samples</a:t>
                </a:r>
              </a:p>
              <a:p>
                <a:pPr lvl="1"/>
                <a:r>
                  <a:rPr/>
                  <a:t>no population </a:t>
                </a:r>
                <a14:m>
                  <m:oMath xmlns:m="http://schemas.openxmlformats.org/officeDocument/2006/math">
                    <m:r>
                      <m:t>σ</m:t>
                    </m:r>
                  </m:oMath>
                </a14:m>
              </a:p>
              <a:p>
                <a:pPr lvl="1"/>
                <a:r>
                  <a:rPr/>
                  <a:t>data seems mostly symmetric</a:t>
                </a:r>
              </a:p>
            </p:txBody>
          </p:sp>
        </mc:Choice>
      </mc:AlternateContent>
    </p:spTree>
  </p:cSld>
</p:sld>
</file>

<file path=ppt/slides/slide55.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14:m><m:oMath xmlns:m="http://schemas.openxmlformats.org/officeDocument/2006/math"><m:r><m:t>t</m:t></m:r></m:oMath></a14:m><a:r><a:rPr /><a:t> </a:t></a:r><a:r><a:rPr /><a:t>Distribution</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When working with small samples, and the population standard deviation is unknown (almost always), the uncertainty of the standard error estimate is addressed by using a new distribution: the </a:t></a:r><a14:m><m:oMath xmlns:m="http://schemas.openxmlformats.org/officeDocument/2006/math"><m:r><m:t>t</m:t></m:r></m:oMath></a14:m><a:r><a:rPr /><a:t> distribution.</a:t></a:r></a:p><a:p><a:pPr lvl="0" marL="0" indent="0"><a:buNone /></a:pPr><a:r><a:rPr /><a:t>This distribution also has a bell shape, but its tails are thicker than the normal model’s.</a:t></a:r></a:p><a:p><a:pPr lvl="0" marL="0" indent="0"><a:buNone /></a:pPr><a:r><a:rPr /><a:t>Therefore observations are more likely to fall beyond two SDs from the mean than under the normal distribution.</a:t></a:r></a:p><a:p><a:pPr lvl="0" marL="0" indent="0"><a:buNone /></a:pPr><a:r><a:rPr /><a:t>These extra thick tails are helpful for resolving our problem with a less reliable estimate the standard error (since </a:t></a:r><a14:m><m:oMath xmlns:m="http://schemas.openxmlformats.org/officeDocument/2006/math"><m:r><m:t>n</m:t></m:r></m:oMath></a14:m><a:r><a:rPr /><a:t> is small)</a:t></a:r></a:p></p:txBody></p:sp></mc:Choice></mc:AlternateContent></p:spTree></p:cSld></p:sld>
</file>

<file path=ppt/slides/slide5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A</a:t></a:r><a:r><a:rPr /><a:t> </a:t></a:r><a:r><a:rPr /><a:t>plot</a:t></a:r><a:r><a:rPr /><a:t> </a:t></a:r><a:r><a:rPr /><a:t>of</a:t></a:r><a:r><a:rPr /><a:t> </a:t></a:r><a14:m><m:oMath xmlns:m="http://schemas.openxmlformats.org/officeDocument/2006/math"><m:r><m:t>t</m:t></m:r></m:oMath></a14:m><a:r><a:rPr /><a:t> </a:t></a:r><a:r><a:rPr /><a:t>versus</a:t></a:r><a:r><a:rPr /><a:t> </a:t></a:r><a14:m><m:oMath xmlns:m="http://schemas.openxmlformats.org/officeDocument/2006/math"><m:r><m:rPr><m:sty m:val="p" /><m:scr m:val="script" /></m:rPr><m:t>N</m:t></m:r></m:oMath></a14:m></a:p></p:txBody></p:sp><p:pic><p:nvPicPr><p:cNvPr descr="lecture01_files/figure-pptx/unnamed-chunk-5-1.png" id="0" name="Picture 1" /><p:cNvPicPr><a:picLocks noGrp="1" noChangeAspect="1" /></p:cNvPicPr><p:nvPr /></p:nvPicPr><p:blipFill><a:blip r:embed="rId2" /><a:stretch><a:fillRect /></a:stretch></p:blipFill><p:spPr bwMode="auto"><a:xfrm><a:off x="457200" y="2032000" /><a:ext cx="8229600" cy="3657600" /></a:xfrm><a:prstGeom prst="rect"><a:avLst /></a:prstGeom><a:noFill /><a:ln w="9525"><a:noFill /><a:headEnd /><a:tailEnd /></a:ln></p:spPr></p:pic></p:spTree></p:cSld></p:sld>
</file>

<file path=ppt/slides/slide5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14:m><m:oMath xmlns:m="http://schemas.openxmlformats.org/officeDocument/2006/math"><m:r><m:t>t</m:t></m:r></m:oMath></a14:m><a:r><a:rPr /><a:t> </a:t></a:r><a:r><a:rPr /><a:t>Distribution</a:t></a:r><a:r><a:rPr /><a:t> </a:t></a:r><a:r><a:rPr /><a:t>(ctd.)</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Always centered at zero, like the standard normal (</a:t></a:r><a14:m><m:oMath xmlns:m="http://schemas.openxmlformats.org/officeDocument/2006/math"><m:r><m:t>z</m:t></m:r></m:oMath></a14:m><a:r><a:rPr /><a:t>) distribution.</a:t></a:r></a:p><a:p><a:pPr lvl="0" marL="0" indent="0"><a:buNone /></a:pPr><a:r><a:rPr /><a:t>Has a single parameter: degrees of freedom (</a:t></a:r><a14:m><m:oMath xmlns:m="http://schemas.openxmlformats.org/officeDocument/2006/math"><m:r><m:t>d</m:t></m:r><m:r><m:t>f</m:t></m:r></m:oMath></a14:m><a:r><a:rPr /><a:t>) – like </a:t></a:r><a14:m><m:oMath xmlns:m="http://schemas.openxmlformats.org/officeDocument/2006/math"><m:sSup><m:e><m:r><m:t>χ</m:t></m:r></m:e><m:sup><m:r><m:t>2</m:t></m:r></m:sup></m:sSup></m:oMath></a14:m><a:r><a:rPr /><a:t>.</a:t></a:r></a:p><a:p><a:pPr lvl="0" marL="0" indent="0"><a:buNone /></a:pPr><a:r><a:rPr /><a:t>What happens to the shape of the </a:t></a:r><a14:m><m:oMath xmlns:m="http://schemas.openxmlformats.org/officeDocument/2006/math"><m:r><m:t>t</m:t></m:r></m:oMath></a14:m><a:r><a:rPr /><a:t> distribution as </a:t></a:r><a14:m><m:oMath xmlns:m="http://schemas.openxmlformats.org/officeDocument/2006/math"><m:r><m:t>d</m:t></m:r><m:r><m:t>f</m:t></m:r></m:oMath></a14:m><a:r><a:rPr /><a:t> increases?</a:t></a:r></a:p></p:txBody></p:sp></mc:Choice></mc:AlternateContent></p:spTree></p:cSld></p:sld>
</file>

<file path=ppt/slides/slide58.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The</a:t></a:r><a:r><a:rPr /><a:t> </a:t></a:r><a14:m><m:oMath xmlns:m="http://schemas.openxmlformats.org/officeDocument/2006/math"><m:r><m:t>t</m:t></m:r></m:oMath></a14:m><a:r><a:rPr /><a:t> </a:t></a:r><a:r><a:rPr /><a:t>Distribution</a:t></a:r><a:r><a:rPr /><a:t> </a:t></a:r><a:r><a:rPr /><a:t>(ctd.)</a:t></a:r></a:p></p:txBody></p:sp><p:pic><p:nvPicPr><p:cNvPr descr="lecture01_files/figure-pptx/unnamed-chunk-6-1.png" id="0" name="Picture 1" /><p:cNvPicPr><a:picLocks noGrp="1" noChangeAspect="1" /></p:cNvPicPr><p:nvPr /></p:nvPicPr><p:blipFill><a:blip r:embed="rId2" /><a:stretch><a:fillRect /></a:stretch></p:blipFill><p:spPr bwMode="auto"><a:xfrm><a:off x="457200" y="2209800" /><a:ext cx="8229600" cy="3289300" /></a:xfrm><a:prstGeom prst="rect"><a:avLst /></a:prstGeom><a:noFill /><a:ln w="9525"><a:noFill /><a:headEnd /><a:tailEnd /></a:ln></p:spPr></p:pic></p:spTree></p:cSld></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As </a:t>
                </a:r>
                <a14:m>
                  <m:oMath xmlns:m="http://schemas.openxmlformats.org/officeDocument/2006/math">
                    <m:r>
                      <m:t>d</m:t>
                    </m:r>
                    <m:r>
                      <m:t>f</m:t>
                    </m:r>
                    <m:r>
                      <m:t>→</m:t>
                    </m:r>
                    <m:r>
                      <m:t>∞</m:t>
                    </m:r>
                  </m:oMath>
                </a14:m>
                <a:r>
                  <a:rPr/>
                  <a:t>, the </a:t>
                </a:r>
                <a14:m>
                  <m:oMath xmlns:m="http://schemas.openxmlformats.org/officeDocument/2006/math">
                    <m:r>
                      <m:t>t</m:t>
                    </m:r>
                  </m:oMath>
                </a14:m>
                <a:r>
                  <a:rPr/>
                  <a:t> distribution approaches the normal!</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14:m><m:oMath xmlns:m="http://schemas.openxmlformats.org/officeDocument/2006/math"><m:r><m:t> </m:t></m:r></m:oMath></a14:m></a:p></p:txBody></p:sp><p:sp><p:nvSpPr><p:cNvPr id="3" name="Content Placeholder 2" /><p:cNvSpPr><a:spLocks noGrp="1" /></p:cNvSpPr><p:nvPr><p:ph idx="1" /></p:nvPr></p:nvSpPr><p:spPr /><p:txBody><a:bodyPr /><a:lstStyle /><a:p><a:pPr lvl="0" marL="0" indent="0"><a:buNone /></a:pPr><a:r><a:rPr /><a:t>  </a:t></a:r></a:p><a:p><a:pPr lvl="0" marL="0" indent="0"><a:buNone /></a:pPr><a:r><a:rPr><a:hlinkClick r:id="rId2" /></a:rPr><a:t>http://pewresearch.org/pubs/2191/young-adults-workers-labor-market-pay-careers-advancement-recession</a:t></a:r></a:p></p:txBody></p:sp></p:spTree></p:cSld></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Asymptotic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a:t>
                </a:r>
                <a14:m>
                  <m:oMath xmlns:m="http://schemas.openxmlformats.org/officeDocument/2006/math">
                    <m:r>
                      <m:t>d</m:t>
                    </m:r>
                    <m:r>
                      <m:t>f</m:t>
                    </m:r>
                  </m:oMath>
                </a14:m>
                <a:r>
                  <a:rPr/>
                  <a:t> is required to give arbitrary decimal agreement between the </a:t>
                </a:r>
                <a14:m>
                  <m:oMath xmlns:m="http://schemas.openxmlformats.org/officeDocument/2006/math">
                    <m:r>
                      <m:t>t</m:t>
                    </m:r>
                  </m:oMath>
                </a14:m>
                <a:r>
                  <a:rPr/>
                  <a:t> and </a:t>
                </a:r>
                <a14:m>
                  <m:oMath xmlns:m="http://schemas.openxmlformats.org/officeDocument/2006/math">
                    <m:r>
                      <m:t>z</m:t>
                    </m:r>
                  </m:oMath>
                </a14:m>
                <a:r>
                  <a:rPr/>
                  <a:t> curves? (on a restricted domain)</a:t>
                </a:r>
              </a:p>
              <a:p>
                <a:pPr lvl="1"/>
                <a:r>
                  <a:rPr/>
                  <a:t>2 decimals: </a:t>
                </a:r>
                <a14:m>
                  <m:oMath xmlns:m="http://schemas.openxmlformats.org/officeDocument/2006/math">
                    <m:r>
                      <m:t>d</m:t>
                    </m:r>
                    <m:r>
                      <m:t>f</m:t>
                    </m:r>
                    <m:r>
                      <m:t>=</m:t>
                    </m:r>
                    <m:r>
                      <m:t>14</m:t>
                    </m:r>
                  </m:oMath>
                </a14:m>
              </a:p>
              <a:p>
                <a:pPr lvl="1"/>
                <a:r>
                  <a:rPr/>
                  <a:t>3 decimals: </a:t>
                </a:r>
                <a14:m>
                  <m:oMath xmlns:m="http://schemas.openxmlformats.org/officeDocument/2006/math">
                    <m:r>
                      <m:t>d</m:t>
                    </m:r>
                    <m:r>
                      <m:t>f</m:t>
                    </m:r>
                    <m:r>
                      <m:t>=</m:t>
                    </m:r>
                    <m:r>
                      <m:t>136</m:t>
                    </m:r>
                  </m:oMath>
                </a14:m>
              </a:p>
              <a:p>
                <a:pPr lvl="1"/>
                <a:r>
                  <a:rPr/>
                  <a:t>4 decimals: </a:t>
                </a:r>
                <a14:m>
                  <m:oMath xmlns:m="http://schemas.openxmlformats.org/officeDocument/2006/math">
                    <m:r>
                      <m:t>d</m:t>
                    </m:r>
                    <m:r>
                      <m:t>f</m:t>
                    </m:r>
                    <m:r>
                      <m:t>=</m:t>
                    </m:r>
                    <m:r>
                      <m:t>1370</m:t>
                    </m:r>
                  </m:oMath>
                </a14:m>
              </a:p>
              <a:p>
                <a:pPr lvl="0" marL="0" indent="0">
                  <a:buNone/>
                </a:pPr>
                <a:r>
                  <a:rPr/>
                  <a:t>What do we usually ask for? 30 </a:t>
                </a:r>
                <a14:m>
                  <m:oMath xmlns:m="http://schemas.openxmlformats.org/officeDocument/2006/math">
                    <m:r>
                      <m:t>d</m:t>
                    </m:r>
                    <m:r>
                      <m:t>f</m:t>
                    </m:r>
                  </m:oMath>
                </a14:m>
                <a:r>
                  <a:rPr/>
                  <a:t> corresponds to 3 decimals for the </a:t>
                </a:r>
                <a14:m>
                  <m:oMath xmlns:m="http://schemas.openxmlformats.org/officeDocument/2006/math">
                    <m:r>
                      <m:t>[</m:t>
                    </m:r>
                    <m:r>
                      <m:t>−</m:t>
                    </m:r>
                    <m:r>
                      <m:t>3</m:t>
                    </m:r>
                    <m:r>
                      <m:t>,</m:t>
                    </m:r>
                    <m:r>
                      <m:t>3</m:t>
                    </m:r>
                    <m:r>
                      <m:t>]</m:t>
                    </m:r>
                  </m:oMath>
                </a14:m>
                <a:r>
                  <a:rPr/>
                  <a:t> domain, which is good enough. So once </a:t>
                </a:r>
                <a14:m>
                  <m:oMath xmlns:m="http://schemas.openxmlformats.org/officeDocument/2006/math">
                    <m:r>
                      <m:t>d</m:t>
                    </m:r>
                    <m:r>
                      <m:t>f</m:t>
                    </m:r>
                    <m:r>
                      <m:t>&gt;</m:t>
                    </m:r>
                    <m:r>
                      <m:t>30</m:t>
                    </m:r>
                  </m:oMath>
                </a14:m>
                <a:r>
                  <a:rPr/>
                  <a:t>, people often just use a </a:t>
                </a:r>
                <a14:m>
                  <m:oMath xmlns:m="http://schemas.openxmlformats.org/officeDocument/2006/math">
                    <m:r>
                      <m:t>z</m:t>
                    </m:r>
                  </m:oMath>
                </a14:m>
                <a:r>
                  <a:rPr/>
                  <a:t> instead.</a:t>
                </a: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using</a:t>
            </a:r>
            <a:r>
              <a:rPr/>
              <a:t> </a:t>
            </a:r>
            <a:r>
              <a:rPr/>
              <a:t>a</a:t>
            </a:r>
            <a:r>
              <a:rPr/>
              <a:t> </a:t>
            </a:r>
            <a:r>
              <a:rPr/>
              <a:t>small</a:t>
            </a:r>
            <a:r>
              <a:rPr/>
              <a:t> </a:t>
            </a:r>
            <a:r>
              <a:rPr/>
              <a:t>sample</a:t>
            </a:r>
            <a:r>
              <a:rPr/>
              <a:t> </a:t>
            </a:r>
            <a:r>
              <a:rPr/>
              <a:t>mean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If </a:t>
                </a:r>
                <a14:m>
                  <m:oMath xmlns:m="http://schemas.openxmlformats.org/officeDocument/2006/math">
                    <m:r>
                      <m:t>n</m:t>
                    </m:r>
                    <m:r>
                      <m:t>&lt;</m:t>
                    </m:r>
                    <m:r>
                      <m:t>30</m:t>
                    </m:r>
                  </m:oMath>
                </a14:m>
                <a:r>
                  <a:rPr/>
                  <a:t>, sample means follow a </a:t>
                </a:r>
                <a14:m>
                  <m:oMath xmlns:m="http://schemas.openxmlformats.org/officeDocument/2006/math">
                    <m:r>
                      <m:t>t</m:t>
                    </m:r>
                  </m:oMath>
                </a14:m>
                <a:r>
                  <a:rPr/>
                  <a:t> distribution with </a:t>
                </a:r>
                <a14:m>
                  <m:oMath xmlns:m="http://schemas.openxmlformats.org/officeDocument/2006/math">
                    <m:r>
                      <m:rPr>
                        <m:nor/>
                        <m:sty m:val="p"/>
                      </m:rPr>
                      <m:t>SE</m:t>
                    </m:r>
                    <m:r>
                      <m:t>=</m:t>
                    </m:r>
                    <m:f>
                      <m:fPr>
                        <m:type m:val="bar"/>
                      </m:fPr>
                      <m:num>
                        <m:r>
                          <m:t>s</m:t>
                        </m:r>
                      </m:num>
                      <m:den>
                        <m:rad>
                          <m:radPr>
                            <m:degHide m:val="1"/>
                          </m:radPr>
                          <m:deg/>
                          <m:e>
                            <m:r>
                              <m:t>n</m:t>
                            </m:r>
                          </m:e>
                        </m:rad>
                      </m:den>
                    </m:f>
                  </m:oMath>
                </a14:m>
                <a:r>
                  <a:rPr/>
                  <a:t>, </a:t>
                </a:r>
                <a:r>
                  <a:rPr b="1"/>
                  <a:t>unless</a:t>
                </a:r>
                <a:r>
                  <a:rPr/>
                  <a:t> you are positive you know the population standard deviation </a:t>
                </a:r>
                <a14:m>
                  <m:oMath xmlns:m="http://schemas.openxmlformats.org/officeDocument/2006/math">
                    <m:r>
                      <m:t>σ</m:t>
                    </m:r>
                  </m:oMath>
                </a14:m>
                <a:r>
                  <a:rPr/>
                  <a:t>.</a:t>
                </a:r>
              </a:p>
              <a:p>
                <a:pPr lvl="1">
                  <a:buAutoNum type="arabicPeriod"/>
                </a:pPr>
                <a:r>
                  <a:rPr b="1"/>
                  <a:t>Conditions</a:t>
                </a:r>
                <a:r>
                  <a:rPr/>
                  <a:t>:</a:t>
                </a:r>
              </a:p>
              <a:p>
                <a:pPr lvl="2"/>
                <a:r>
                  <a:rPr/>
                  <a:t>independence of observations (often verified by a random sample, and if sampling without replacement, </a:t>
                </a:r>
                <a14:m>
                  <m:oMath xmlns:m="http://schemas.openxmlformats.org/officeDocument/2006/math">
                    <m:r>
                      <m:t>n</m:t>
                    </m:r>
                    <m:r>
                      <m:t>&lt;</m:t>
                    </m:r>
                    <m:r>
                      <m:t>10</m:t>
                    </m:r>
                    <m:r>
                      <m:t>%</m:t>
                    </m:r>
                  </m:oMath>
                </a14:m>
                <a:r>
                  <a:rPr/>
                  <a:t> of population)</a:t>
                </a:r>
              </a:p>
              <a:p>
                <a:pPr lvl="2"/>
                <a14:m>
                  <m:oMath xmlns:m="http://schemas.openxmlformats.org/officeDocument/2006/math">
                    <m:r>
                      <m:t>n</m:t>
                    </m:r>
                    <m:r>
                      <m:t>&lt;</m:t>
                    </m:r>
                    <m:r>
                      <m:t>30</m:t>
                    </m:r>
                  </m:oMath>
                </a14:m>
                <a:r>
                  <a:rPr/>
                  <a:t> and no extreme skew</a:t>
                </a:r>
              </a:p>
              <a:p>
                <a:pPr lvl="1">
                  <a:buAutoNum type="arabicPeriod"/>
                </a:pPr>
                <a:r>
                  <a:rPr b="1"/>
                  <a:t>Hypothesis Testing</a:t>
                </a:r>
                <a:r>
                  <a:rPr/>
                  <a:t>:</a:t>
                </a:r>
              </a:p>
              <a:p>
                <a:pPr lvl="1">
                  <a:buAutoNum type="arabicPeriod"/>
                </a:pPr>
                <a14:m>
                  <m:oMathPara xmlns:m="http://schemas.openxmlformats.org/officeDocument/2006/math">
                    <m:oMathParaPr>
                      <m:jc m:val="center"/>
                    </m:oMathParaPr>
                    <m:oMath>
                      <m:sSub>
                        <m:e>
                          <m:r>
                            <m:t>t</m:t>
                          </m:r>
                        </m:e>
                        <m:sub>
                          <m:r>
                            <m:rPr>
                              <m:nor/>
                              <m:sty m:val="p"/>
                            </m:rPr>
                            <m:t>df</m:t>
                          </m:r>
                        </m:sub>
                      </m:sSub>
                      <m:r>
                        <m:t>=</m:t>
                      </m:r>
                      <m:f>
                        <m:fPr>
                          <m:type m:val="bar"/>
                        </m:fPr>
                        <m:num>
                          <m:r>
                            <m:rPr>
                              <m:nor/>
                              <m:sty m:val="p"/>
                            </m:rPr>
                            <m:t>point estimate</m:t>
                          </m:r>
                          <m:r>
                            <m:t>−</m:t>
                          </m:r>
                          <m:r>
                            <m:rPr>
                              <m:nor/>
                              <m:sty m:val="p"/>
                            </m:rPr>
                            <m:t>null value</m:t>
                          </m:r>
                        </m:num>
                        <m:den>
                          <m:r>
                            <m:t>S</m:t>
                          </m:r>
                          <m:r>
                            <m:t>E</m:t>
                          </m:r>
                        </m:den>
                      </m:f>
                      <m:r>
                        <m:t>,</m:t>
                      </m:r>
                      <m:r>
                        <m:rPr>
                          <m:nor/>
                          <m:sty m:val="p"/>
                        </m:rPr>
                        <m:t> where </m:t>
                      </m:r>
                      <m:r>
                        <m:t>d</m:t>
                      </m:r>
                      <m:r>
                        <m:t>f</m:t>
                      </m:r>
                      <m:r>
                        <m:t>=</m:t>
                      </m:r>
                      <m:r>
                        <m:t>n</m:t>
                      </m:r>
                      <m:r>
                        <m:t>−</m:t>
                      </m:r>
                      <m:r>
                        <m:t>1</m:t>
                      </m:r>
                      <m:r>
                        <m:t>.</m:t>
                      </m:r>
                    </m:oMath>
                  </m:oMathPara>
                </a14:m>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Dolphins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Researchers want to know if the average mercury content in these dolphins exceeds 4 </a:t>
                </a:r>
                <a14:m>
                  <m:oMath xmlns:m="http://schemas.openxmlformats.org/officeDocument/2006/math">
                    <m:r>
                      <m:t>μ</m:t>
                    </m:r>
                    <m:r>
                      <m:t>g</m:t>
                    </m:r>
                  </m:oMath>
                </a14:m>
                <a:r>
                  <a:rPr/>
                  <a:t>/wet g. Perform a hypothesis test to answer this question.</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pPr lvl="0" marL="0" indent="0" algn="l"><a:buNone /></a:pPr><a:r><a:rPr /><a:t>n</a:t></a:r></a:p></a:txBody><a:tcPr /></a:tc><a:tc><a:txBody><a:bodyPr /><a:lstStyle /><a:p><a:pPr lvl="0" marL="0" indent="0" algn="l"><a:buNone /></a:pPr><a14:m><m:oMath xmlns:m="http://schemas.openxmlformats.org/officeDocument/2006/math"><m:bar><m:barPr><m:pos m:val="top" /></m:barPr><m:e><m:r><m:t>x</m:t></m:r></m:e></m:bar></m:oMath></a14:m></a:p></a:txBody><a:tcPr /></a:tc><a:tc><a:txBody><a:bodyPr /><a:lstStyle /><a:p><a:pPr lvl="0" marL="0" indent="0" algn="l"><a:buNone /></a:pPr><a:r><a:rPr /><a:t>s</a:t></a:r></a:p></a:txBody><a:tcPr /></a:tc><a:tc><a:txBody><a:bodyPr /><a:lstStyle /><a:p><a:pPr lvl="0" marL="0" indent="0" algn="l"><a:buNone /></a:pPr><a:r><a:rPr /><a:t>minimum</a:t></a:r></a:p></a:txBody><a:tcPr /></a:tc><a:tc><a:txBody><a:bodyPr /><a:lstStyle /><a:p><a:pPr lvl="0" marL="0" indent="0" algn="l"><a:buNone /></a:pPr><a:r><a:rPr /><a:t>maximum</a:t></a:r></a:p></a:txBody><a:tcPr /></a:tc></a:tr><a:tr h="0"><a:tc><a:txBody><a:bodyPr /><a:lstStyle /><a:p><a:pPr lvl="0" marL="0" indent="0" algn="l"><a:buNone /></a:pPr><a:r><a:rPr /><a:t>19</a:t></a:r></a:p></a:txBody></a:tc><a:tc><a:txBody><a:bodyPr /><a:lstStyle /><a:p><a:pPr lvl="0" marL="0" indent="0" algn="l"><a:buNone /></a:pPr><a:r><a:rPr /><a:t>4.4</a:t></a:r></a:p></a:txBody></a:tc><a:tc><a:txBody><a:bodyPr /><a:lstStyle /><a:p><a:pPr lvl="0" marL="0" indent="0" algn="l"><a:buNone /></a:pPr><a:r><a:rPr /><a:t>2.3</a:t></a:r></a:p></a:txBody></a:tc><a:tc><a:txBody><a:bodyPr /><a:lstStyle /><a:p><a:pPr lvl="0" marL="0" indent="0" algn="l"><a:buNone /></a:pPr><a:r><a:rPr /><a:t>1.7</a:t></a:r></a:p></a:txBody></a:tc><a:tc><a:txBody><a:bodyPr /><a:lstStyle /><a:p><a:pPr lvl="0" marL="0" indent="0" algn="l"><a:buNone /></a:pPr><a:r><a:rPr /><a:t>9.2</a:t></a:r></a:p></a:txBody></a:tc></a:tr></a:tbl></a:graphicData></a:graphic></p:graphicFrame></p:spTree></p:cSld></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Hypothesis</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 xmlns:m="http://schemas.openxmlformats.org/officeDocument/2006/math">
                    <m:sSub>
                      <m:e>
                        <m:r>
                          <m:t>H</m:t>
                        </m:r>
                      </m:e>
                      <m:sub>
                        <m:r>
                          <m:t>0</m:t>
                        </m:r>
                      </m:sub>
                    </m:sSub>
                    <m:r>
                      <m:t>:</m:t>
                    </m:r>
                    <m:r>
                      <m:t>μ</m:t>
                    </m:r>
                    <m:r>
                      <m:t>≤</m:t>
                    </m:r>
                    <m:r>
                      <m:t>4</m:t>
                    </m:r>
                    <m:r>
                      <m:t>  </m:t>
                    </m:r>
                    <m:r>
                      <m:rPr>
                        <m:nor/>
                        <m:sty m:val="p"/>
                      </m:rPr>
                      <m:t>versus</m:t>
                    </m:r>
                    <m:r>
                      <m:t>  </m:t>
                    </m:r>
                    <m:sSub>
                      <m:e>
                        <m:r>
                          <m:t>H</m:t>
                        </m:r>
                      </m:e>
                      <m:sub>
                        <m:r>
                          <m:t>A</m:t>
                        </m:r>
                      </m:sub>
                    </m:sSub>
                    <m:r>
                      <m:t>:</m:t>
                    </m:r>
                    <m:r>
                      <m:t>μ</m:t>
                    </m:r>
                    <m:r>
                      <m:t>&gt;</m:t>
                    </m:r>
                    <m:r>
                      <m:t>4</m:t>
                    </m:r>
                  </m:oMath>
                </a14:m>
              </a:p>
              <a:p>
                <a:pPr lvl="0" marL="0" indent="0">
                  <a:buNone/>
                </a:pPr>
                <a:r>
                  <a:rPr/>
                  <a:t>Conditions:</a:t>
                </a:r>
              </a:p>
              <a:p>
                <a:pPr lvl="1"/>
                <a:r>
                  <a:rPr/>
                  <a:t>we assume independence of observations</a:t>
                </a:r>
              </a:p>
              <a:p>
                <a:pPr lvl="1"/>
                <a14:m>
                  <m:oMath xmlns:m="http://schemas.openxmlformats.org/officeDocument/2006/math">
                    <m:r>
                      <m:t>n</m:t>
                    </m:r>
                    <m:r>
                      <m:t>&lt;</m:t>
                    </m:r>
                    <m:r>
                      <m:t>30</m:t>
                    </m:r>
                  </m:oMath>
                </a14:m>
              </a:p>
              <a:p>
                <a:pPr lvl="1"/>
                <a:r>
                  <a:rPr/>
                  <a:t>don’t know </a:t>
                </a:r>
                <a14:m>
                  <m:oMath xmlns:m="http://schemas.openxmlformats.org/officeDocument/2006/math">
                    <m:r>
                      <m:t>σ</m:t>
                    </m:r>
                  </m:oMath>
                </a14:m>
              </a:p>
              <a:p>
                <a:pPr lvl="0" marL="0" indent="0">
                  <a:buNone/>
                </a:pPr>
                <a:r>
                  <a:rPr/>
                  <a:t>So we need to use the t!</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test statistic doesn’t change: it’s a test statistic on the mean, so the </a:t>
                </a:r>
                <a:r>
                  <a:rPr b="1"/>
                  <a:t>statistic</a:t>
                </a:r>
                <a:r>
                  <a:rPr/>
                  <a:t> stays the same! The only difference is that the random variable we get is no longer assumed to be a Z … instead, it’s a t.</a:t>
                </a:r>
              </a:p>
              <a:p>
                <a:pPr lvl="0" marL="0" indent="0">
                  <a:buNone/>
                </a:pPr>
                <a14:m>
                  <m:oMathPara xmlns:m="http://schemas.openxmlformats.org/officeDocument/2006/math">
                    <m:oMathParaPr>
                      <m:jc m:val="center"/>
                    </m:oMathParaPr>
                    <m:oMath>
                      <m:r>
                        <m:t>t</m:t>
                      </m:r>
                      <m:r>
                        <m:t>=</m:t>
                      </m:r>
                      <m:f>
                        <m:fPr>
                          <m:type m:val="bar"/>
                        </m:fPr>
                        <m:num>
                          <m:bar>
                            <m:barPr>
                              <m:pos m:val="top"/>
                            </m:barPr>
                            <m:e>
                              <m:r>
                                <m:t>x</m:t>
                              </m:r>
                            </m:e>
                          </m:bar>
                          <m:r>
                            <m:t>−</m:t>
                          </m:r>
                          <m:sSub>
                            <m:e>
                              <m:r>
                                <m:t>μ</m:t>
                              </m:r>
                            </m:e>
                            <m:sub>
                              <m:r>
                                <m:t>0</m:t>
                              </m:r>
                            </m:sub>
                          </m:sSub>
                        </m:num>
                        <m:den>
                          <m:sSub>
                            <m:e>
                              <m:r>
                                <m:rPr>
                                  <m:nor/>
                                  <m:sty m:val="p"/>
                                </m:rPr>
                                <m:t>SE</m:t>
                              </m:r>
                            </m:e>
                            <m:sub>
                              <m:bar>
                                <m:barPr>
                                  <m:pos m:val="top"/>
                                </m:barPr>
                                <m:e>
                                  <m:r>
                                    <m:t>x</m:t>
                                  </m:r>
                                </m:e>
                              </m:bar>
                            </m:sub>
                          </m:sSub>
                        </m:den>
                      </m:f>
                      <m:r>
                        <m:t>=</m:t>
                      </m:r>
                      <m:f>
                        <m:fPr>
                          <m:type m:val="bar"/>
                        </m:fPr>
                        <m:num>
                          <m:r>
                            <m:t>4.4</m:t>
                          </m:r>
                          <m:r>
                            <m:t>−</m:t>
                          </m:r>
                          <m:r>
                            <m:t>4</m:t>
                          </m:r>
                        </m:num>
                        <m:den>
                          <m:f>
                            <m:fPr>
                              <m:type m:val="bar"/>
                            </m:fPr>
                            <m:num>
                              <m:r>
                                <m:t>2.3</m:t>
                              </m:r>
                            </m:num>
                            <m:den>
                              <m:rad>
                                <m:radPr>
                                  <m:degHide m:val="1"/>
                                </m:radPr>
                                <m:deg/>
                                <m:e>
                                  <m:r>
                                    <m:t>19</m:t>
                                  </m:r>
                                </m:e>
                              </m:rad>
                            </m:den>
                          </m:f>
                        </m:den>
                      </m:f>
                      <m:r>
                        <m:t>=</m:t>
                      </m:r>
                      <m:r>
                        <m:t>0.7581</m:t>
                      </m:r>
                      <m:r>
                        <m:t>.</m:t>
                      </m:r>
                    </m:oMath>
                  </m:oMathPara>
                </a14:m>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Our alternative is </a:t>
                </a:r>
                <a14:m>
                  <m:oMath xmlns:m="http://schemas.openxmlformats.org/officeDocument/2006/math">
                    <m:r>
                      <m:t>μ</m:t>
                    </m:r>
                    <m:r>
                      <m:t>&gt;</m:t>
                    </m:r>
                    <m:r>
                      <m:t>4</m:t>
                    </m:r>
                  </m:oMath>
                </a14:m>
                <a:r>
                  <a:rPr/>
                  <a:t>, so our p-value goes </a:t>
                </a:r>
                <a:r>
                  <a:rPr b="1"/>
                  <a:t>up</a:t>
                </a:r>
                <a:r>
                  <a:rPr/>
                  <a:t> …</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1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p-value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But there’s a trick … when you specify a </a:t>
                </a:r>
                <a:r>
                  <a:rPr i="1"/>
                  <a:t>t</a:t>
                </a:r>
                <a:r>
                  <a:rPr/>
                  <a:t> distribution, you don’t specify mean/SD … you have to specify the </a:t>
                </a:r>
                <a:r>
                  <a:rPr b="1"/>
                  <a:t>degrees-of-freedom</a:t>
                </a:r>
                <a:r>
                  <a:rPr/>
                  <a:t> (df). Our rule for the mean is that df is </a:t>
                </a:r>
                <a:r>
                  <a:rPr b="1"/>
                  <a:t>n-1</a:t>
                </a:r>
                <a:r>
                  <a:rPr/>
                  <a:t>: one less than the number of samples you have.</a:t>
                </a:r>
              </a:p>
              <a:p>
                <a:pPr lvl="0" marL="1270000" indent="0">
                  <a:buNone/>
                </a:pPr>
                <a:r>
                  <a:rPr sz="1800" b="1">
                    <a:solidFill>
                      <a:srgbClr val="007020"/>
                    </a:solidFill>
                    <a:latin typeface="Courier"/>
                  </a:rPr>
                  <a:t>pt</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0.7581</a:t>
                </a:r>
                <a:r>
                  <a:rPr sz="1800">
                    <a:latin typeface="Courier"/>
                  </a:rPr>
                  <a:t>, </a:t>
                </a:r>
                <a:r>
                  <a:rPr sz="1800">
                    <a:solidFill>
                      <a:srgbClr val="902000"/>
                    </a:solidFill>
                    <a:latin typeface="Courier"/>
                  </a:rPr>
                  <a:t>df =</a:t>
                </a:r>
                <a:r>
                  <a:rPr sz="1800">
                    <a:latin typeface="Courier"/>
                  </a:rPr>
                  <a:t> </a:t>
                </a:r>
                <a:r>
                  <a:rPr sz="1800">
                    <a:solidFill>
                      <a:srgbClr val="40A070"/>
                    </a:solidFill>
                    <a:latin typeface="Courier"/>
                  </a:rPr>
                  <a:t>19</a:t>
                </a:r>
                <a:r>
                  <a:rPr sz="1800">
                    <a:latin typeface="Courier"/>
                  </a:rPr>
                  <a:t> </a:t>
                </a:r>
                <a:r>
                  <a:rPr sz="1800">
                    <a:solidFill>
                      <a:srgbClr val="666666"/>
                    </a:solidFill>
                    <a:latin typeface="Courier"/>
                  </a:rPr>
                  <a:t>-</a:t>
                </a:r>
                <a:r>
                  <a:rPr sz="1800">
                    <a:solidFill>
                      <a:srgbClr val="4070A0"/>
                    </a:solidFill>
                    <a:latin typeface="Courier"/>
                  </a:rPr>
                  <a:t> </a:t>
                </a:r>
                <a:r>
                  <a:rPr sz="1800">
                    <a:solidFill>
                      <a:srgbClr val="40A070"/>
                    </a:solidFill>
                    <a:latin typeface="Courier"/>
                  </a:rPr>
                  <a:t>1</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0.2291013</a:t>
                </a:r>
              </a:p>
              <a:p>
                <a:pPr lvl="0" marL="0" indent="0">
                  <a:buNone/>
                </a:pPr>
                <a:r>
                  <a:rPr/>
                  <a:t>Thus our p-value is 0.229, which is “big”, so we would </a:t>
                </a:r>
                <a:r>
                  <a:rPr b="1"/>
                  <a:t>fail to reject the null</a:t>
                </a:r>
                <a:r>
                  <a:rPr/>
                  <a:t> hypothesis, meaning we cannot conclude that the mean is greater than 4 </a:t>
                </a:r>
                <a14:m>
                  <m:oMath xmlns:m="http://schemas.openxmlformats.org/officeDocument/2006/math">
                    <m:r>
                      <m:t>μ</m:t>
                    </m:r>
                    <m:r>
                      <m:t>g</m:t>
                    </m:r>
                  </m:oMath>
                </a14:m>
                <a:r>
                  <a:rPr/>
                  <a:t>/wet g.</a:t>
                </a: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r>
              <a:rPr/>
              <a:t> </a:t>
            </a:r>
            <a:r>
              <a:rPr/>
              <a:t>of</a:t>
            </a:r>
            <a:r>
              <a:rPr/>
              <a:t> </a:t>
            </a:r>
            <a:r>
              <a:rPr/>
              <a:t>Tests</a:t>
            </a:r>
            <a:r>
              <a:rPr/>
              <a:t> </a:t>
            </a:r>
            <a:r>
              <a:rPr/>
              <a:t>on</a:t>
            </a:r>
            <a:r>
              <a:rPr/>
              <a:t> </a:t>
            </a:r>
            <a:r>
              <a:rPr/>
              <a:t>Means</a:t>
            </a:r>
            <a:r>
              <a:rPr/>
              <a:t> </a:t>
            </a:r>
            <a:r>
              <a:rPr/>
              <a:t>for</a:t>
            </a:r>
            <a:r>
              <a:rPr/>
              <a:t> </a:t>
            </a:r>
            <a:r>
              <a:rPr/>
              <a:t>t</a:t>
            </a:r>
            <a:r>
              <a:rPr/>
              <a:t> </a:t>
            </a:r>
            <a:r>
              <a:rPr/>
              <a:t>Distributions</a:t>
            </a:r>
          </a:p>
        </p:txBody>
      </p:sp>
      <p:sp>
        <p:nvSpPr>
          <p:cNvPr id="3" name="Content Placeholder 2"/>
          <p:cNvSpPr>
            <a:spLocks noGrp="1"/>
          </p:cNvSpPr>
          <p:nvPr>
            <p:ph idx="1"/>
          </p:nvPr>
        </p:nvSpPr>
        <p:spPr/>
        <p:txBody>
          <a:bodyPr/>
          <a:lstStyle/>
          <a:p>
            <a:pPr lvl="1"/>
            <a:r>
              <a:rPr/>
              <a:t>Similar assumptions to the Z</a:t>
            </a:r>
          </a:p>
          <a:p>
            <a:pPr lvl="1"/>
            <a:r>
              <a:rPr/>
              <a:t>Same test statistic</a:t>
            </a:r>
          </a:p>
          <a:p>
            <a:pPr lvl="1"/>
            <a:r>
              <a:rPr/>
              <a:t>Notice the df argument (n-1)</a:t>
            </a:r>
          </a:p>
          <a:p>
            <a:pPr lvl="1"/>
            <a:r>
              <a:rPr/>
              <a:t>Same way of computing p-value, except use </a:t>
            </a:r>
            <a:r>
              <a:rPr b="1"/>
              <a:t>pt()</a:t>
            </a:r>
            <a:r>
              <a:rPr/>
              <a:t> not </a:t>
            </a:r>
            <a:r>
              <a:rPr b="1"/>
              <a:t>pnorm()</a:t>
            </a:r>
          </a:p>
          <a:p>
            <a:pPr lvl="1"/>
            <a:r>
              <a:rPr/>
              <a:t>Same interpretation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Margin</a:t>
            </a:r>
            <a:r>
              <a:rPr/>
              <a:t> </a:t>
            </a:r>
            <a:r>
              <a:rPr/>
              <a:t>of</a:t>
            </a:r>
            <a:r>
              <a:rPr/>
              <a:t> </a:t>
            </a:r>
            <a:r>
              <a:rPr/>
              <a:t>error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p>
              <a:p>
                <a:pPr lvl="1"/>
                <a:r>
                  <a:rPr/>
                  <a:t>41% </a:t>
                </a:r>
                <a14:m>
                  <m:oMath xmlns:m="http://schemas.openxmlformats.org/officeDocument/2006/math">
                    <m:r>
                      <m:t>±</m:t>
                    </m:r>
                  </m:oMath>
                </a14:m>
                <a:r>
                  <a:rPr/>
                  <a:t> 2.9%: We are 95% confident that 38.1% to 43.9% of the public believe young adults, rather than middle-aged or older adults, are having the toughest time in today’s economy.</a:t>
                </a:r>
              </a:p>
              <a:p>
                <a:pPr lvl="1"/>
                <a:r>
                  <a:rPr/>
                  <a:t>49% </a:t>
                </a:r>
                <a14:m>
                  <m:oMath xmlns:m="http://schemas.openxmlformats.org/officeDocument/2006/math">
                    <m:r>
                      <m:t>±</m:t>
                    </m:r>
                  </m:oMath>
                </a14:m>
                <a:r>
                  <a:rPr/>
                  <a:t> 4.4%: We are 95% confident that 44.6% to 53.4% of 18-34 years olds have taken a job they didn’t want just to pay the bills.</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Inference</a:t>
            </a:r>
            <a:r>
              <a:rPr/>
              <a:t> </a:t>
            </a:r>
            <a:r>
              <a:rPr/>
              <a:t>for</a:t>
            </a:r>
            <a:r>
              <a:rPr/>
              <a:t> </a:t>
            </a:r>
            <a:r>
              <a:rPr/>
              <a:t>a</a:t>
            </a:r>
            <a:r>
              <a:rPr/>
              <a:t> </a:t>
            </a:r>
            <a:r>
              <a:rPr/>
              <a:t>Single</a:t>
            </a:r>
            <a:r>
              <a:rPr/>
              <a:t> </a:t>
            </a:r>
            <a:r>
              <a:rPr/>
              <a:t>Proportion</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p>
          <a:p>
            <a:pPr lvl="1">
              <a:buAutoNum type="arabicPeriod"/>
            </a:pPr>
            <a:r>
              <a:rPr/>
              <a:t>All 1000 get the drug</a:t>
            </a:r>
          </a:p>
          <a:p>
            <a:pPr lvl="1">
              <a:buAutoNum type="arabicPeriod"/>
            </a:pPr>
            <a:r>
              <a:rPr/>
              <a:t>500 get the drug, 500 don’t</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Two scientists want to know if a certain drug is effective against high blood pressure. The first scientist wants to give the drug to 1000 people with high blood pressure and see how many of them experience lower blood pressure levels. The second scientist wants to give the drug to 500 people with high blood pressure, and not give the drug to another 500 people with high blood pressure, and see how many in both groups experience lower blood pressure levels. Which is the better way to test this drug?</a:t>
            </a:r>
          </a:p>
          <a:p>
            <a:pPr lvl="1">
              <a:buAutoNum type="arabicPeriod"/>
            </a:pPr>
            <a:r>
              <a:rPr/>
              <a:t>All 1000 get the drug</a:t>
            </a:r>
          </a:p>
          <a:p>
            <a:pPr lvl="1">
              <a:buAutoNum type="arabicPeriod"/>
            </a:pPr>
            <a:r>
              <a:rPr/>
              <a:t>500 get the drug, 500 don’t</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r>
              <a:rPr/>
              <a:t> </a:t>
            </a:r>
            <a:r>
              <a:rPr/>
              <a:t>from</a:t>
            </a:r>
            <a:r>
              <a:rPr/>
              <a:t> </a:t>
            </a:r>
            <a:r>
              <a:rPr/>
              <a:t>the</a:t>
            </a:r>
            <a:r>
              <a:rPr/>
              <a:t> </a:t>
            </a:r>
            <a:r>
              <a:rPr/>
              <a:t>GSS</a:t>
            </a:r>
          </a:p>
        </p:txBody>
      </p:sp>
      <p:sp>
        <p:nvSpPr>
          <p:cNvPr id="3" name="Content Placeholder 2"/>
          <p:cNvSpPr>
            <a:spLocks noGrp="1"/>
          </p:cNvSpPr>
          <p:nvPr>
            <p:ph idx="1"/>
          </p:nvPr>
        </p:nvSpPr>
        <p:spPr/>
        <p:txBody>
          <a:bodyPr/>
          <a:lstStyle/>
          <a:p>
            <a:pPr lvl="0" marL="0" indent="0">
              <a:buNone/>
            </a:pPr>
            <a:r>
              <a:rPr/>
              <a:t>The General Social Survey (GSS) collects information and keep a historical record of the concerns, experiences, attitudes, and practices of residents of the United States. Since 1972, the GSS has been monitoring societal change and studying the growing complexity of American society. Canada has been running a similar survey since 1985.</a:t>
            </a:r>
          </a:p>
          <a:p>
            <a:pPr lvl="0" marL="0" indent="0">
              <a:buNone/>
            </a:pPr>
            <a:r>
              <a:rPr/>
              <a:t>The GSS asks the question from the previous slide. Below is the distribution of responses from the 2010 survey:</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marL="0" indent="0">
                        <a:buNone/>
                      </a:pPr>
                      <a:r>
                        <a:rPr/>
                        <a:t>All</a:t>
                      </a:r>
                      <a:r>
                        <a:rPr/>
                        <a:t> </a:t>
                      </a:r>
                      <a:r>
                        <a:rPr/>
                        <a:t>1000</a:t>
                      </a:r>
                      <a:r>
                        <a:rPr/>
                        <a:t> </a:t>
                      </a:r>
                      <a:r>
                        <a:rPr/>
                        <a:t>get</a:t>
                      </a:r>
                      <a:r>
                        <a:rPr/>
                        <a:t> </a:t>
                      </a:r>
                      <a:r>
                        <a:rPr/>
                        <a:t>the</a:t>
                      </a:r>
                      <a:r>
                        <a:rPr/>
                        <a:t> </a:t>
                      </a:r>
                      <a:r>
                        <a:rPr/>
                        <a:t>drug</a:t>
                      </a:r>
                    </a:p>
                  </a:txBody>
                  <a:tcPr/>
                </a:tc>
                <a:tc>
                  <a:txBody>
                    <a:bodyPr/>
                    <a:lstStyle/>
                    <a:p>
                      <a:pPr lvl="0" marL="0" indent="0" algn="l">
                        <a:buNone/>
                      </a:pPr>
                      <a:r>
                        <a:rPr/>
                        <a:t>99</a:t>
                      </a:r>
                    </a:p>
                  </a:txBody>
                  <a:tcPr/>
                </a:tc>
              </a:tr>
              <a:tr h="0">
                <a:tc>
                  <a:txBody>
                    <a:bodyPr/>
                    <a:lstStyle/>
                    <a:p>
                      <a:pPr lvl="0" marL="0" indent="0">
                        <a:buNone/>
                      </a:pPr>
                      <a:r>
                        <a:rPr/>
                        <a:t>500</a:t>
                      </a:r>
                      <a:r>
                        <a:rPr/>
                        <a:t> </a:t>
                      </a:r>
                      <a:r>
                        <a:rPr/>
                        <a:t>get</a:t>
                      </a:r>
                      <a:r>
                        <a:rPr/>
                        <a:t> </a:t>
                      </a:r>
                      <a:r>
                        <a:rPr/>
                        <a:t>the</a:t>
                      </a:r>
                      <a:r>
                        <a:rPr/>
                        <a:t> </a:t>
                      </a:r>
                      <a:r>
                        <a:rPr/>
                        <a:t>drug,</a:t>
                      </a:r>
                      <a:r>
                        <a:rPr/>
                        <a:t> </a:t>
                      </a:r>
                      <a:r>
                        <a:rPr/>
                        <a:t>500</a:t>
                      </a:r>
                      <a:r>
                        <a:rPr/>
                        <a:t> </a:t>
                      </a:r>
                      <a:r>
                        <a:rPr/>
                        <a:t>don’t</a:t>
                      </a:r>
                    </a:p>
                  </a:txBody>
                </a:tc>
                <a:tc>
                  <a:txBody>
                    <a:bodyPr/>
                    <a:lstStyle/>
                    <a:p>
                      <a:pPr lvl="0" marL="0" indent="0" algn="l">
                        <a:buNone/>
                      </a:pPr>
                      <a:r>
                        <a:rPr/>
                        <a:t>571</a:t>
                      </a:r>
                    </a:p>
                  </a:txBody>
                </a:tc>
              </a:tr>
              <a:tr h="0">
                <a:tc>
                  <a:txBody>
                    <a:bodyPr/>
                    <a:lstStyle/>
                    <a:p>
                      <a:pPr lvl="0" marL="0" indent="0">
                        <a:buNone/>
                      </a:pPr>
                      <a:r>
                        <a:rPr/>
                        <a:t>Total</a:t>
                      </a:r>
                    </a:p>
                  </a:txBody>
                </a:tc>
                <a:tc>
                  <a:txBody>
                    <a:bodyPr/>
                    <a:lstStyle/>
                    <a:p>
                      <a:pPr lvl="0" marL="0" indent="0" algn="l">
                        <a:buNone/>
                      </a:pPr>
                      <a:r>
                        <a:rPr/>
                        <a:t>670</a:t>
                      </a:r>
                    </a:p>
                  </a:txBody>
                </a:tc>
              </a:tr>
            </a:tbl>
          </a:graphicData>
        </a:graphic>
      </p:graphicFrame>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hlinkClick r:id="rId2"/>
              </a:rPr>
              <a:t>http://www.statcan.gc.ca/pub/89f0115x/89f0115x2013001-eng.htm</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p:sp>
        <p:nvSpPr>
          <p:cNvPr id="3" name="Content Placeholder 2"/>
          <p:cNvSpPr>
            <a:spLocks noGrp="1"/>
          </p:cNvSpPr>
          <p:nvPr>
            <p:ph idx="1"/>
          </p:nvPr>
        </p:nvSpPr>
        <p:spPr/>
        <p:txBody>
          <a:bodyPr/>
          <a:lstStyle/>
          <a:p>
            <a:pPr lvl="0" marL="0" indent="0">
              <a:buNone/>
            </a:pPr>
            <a:r>
              <a:rPr/>
              <a:t>We would like to estimate the proportion of all Americans who have good intuition about experimental design, i.e., would answer “500 get the drug, 500 don’t”? What are the parameter of interest and the point estimate?</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p:sp>
        <p:nvSpPr>
          <p:cNvPr id="3" name="Content Placeholder 2"/>
          <p:cNvSpPr>
            <a:spLocks noGrp="1"/>
          </p:cNvSpPr>
          <p:nvPr>
            <p:ph idx="1"/>
          </p:nvPr>
        </p:nvSpPr>
        <p:spPr/>
        <p:txBody>
          <a:bodyPr/>
          <a:lstStyle/>
          <a:p>
            <a:pPr lvl="0" marL="0" indent="0">
              <a:buNone/>
            </a:pPr>
            <a:r>
              <a:rPr/>
              <a:t>We would like to estimate the proportion of all Americans who have good intuition about experimental design, i.e., would answer “500 get the drug, 500 don’t”? What are the parameter of interest and the point estimate?</a:t>
            </a:r>
          </a:p>
          <a:p>
            <a:pPr lvl="0" marL="0" indent="0">
              <a:buNone/>
            </a:pPr>
            <a:r>
              <a:rPr/>
              <a:t>Parameter of Interest: Proportion of </a:t>
            </a:r>
            <a:r>
              <a:rPr b="1"/>
              <a:t>all</a:t>
            </a:r>
            <a:r>
              <a:rPr/>
              <a:t> Americans who have good intuition about experimental design</a:t>
            </a:r>
          </a:p>
          <a:p>
            <a:pPr lvl="0" marL="0" indent="0">
              <a:buNone/>
            </a:pPr>
            <a:r>
              <a:rPr b="1"/>
              <a:t>p</a:t>
            </a:r>
            <a:r>
              <a:rPr/>
              <a:t>: a population proportion</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would like to estimate the proportion of all Americans who have good intuition about experimental design, i.e., would answer “500 get the drug, 500 don’t”? What are the parameter of interest and the point estimate?</a:t>
                </a:r>
              </a:p>
              <a:p>
                <a:pPr lvl="0" marL="0" indent="0">
                  <a:buNone/>
                </a:pPr>
                <a:r>
                  <a:rPr/>
                  <a:t>Parameter of Interest: Proportion of </a:t>
                </a:r>
                <a:r>
                  <a:rPr b="1"/>
                  <a:t>all</a:t>
                </a:r>
                <a:r>
                  <a:rPr/>
                  <a:t> Americans who have good intuition about experimental design</a:t>
                </a:r>
              </a:p>
              <a:p>
                <a:pPr lvl="0" marL="0" indent="0">
                  <a:buNone/>
                </a:pPr>
                <a:r>
                  <a:rPr b="1"/>
                  <a:t>p</a:t>
                </a:r>
                <a:r>
                  <a:rPr/>
                  <a:t>: a population proportion</a:t>
                </a:r>
              </a:p>
              <a:p>
                <a:pPr lvl="0" marL="0" indent="0">
                  <a:buNone/>
                </a:pPr>
                <a:r>
                  <a:rPr/>
                  <a:t>Point Estimate: proportion of </a:t>
                </a:r>
                <a:r>
                  <a:rPr b="1"/>
                  <a:t>sampled</a:t>
                </a:r>
                <a:r>
                  <a:rPr/>
                  <a:t> Americans who have good intuition about experimental design.</a:t>
                </a:r>
              </a:p>
              <a:p>
                <a:pPr lvl="0" marL="0" indent="0">
                  <a:buNone/>
                </a:pPr>
                <a14:m>
                  <m:oMath xmlns:m="http://schemas.openxmlformats.org/officeDocument/2006/math">
                    <m:acc>
                      <m:accPr>
                        <m:chr m:val="̂"/>
                      </m:accPr>
                      <m:e>
                        <m:r>
                          <m:t>p</m:t>
                        </m:r>
                      </m:e>
                    </m:acc>
                  </m:oMath>
                </a14:m>
                <a:r>
                  <a:rPr/>
                  <a:t>: a sample proportion</a:t>
                </a: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on</a:t>
            </a:r>
            <a:r>
              <a:rPr/>
              <a:t> </a:t>
            </a:r>
            <a:r>
              <a:rPr/>
              <a:t>a</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What percent of all Americans have good intuition about experimental design, i.e., would answer “500 get the drug 500 don’t”?</a:t>
                </a:r>
              </a:p>
              <a:p>
                <a:pPr lvl="0" marL="0" indent="0">
                  <a:buNone/>
                </a:pPr>
                <a:r>
                  <a:rPr/>
                  <a:t>We can answer this question using a confidence interval, which we know is always of the form</a:t>
                </a:r>
              </a:p>
              <a:p>
                <a:pPr lvl="0" marL="0" indent="0">
                  <a:buNone/>
                </a:pPr>
                <a:r>
                  <a:rPr/>
                  <a:t>point estimate </a:t>
                </a:r>
                <a14:m>
                  <m:oMath xmlns:m="http://schemas.openxmlformats.org/officeDocument/2006/math">
                    <m:r>
                      <m:t>±</m:t>
                    </m:r>
                  </m:oMath>
                </a14:m>
                <a:r>
                  <a:rPr/>
                  <a:t> ME</a:t>
                </a:r>
              </a:p>
              <a:p>
                <a:pPr lvl="0" marL="0" indent="0">
                  <a:buNone/>
                </a:pPr>
                <a:r>
                  <a:rPr/>
                  <a:t>where</a:t>
                </a:r>
              </a:p>
              <a:p>
                <a:pPr lvl="0" marL="0" indent="0">
                  <a:buNone/>
                </a:pPr>
                <a14:m>
                  <m:oMath xmlns:m="http://schemas.openxmlformats.org/officeDocument/2006/math">
                    <m:r>
                      <m:rPr>
                        <m:nor/>
                        <m:sty m:val="p"/>
                      </m:rPr>
                      <m:t>ME</m:t>
                    </m:r>
                    <m:r>
                      <m:t>=</m:t>
                    </m:r>
                    <m:sSup>
                      <m:e>
                        <m:r>
                          <m:t>z</m:t>
                        </m:r>
                      </m:e>
                      <m:sup>
                        <m:r>
                          <m:t>⋆</m:t>
                        </m:r>
                      </m:sup>
                    </m:sSup>
                    <m:r>
                      <m:t>×</m:t>
                    </m:r>
                    <m:r>
                      <m:rPr>
                        <m:nor/>
                        <m:sty m:val="p"/>
                      </m:rPr>
                      <m:t>SE</m:t>
                    </m:r>
                  </m:oMath>
                </a14:m>
                <a:r>
                  <a:rPr/>
                  <a:t>. (or </a:t>
                </a:r>
                <a14:m>
                  <m:oMath xmlns:m="http://schemas.openxmlformats.org/officeDocument/2006/math">
                    <m:sSup>
                      <m:e>
                        <m:r>
                          <m:t>t</m:t>
                        </m:r>
                      </m:e>
                      <m:sup>
                        <m:r>
                          <m:t>⋆</m:t>
                        </m:r>
                      </m:sup>
                    </m:sSup>
                    <m:r>
                      <m:t>×</m:t>
                    </m:r>
                    <m:r>
                      <m:rPr>
                        <m:nor/>
                        <m:sty m:val="p"/>
                      </m:rPr>
                      <m:t>SE</m:t>
                    </m:r>
                  </m:oMath>
                </a14:m>
                <a:r>
                  <a:rPr/>
                  <a:t>)</a:t>
                </a:r>
              </a:p>
              <a:p>
                <a:pPr lvl="0" marL="0" indent="0">
                  <a:buNone/>
                </a:pPr>
                <a:r>
                  <a:rPr/>
                  <a:t> So what is the SE of our point estimate, </a:t>
                </a:r>
                <a14:m>
                  <m:oMath xmlns:m="http://schemas.openxmlformats.org/officeDocument/2006/math">
                    <m:sSub>
                      <m:e>
                        <m:r>
                          <m:rPr>
                            <m:nor/>
                            <m:sty m:val="p"/>
                          </m:rPr>
                          <m:t>SE</m:t>
                        </m:r>
                      </m:e>
                      <m:sub>
                        <m:acc>
                          <m:accPr>
                            <m:chr m:val="̂"/>
                          </m:accPr>
                          <m:e>
                            <m:r>
                              <m:t>p</m:t>
                            </m:r>
                          </m:e>
                        </m:acc>
                      </m:sub>
                    </m:sSub>
                  </m:oMath>
                </a14:m>
                <a:r>
                  <a:rPr/>
                  <a:t>?</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estimation</a:t>
            </a:r>
          </a:p>
        </p:txBody>
      </p:sp>
      <p:sp>
        <p:nvSpPr>
          <p:cNvPr id="3" name="Content Placeholder 2"/>
          <p:cNvSpPr>
            <a:spLocks noGrp="1"/>
          </p:cNvSpPr>
          <p:nvPr>
            <p:ph idx="1"/>
          </p:nvPr>
        </p:nvSpPr>
        <p:spPr/>
        <p:txBody>
          <a:bodyPr/>
          <a:lstStyle/>
          <a:p>
            <a:pPr lvl="1"/>
            <a:r>
              <a:rPr/>
              <a:t>We are often interested in </a:t>
            </a:r>
            <a:r>
              <a:rPr b="1"/>
              <a:t>population parameters</a:t>
            </a:r>
            <a:r>
              <a:rPr/>
              <a:t>.</a:t>
            </a:r>
          </a:p>
          <a:p>
            <a:pPr lvl="1"/>
            <a:r>
              <a:rPr/>
              <a:t>Since complete populations are difficult (or impossible) to collect data on, we use </a:t>
            </a:r>
            <a:r>
              <a:rPr b="1"/>
              <a:t>sample statistics</a:t>
            </a:r>
            <a:r>
              <a:rPr/>
              <a:t> as </a:t>
            </a:r>
            <a:r>
              <a:rPr b="1"/>
              <a:t>point estimates</a:t>
            </a:r>
            <a:r>
              <a:rPr/>
              <a:t> for the unknown population parameters of interest.</a:t>
            </a:r>
          </a:p>
          <a:p>
            <a:pPr lvl="1"/>
            <a:r>
              <a:rPr/>
              <a:t>Sample statistics vary from sample to sample.</a:t>
            </a:r>
          </a:p>
          <a:p>
            <a:pPr lvl="1"/>
            <a:r>
              <a:rPr/>
              <a:t>Quantifying how sample statistics vary provides a way to estimate the </a:t>
            </a:r>
            <a:r>
              <a:rPr b="1"/>
              <a:t>margin of error</a:t>
            </a:r>
            <a:r>
              <a:rPr/>
              <a:t> associated with our point estimate.</a:t>
            </a:r>
          </a:p>
          <a:p>
            <a:pPr lvl="1"/>
            <a:r>
              <a:rPr/>
              <a:t>But before we get to quantifying the variability among samples, let’s try to understand how and why point estimates vary from sample to sample.</a:t>
            </a:r>
          </a:p>
        </p:txBody>
      </p:sp>
    </p:spTree>
  </p:cSld>
</p:sld>
</file>

<file path=ppt/slides/slide8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New</a:t></a:r><a:r><a:rPr /><a:t> </a:t></a:r><a:r><a:rPr /><a:t>Formula:</a:t></a:r><a:r><a:rPr /><a:t> </a:t></a:r><a:r><a:rPr /><a:t>SE</a:t></a:r><a:r><a:rPr /><a:t> </a:t></a:r><a:r><a:rPr /><a:t>of</a:t></a:r><a:r><a:rPr /><a:t> </a:t></a:r><a:r><a:rPr /><a:t>a</a:t></a:r><a:r><a:rPr /><a:t> </a:t></a:r><a:r><a:rPr /><a:t>Point</a:t></a:r><a:r><a:rPr /><a:t> </a:t></a:r><a:r><a:rPr /><a:t>Estimate</a:t></a:r><a:r><a:rPr /><a:t> </a:t></a:r><a14:m><m:oMath xmlns:m="http://schemas.openxmlformats.org/officeDocument/2006/math"><m:acc><m:accPr><m:chr m:val="̂" /></m:accPr><m:e><m:r><m:t>p</m:t></m:r></m:e></m:acc></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When we have a </a:t></a:r><a:r><a:rPr b="1" /><a:t>sample proportion</a:t></a:r><a:r><a:rPr /><a:t>, the standard error has a known formula:</a:t></a:r></a:p><a:p><a:pPr lvl="0" marL="0" indent="0"><a:buNone /></a:pPr><a14:m><m:oMathPara xmlns:m="http://schemas.openxmlformats.org/officeDocument/2006/math"><m:oMathParaPr><m:jc m:val="center" /></m:oMathParaPr><m:oMath><m:sSub><m:e><m:r><m:rPr><m:nor /><m:sty m:val="p" /></m:rPr><m:t>SE</m:t></m:r></m:e><m:sub><m:acc><m:accPr><m:chr m:val="̂" /></m:accPr><m:e><m:r><m:t>p</m:t></m:r></m:e></m:acc></m:sub></m:sSub><m:r><m:t>=</m:t></m:r><m:rad><m:radPr><m:degHide m:val="1" /></m:radPr><m:deg /><m:e><m:f><m:fPr><m:type m:val="bar" /></m:fPr><m:num><m:r><m:t>p</m:t></m:r><m:r><m:t>(</m:t></m:r><m:r><m:t>1</m:t></m:r><m:r><m:t>−</m:t></m:r><m:r><m:t>p</m:t></m:r><m:r><m:t>)</m:t></m:r></m:num><m:den><m:r><m:t>n</m:t></m:r></m:den></m:f></m:e></m:rad></m:oMath></m:oMathPara></a14:m></a:p><a:p><a:pPr lvl="0" marL="0" indent="0"><a:buNone /></a:pPr><a:r><a:rPr /><a:t>What are </a:t></a:r><a14:m><m:oMath xmlns:m="http://schemas.openxmlformats.org/officeDocument/2006/math"><m:r><m:t>p</m:t></m:r></m:oMath></a14:m><a:r><a:rPr /><a:t> and </a:t></a:r><a14:m><m:oMath xmlns:m="http://schemas.openxmlformats.org/officeDocument/2006/math"><m:r><m:t>n</m:t></m:r></m:oMath></a14:m><a:r><a:rPr /><a:t>?</a:t></a:r></a:p><a:p><a:pPr lvl="1"><a:buAutoNum type="arabicPeriod" /></a:pPr><a14:m><m:oMath xmlns:m="http://schemas.openxmlformats.org/officeDocument/2006/math"><m:r><m:t>n</m:t></m:r></m:oMath></a14:m><a:r><a:rPr /><a:t> is the number of samples (it’s a </a:t></a:r><a:r><a:rPr b="1" /><a:t>sample proportion</a:t></a:r><a:r><a:rPr /><a:t>)</a:t></a:r></a:p><a:p><a:pPr lvl="1"><a:buAutoNum type="arabicPeriod" /></a:pPr><a14:m><m:oMath xmlns:m="http://schemas.openxmlformats.org/officeDocument/2006/math"><m:r><m:t>p</m:t></m:r></m:oMath></a14:m><a:r><a:rPr /><a:t> is the true underlying population proportion …</a:t></a:r></a:p><a:p><a:pPr lvl="0" marL="0" indent="0"><a:buNone /></a:pPr><a:r><a:rPr /><a:t>But we don’t know </a:t></a:r><a14:m><m:oMath xmlns:m="http://schemas.openxmlformats.org/officeDocument/2006/math"><m:r><m:t>p</m:t></m:r></m:oMath></a14:m><a:r><a:rPr /><a:t>!</a:t></a:r></a:p><a:p><a:pPr lvl="0" marL="0" indent="0"><a:buNone /></a:pPr><a:r><a:rPr /><a:t>We “cheat” here, and replace </a:t></a:r><a14:m><m:oMath xmlns:m="http://schemas.openxmlformats.org/officeDocument/2006/math"><m:r><m:t>p</m:t></m:r></m:oMath></a14:m><a:r><a:rPr /><a:t> with </a:t></a:r><a14:m><m:oMath xmlns:m="http://schemas.openxmlformats.org/officeDocument/2006/math"><m:acc><m:accPr><m:chr m:val="̂" /></m:accPr><m:e><m:r><m:t>p</m:t></m:r></m:e></m:acc></m:oMath></a14:m><a:r><a:rPr /><a:t>. It mostly works.</a:t></a:r></a:p></p:txBody></p:sp></mc:Choice></mc:AlternateContent></p:spTree></p:cSld></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Proportions</a:t>
            </a:r>
            <a:r>
              <a:rPr/>
              <a:t> </a:t>
            </a:r>
            <a:r>
              <a:rPr/>
              <a:t>are</a:t>
            </a:r>
            <a:r>
              <a:rPr/>
              <a:t> </a:t>
            </a:r>
            <a:r>
              <a:rPr/>
              <a:t>Almost</a:t>
            </a:r>
            <a:r>
              <a:rPr/>
              <a:t> </a:t>
            </a:r>
            <a:r>
              <a:rPr/>
              <a:t>Normally</a:t>
            </a:r>
            <a:r>
              <a:rPr/>
              <a:t> </a:t>
            </a:r>
            <a:r>
              <a:rPr/>
              <a:t>Distributed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the Central Limit Theorem (CLT).</a:t>
                </a:r>
              </a:p>
              <a:p>
                <a:pPr lvl="0" marL="0" indent="0">
                  <a:buNone/>
                </a:pPr>
                <a:r>
                  <a:rPr/>
                  <a:t>Sample proportions will be nearly normally distributed with mean equal to the population mean, </a:t>
                </a:r>
                <a14:m>
                  <m:oMath xmlns:m="http://schemas.openxmlformats.org/officeDocument/2006/math">
                    <m:r>
                      <m:t>p</m:t>
                    </m:r>
                  </m:oMath>
                </a14:m>
                <a:r>
                  <a:rPr/>
                  <a:t>, and standard error equal to </a:t>
                </a:r>
                <a14:m>
                  <m:oMath xmlns:m="http://schemas.openxmlformats.org/officeDocument/2006/math">
                    <m:sSub>
                      <m:e>
                        <m:r>
                          <m:rPr>
                            <m:nor/>
                            <m:sty m:val="p"/>
                          </m:rPr>
                          <m:t>SE</m:t>
                        </m:r>
                      </m:e>
                      <m:sub>
                        <m:acc>
                          <m:accPr>
                            <m:chr m:val="̂"/>
                          </m:accPr>
                          <m:e>
                            <m:r>
                              <m:t>p</m:t>
                            </m:r>
                          </m:e>
                        </m:acc>
                      </m:sub>
                    </m:sSub>
                  </m:oMath>
                </a14:m>
                <a:r>
                  <a:rPr/>
                  <a:t> from the last slide. We can write this formally.</a:t>
                </a:r>
              </a:p>
              <a:p>
                <a:pPr lvl="0" marL="0" indent="0">
                  <a:buNone/>
                </a:pPr>
                <a14:m>
                  <m:oMathPara xmlns:m="http://schemas.openxmlformats.org/officeDocument/2006/math">
                    <m:oMathParaPr>
                      <m:jc m:val="center"/>
                    </m:oMathParaPr>
                    <m:oMath>
                      <m:acc>
                        <m:accPr>
                          <m:chr m:val="̂"/>
                        </m:accPr>
                        <m:e>
                          <m:r>
                            <m:t>p</m:t>
                          </m:r>
                        </m:e>
                      </m:acc>
                      <m:r>
                        <m:t>∼</m:t>
                      </m:r>
                      <m:r>
                        <m:rPr>
                          <m:sty m:val="p"/>
                          <m:scr m:val="script"/>
                        </m:rPr>
                        <m:t>N</m:t>
                      </m:r>
                      <m:d>
                        <m:dPr>
                          <m:begChr m:val="("/>
                          <m:endChr m:val=")"/>
                          <m:grow/>
                        </m:dPr>
                        <m:e>
                          <m:r>
                            <m:rPr>
                              <m:nor/>
                              <m:sty m:val="p"/>
                            </m:rPr>
                            <m:t>mean</m:t>
                          </m:r>
                          <m:r>
                            <m:t>=</m:t>
                          </m:r>
                          <m:r>
                            <m:t>p</m:t>
                          </m:r>
                          <m:r>
                            <m:t>,</m:t>
                          </m:r>
                          <m:r>
                            <m:rPr>
                              <m:nor/>
                              <m:sty m:val="p"/>
                            </m:rPr>
                            <m:t>SE</m:t>
                          </m:r>
                          <m:r>
                            <m:t>=</m:t>
                          </m:r>
                          <m:rad>
                            <m:radPr>
                              <m:degHide m:val="1"/>
                            </m:radPr>
                            <m:deg/>
                            <m:e>
                              <m:f>
                                <m:fPr>
                                  <m:type m:val="bar"/>
                                </m:fPr>
                                <m:num>
                                  <m:r>
                                    <m:t>p</m:t>
                                  </m:r>
                                  <m:r>
                                    <m:t>(</m:t>
                                  </m:r>
                                  <m:r>
                                    <m:t>1</m:t>
                                  </m:r>
                                  <m:r>
                                    <m:t>−</m:t>
                                  </m:r>
                                  <m:r>
                                    <m:t>p</m:t>
                                  </m:r>
                                  <m:r>
                                    <m:t>)</m:t>
                                  </m:r>
                                </m:num>
                                <m:den>
                                  <m:r>
                                    <m:t>n</m:t>
                                  </m:r>
                                </m:den>
                              </m:f>
                            </m:e>
                          </m:rad>
                        </m:e>
                      </m:d>
                    </m:oMath>
                  </m:oMathPara>
                </a14:m>
              </a:p>
              <a:p>
                <a:pPr lvl="0" marL="0" indent="0">
                  <a:buNone/>
                </a:pPr>
                <a:r>
                  <a:rPr/>
                  <a:t>But, of course, this is only true under certain conditions … any guesses?</a:t>
                </a: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Proportions</a:t>
            </a:r>
            <a:r>
              <a:rPr/>
              <a:t> </a:t>
            </a:r>
            <a:r>
              <a:rPr/>
              <a:t>are</a:t>
            </a:r>
            <a:r>
              <a:rPr/>
              <a:t> </a:t>
            </a:r>
            <a:r>
              <a:rPr/>
              <a:t>Almost</a:t>
            </a:r>
            <a:r>
              <a:rPr/>
              <a:t> </a:t>
            </a:r>
            <a:r>
              <a:rPr/>
              <a:t>Normally</a:t>
            </a:r>
            <a:r>
              <a:rPr/>
              <a:t> </a:t>
            </a:r>
            <a:r>
              <a:rPr/>
              <a:t>Distributed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the Central Limit Theorem (CLT) from earlier.</a:t>
                </a:r>
              </a:p>
              <a:p>
                <a:pPr lvl="0" marL="0" indent="0">
                  <a:buNone/>
                </a:pPr>
                <a:r>
                  <a:rPr/>
                  <a:t>Sample proportions will be nearly normally distributed with mean equal to the population mean, </a:t>
                </a:r>
                <a14:m>
                  <m:oMath xmlns:m="http://schemas.openxmlformats.org/officeDocument/2006/math">
                    <m:r>
                      <m:t>p</m:t>
                    </m:r>
                  </m:oMath>
                </a14:m>
                <a:r>
                  <a:rPr/>
                  <a:t>, and standard error equal to </a:t>
                </a:r>
                <a14:m>
                  <m:oMath xmlns:m="http://schemas.openxmlformats.org/officeDocument/2006/math">
                    <m:sSub>
                      <m:e>
                        <m:r>
                          <m:rPr>
                            <m:nor/>
                            <m:sty m:val="p"/>
                          </m:rPr>
                          <m:t>SE</m:t>
                        </m:r>
                      </m:e>
                      <m:sub>
                        <m:acc>
                          <m:accPr>
                            <m:chr m:val="̂"/>
                          </m:accPr>
                          <m:e>
                            <m:r>
                              <m:t>p</m:t>
                            </m:r>
                          </m:e>
                        </m:acc>
                      </m:sub>
                    </m:sSub>
                  </m:oMath>
                </a14:m>
                <a:r>
                  <a:rPr/>
                  <a:t> from the last slide. We can write this formally.</a:t>
                </a:r>
              </a:p>
              <a:p>
                <a:pPr lvl="0" marL="0" indent="0">
                  <a:buNone/>
                </a:pPr>
                <a14:m>
                  <m:oMathPara xmlns:m="http://schemas.openxmlformats.org/officeDocument/2006/math">
                    <m:oMathParaPr>
                      <m:jc m:val="center"/>
                    </m:oMathParaPr>
                    <m:oMath>
                      <m:acc>
                        <m:accPr>
                          <m:chr m:val="̂"/>
                        </m:accPr>
                        <m:e>
                          <m:r>
                            <m:t>p</m:t>
                          </m:r>
                        </m:e>
                      </m:acc>
                      <m:r>
                        <m:t>∼</m:t>
                      </m:r>
                      <m:r>
                        <m:rPr>
                          <m:sty m:val="p"/>
                          <m:scr m:val="script"/>
                        </m:rPr>
                        <m:t>N</m:t>
                      </m:r>
                      <m:d>
                        <m:dPr>
                          <m:begChr m:val="("/>
                          <m:endChr m:val=")"/>
                          <m:grow/>
                        </m:dPr>
                        <m:e>
                          <m:r>
                            <m:rPr>
                              <m:nor/>
                              <m:sty m:val="p"/>
                            </m:rPr>
                            <m:t>mean</m:t>
                          </m:r>
                          <m:r>
                            <m:t>=</m:t>
                          </m:r>
                          <m:r>
                            <m:t>p</m:t>
                          </m:r>
                          <m:r>
                            <m:t>,</m:t>
                          </m:r>
                          <m:r>
                            <m:rPr>
                              <m:nor/>
                              <m:sty m:val="p"/>
                            </m:rPr>
                            <m:t>SE</m:t>
                          </m:r>
                          <m:r>
                            <m:t>=</m:t>
                          </m:r>
                          <m:rad>
                            <m:radPr>
                              <m:degHide m:val="1"/>
                            </m:radPr>
                            <m:deg/>
                            <m:e>
                              <m:f>
                                <m:fPr>
                                  <m:type m:val="bar"/>
                                </m:fPr>
                                <m:num>
                                  <m:r>
                                    <m:t>p</m:t>
                                  </m:r>
                                  <m:r>
                                    <m:t>(</m:t>
                                  </m:r>
                                  <m:r>
                                    <m:t>1</m:t>
                                  </m:r>
                                  <m:r>
                                    <m:t>−</m:t>
                                  </m:r>
                                  <m:r>
                                    <m:t>p</m:t>
                                  </m:r>
                                  <m:r>
                                    <m:t>)</m:t>
                                  </m:r>
                                </m:num>
                                <m:den>
                                  <m:r>
                                    <m:t>n</m:t>
                                  </m:r>
                                </m:den>
                              </m:f>
                            </m:e>
                          </m:rad>
                        </m:e>
                      </m:d>
                    </m:oMath>
                  </m:oMathPara>
                </a14:m>
              </a:p>
              <a:p>
                <a:pPr lvl="0" marL="0" indent="0">
                  <a:buNone/>
                </a:pPr>
                <a:r>
                  <a:rPr/>
                  <a:t>But, of course, this is only true under certain conditions … any guesses?</a:t>
                </a:r>
              </a:p>
              <a:p>
                <a:pPr lvl="0" marL="0" indent="0">
                  <a:buNone/>
                </a:pPr>
                <a:r>
                  <a:rPr/>
                  <a:t>The requirements of the CLT! Independent observations, and “enough” samples</a:t>
                </a: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Rule</a:t>
            </a:r>
            <a:r>
              <a:rPr/>
              <a:t> </a:t>
            </a:r>
            <a:r>
              <a:rPr/>
              <a:t>of</a:t>
            </a:r>
            <a:r>
              <a:rPr/>
              <a:t> </a:t>
            </a:r>
            <a:r>
              <a:rPr/>
              <a:t>Thumb</a:t>
            </a:r>
            <a:r>
              <a:rPr/>
              <a:t> </a:t>
            </a:r>
            <a:r>
              <a:rPr/>
              <a:t>for</a:t>
            </a:r>
            <a:r>
              <a:rPr/>
              <a:t> </a:t>
            </a:r>
            <a:r>
              <a:rPr/>
              <a:t>Proportions</a:t>
            </a:r>
          </a:p>
        </p:txBody>
      </p:sp>
      <p:sp>
        <p:nvSpPr>
          <p:cNvPr id="3" name="Content Placeholder 2"/>
          <p:cNvSpPr>
            <a:spLocks noGrp="1"/>
          </p:cNvSpPr>
          <p:nvPr>
            <p:ph idx="1"/>
          </p:nvPr>
        </p:nvSpPr>
        <p:spPr/>
        <p:txBody>
          <a:bodyPr/>
          <a:lstStyle/>
          <a:p>
            <a:pPr lvl="0" marL="0" indent="0">
              <a:buNone/>
            </a:pPr>
            <a:r>
              <a:rPr/>
              <a:t>There is a rule of thumb for what “enough samples” means for a sample proportion inference:</a:t>
            </a:r>
          </a:p>
          <a:p>
            <a:pPr lvl="1">
              <a:buAutoNum type="arabicPeriod"/>
            </a:pPr>
            <a:r>
              <a:rPr/>
              <a:t>At least 10 success cases</a:t>
            </a:r>
          </a:p>
          <a:p>
            <a:pPr lvl="1">
              <a:buAutoNum type="arabicPeriod"/>
            </a:pPr>
            <a:r>
              <a:rPr/>
              <a:t>At least 10 failure cases</a:t>
            </a:r>
          </a:p>
          <a:p>
            <a:pPr lvl="0" marL="0" indent="0">
              <a:buNone/>
            </a:pPr>
            <a:r>
              <a:rPr/>
              <a:t>If you do not have the above, the CLT may not be a good approximation.</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a:p>
                <a:pPr lvl="0" marL="0" indent="0">
                  <a:buNone/>
                </a:pPr>
                <a:r>
                  <a:rPr/>
                  <a:t>Given:</a:t>
                </a:r>
              </a:p>
              <a:p>
                <a:pPr lvl="1"/>
                <a14:m>
                  <m:oMath xmlns:m="http://schemas.openxmlformats.org/officeDocument/2006/math">
                    <m:r>
                      <m:t>n</m:t>
                    </m:r>
                    <m:r>
                      <m:t>=</m:t>
                    </m:r>
                    <m:r>
                      <m:t>670</m:t>
                    </m:r>
                  </m:oMath>
                </a14:m>
              </a:p>
              <a:p>
                <a:pPr lvl="1"/>
                <a14:m>
                  <m:oMath xmlns:m="http://schemas.openxmlformats.org/officeDocument/2006/math">
                    <m:acc>
                      <m:accPr>
                        <m:chr m:val="̂"/>
                      </m:accPr>
                      <m:e>
                        <m:r>
                          <m:t>p</m:t>
                        </m:r>
                      </m:e>
                    </m:acc>
                    <m:r>
                      <m:t>=</m:t>
                    </m:r>
                    <m:r>
                      <m:t>0.852</m:t>
                    </m:r>
                  </m:oMath>
                </a14:m>
              </a:p>
              <a:p>
                <a:pPr lvl="0" marL="0" indent="0">
                  <a:buNone/>
                </a:pPr>
                <a:r>
                  <a:rPr/>
                  <a:t>Check the conditions!</a:t>
                </a: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a:p>
                <a:pPr lvl="0" marL="0" indent="0">
                  <a:buNone/>
                </a:pPr>
                <a:r>
                  <a:rPr/>
                  <a:t>Given:</a:t>
                </a:r>
              </a:p>
              <a:p>
                <a:pPr lvl="1"/>
                <a14:m>
                  <m:oMath xmlns:m="http://schemas.openxmlformats.org/officeDocument/2006/math">
                    <m:r>
                      <m:t>n</m:t>
                    </m:r>
                    <m:r>
                      <m:t>=</m:t>
                    </m:r>
                    <m:r>
                      <m:t>670</m:t>
                    </m:r>
                  </m:oMath>
                </a14:m>
              </a:p>
              <a:p>
                <a:pPr lvl="1"/>
                <a14:m>
                  <m:oMath xmlns:m="http://schemas.openxmlformats.org/officeDocument/2006/math">
                    <m:acc>
                      <m:accPr>
                        <m:chr m:val="̂"/>
                      </m:accPr>
                      <m:e>
                        <m:r>
                          <m:t>p</m:t>
                        </m:r>
                      </m:e>
                    </m:acc>
                    <m:r>
                      <m:t>=</m:t>
                    </m:r>
                    <m:r>
                      <m:t>0.852</m:t>
                    </m:r>
                  </m:oMath>
                </a14:m>
              </a:p>
              <a:p>
                <a:pPr lvl="0" marL="0" indent="0">
                  <a:buNone/>
                </a:pPr>
                <a:r>
                  <a:rPr/>
                  <a:t>Check the conditions!</a:t>
                </a:r>
              </a:p>
              <a:p>
                <a:pPr lvl="1">
                  <a:buAutoNum type="arabicPeriod"/>
                </a:pPr>
                <a:r>
                  <a:rPr b="1"/>
                  <a:t>Independence</a:t>
                </a:r>
                <a:r>
                  <a:rPr/>
                  <a:t>: The GSS is sampled randomly, and the population is much larger than the sample, so we can assume the responses are random.</a:t>
                </a: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to</a:t>
            </a:r>
            <a:r>
              <a:rPr/>
              <a:t> </a:t>
            </a:r>
            <a:r>
              <a:rPr/>
              <a:t>the</a:t>
            </a:r>
            <a:r>
              <a:rPr/>
              <a:t> </a:t>
            </a:r>
            <a:r>
              <a:rPr/>
              <a:t>GSS</a:t>
            </a:r>
            <a:r>
              <a:rPr/>
              <a:t> </a:t>
            </a:r>
            <a:r>
              <a:rPr/>
              <a:t>Question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GSS found that 571 out of 670 (85%) of Americans answered the question on experimental design correctly. Estimate (using a 95% confidence interval) the proportion of all Americans who have good intuition about experimental design?</a:t>
                </a:r>
              </a:p>
              <a:p>
                <a:pPr lvl="0" marL="0" indent="0">
                  <a:buNone/>
                </a:pPr>
                <a:r>
                  <a:rPr/>
                  <a:t>Given:</a:t>
                </a:r>
              </a:p>
              <a:p>
                <a:pPr lvl="1"/>
                <a14:m>
                  <m:oMath xmlns:m="http://schemas.openxmlformats.org/officeDocument/2006/math">
                    <m:r>
                      <m:t>n</m:t>
                    </m:r>
                    <m:r>
                      <m:t>=</m:t>
                    </m:r>
                    <m:r>
                      <m:t>670</m:t>
                    </m:r>
                  </m:oMath>
                </a14:m>
              </a:p>
              <a:p>
                <a:pPr lvl="1"/>
                <a14:m>
                  <m:oMath xmlns:m="http://schemas.openxmlformats.org/officeDocument/2006/math">
                    <m:acc>
                      <m:accPr>
                        <m:chr m:val="̂"/>
                      </m:accPr>
                      <m:e>
                        <m:r>
                          <m:t>p</m:t>
                        </m:r>
                      </m:e>
                    </m:acc>
                    <m:r>
                      <m:t>=</m:t>
                    </m:r>
                    <m:r>
                      <m:t>0.852</m:t>
                    </m:r>
                  </m:oMath>
                </a14:m>
              </a:p>
              <a:p>
                <a:pPr lvl="0" marL="0" indent="0">
                  <a:buNone/>
                </a:pPr>
                <a:r>
                  <a:rPr/>
                  <a:t>Check the conditions!</a:t>
                </a:r>
              </a:p>
              <a:p>
                <a:pPr lvl="1">
                  <a:buAutoNum type="arabicPeriod"/>
                </a:pPr>
                <a:r>
                  <a:rPr b="1"/>
                  <a:t>Independence</a:t>
                </a:r>
                <a:r>
                  <a:rPr/>
                  <a:t>: The GSS is sampled randomly, and the population is much larger than the sample, so we can assume the responses are random.</a:t>
                </a:r>
              </a:p>
              <a:p>
                <a:pPr lvl="1">
                  <a:buAutoNum type="arabicPeriod"/>
                </a:pPr>
                <a:r>
                  <a:rPr b="1"/>
                  <a:t>Enough Samples</a:t>
                </a:r>
                <a:r>
                  <a:rPr/>
                  <a:t>: 571 people answered correctly (success) and 99 answered incorrectly (failure). Both numbers are greater than 10.</a:t>
                </a: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are given </a:t>
                </a:r>
                <a14:m>
                  <m:oMath xmlns:m="http://schemas.openxmlformats.org/officeDocument/2006/math">
                    <m:r>
                      <m:t>n</m:t>
                    </m:r>
                    <m:r>
                      <m:t>=</m:t>
                    </m:r>
                    <m:r>
                      <m:t>670</m:t>
                    </m:r>
                  </m:oMath>
                </a14:m>
                <a:r>
                  <a:rPr/>
                  <a:t>, </a:t>
                </a:r>
                <a14:m>
                  <m:oMath xmlns:m="http://schemas.openxmlformats.org/officeDocument/2006/math">
                    <m:acc>
                      <m:accPr>
                        <m:chr m:val="̂"/>
                      </m:accPr>
                      <m:e>
                        <m:r>
                          <m:t>p</m:t>
                        </m:r>
                      </m:e>
                    </m:acc>
                    <m:r>
                      <m:t>=</m:t>
                    </m:r>
                    <m:r>
                      <m:t>0.852</m:t>
                    </m:r>
                  </m:oMath>
                </a14:m>
                <a:r>
                  <a:rPr/>
                  <a:t>, and we know that</a:t>
                </a:r>
              </a:p>
              <a:p>
                <a:pPr lvl="0" marL="0" indent="0">
                  <a:buNone/>
                </a:pPr>
                <a14:m>
                  <m:oMathPara xmlns:m="http://schemas.openxmlformats.org/officeDocument/2006/math">
                    <m:oMathParaPr>
                      <m:jc m:val="center"/>
                    </m:oMathParaPr>
                    <m:oMath>
                      <m:sSub>
                        <m:e>
                          <m:r>
                            <m:rPr>
                              <m:nor/>
                              <m:sty m:val="p"/>
                            </m:rPr>
                            <m:t>SE</m:t>
                          </m:r>
                        </m:e>
                        <m:sub>
                          <m:acc>
                            <m:accPr>
                              <m:chr m:val="̂"/>
                            </m:accPr>
                            <m:e>
                              <m:r>
                                <m:t>p</m:t>
                              </m:r>
                            </m:e>
                          </m:acc>
                        </m:sub>
                      </m:sSub>
                      <m:r>
                        <m:t>=</m:t>
                      </m:r>
                      <m:rad>
                        <m:radPr>
                          <m:degHide m:val="1"/>
                        </m:radPr>
                        <m:deg/>
                        <m:e>
                          <m:f>
                            <m:fPr>
                              <m:type m:val="bar"/>
                            </m:fPr>
                            <m:num>
                              <m:r>
                                <m:t>p</m:t>
                              </m:r>
                              <m:r>
                                <m:t>(</m:t>
                              </m:r>
                              <m:r>
                                <m:t>1</m:t>
                              </m:r>
                              <m:r>
                                <m:t>−</m:t>
                              </m:r>
                              <m:r>
                                <m:t>p</m:t>
                              </m:r>
                              <m:r>
                                <m:t>)</m:t>
                              </m:r>
                            </m:num>
                            <m:den>
                              <m:r>
                                <m:t>n</m:t>
                              </m:r>
                            </m:den>
                          </m:f>
                        </m:e>
                      </m:rad>
                      <m:r>
                        <m:t>.</m:t>
                      </m:r>
                    </m:oMath>
                  </m:oMathPara>
                </a14:m>
              </a:p>
              <a:p>
                <a:pPr lvl="0" marL="0" indent="0">
                  <a:buNone/>
                </a:pPr>
                <a:r>
                  <a:rPr/>
                  <a:t>Which of the following is the correct calculation of the 95% confidence interval?</a:t>
                </a:r>
              </a:p>
              <a:p>
                <a:pPr lvl="1">
                  <a:buAutoNum type="arabicPeriod"/>
                </a:pPr>
                <a14:m>
                  <m:oMath xmlns:m="http://schemas.openxmlformats.org/officeDocument/2006/math">
                    <m:r>
                      <m:t>0.852</m:t>
                    </m:r>
                    <m:r>
                      <m:t>±</m:t>
                    </m:r>
                    <m:r>
                      <m:t>1.96</m:t>
                    </m:r>
                    <m:r>
                      <m:t>×</m:t>
                    </m:r>
                    <m:rad>
                      <m:radPr>
                        <m:degHide m:val="1"/>
                      </m:radPr>
                      <m:deg/>
                      <m:e>
                        <m:f>
                          <m:fPr>
                            <m:type m:val="bar"/>
                          </m:fPr>
                          <m:num>
                            <m:r>
                              <m:t>0.85</m:t>
                            </m:r>
                            <m:r>
                              <m:t>(</m:t>
                            </m:r>
                            <m:r>
                              <m:t>0.15</m:t>
                            </m:r>
                            <m:r>
                              <m:t>)</m:t>
                            </m:r>
                          </m:num>
                          <m:den>
                            <m:r>
                              <m:t>670</m:t>
                            </m:r>
                          </m:den>
                        </m:f>
                      </m:e>
                    </m:rad>
                  </m:oMath>
                </a14:m>
              </a:p>
              <a:p>
                <a:pPr lvl="1">
                  <a:buAutoNum type="arabicPeriod"/>
                </a:pPr>
                <a14:m>
                  <m:oMath xmlns:m="http://schemas.openxmlformats.org/officeDocument/2006/math">
                    <m:r>
                      <m:t>0.852</m:t>
                    </m:r>
                    <m:r>
                      <m:t>±</m:t>
                    </m:r>
                    <m:r>
                      <m:t>1.65</m:t>
                    </m:r>
                    <m:r>
                      <m:t>×</m:t>
                    </m:r>
                    <m:rad>
                      <m:radPr>
                        <m:degHide m:val="1"/>
                      </m:radPr>
                      <m:deg/>
                      <m:e>
                        <m:f>
                          <m:fPr>
                            <m:type m:val="bar"/>
                          </m:fPr>
                          <m:num>
                            <m:r>
                              <m:t>0.85</m:t>
                            </m:r>
                            <m:r>
                              <m:t>(</m:t>
                            </m:r>
                            <m:r>
                              <m:t>0.15</m:t>
                            </m:r>
                            <m:r>
                              <m:t>)</m:t>
                            </m:r>
                          </m:num>
                          <m:den>
                            <m:r>
                              <m:t>670</m:t>
                            </m:r>
                          </m:den>
                        </m:f>
                      </m:e>
                    </m:rad>
                  </m:oMath>
                </a14:m>
              </a:p>
              <a:p>
                <a:pPr lvl="1">
                  <a:buAutoNum type="arabicPeriod"/>
                </a:pPr>
                <a14:m>
                  <m:oMath xmlns:m="http://schemas.openxmlformats.org/officeDocument/2006/math">
                    <m:r>
                      <m:t>0.852</m:t>
                    </m:r>
                    <m:r>
                      <m:t>±</m:t>
                    </m:r>
                    <m:r>
                      <m:t>1.96</m:t>
                    </m:r>
                    <m:r>
                      <m:t>×</m:t>
                    </m:r>
                    <m:f>
                      <m:fPr>
                        <m:type m:val="bar"/>
                      </m:fPr>
                      <m:num>
                        <m:r>
                          <m:t>0.85</m:t>
                        </m:r>
                        <m:r>
                          <m:t>(</m:t>
                        </m:r>
                        <m:r>
                          <m:t>0.15</m:t>
                        </m:r>
                        <m:r>
                          <m:t>)</m:t>
                        </m:r>
                      </m:num>
                      <m:den>
                        <m:rad>
                          <m:radPr>
                            <m:degHide m:val="1"/>
                          </m:radPr>
                          <m:deg/>
                          <m:e>
                            <m:r>
                              <m:t>670</m:t>
                            </m:r>
                          </m:e>
                        </m:rad>
                      </m:den>
                    </m:f>
                  </m:oMath>
                </a14:m>
              </a:p>
              <a:p>
                <a:pPr lvl="1">
                  <a:buAutoNum type="arabicPeriod"/>
                </a:pPr>
                <a14:m>
                  <m:oMath xmlns:m="http://schemas.openxmlformats.org/officeDocument/2006/math">
                    <m:r>
                      <m:t>571</m:t>
                    </m:r>
                    <m:r>
                      <m:t>±</m:t>
                    </m:r>
                    <m:r>
                      <m:t>1.96</m:t>
                    </m:r>
                    <m:r>
                      <m:t>×</m:t>
                    </m:r>
                    <m:f>
                      <m:fPr>
                        <m:type m:val="bar"/>
                      </m:fPr>
                      <m:num>
                        <m:r>
                          <m:t>571</m:t>
                        </m:r>
                        <m:r>
                          <m:t>(</m:t>
                        </m:r>
                        <m:r>
                          <m:t>99</m:t>
                        </m:r>
                        <m:r>
                          <m:t>)</m:t>
                        </m:r>
                      </m:num>
                      <m:den>
                        <m:r>
                          <m:t>670</m:t>
                        </m:r>
                      </m:den>
                    </m:f>
                  </m:oMath>
                </a14:m>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are given </a:t>
                </a:r>
                <a14:m>
                  <m:oMath xmlns:m="http://schemas.openxmlformats.org/officeDocument/2006/math">
                    <m:r>
                      <m:t>n</m:t>
                    </m:r>
                    <m:r>
                      <m:t>=</m:t>
                    </m:r>
                    <m:r>
                      <m:t>670</m:t>
                    </m:r>
                  </m:oMath>
                </a14:m>
                <a:r>
                  <a:rPr/>
                  <a:t>, </a:t>
                </a:r>
                <a14:m>
                  <m:oMath xmlns:m="http://schemas.openxmlformats.org/officeDocument/2006/math">
                    <m:acc>
                      <m:accPr>
                        <m:chr m:val="̂"/>
                      </m:accPr>
                      <m:e>
                        <m:r>
                          <m:t>p</m:t>
                        </m:r>
                      </m:e>
                    </m:acc>
                    <m:r>
                      <m:t>=</m:t>
                    </m:r>
                    <m:r>
                      <m:t>0.852</m:t>
                    </m:r>
                  </m:oMath>
                </a14:m>
                <a:r>
                  <a:rPr/>
                  <a:t>, and we know that</a:t>
                </a:r>
              </a:p>
              <a:p>
                <a:pPr lvl="0" marL="0" indent="0">
                  <a:buNone/>
                </a:pPr>
                <a14:m>
                  <m:oMathPara xmlns:m="http://schemas.openxmlformats.org/officeDocument/2006/math">
                    <m:oMathParaPr>
                      <m:jc m:val="center"/>
                    </m:oMathParaPr>
                    <m:oMath>
                      <m:sSub>
                        <m:e>
                          <m:r>
                            <m:rPr>
                              <m:nor/>
                              <m:sty m:val="p"/>
                            </m:rPr>
                            <m:t>SE</m:t>
                          </m:r>
                        </m:e>
                        <m:sub>
                          <m:acc>
                            <m:accPr>
                              <m:chr m:val="̂"/>
                            </m:accPr>
                            <m:e>
                              <m:r>
                                <m:t>p</m:t>
                              </m:r>
                            </m:e>
                          </m:acc>
                        </m:sub>
                      </m:sSub>
                      <m:r>
                        <m:t>=</m:t>
                      </m:r>
                      <m:rad>
                        <m:radPr>
                          <m:degHide m:val="1"/>
                        </m:radPr>
                        <m:deg/>
                        <m:e>
                          <m:f>
                            <m:fPr>
                              <m:type m:val="bar"/>
                            </m:fPr>
                            <m:num>
                              <m:r>
                                <m:t>p</m:t>
                              </m:r>
                              <m:r>
                                <m:t>(</m:t>
                              </m:r>
                              <m:r>
                                <m:t>1</m:t>
                              </m:r>
                              <m:r>
                                <m:t>−</m:t>
                              </m:r>
                              <m:r>
                                <m:t>p</m:t>
                              </m:r>
                              <m:r>
                                <m:t>)</m:t>
                              </m:r>
                            </m:num>
                            <m:den>
                              <m:r>
                                <m:t>n</m:t>
                              </m:r>
                            </m:den>
                          </m:f>
                        </m:e>
                      </m:rad>
                      <m:r>
                        <m:t>.</m:t>
                      </m:r>
                    </m:oMath>
                  </m:oMathPara>
                </a14:m>
              </a:p>
              <a:p>
                <a:pPr lvl="0" marL="0" indent="0">
                  <a:buNone/>
                </a:pPr>
                <a:r>
                  <a:rPr/>
                  <a:t>Which of the following is the correct calculation of the 95% confidence interval?</a:t>
                </a:r>
              </a:p>
              <a:p>
                <a:pPr lvl="1">
                  <a:buAutoNum type="arabicPeriod"/>
                </a:pPr>
                <a14:m>
                  <m:oMath xmlns:m="http://schemas.openxmlformats.org/officeDocument/2006/math">
                    <m:r>
                      <m:t>0.852</m:t>
                    </m:r>
                    <m:r>
                      <m:t>±</m:t>
                    </m:r>
                    <m:r>
                      <m:t>1.96</m:t>
                    </m:r>
                    <m:r>
                      <m:t>×</m:t>
                    </m:r>
                    <m:rad>
                      <m:radPr>
                        <m:degHide m:val="1"/>
                      </m:radPr>
                      <m:deg/>
                      <m:e>
                        <m:f>
                          <m:fPr>
                            <m:type m:val="bar"/>
                          </m:fPr>
                          <m:num>
                            <m:r>
                              <m:t>0.85</m:t>
                            </m:r>
                            <m:r>
                              <m:t>(</m:t>
                            </m:r>
                            <m:r>
                              <m:t>0.15</m:t>
                            </m:r>
                            <m:r>
                              <m:t>)</m:t>
                            </m:r>
                          </m:num>
                          <m:den>
                            <m:r>
                              <m:t>670</m:t>
                            </m:r>
                          </m:den>
                        </m:f>
                      </m:e>
                    </m:rad>
                    <m:r>
                      <m:t>=</m:t>
                    </m:r>
                    <m:r>
                      <m:t>(</m:t>
                    </m:r>
                    <m:r>
                      <m:t>0.825</m:t>
                    </m:r>
                    <m:r>
                      <m:t>,</m:t>
                    </m:r>
                    <m:r>
                      <m:t>0.879</m:t>
                    </m:r>
                    <m:r>
                      <m:t>)</m:t>
                    </m:r>
                  </m:oMath>
                </a14:m>
              </a:p>
              <a:p>
                <a:pPr lvl="1">
                  <a:buAutoNum type="arabicPeriod"/>
                </a:pPr>
                <a14:m>
                  <m:oMath xmlns:m="http://schemas.openxmlformats.org/officeDocument/2006/math">
                    <m:r>
                      <m:t>0.852</m:t>
                    </m:r>
                    <m:r>
                      <m:t>±</m:t>
                    </m:r>
                    <m:r>
                      <m:t>1.65</m:t>
                    </m:r>
                    <m:r>
                      <m:t>×</m:t>
                    </m:r>
                    <m:rad>
                      <m:radPr>
                        <m:degHide m:val="1"/>
                      </m:radPr>
                      <m:deg/>
                      <m:e>
                        <m:f>
                          <m:fPr>
                            <m:type m:val="bar"/>
                          </m:fPr>
                          <m:num>
                            <m:r>
                              <m:t>0.85</m:t>
                            </m:r>
                            <m:r>
                              <m:t>(</m:t>
                            </m:r>
                            <m:r>
                              <m:t>0.15</m:t>
                            </m:r>
                            <m:r>
                              <m:t>)</m:t>
                            </m:r>
                          </m:num>
                          <m:den>
                            <m:r>
                              <m:t>670</m:t>
                            </m:r>
                          </m:den>
                        </m:f>
                      </m:e>
                    </m:rad>
                  </m:oMath>
                </a14:m>
              </a:p>
              <a:p>
                <a:pPr lvl="1">
                  <a:buAutoNum type="arabicPeriod"/>
                </a:pPr>
                <a14:m>
                  <m:oMath xmlns:m="http://schemas.openxmlformats.org/officeDocument/2006/math">
                    <m:r>
                      <m:t>0.852</m:t>
                    </m:r>
                    <m:r>
                      <m:t>±</m:t>
                    </m:r>
                    <m:r>
                      <m:t>1.96</m:t>
                    </m:r>
                    <m:r>
                      <m:t>×</m:t>
                    </m:r>
                    <m:f>
                      <m:fPr>
                        <m:type m:val="bar"/>
                      </m:fPr>
                      <m:num>
                        <m:r>
                          <m:t>0.85</m:t>
                        </m:r>
                        <m:r>
                          <m:t>(</m:t>
                        </m:r>
                        <m:r>
                          <m:t>0.15</m:t>
                        </m:r>
                        <m:r>
                          <m:t>)</m:t>
                        </m:r>
                      </m:num>
                      <m:den>
                        <m:rad>
                          <m:radPr>
                            <m:degHide m:val="1"/>
                          </m:radPr>
                          <m:deg/>
                          <m:e>
                            <m:r>
                              <m:t>670</m:t>
                            </m:r>
                          </m:e>
                        </m:rad>
                      </m:den>
                    </m:f>
                  </m:oMath>
                </a14:m>
              </a:p>
              <a:p>
                <a:pPr lvl="1">
                  <a:buAutoNum type="arabicPeriod"/>
                </a:pPr>
                <a14:m>
                  <m:oMath xmlns:m="http://schemas.openxmlformats.org/officeDocument/2006/math">
                    <m:r>
                      <m:t>571</m:t>
                    </m:r>
                    <m:r>
                      <m:t>±</m:t>
                    </m:r>
                    <m:r>
                      <m:t>1.96</m:t>
                    </m:r>
                    <m:r>
                      <m:t>×</m:t>
                    </m:r>
                    <m:f>
                      <m:fPr>
                        <m:type m:val="bar"/>
                      </m:fPr>
                      <m:num>
                        <m:r>
                          <m:t>571</m:t>
                        </m:r>
                        <m:r>
                          <m:t>(</m:t>
                        </m:r>
                        <m:r>
                          <m:t>99</m:t>
                        </m:r>
                        <m:r>
                          <m:t>)</m:t>
                        </m:r>
                      </m:num>
                      <m:den>
                        <m:r>
                          <m:t>670</m:t>
                        </m:r>
                      </m:den>
                    </m:f>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estimation</a:t>
            </a:r>
          </a:p>
        </p:txBody>
      </p:sp>
      <p:sp>
        <p:nvSpPr>
          <p:cNvPr id="3" name="Content Placeholder 2"/>
          <p:cNvSpPr>
            <a:spLocks noGrp="1"/>
          </p:cNvSpPr>
          <p:nvPr>
            <p:ph idx="1"/>
          </p:nvPr>
        </p:nvSpPr>
        <p:spPr/>
        <p:txBody>
          <a:bodyPr/>
          <a:lstStyle/>
          <a:p>
            <a:pPr lvl="0" marL="0" indent="0">
              <a:buNone/>
            </a:pPr>
            <a:r>
              <a:rPr/>
              <a:t>Suppose we randomly sample 1,000 adults from each state in the US. Would you expect the sample means of their heights to be the same, somewhat different, or very different?</a:t>
            </a:r>
          </a:p>
          <a:p>
            <a:pPr lvl="0" marL="0" indent="0">
              <a:buNone/>
            </a:pPr>
            <a:r>
              <a:rPr b="1"/>
              <a:t>Not the same, but only somewhat different.</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for</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Population parameter </a:t>
                </a:r>
                <a14:m>
                  <m:oMath xmlns:m="http://schemas.openxmlformats.org/officeDocument/2006/math">
                    <m:r>
                      <m:t>p</m:t>
                    </m:r>
                  </m:oMath>
                </a14:m>
                <a:r>
                  <a:rPr/>
                  <a:t>, Point Estimate </a:t>
                </a:r>
                <a14:m>
                  <m:oMath xmlns:m="http://schemas.openxmlformats.org/officeDocument/2006/math">
                    <m:acc>
                      <m:accPr>
                        <m:chr m:val="̂"/>
                      </m:accPr>
                      <m:e>
                        <m:r>
                          <m:t>p</m:t>
                        </m:r>
                      </m:e>
                    </m:acc>
                  </m:oMath>
                </a14:m>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for</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Population parameter </a:t>
                </a:r>
                <a14:m>
                  <m:oMath xmlns:m="http://schemas.openxmlformats.org/officeDocument/2006/math">
                    <m:r>
                      <m:t>p</m:t>
                    </m:r>
                  </m:oMath>
                </a14:m>
                <a:r>
                  <a:rPr/>
                  <a:t>, Point Estimate </a:t>
                </a:r>
                <a14:m>
                  <m:oMath xmlns:m="http://schemas.openxmlformats.org/officeDocument/2006/math">
                    <m:acc>
                      <m:accPr>
                        <m:chr m:val="̂"/>
                      </m:accPr>
                      <m:e>
                        <m:r>
                          <m:t>p</m:t>
                        </m:r>
                      </m:e>
                    </m:acc>
                  </m:oMath>
                </a14:m>
              </a:p>
              <a:p>
                <a:pPr lvl="0" marL="0" indent="0">
                  <a:buNone/>
                </a:pPr>
                <a:r>
                  <a:rPr/>
                  <a:t>Conditions:</a:t>
                </a:r>
              </a:p>
              <a:p>
                <a:pPr lvl="1"/>
                <a:r>
                  <a:rPr/>
                  <a:t>independence</a:t>
                </a:r>
              </a:p>
              <a:p>
                <a:pPr lvl="2"/>
                <a:r>
                  <a:rPr/>
                  <a:t>random sample, and less than 10% of population</a:t>
                </a:r>
              </a:p>
              <a:p>
                <a:pPr lvl="1"/>
                <a:r>
                  <a:rPr/>
                  <a:t>at least 10 successes and 10 failures</a:t>
                </a:r>
              </a:p>
              <a:p>
                <a:pPr lvl="2"/>
                <a:r>
                  <a:rPr/>
                  <a:t>if not, we can’t use the normal approximation </a:t>
                </a:r>
                <a14:m>
                  <m:oMath xmlns:m="http://schemas.openxmlformats.org/officeDocument/2006/math">
                    <m:r>
                      <m:t>→</m:t>
                    </m:r>
                  </m:oMath>
                </a14:m>
                <a:r>
                  <a:rPr/>
                  <a:t> use randomization/permutation instead</a:t>
                </a: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Inference</a:t>
            </a:r>
            <a:r>
              <a:rPr/>
              <a:t> </a:t>
            </a:r>
            <a:r>
              <a:rPr/>
              <a:t>for</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Population parameter </a:t>
                </a:r>
                <a14:m>
                  <m:oMath xmlns:m="http://schemas.openxmlformats.org/officeDocument/2006/math">
                    <m:r>
                      <m:t>p</m:t>
                    </m:r>
                  </m:oMath>
                </a14:m>
                <a:r>
                  <a:rPr/>
                  <a:t>, Point Estimate </a:t>
                </a:r>
                <a14:m>
                  <m:oMath xmlns:m="http://schemas.openxmlformats.org/officeDocument/2006/math">
                    <m:acc>
                      <m:accPr>
                        <m:chr m:val="̂"/>
                      </m:accPr>
                      <m:e>
                        <m:r>
                          <m:t>p</m:t>
                        </m:r>
                      </m:e>
                    </m:acc>
                  </m:oMath>
                </a14:m>
              </a:p>
              <a:p>
                <a:pPr lvl="0" marL="0" indent="0">
                  <a:buNone/>
                </a:pPr>
                <a:r>
                  <a:rPr/>
                  <a:t>Conditions:</a:t>
                </a:r>
              </a:p>
              <a:p>
                <a:pPr lvl="1"/>
                <a:r>
                  <a:rPr/>
                  <a:t>independence</a:t>
                </a:r>
              </a:p>
              <a:p>
                <a:pPr lvl="2"/>
                <a:r>
                  <a:rPr/>
                  <a:t>random sample, and less than 10% of population</a:t>
                </a:r>
              </a:p>
              <a:p>
                <a:pPr lvl="1"/>
                <a:r>
                  <a:rPr/>
                  <a:t>at least 10 successes and 10 failures</a:t>
                </a:r>
              </a:p>
              <a:p>
                <a:pPr lvl="2"/>
                <a:r>
                  <a:rPr/>
                  <a:t>if not, we can’t use the normal approximation </a:t>
                </a:r>
                <a14:m>
                  <m:oMath xmlns:m="http://schemas.openxmlformats.org/officeDocument/2006/math">
                    <m:r>
                      <m:t>→</m:t>
                    </m:r>
                  </m:oMath>
                </a14:m>
                <a:r>
                  <a:rPr/>
                  <a:t> use randomization/permutation instead</a:t>
                </a:r>
              </a:p>
              <a:p>
                <a:pPr lvl="1"/>
                <a:r>
                  <a:rPr/>
                  <a:t>Standard Error (SE) = </a:t>
                </a:r>
                <a14:m>
                  <m:oMath xmlns:m="http://schemas.openxmlformats.org/officeDocument/2006/math">
                    <m:rad>
                      <m:radPr>
                        <m:degHide m:val="1"/>
                      </m:radPr>
                      <m:deg/>
                      <m:e>
                        <m:f>
                          <m:fPr>
                            <m:type m:val="bar"/>
                          </m:fPr>
                          <m:num>
                            <m:r>
                              <m:t>p</m:t>
                            </m:r>
                            <m:r>
                              <m:t>(</m:t>
                            </m:r>
                            <m:r>
                              <m:t>1</m:t>
                            </m:r>
                            <m:r>
                              <m:t>−</m:t>
                            </m:r>
                            <m:r>
                              <m:t>p</m:t>
                            </m:r>
                            <m:r>
                              <m:t>)</m:t>
                            </m:r>
                          </m:num>
                          <m:den>
                            <m:r>
                              <m:t>n</m:t>
                            </m:r>
                          </m:den>
                        </m:f>
                      </m:e>
                    </m:rad>
                  </m:oMath>
                </a14:m>
              </a:p>
              <a:p>
                <a:pPr lvl="2"/>
                <a:r>
                  <a:rPr/>
                  <a:t>for CI, use </a:t>
                </a:r>
                <a14:m>
                  <m:oMath xmlns:m="http://schemas.openxmlformats.org/officeDocument/2006/math">
                    <m:acc>
                      <m:accPr>
                        <m:chr m:val="̂"/>
                      </m:accPr>
                      <m:e>
                        <m:r>
                          <m:t>p</m:t>
                        </m:r>
                      </m:e>
                    </m:acc>
                  </m:oMath>
                </a14:m>
              </a:p>
              <a:p>
                <a:pPr lvl="2"/>
                <a:r>
                  <a:rPr/>
                  <a:t>for HT, use </a:t>
                </a:r>
                <a14:m>
                  <m:oMath xmlns:m="http://schemas.openxmlformats.org/officeDocument/2006/math">
                    <m:sSub>
                      <m:e>
                        <m:r>
                          <m:t>p</m:t>
                        </m:r>
                      </m:e>
                      <m:sub>
                        <m:r>
                          <m:t>0</m:t>
                        </m:r>
                      </m:sub>
                    </m:sSub>
                  </m:oMath>
                </a14:m>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Libraries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Do the majority of voters in a large city favour increased funding for public libraries? Suppose a poll of 250 randomly selected voters in this city found that 140 of them favoured increased funding for public libraries.</a:t>
                </a:r>
              </a:p>
              <a:p>
                <a:pPr lvl="0" marL="0" indent="0">
                  <a:buNone/>
                </a:pPr>
                <a:r>
                  <a:rPr b="1"/>
                  <a:t>Hypotheses</a:t>
                </a:r>
                <a:r>
                  <a:rPr/>
                  <a:t>:</a:t>
                </a:r>
              </a:p>
              <a:p>
                <a:pPr lvl="0" marL="0" indent="0">
                  <a:buNone/>
                </a:pPr>
                <a14:m>
                  <m:oMath xmlns:m="http://schemas.openxmlformats.org/officeDocument/2006/math">
                    <m:sSub>
                      <m:e>
                        <m:r>
                          <m:t>H</m:t>
                        </m:r>
                      </m:e>
                      <m:sub>
                        <m:r>
                          <m:t>0</m:t>
                        </m:r>
                      </m:sub>
                    </m:sSub>
                    <m:r>
                      <m:t>:</m:t>
                    </m:r>
                    <m:r>
                      <m:t>p</m:t>
                    </m:r>
                    <m:r>
                      <m:t>=</m:t>
                    </m:r>
                    <m:r>
                      <m:t>0.50</m:t>
                    </m:r>
                    <m:r>
                      <m:t>  </m:t>
                    </m:r>
                    <m:r>
                      <m:rPr>
                        <m:nor/>
                        <m:sty m:val="p"/>
                      </m:rPr>
                      <m:t>versus</m:t>
                    </m:r>
                    <m:r>
                      <m:t>  </m:t>
                    </m:r>
                    <m:sSub>
                      <m:e>
                        <m:r>
                          <m:t>H</m:t>
                        </m:r>
                      </m:e>
                      <m:sub>
                        <m:r>
                          <m:t>A</m:t>
                        </m:r>
                      </m:sub>
                    </m:sSub>
                    <m:r>
                      <m:t>:</m:t>
                    </m:r>
                    <m:r>
                      <m:t>p</m:t>
                    </m:r>
                    <m:r>
                      <m:t>&gt;</m:t>
                    </m:r>
                    <m:r>
                      <m:t>0.50</m:t>
                    </m:r>
                  </m:oMath>
                </a14:m>
              </a:p>
              <a:p>
                <a:pPr lvl="0" marL="0" indent="0">
                  <a:buNone/>
                </a:pPr>
                <a:r>
                  <a:rPr b="1"/>
                  <a:t>Check assumptions</a:t>
                </a:r>
              </a:p>
              <a:p>
                <a:pPr lvl="1"/>
                <a:r>
                  <a:rPr/>
                  <a:t>The sample is random and independent.</a:t>
                </a:r>
              </a:p>
              <a:p>
                <a:pPr lvl="1"/>
                <a:r>
                  <a:rPr/>
                  <a:t>Large sample size: </a:t>
                </a:r>
                <a14:m>
                  <m:oMath xmlns:m="http://schemas.openxmlformats.org/officeDocument/2006/math">
                    <m:r>
                      <m:t>n</m:t>
                    </m:r>
                    <m:sSub>
                      <m:e>
                        <m:r>
                          <m:t>p</m:t>
                        </m:r>
                      </m:e>
                      <m:sub>
                        <m:r>
                          <m:t>0</m:t>
                        </m:r>
                      </m:sub>
                    </m:sSub>
                    <m:r>
                      <m:t>=</m:t>
                    </m:r>
                    <m:r>
                      <m:t>n</m:t>
                    </m:r>
                    <m:r>
                      <m:t>(</m:t>
                    </m:r>
                    <m:r>
                      <m:t>1</m:t>
                    </m:r>
                    <m:r>
                      <m:t>−</m:t>
                    </m:r>
                    <m:sSub>
                      <m:e>
                        <m:r>
                          <m:t>p</m:t>
                        </m:r>
                      </m:e>
                      <m:sub>
                        <m:r>
                          <m:t>0</m:t>
                        </m:r>
                      </m:sub>
                    </m:sSub>
                    <m:r>
                      <m:t>)</m:t>
                    </m:r>
                    <m:r>
                      <m:t>=</m:t>
                    </m:r>
                    <m:r>
                      <m:t>250</m:t>
                    </m:r>
                    <m:r>
                      <m:t>(</m:t>
                    </m:r>
                    <m:r>
                      <m:t>0.5</m:t>
                    </m:r>
                    <m:r>
                      <m:t>)</m:t>
                    </m:r>
                    <m:r>
                      <m:t>=</m:t>
                    </m:r>
                    <m:r>
                      <m:t>125</m:t>
                    </m:r>
                    <m:r>
                      <m:t>≥</m:t>
                    </m:r>
                    <m:r>
                      <m:t>10</m:t>
                    </m:r>
                  </m:oMath>
                </a14:m>
              </a:p>
              <a:p>
                <a:pPr lvl="1"/>
                <a:r>
                  <a:rPr/>
                  <a:t>Large population: the city is large, so the number of voters is at least </a:t>
                </a:r>
                <a14:m>
                  <m:oMath xmlns:m="http://schemas.openxmlformats.org/officeDocument/2006/math">
                    <m:r>
                      <m:t>10</m:t>
                    </m:r>
                    <m:r>
                      <m:t>×</m:t>
                    </m:r>
                    <m:r>
                      <m:t>250</m:t>
                    </m:r>
                    <m:r>
                      <m:t>=</m:t>
                    </m:r>
                    <m:r>
                      <m:t>2500</m:t>
                    </m:r>
                  </m:oMath>
                </a14:m>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a:t>test</a:t>
            </a:r>
            <a:r>
              <a:rPr/>
              <a:t> </a:t>
            </a:r>
            <a:r>
              <a:rPr/>
              <a:t>statistic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Start with:</a:t>
                </a:r>
              </a:p>
              <a:p>
                <a:pPr lvl="0" marL="0" indent="0">
                  <a:buNone/>
                </a:pPr>
                <a14:m>
                  <m:oMathPara xmlns:m="http://schemas.openxmlformats.org/officeDocument/2006/math">
                    <m:oMathParaPr>
                      <m:jc m:val="center"/>
                    </m:oMathParaPr>
                    <m:oMath>
                      <m:acc>
                        <m:accPr>
                          <m:chr m:val="̂"/>
                        </m:accPr>
                        <m:e>
                          <m:r>
                            <m:t>p</m:t>
                          </m:r>
                        </m:e>
                      </m:acc>
                      <m:r>
                        <m:t>=</m:t>
                      </m:r>
                      <m:f>
                        <m:fPr>
                          <m:type m:val="bar"/>
                        </m:fPr>
                        <m:num>
                          <m:r>
                            <m:t>140</m:t>
                          </m:r>
                        </m:num>
                        <m:den>
                          <m:r>
                            <m:t>250</m:t>
                          </m:r>
                        </m:den>
                      </m:f>
                      <m:r>
                        <m:t>=</m:t>
                      </m:r>
                      <m:r>
                        <m:t>0.56</m:t>
                      </m:r>
                    </m:oMath>
                  </m:oMathPara>
                </a14:m>
              </a:p>
              <a:p>
                <a:pPr lvl="0" marL="0" indent="0">
                  <a:buNone/>
                </a:pPr>
                <a:r>
                  <a:rPr/>
                  <a:t>and then compute the SE:</a:t>
                </a:r>
              </a:p>
              <a:p>
                <a:pPr lvl="0" marL="0" indent="0">
                  <a:buNone/>
                </a:pPr>
                <a14:m>
                  <m:oMathPara xmlns:m="http://schemas.openxmlformats.org/officeDocument/2006/math">
                    <m:oMathParaPr>
                      <m:jc m:val="center"/>
                    </m:oMathParaPr>
                    <m:oMath>
                      <m:r>
                        <m:rPr>
                          <m:nor/>
                          <m:sty m:val="p"/>
                        </m:rPr>
                        <m:t>SE</m:t>
                      </m:r>
                      <m:r>
                        <m:t>=</m:t>
                      </m:r>
                      <m:rad>
                        <m:radPr>
                          <m:degHide m:val="1"/>
                        </m:radPr>
                        <m:deg/>
                        <m:e>
                          <m:f>
                            <m:fPr>
                              <m:type m:val="bar"/>
                            </m:fPr>
                            <m:num>
                              <m:r>
                                <m:t>0.5</m:t>
                              </m:r>
                              <m:r>
                                <m:t>(</m:t>
                              </m:r>
                              <m:r>
                                <m:t>0.5</m:t>
                              </m:r>
                              <m:r>
                                <m:t>)</m:t>
                              </m:r>
                            </m:num>
                            <m:den>
                              <m:r>
                                <m:t>250</m:t>
                              </m:r>
                            </m:den>
                          </m:f>
                        </m:e>
                      </m:rad>
                      <m:r>
                        <m:t>=</m:t>
                      </m:r>
                      <m:r>
                        <m:t>0.031623</m:t>
                      </m:r>
                      <m:r>
                        <m:t>.</m:t>
                      </m:r>
                    </m:oMath>
                  </m:oMathPara>
                </a14:m>
              </a:p>
              <a:p>
                <a:pPr lvl="0" marL="0" indent="0">
                  <a:buNone/>
                </a:pPr>
                <a:r>
                  <a:rPr/>
                  <a:t>Combine these to make the test statistic:</a:t>
                </a:r>
              </a:p>
              <a:p>
                <a:pPr lvl="0" marL="0" indent="0">
                  <a:buNone/>
                </a:pPr>
                <a14:m>
                  <m:oMathPara xmlns:m="http://schemas.openxmlformats.org/officeDocument/2006/math">
                    <m:oMathParaPr>
                      <m:jc m:val="center"/>
                    </m:oMathParaPr>
                    <m:oMath>
                      <m:sSub>
                        <m:e>
                          <m:r>
                            <m:t>Z</m:t>
                          </m:r>
                        </m:e>
                        <m:sub>
                          <m:r>
                            <m:rPr>
                              <m:nor/>
                              <m:sty m:val="p"/>
                            </m:rPr>
                            <m:t>test</m:t>
                          </m:r>
                        </m:sub>
                      </m:sSub>
                      <m:r>
                        <m:t>=</m:t>
                      </m:r>
                      <m:f>
                        <m:fPr>
                          <m:type m:val="bar"/>
                        </m:fPr>
                        <m:num>
                          <m:r>
                            <m:t>0.56</m:t>
                          </m:r>
                          <m:r>
                            <m:t>−</m:t>
                          </m:r>
                          <m:r>
                            <m:t>0.50</m:t>
                          </m:r>
                        </m:num>
                        <m:den>
                          <m:r>
                            <m:t>0.031623</m:t>
                          </m:r>
                        </m:den>
                      </m:f>
                      <m:r>
                        <m:t>=</m:t>
                      </m:r>
                      <m:r>
                        <m:t>1.8974</m:t>
                      </m:r>
                    </m:oMath>
                  </m:oMathPara>
                </a14:m>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Visualizing</a:t>
            </a:r>
            <a:r>
              <a:rPr/>
              <a:t> </a:t>
            </a:r>
            <a:r>
              <a:rPr/>
              <a:t>the</a:t>
            </a:r>
            <a:r>
              <a:rPr/>
              <a:t> </a:t>
            </a:r>
            <a:r>
              <a:rPr i="1"/>
              <a:t>p</a:t>
            </a:r>
            <a:r>
              <a:rPr/>
              <a:t>-value</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ecture01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Computing</a:t>
            </a:r>
            <a:r>
              <a:rPr/>
              <a:t> </a:t>
            </a:r>
            <a:r>
              <a:rPr/>
              <a:t>the</a:t>
            </a:r>
            <a:r>
              <a:rPr/>
              <a:t> </a:t>
            </a:r>
            <a:r>
              <a:rPr i="1"/>
              <a:t>p</a:t>
            </a:r>
            <a:r>
              <a:rPr/>
              <a:t>-value</a:t>
            </a:r>
          </a:p>
        </p:txBody>
      </p:sp>
      <p:sp>
        <p:nvSpPr>
          <p:cNvPr id="3" name="Content Placeholder 2"/>
          <p:cNvSpPr>
            <a:spLocks noGrp="1"/>
          </p:cNvSpPr>
          <p:nvPr>
            <p:ph idx="1"/>
          </p:nvPr>
        </p:nvSpPr>
        <p:spPr/>
        <p:txBody>
          <a:bodyPr/>
          <a:lstStyle/>
          <a:p>
            <a:pPr lvl="0" marL="1270000" indent="0">
              <a:buNone/>
            </a:pP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1.8974</a:t>
            </a:r>
            <a:r>
              <a:rPr sz="1800">
                <a:latin typeface="Courier"/>
              </a:rPr>
              <a:t>)</a:t>
            </a:r>
          </a:p>
          <a:p>
            <a:pPr lvl="0" marL="1270000" indent="0">
              <a:buNone/>
            </a:pPr>
            <a:r>
              <a:rPr sz="1800">
                <a:latin typeface="Courier"/>
              </a:rPr>
              <a:t>## [1] 0.02888758</a:t>
            </a:r>
          </a:p>
          <a:p>
            <a:pPr lvl="0" marL="1270000" indent="0">
              <a:buNone/>
            </a:pPr>
            <a:r>
              <a:rPr sz="1800" b="1">
                <a:solidFill>
                  <a:srgbClr val="007020"/>
                </a:solidFill>
                <a:latin typeface="Courier"/>
              </a:rPr>
              <a:t>pnorm</a:t>
            </a:r>
            <a:r>
              <a:rPr sz="1800">
                <a:latin typeface="Courier"/>
              </a:rPr>
              <a:t>(</a:t>
            </a:r>
            <a:r>
              <a:rPr sz="1800">
                <a:solidFill>
                  <a:srgbClr val="902000"/>
                </a:solidFill>
                <a:latin typeface="Courier"/>
              </a:rPr>
              <a:t>q =</a:t>
            </a:r>
            <a:r>
              <a:rPr sz="1800">
                <a:latin typeface="Courier"/>
              </a:rPr>
              <a:t> </a:t>
            </a:r>
            <a:r>
              <a:rPr sz="1800">
                <a:solidFill>
                  <a:srgbClr val="40A070"/>
                </a:solidFill>
                <a:latin typeface="Courier"/>
              </a:rPr>
              <a:t>1.8974</a:t>
            </a:r>
            <a:r>
              <a:rPr sz="1800">
                <a:latin typeface="Courier"/>
              </a:rPr>
              <a:t>, </a:t>
            </a:r>
            <a:r>
              <a:rPr sz="1800">
                <a:solidFill>
                  <a:srgbClr val="902000"/>
                </a:solidFill>
                <a:latin typeface="Courier"/>
              </a:rPr>
              <a:t>lower.tail =</a:t>
            </a:r>
            <a:r>
              <a:rPr sz="1800">
                <a:latin typeface="Courier"/>
              </a:rPr>
              <a:t> </a:t>
            </a:r>
            <a:r>
              <a:rPr sz="1800">
                <a:solidFill>
                  <a:srgbClr val="007020"/>
                </a:solidFill>
                <a:latin typeface="Courier"/>
              </a:rPr>
              <a:t>FALSE</a:t>
            </a:r>
            <a:r>
              <a:rPr sz="1800">
                <a:latin typeface="Courier"/>
              </a:rPr>
              <a:t>)</a:t>
            </a:r>
          </a:p>
          <a:p>
            <a:pPr lvl="0" marL="1270000" indent="0">
              <a:buNone/>
            </a:pPr>
            <a:r>
              <a:rPr sz="1800">
                <a:latin typeface="Courier"/>
              </a:rPr>
              <a:t>## [1] 0.02888758</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So, since </a:t>
                </a:r>
                <a14:m>
                  <m:oMath xmlns:m="http://schemas.openxmlformats.org/officeDocument/2006/math">
                    <m:r>
                      <m:t>p</m:t>
                    </m:r>
                    <m:r>
                      <m:t>&lt;</m:t>
                    </m:r>
                    <m:r>
                      <m:t>α</m:t>
                    </m:r>
                  </m:oMath>
                </a14:m>
                <a:r>
                  <a:rPr/>
                  <a:t> (0.05), we reject the null.</a:t>
                </a:r>
              </a:p>
              <a:p>
                <a:pPr lvl="0" marL="0" indent="0">
                  <a:buNone/>
                </a:pPr>
                <a:r>
                  <a:rPr/>
                  <a:t>Thus, we reject the null hypothesis, and conclude that there is evidence to support a majority (more than half) of voters in a large city favouring increased funding for libraries.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1052H - S62 - Lecture 01</dc:title>
  <dc:creator/>
  <cp:keywords/>
  <dcterms:created xsi:type="dcterms:W3CDTF">2020-06-22T20:59:13Z</dcterms:created>
  <dcterms:modified xsi:type="dcterms:W3CDTF">2020-06-22T20:59:13Z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output">
    <vt:lpwstr/>
  </property>
</Properties>
</file>