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1" Type="http://schemas.openxmlformats.org/officeDocument/2006/relationships/viewProps" Target="viewProps.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eb.as.uky.edu/statistics/users/earo227/misc/garfield_weather.gif" TargetMode="Externa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02</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a:t>
            </a:r>
            <a:r>
              <a:rPr i="1"/>
              <a:t>i.e.</a:t>
            </a:r>
            <a:r>
              <a:rPr/>
              <a:t>, increase our confidence level, should we use a wider interval or a smaller interval?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a:p>
            <a:pPr lvl="0" marL="0" indent="0">
              <a:buNone/>
            </a:pPr>
            <a:r>
              <a:rPr/>
              <a:t>Can you see any drawbacks to using a wider interval?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Width</a:t>
            </a:r>
            <a:r>
              <a:rPr/>
              <a:t> </a:t>
            </a:r>
            <a:r>
              <a:rPr/>
              <a:t>of</a:t>
            </a:r>
            <a:r>
              <a:rPr/>
              <a:t> </a:t>
            </a:r>
            <a:r>
              <a:rPr/>
              <a:t>an</a:t>
            </a:r>
            <a:r>
              <a:rPr/>
              <a:t> </a:t>
            </a:r>
            <a:r>
              <a:rPr/>
              <a:t>interval</a:t>
            </a:r>
          </a:p>
        </p:txBody>
      </p:sp>
      <p:sp>
        <p:nvSpPr>
          <p:cNvPr id="3" name="Content Placeholder 2"/>
          <p:cNvSpPr>
            <a:spLocks noGrp="1"/>
          </p:cNvSpPr>
          <p:nvPr>
            <p:ph idx="1"/>
          </p:nvPr>
        </p:nvSpPr>
        <p:spPr/>
        <p:txBody>
          <a:bodyPr/>
          <a:lstStyle/>
          <a:p>
            <a:pPr lvl="0" marL="0" indent="0">
              <a:buNone/>
            </a:pPr>
            <a:r>
              <a:rPr/>
              <a:t>If we want to be more certain that we capture the population parameter, i.e. increase our confidence level, should we use a wider interval or a smaller interval?</a:t>
            </a:r>
          </a:p>
          <a:p>
            <a:pPr lvl="0" marL="0" indent="0">
              <a:buNone/>
            </a:pPr>
            <a:r>
              <a:rPr b="1"/>
              <a:t>A wider interval.</a:t>
            </a:r>
          </a:p>
          <a:p>
            <a:pPr lvl="0" marL="0" indent="0">
              <a:buNone/>
            </a:pPr>
            <a:r>
              <a:rPr/>
              <a:t>Can you see any drawbacks to using a wider interval?</a:t>
            </a:r>
          </a:p>
          <a:p>
            <a:pPr lvl="0" marL="0" indent="0">
              <a:buNone/>
            </a:pPr>
          </a:p>
          <a:p>
            <a:pPr lvl="0" marL="0" indent="0">
              <a:buNone/>
            </a:pPr>
            <a:r>
              <a:rPr b="1"/>
              <a:t>If the interval is too wide it may not be very informative.</a:t>
            </a:r>
          </a:p>
          <a:p>
            <a:pPr lvl="0" marL="0" indent="0">
              <a:buNone/>
            </a:pPr>
            <a:r>
              <a:rPr>
                <a:hlinkClick r:id="rId2"/>
              </a:rPr>
              <a:t>http://web.as.uky.edu/statistics/users/earo227/misc/garfield_weather.gif</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Changing</a:t>
            </a:r>
            <a:r>
              <a:rPr/>
              <a:t> </a:t>
            </a:r>
            <a:r>
              <a:rPr/>
              <a:t>the</a:t>
            </a:r>
            <a:r>
              <a:rPr/>
              <a:t> </a:t>
            </a:r>
            <a:r>
              <a:rPr/>
              <a:t>confidence</a:t>
            </a:r>
            <a:r>
              <a:rPr/>
              <a:t> </a:t>
            </a:r>
            <a:r>
              <a:rPr/>
              <a:t>level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rPr>
                          <m:nor/>
                          <m:sty m:val="p"/>
                        </m:rPr>
                        <m:t>point estimate</m:t>
                      </m:r>
                      <m:r>
                        <m:t>±</m:t>
                      </m:r>
                      <m:sSup>
                        <m:e>
                          <m:r>
                            <m:t>z</m:t>
                          </m:r>
                        </m:e>
                        <m:sup>
                          <m:r>
                            <m:t>⋆</m:t>
                          </m:r>
                        </m:sup>
                      </m:sSup>
                      <m:r>
                        <m:t>⋅</m:t>
                      </m:r>
                      <m:r>
                        <m:t>S</m:t>
                      </m:r>
                      <m:r>
                        <m:t>E</m:t>
                      </m:r>
                    </m:oMath>
                  </m:oMathPara>
                </a14:m>
              </a:p>
              <a:p>
                <a:pPr lvl="1"/>
                <a:r>
                  <a:rPr/>
                  <a:t>In a confidence interval, </a:t>
                </a:r>
                <a14:m>
                  <m:oMath xmlns:m="http://schemas.openxmlformats.org/officeDocument/2006/math">
                    <m:sSup>
                      <m:e>
                        <m:r>
                          <m:t>z</m:t>
                        </m:r>
                      </m:e>
                      <m:sup>
                        <m:r>
                          <m:t>⋆</m:t>
                        </m:r>
                      </m:sup>
                    </m:sSup>
                    <m:r>
                      <m:t>⋅</m:t>
                    </m:r>
                    <m:r>
                      <m:t>S</m:t>
                    </m:r>
                    <m:r>
                      <m:t>E</m:t>
                    </m:r>
                  </m:oMath>
                </a14:m>
                <a:r>
                  <a:rPr/>
                  <a:t> is called the </a:t>
                </a:r>
                <a:r>
                  <a:rPr b="1"/>
                  <a:t>margin of error</a:t>
                </a:r>
                <a:r>
                  <a:rPr/>
                  <a:t> (ME), and for a given sample, the margin of error changes as the confidence level changes.</a:t>
                </a:r>
              </a:p>
              <a:p>
                <a:pPr lvl="1"/>
                <a:r>
                  <a:rPr/>
                  <a:t>In order to change the confidence level we need to adjust </a:t>
                </a:r>
                <a14:m>
                  <m:oMath xmlns:m="http://schemas.openxmlformats.org/officeDocument/2006/math">
                    <m:sSup>
                      <m:e>
                        <m:r>
                          <m:t>z</m:t>
                        </m:r>
                      </m:e>
                      <m:sup>
                        <m:r>
                          <m:t>⋆</m:t>
                        </m:r>
                      </m:sup>
                    </m:sSup>
                  </m:oMath>
                </a14:m>
                <a:r>
                  <a:rPr/>
                  <a:t> in the above formula.</a:t>
                </a:r>
              </a:p>
              <a:p>
                <a:pPr lvl="1"/>
                <a:r>
                  <a:rPr/>
                  <a:t>Commonly used confidence levels in practice are 90%, 95%, 98%, and 99%.</a:t>
                </a:r>
              </a:p>
              <a:p>
                <a:pPr lvl="1"/>
                <a:r>
                  <a:rPr/>
                  <a:t>For a 95% confidence interval, </a:t>
                </a:r>
                <a14:m>
                  <m:oMath xmlns:m="http://schemas.openxmlformats.org/officeDocument/2006/math">
                    <m:sSup>
                      <m:e>
                        <m:r>
                          <m:t>z</m:t>
                        </m:r>
                      </m:e>
                      <m:sup>
                        <m:r>
                          <m:t>⋆</m:t>
                        </m:r>
                      </m:sup>
                    </m:sSup>
                    <m:r>
                      <m:t>=</m:t>
                    </m:r>
                    <m:r>
                      <m:t>1.96</m:t>
                    </m:r>
                  </m:oMath>
                </a14:m>
                <a:r>
                  <a:rPr/>
                  <a:t>.</a:t>
                </a:r>
              </a:p>
              <a:p>
                <a:pPr lvl="1"/>
                <a:r>
                  <a:rPr/>
                  <a:t>However, using the standard normal (</a:t>
                </a:r>
                <a14:m>
                  <m:oMath xmlns:m="http://schemas.openxmlformats.org/officeDocument/2006/math">
                    <m:r>
                      <m:t>z</m:t>
                    </m:r>
                  </m:oMath>
                </a14:m>
                <a:r>
                  <a:rPr/>
                  <a:t>) distribution, it is possible to find the appropriate </a:t>
                </a:r>
                <a14:m>
                  <m:oMath xmlns:m="http://schemas.openxmlformats.org/officeDocument/2006/math">
                    <m:sSup>
                      <m:e>
                        <m:r>
                          <m:t>z</m:t>
                        </m:r>
                      </m:e>
                      <m:sup>
                        <m:r>
                          <m:t>⋆</m:t>
                        </m:r>
                      </m:sup>
                    </m:sSup>
                  </m:oMath>
                </a14:m>
                <a:r>
                  <a:rPr/>
                  <a:t> for any confidence level.</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below Z scores is the appropriate </a:t>
                </a:r>
                <a14:m>
                  <m:oMath xmlns:m="http://schemas.openxmlformats.org/officeDocument/2006/math">
                    <m:sSup>
                      <m:e>
                        <m:r>
                          <m:t>z</m:t>
                        </m:r>
                      </m:e>
                      <m:sup>
                        <m:r>
                          <m:t>⋆</m:t>
                        </m:r>
                      </m:sup>
                    </m:sSup>
                  </m:oMath>
                </a14:m>
                <a:r>
                  <a:rPr/>
                  <a:t> when calculating a 98% confidence interval?</a:t>
                </a:r>
              </a:p>
              <a:p>
                <a:pPr lvl="1"/>
                <a14:m>
                  <m:oMath xmlns:m="http://schemas.openxmlformats.org/officeDocument/2006/math">
                    <m:r>
                      <m:t>Z</m:t>
                    </m:r>
                    <m:r>
                      <m:t>=</m:t>
                    </m:r>
                    <m:r>
                      <m:t>2.05</m:t>
                    </m:r>
                  </m:oMath>
                </a14:m>
              </a:p>
              <a:p>
                <a:pPr lvl="1"/>
                <a14:m>
                  <m:oMath xmlns:m="http://schemas.openxmlformats.org/officeDocument/2006/math">
                    <m:r>
                      <m:t>Z</m:t>
                    </m:r>
                    <m:r>
                      <m:t>=</m:t>
                    </m:r>
                    <m:r>
                      <m:t>1.96</m:t>
                    </m:r>
                  </m:oMath>
                </a14:m>
              </a:p>
              <a:p>
                <a:pPr lvl="1"/>
                <a14:m>
                  <m:oMath xmlns:m="http://schemas.openxmlformats.org/officeDocument/2006/math">
                    <m:r>
                      <m:t>Z</m:t>
                    </m:r>
                    <m:r>
                      <m:t>=</m:t>
                    </m:r>
                    <m:r>
                      <m:t>2.33</m:t>
                    </m:r>
                  </m:oMath>
                </a14:m>
              </a:p>
              <a:p>
                <a:pPr lvl="1"/>
                <a14:m>
                  <m:oMath xmlns:m="http://schemas.openxmlformats.org/officeDocument/2006/math">
                    <m:r>
                      <m:t>Z</m:t>
                    </m:r>
                    <m:r>
                      <m:t>=</m:t>
                    </m:r>
                    <m:r>
                      <m:t>−</m:t>
                    </m:r>
                    <m:r>
                      <m:t>2.33</m:t>
                    </m:r>
                  </m:oMath>
                </a14:m>
              </a:p>
              <a:p>
                <a:pPr lvl="1"/>
                <a14:m>
                  <m:oMath xmlns:m="http://schemas.openxmlformats.org/officeDocument/2006/math">
                    <m:r>
                      <m:t>Z</m:t>
                    </m:r>
                    <m:r>
                      <m:t>=</m:t>
                    </m:r>
                    <m:r>
                      <m:t>−</m:t>
                    </m:r>
                    <m:r>
                      <m:t>1.65</m:t>
                    </m:r>
                  </m:oMath>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below Z scores is the appropriate </a:t>
                </a:r>
                <a14:m>
                  <m:oMath xmlns:m="http://schemas.openxmlformats.org/officeDocument/2006/math">
                    <m:sSup>
                      <m:e>
                        <m:r>
                          <m:t>z</m:t>
                        </m:r>
                      </m:e>
                      <m:sup>
                        <m:r>
                          <m:t>⋆</m:t>
                        </m:r>
                      </m:sup>
                    </m:sSup>
                  </m:oMath>
                </a14:m>
                <a:r>
                  <a:rPr/>
                  <a:t> when calculating a 98% confidence interval?</a:t>
                </a:r>
              </a:p>
              <a:p>
                <a:pPr lvl="1"/>
                <a14:m>
                  <m:oMath xmlns:m="http://schemas.openxmlformats.org/officeDocument/2006/math">
                    <m:r>
                      <m:t>Z</m:t>
                    </m:r>
                    <m:r>
                      <m:t>=</m:t>
                    </m:r>
                    <m:r>
                      <m:t>2.05</m:t>
                    </m:r>
                  </m:oMath>
                </a14:m>
              </a:p>
              <a:p>
                <a:pPr lvl="1"/>
                <a14:m>
                  <m:oMath xmlns:m="http://schemas.openxmlformats.org/officeDocument/2006/math">
                    <m:r>
                      <m:t>Z</m:t>
                    </m:r>
                    <m:r>
                      <m:t>=</m:t>
                    </m:r>
                    <m:r>
                      <m:t>1.96</m:t>
                    </m:r>
                  </m:oMath>
                </a14:m>
              </a:p>
              <a:p>
                <a:pPr lvl="1"/>
                <a14:m>
                  <m:oMath xmlns:m="http://schemas.openxmlformats.org/officeDocument/2006/math">
                    <m:r>
                      <m:t>Z</m:t>
                    </m:r>
                    <m:r>
                      <m:t>=</m:t>
                    </m:r>
                    <m:r>
                      <m:t>2.33</m:t>
                    </m:r>
                  </m:oMath>
                </a14:m>
              </a:p>
              <a:p>
                <a:pPr lvl="1"/>
                <a14:m>
                  <m:oMath xmlns:m="http://schemas.openxmlformats.org/officeDocument/2006/math">
                    <m:r>
                      <m:t>Z</m:t>
                    </m:r>
                    <m:r>
                      <m:t>=</m:t>
                    </m:r>
                    <m:r>
                      <m:t>−</m:t>
                    </m:r>
                    <m:r>
                      <m:t>2.33</m:t>
                    </m:r>
                  </m:oMath>
                </a14:m>
              </a:p>
              <a:p>
                <a:pPr lvl="1"/>
                <a14:m>
                  <m:oMath xmlns:m="http://schemas.openxmlformats.org/officeDocument/2006/math">
                    <m:r>
                      <m:t>Z</m:t>
                    </m:r>
                    <m:r>
                      <m:t>=</m:t>
                    </m:r>
                    <m:r>
                      <m:t>−</m:t>
                    </m:r>
                    <m:r>
                      <m:t>1.65</m:t>
                    </m:r>
                  </m:oMath>
                </a14:m>
              </a:p>
              <a:p>
                <a:pPr lvl="0" marL="0" indent="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Testing</a:t>
            </a:r>
            <a:r>
              <a:rPr/>
              <a:t> </a:t>
            </a:r>
            <a:r>
              <a:rPr/>
              <a:t>Hypotheses:</a:t>
            </a:r>
            <a:r>
              <a:rPr/>
              <a:t> </a:t>
            </a:r>
            <a:r>
              <a:rPr/>
              <a:t>CIs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Testing</a:t>
            </a:r>
            <a:r>
              <a:rPr/>
              <a:t> </a:t>
            </a:r>
            <a:r>
              <a:rPr/>
              <a:t>hypotheses</a:t>
            </a:r>
            <a:r>
              <a:rPr/>
              <a:t> </a:t>
            </a:r>
            <a:r>
              <a:rPr/>
              <a:t>using</a:t>
            </a:r>
            <a:r>
              <a:rPr/>
              <a:t> </a:t>
            </a:r>
            <a:r>
              <a:rPr/>
              <a:t>confidence</a:t>
            </a:r>
            <a:r>
              <a:rPr/>
              <a:t> </a:t>
            </a:r>
            <a:r>
              <a:rPr/>
              <a:t>intervals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Earlier we calculated a 95% confidence interval for the average number of exclusive relationships college students have been in to be (2.7, 3.7). Based on this confidence interval, do these data support the hypothesis that college students on average have been in more than 3 exclusive relationships?</a:t>
                </a:r>
              </a:p>
              <a:p>
                <a:pPr lvl="1"/>
                <a:r>
                  <a:rPr/>
                  <a:t>The associated hypotheses are:</a:t>
                </a:r>
              </a:p>
              <a:p>
                <a:pPr lvl="2"/>
                <a14:m>
                  <m:oMath xmlns:m="http://schemas.openxmlformats.org/officeDocument/2006/math">
                    <m:sSub>
                      <m:e>
                        <m:r>
                          <m:t>H</m:t>
                        </m:r>
                      </m:e>
                      <m:sub>
                        <m:r>
                          <m:t>0</m:t>
                        </m:r>
                      </m:sub>
                    </m:sSub>
                  </m:oMath>
                </a14:m>
                <a:r>
                  <a:rPr/>
                  <a:t>: </a:t>
                </a:r>
                <a14:m>
                  <m:oMath xmlns:m="http://schemas.openxmlformats.org/officeDocument/2006/math">
                    <m:r>
                      <m:t>μ</m:t>
                    </m:r>
                    <m:r>
                      <m:t>=</m:t>
                    </m:r>
                    <m:r>
                      <m:t>3</m:t>
                    </m:r>
                  </m:oMath>
                </a14:m>
                <a:r>
                  <a:rPr/>
                  <a:t>: College students have been in 3 exclusive relationships, on average</a:t>
                </a:r>
              </a:p>
              <a:p>
                <a:pPr lvl="2"/>
                <a14:m>
                  <m:oMath xmlns:m="http://schemas.openxmlformats.org/officeDocument/2006/math">
                    <m:sSub>
                      <m:e>
                        <m:r>
                          <m:t>H</m:t>
                        </m:r>
                      </m:e>
                      <m:sub>
                        <m:r>
                          <m:t>A</m:t>
                        </m:r>
                      </m:sub>
                    </m:sSub>
                  </m:oMath>
                </a14:m>
                <a:r>
                  <a:rPr/>
                  <a:t>: </a:t>
                </a:r>
                <a14:m>
                  <m:oMath xmlns:m="http://schemas.openxmlformats.org/officeDocument/2006/math">
                    <m:r>
                      <m:t>μ</m:t>
                    </m:r>
                    <m:r>
                      <m:t>&gt;</m:t>
                    </m:r>
                    <m:r>
                      <m:t>3</m:t>
                    </m:r>
                  </m:oMath>
                </a14:m>
                <a:r>
                  <a:rPr/>
                  <a:t>: College students have been in more than 3 exclusive relationships, on average</a:t>
                </a:r>
              </a:p>
              <a:p>
                <a:pPr lvl="1"/>
                <a:r>
                  <a:rPr/>
                  <a:t>Since the null value is included in the interval, we do not reject the null hypothesis in favor of the alternative.</a:t>
                </a:r>
              </a:p>
              <a:p>
                <a:pPr lvl="1"/>
                <a:r>
                  <a:rPr/>
                  <a:t>This is a quick-and-dirty approach for hypothesis testing. However it doesn’t tell us the likelihood of certain outcomes under the null hypothesis, i.e., the </a:t>
                </a:r>
                <a:r>
                  <a:rPr i="1"/>
                  <a:t>p</a:t>
                </a:r>
                <a:r>
                  <a:rPr/>
                  <a:t>-value, based on which we can make a decision on the hypotheses.</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Confidence</a:t>
            </a:r>
            <a:r>
              <a:rPr/>
              <a:t> </a:t>
            </a:r>
            <a:r>
              <a:rPr/>
              <a:t>intervals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Confidence intervals for the population mean </a:t>
                </a:r>
                <a14:m>
                  <m:oMath xmlns:m="http://schemas.openxmlformats.org/officeDocument/2006/math">
                    <m:r>
                      <m:t>μ</m:t>
                    </m:r>
                  </m:oMath>
                </a14:m>
                <a:r>
                  <a:rPr/>
                  <a:t> from large samples have the form</a:t>
                </a:r>
              </a:p>
              <a:p>
                <a:pPr lvl="0" marL="0" indent="0">
                  <a:buNone/>
                </a:pPr>
                <a14:m>
                  <m:oMathPara xmlns:m="http://schemas.openxmlformats.org/officeDocument/2006/math">
                    <m:oMathParaPr>
                      <m:jc m:val="center"/>
                    </m:oMathParaPr>
                    <m:oMath>
                      <m:bar>
                        <m:barPr>
                          <m:pos m:val="top"/>
                        </m:barPr>
                        <m:e>
                          <m:r>
                            <m:t>x</m:t>
                          </m:r>
                        </m:e>
                      </m:bar>
                      <m:r>
                        <m:t>±</m:t>
                      </m:r>
                      <m:r>
                        <m:rPr>
                          <m:nor/>
                          <m:sty m:val="p"/>
                        </m:rPr>
                        <m:t>ME</m:t>
                      </m:r>
                      <m:r>
                        <m:t>=</m:t>
                      </m:r>
                      <m:bar>
                        <m:barPr>
                          <m:pos m:val="top"/>
                        </m:barPr>
                        <m:e>
                          <m:r>
                            <m:t>x</m:t>
                          </m:r>
                        </m:e>
                      </m:bar>
                      <m:r>
                        <m:t>±</m:t>
                      </m:r>
                      <m:sSup>
                        <m:e>
                          <m:r>
                            <m:t>z</m:t>
                          </m:r>
                        </m:e>
                        <m:sup>
                          <m:r>
                            <m:t>⋆</m:t>
                          </m:r>
                        </m:sup>
                      </m:sSup>
                      <m:r>
                        <m:t>⋅</m:t>
                      </m:r>
                      <m:r>
                        <m:rPr>
                          <m:nor/>
                          <m:sty m:val="p"/>
                        </m:rPr>
                        <m:t>SE</m:t>
                      </m:r>
                    </m:oMath>
                  </m:oMathPara>
                </a14:m>
              </a:p>
              <a:p>
                <a:pPr lvl="0" marL="0" indent="0">
                  <a:buNone/>
                </a:pPr>
                <a:r>
                  <a:rPr/>
                  <a:t>and explicitly, the Standard Error, </a:t>
                </a:r>
                <a14:m>
                  <m:oMath xmlns:m="http://schemas.openxmlformats.org/officeDocument/2006/math">
                    <m:r>
                      <m:rPr>
                        <m:nor/>
                        <m:sty m:val="p"/>
                      </m:rPr>
                      <m:t>SE</m:t>
                    </m:r>
                  </m:oMath>
                </a14:m>
                <a:r>
                  <a:rPr/>
                  <a:t>, is</a:t>
                </a:r>
              </a:p>
              <a:p>
                <a:pPr lvl="0" marL="0" indent="0">
                  <a:buNone/>
                </a:pPr>
                <a14:m>
                  <m:oMathPara xmlns:m="http://schemas.openxmlformats.org/officeDocument/2006/math">
                    <m:oMathParaPr>
                      <m:jc m:val="center"/>
                    </m:oMathParaPr>
                    <m:oMath>
                      <m:r>
                        <m:rPr>
                          <m:nor/>
                          <m:sty m:val="p"/>
                        </m:rPr>
                        <m:t>SE</m:t>
                      </m:r>
                      <m:r>
                        <m:t>=</m:t>
                      </m:r>
                      <m:f>
                        <m:fPr>
                          <m:type m:val="bar"/>
                        </m:fPr>
                        <m:num>
                          <m:r>
                            <m:t>σ</m:t>
                          </m:r>
                        </m:num>
                        <m:den>
                          <m:rad>
                            <m:radPr>
                              <m:degHide m:val="1"/>
                            </m:radPr>
                            <m:deg/>
                            <m:e>
                              <m:r>
                                <m:t>n</m:t>
                              </m:r>
                            </m:e>
                          </m:rad>
                        </m:den>
                      </m:f>
                      <m:r>
                        <m:t>.</m:t>
                      </m:r>
                    </m:oMath>
                  </m:oMathPara>
                </a14:m>
              </a:p>
              <a:p>
                <a:pPr lvl="0" marL="0" indent="0">
                  <a:buNone/>
                </a:pPr>
                <a:r>
                  <a:rPr/>
                  <a:t>## Confidence Intervals versus Hypothesis Testing</a:t>
                </a:r>
              </a:p>
              <a:p>
                <a:pPr lvl="0" marL="0" indent="0">
                  <a:buNone/>
                </a:pPr>
                <a:r>
                  <a:rPr/>
                  <a:t>We have slightly different </a:t>
                </a:r>
                <a:r>
                  <a:rPr b="1"/>
                  <a:t>Success-Failure Conditions</a:t>
                </a:r>
                <a:r>
                  <a:rPr/>
                  <a:t> (for number of samples required):</a:t>
                </a:r>
              </a:p>
              <a:p>
                <a:pPr lvl="1"/>
                <a:r>
                  <a:rPr b="1"/>
                  <a:t>CI</a:t>
                </a:r>
                <a:r>
                  <a:rPr/>
                  <a:t>: at least 10 </a:t>
                </a:r>
                <a:r>
                  <a:rPr i="1"/>
                  <a:t>observed</a:t>
                </a:r>
                <a:r>
                  <a:rPr/>
                  <a:t> successes and failures</a:t>
                </a:r>
              </a:p>
              <a:p>
                <a:pPr lvl="1"/>
                <a:r>
                  <a:rPr b="1"/>
                  <a:t>HT</a:t>
                </a:r>
                <a:r>
                  <a:rPr/>
                  <a:t>: at least 10 </a:t>
                </a:r>
                <a:r>
                  <a:rPr i="1"/>
                  <a:t>expected</a:t>
                </a:r>
                <a:r>
                  <a:rPr/>
                  <a:t> successes and failures, under the null assumption</a:t>
                </a:r>
              </a:p>
              <a:p>
                <a:pPr lvl="0" marL="0" indent="0">
                  <a:spcBef>
                    <a:spcPts val="3000"/>
                  </a:spcBef>
                  <a:buNone/>
                </a:pPr>
                <a:r>
                  <a:rPr b="1"/>
                  <a:t>Confidence Intervals versus Hypothesis Testing</a:t>
                </a:r>
              </a:p>
              <a:p>
                <a:pPr lvl="0" marL="0" indent="0">
                  <a:buNone/>
                </a:pPr>
                <a:r>
                  <a:rPr b="1"/>
                  <a:t>Standard Error</a:t>
                </a:r>
              </a:p>
              <a:p>
                <a:pPr lvl="1"/>
                <a:r>
                  <a:rPr b="1"/>
                  <a:t>CI</a:t>
                </a:r>
                <a:r>
                  <a:rPr/>
                  <a:t>: calculated using the sample proportion, </a:t>
                </a:r>
                <a14:m>
                  <m:oMath xmlns:m="http://schemas.openxmlformats.org/officeDocument/2006/math">
                    <m:acc>
                      <m:accPr>
                        <m:chr m:val="̂"/>
                      </m:accPr>
                      <m:e>
                        <m:r>
                          <m:t>p</m:t>
                        </m:r>
                      </m:e>
                    </m:acc>
                  </m:oMath>
                </a14:m>
              </a:p>
              <a:p>
                <a:pPr lvl="1"/>
                <a14:m>
                  <m:oMathPara xmlns:m="http://schemas.openxmlformats.org/officeDocument/2006/math">
                    <m:oMathParaPr>
                      <m:jc m:val="center"/>
                    </m:oMathParaPr>
                    <m:oMath>
                      <m:r>
                        <m:rPr>
                          <m:nor/>
                          <m:sty m:val="p"/>
                        </m:rPr>
                        <m:t>SE</m:t>
                      </m:r>
                      <m:r>
                        <m:t>=</m:t>
                      </m:r>
                      <m:rad>
                        <m:radPr>
                          <m:degHide m:val="1"/>
                        </m:radPr>
                        <m:deg/>
                        <m:e>
                          <m:f>
                            <m:fPr>
                              <m:type m:val="bar"/>
                            </m:fPr>
                            <m:num>
                              <m:r>
                                <m:t>p</m:t>
                              </m:r>
                              <m:r>
                                <m:t>(</m:t>
                              </m:r>
                              <m:r>
                                <m:t>1</m:t>
                              </m:r>
                              <m:r>
                                <m:t>−</m:t>
                              </m:r>
                              <m:r>
                                <m:t>p</m:t>
                              </m:r>
                              <m:r>
                                <m:t>)</m:t>
                              </m:r>
                            </m:num>
                            <m:den>
                              <m:r>
                                <m:t>n</m:t>
                              </m:r>
                            </m:den>
                          </m:f>
                        </m:e>
                      </m:rad>
                      <m:r>
                        <m:t>.</m:t>
                      </m:r>
                    </m:oMath>
                  </m:oMathPara>
                </a14:m>
              </a:p>
              <a:p>
                <a:pPr lvl="1"/>
                <a:r>
                  <a:rPr b="1"/>
                  <a:t>HT</a:t>
                </a:r>
                <a:r>
                  <a:rPr/>
                  <a:t>: calculated using the null hypothesis value, </a:t>
                </a:r>
                <a14:m>
                  <m:oMath xmlns:m="http://schemas.openxmlformats.org/officeDocument/2006/math">
                    <m:sSub>
                      <m:e>
                        <m:r>
                          <m:t>p</m:t>
                        </m:r>
                      </m:e>
                      <m:sub>
                        <m:r>
                          <m:t>0</m:t>
                        </m:r>
                      </m:sub>
                    </m:sSub>
                  </m:oMath>
                </a14:m>
              </a:p>
              <a:p>
                <a:pPr lvl="1"/>
                <a14:m>
                  <m:oMathPara xmlns:m="http://schemas.openxmlformats.org/officeDocument/2006/math">
                    <m:oMathParaPr>
                      <m:jc m:val="center"/>
                    </m:oMathParaPr>
                    <m:oMath>
                      <m:r>
                        <m:rPr>
                          <m:nor/>
                          <m:sty m:val="p"/>
                        </m:rPr>
                        <m:t>SE</m:t>
                      </m:r>
                      <m:r>
                        <m:t>=</m:t>
                      </m:r>
                      <m:rad>
                        <m:radPr>
                          <m:degHide m:val="1"/>
                        </m:radPr>
                        <m:deg/>
                        <m:e>
                          <m:f>
                            <m:fPr>
                              <m:type m:val="bar"/>
                            </m:fPr>
                            <m:num>
                              <m:sSub>
                                <m:e>
                                  <m:r>
                                    <m:t>p</m:t>
                                  </m:r>
                                </m:e>
                                <m:sub>
                                  <m:r>
                                    <m:t>0</m:t>
                                  </m:r>
                                </m:sub>
                              </m:sSub>
                              <m:r>
                                <m:t>(</m:t>
                              </m:r>
                              <m:r>
                                <m:t>1</m:t>
                              </m:r>
                              <m:r>
                                <m:t>−</m:t>
                              </m:r>
                              <m:sSub>
                                <m:e>
                                  <m:r>
                                    <m:t>p</m:t>
                                  </m:r>
                                </m:e>
                                <m:sub>
                                  <m:r>
                                    <m:t>0</m:t>
                                  </m:r>
                                </m:sub>
                              </m:sSub>
                              <m:r>
                                <m:t>)</m:t>
                              </m:r>
                            </m:num>
                            <m:den>
                              <m:r>
                                <m:t>n</m:t>
                              </m:r>
                            </m:den>
                          </m:f>
                        </m:e>
                      </m:rad>
                      <m:r>
                        <m:t>.</m:t>
                      </m:r>
                    </m:oMath>
                  </m:oMathPara>
                </a14:m>
              </a:p>
              <a:p>
                <a:pPr lvl="0" marL="0" indent="0">
                  <a:spcBef>
                    <a:spcPts val="3000"/>
                  </a:spcBef>
                  <a:buNone/>
                </a:pPr>
                <a:r>
                  <a:rPr b="1"/>
                  <a:t>Practice</a:t>
                </a:r>
              </a:p>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sSub>
                        <m:e>
                          <m:r>
                            <m:t>H</m:t>
                          </m:r>
                        </m:e>
                        <m:sub>
                          <m:r>
                            <m:t>0</m:t>
                          </m:r>
                        </m:sub>
                      </m:sSub>
                      <m:r>
                        <m:t>:</m:t>
                      </m:r>
                      <m:r>
                        <m:t>p</m:t>
                      </m:r>
                      <m:r>
                        <m:t>=</m:t>
                      </m:r>
                      <m:r>
                        <m:t>0.80</m:t>
                      </m:r>
                      <m:r>
                        <m:t>  </m:t>
                      </m:r>
                      <m:r>
                        <m:t> </m:t>
                      </m:r>
                      <m:r>
                        <m:t>  </m:t>
                      </m:r>
                      <m:sSub>
                        <m:e>
                          <m:r>
                            <m:t>H</m:t>
                          </m:r>
                        </m:e>
                        <m:sub>
                          <m:r>
                            <m:t>A</m:t>
                          </m:r>
                        </m:sub>
                      </m:sSub>
                      <m:r>
                        <m:t>:</m:t>
                      </m:r>
                      <m:r>
                        <m:t>p</m:t>
                      </m:r>
                      <m:r>
                        <m:t>&gt;</m:t>
                      </m:r>
                      <m:r>
                        <m:t>0.80</m:t>
                      </m:r>
                    </m:oMath>
                  </m:oMathPara>
                </a14:m>
              </a:p>
              <a:p>
                <a:pPr lvl="0" marL="0" indent="0">
                  <a:buNone/>
                </a:pPr>
                <a:r>
                  <a:rPr/>
                  <a:t>(we use a one-tailed hypothesis test because that is our question: “more than 80%”)</a:t>
                </a:r>
              </a:p>
              <a:p>
                <a:pPr lvl="0" marL="0" indent="0">
                  <a:spcBef>
                    <a:spcPts val="3000"/>
                  </a:spcBef>
                  <a:buNone/>
                </a:pPr>
                <a:r>
                  <a:rPr b="1"/>
                  <a:t>Practice</a:t>
                </a:r>
              </a:p>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t>:</m:t>
                            </m:r>
                            <m:r>
                              <m:t>p</m:t>
                            </m:r>
                            <m:r>
                              <m:t>=</m:t>
                            </m:r>
                            <m:r>
                              <m:t>0.80</m:t>
                            </m:r>
                            <m:r>
                              <m:t>  </m:t>
                            </m:r>
                          </m:e>
                          <m:e>
                            <m:r>
                              <m:t> </m:t>
                            </m:r>
                            <m:r>
                              <m:t>  </m:t>
                            </m:r>
                            <m:sSub>
                              <m:e>
                                <m:r>
                                  <m:t>H</m:t>
                                </m:r>
                              </m:e>
                              <m:sub>
                                <m:r>
                                  <m:t>A</m:t>
                                </m:r>
                              </m:sub>
                            </m:sSub>
                            <m:r>
                              <m:t>:</m:t>
                            </m:r>
                            <m:r>
                              <m:t>p</m:t>
                            </m:r>
                            <m:r>
                              <m:t>&gt;</m:t>
                            </m:r>
                            <m:r>
                              <m:t>0.80</m:t>
                            </m:r>
                          </m:e>
                        </m:mr>
                        <m:mr>
                          <m:e>
                            <m:r>
                              <m:rPr>
                                <m:nor/>
                                <m:sty m:val="p"/>
                              </m:rPr>
                              <m:t>SE</m:t>
                            </m:r>
                            <m:r>
                              <m:t>=</m:t>
                            </m:r>
                            <m:rad>
                              <m:radPr>
                                <m:degHide m:val="1"/>
                              </m:radPr>
                              <m:deg/>
                              <m:e>
                                <m:f>
                                  <m:fPr>
                                    <m:type m:val="bar"/>
                                  </m:fPr>
                                  <m:num>
                                    <m:r>
                                      <m:t>0.80</m:t>
                                    </m:r>
                                    <m:r>
                                      <m:t>(</m:t>
                                    </m:r>
                                    <m:r>
                                      <m:t>0.20</m:t>
                                    </m:r>
                                    <m:r>
                                      <m:t>)</m:t>
                                    </m:r>
                                  </m:num>
                                  <m:den>
                                    <m:r>
                                      <m:t>670</m:t>
                                    </m:r>
                                  </m:den>
                                </m:f>
                              </m:e>
                            </m:rad>
                          </m:e>
                          <m:e>
                            <m:r>
                              <m:t>=</m:t>
                            </m:r>
                            <m:r>
                              <m:t>0.0154</m:t>
                            </m:r>
                          </m:e>
                        </m:mr>
                      </m:m>
                    </m:oMath>
                  </m:oMathPara>
                </a14:m>
              </a:p>
              <a:p>
                <a:pPr lvl="0" marL="0" indent="0">
                  <a:spcBef>
                    <a:spcPts val="3000"/>
                  </a:spcBef>
                  <a:buNone/>
                </a:pPr>
                <a:r>
                  <a:rPr b="1"/>
                  <a:t>Practice</a:t>
                </a:r>
              </a:p>
              <a:p>
                <a:pPr lvl="0" marL="0" indent="0">
                  <a:buNone/>
                </a:pPr>
                <a:r>
                  <a:rPr/>
                  <a:t>The GSS found that 571 out of 670 (85%) of Americans answered the question on experimental design correctly. Do these data provide convincing evidence that more than 80% of Americans have a good intuition about experimental design?</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r>
                              <m:t>:</m:t>
                            </m:r>
                            <m:r>
                              <m:t>p</m:t>
                            </m:r>
                            <m:r>
                              <m:t>=</m:t>
                            </m:r>
                            <m:r>
                              <m:t>0.80</m:t>
                            </m:r>
                            <m:r>
                              <m:t>  </m:t>
                            </m:r>
                          </m:e>
                          <m:e>
                            <m:r>
                              <m:t> </m:t>
                            </m:r>
                            <m:r>
                              <m:t>  </m:t>
                            </m:r>
                            <m:sSub>
                              <m:e>
                                <m:r>
                                  <m:t>H</m:t>
                                </m:r>
                              </m:e>
                              <m:sub>
                                <m:r>
                                  <m:t>A</m:t>
                                </m:r>
                              </m:sub>
                            </m:sSub>
                            <m:r>
                              <m:t>:</m:t>
                            </m:r>
                            <m:r>
                              <m:t>p</m:t>
                            </m:r>
                            <m:r>
                              <m:t>&gt;</m:t>
                            </m:r>
                            <m:r>
                              <m:t>0.80</m:t>
                            </m:r>
                          </m:e>
                        </m:mr>
                        <m:mr>
                          <m:e>
                            <m:r>
                              <m:rPr>
                                <m:nor/>
                                <m:sty m:val="p"/>
                              </m:rPr>
                              <m:t>SE</m:t>
                            </m:r>
                            <m:r>
                              <m:t>=</m:t>
                            </m:r>
                            <m:rad>
                              <m:radPr>
                                <m:degHide m:val="1"/>
                              </m:radPr>
                              <m:deg/>
                              <m:e>
                                <m:f>
                                  <m:fPr>
                                    <m:type m:val="bar"/>
                                  </m:fPr>
                                  <m:num>
                                    <m:r>
                                      <m:t>0.80</m:t>
                                    </m:r>
                                    <m:r>
                                      <m:t>(</m:t>
                                    </m:r>
                                    <m:r>
                                      <m:t>0.20</m:t>
                                    </m:r>
                                    <m:r>
                                      <m:t>)</m:t>
                                    </m:r>
                                  </m:num>
                                  <m:den>
                                    <m:r>
                                      <m:t>670</m:t>
                                    </m:r>
                                  </m:den>
                                </m:f>
                              </m:e>
                            </m:rad>
                          </m:e>
                          <m:e>
                            <m:r>
                              <m:t>=</m:t>
                            </m:r>
                            <m:r>
                              <m:t>0.0154</m:t>
                            </m:r>
                          </m:e>
                        </m:mr>
                        <m:mr>
                          <m:e>
                            <m:r>
                              <m:t>Z</m:t>
                            </m:r>
                            <m:r>
                              <m:t>=</m:t>
                            </m:r>
                            <m:f>
                              <m:fPr>
                                <m:type m:val="bar"/>
                              </m:fPr>
                              <m:num>
                                <m:r>
                                  <m:t>0.85</m:t>
                                </m:r>
                                <m:r>
                                  <m:t>−</m:t>
                                </m:r>
                                <m:r>
                                  <m:t>0.80</m:t>
                                </m:r>
                              </m:num>
                              <m:den>
                                <m:r>
                                  <m:t>0.0154</m:t>
                                </m:r>
                              </m:den>
                            </m:f>
                          </m:e>
                          <m:e>
                            <m:r>
                              <m:t>=</m:t>
                            </m:r>
                            <m:r>
                              <m:t>3.25</m:t>
                            </m:r>
                          </m:e>
                        </m:mr>
                      </m:m>
                    </m:oMath>
                  </m:oMathPara>
                </a14:m>
              </a:p>
              <a:p>
                <a:pPr lvl="0" marL="0" indent="0">
                  <a:spcBef>
                    <a:spcPts val="3000"/>
                  </a:spcBef>
                  <a:buNone/>
                </a:pPr>
                <a:r>
                  <a:rPr b="1"/>
                  <a:t>Practice (</a:t>
                </a:r>
                <a:r>
                  <a:rPr b="1" i="1"/>
                  <a:t>p</a:t>
                </a:r>
                <a:r>
                  <a:rPr b="1"/>
                  <a:t>-value)</a:t>
                </a:r>
              </a:p>
              <a:p>
                <a:pPr lvl="0" marL="0" indent="0">
                  <a:buNone/>
                </a:pPr>
                <a:r>
                  <a:rPr/>
                  <a:t>Compute the </a:t>
                </a:r>
                <a:r>
                  <a:rPr i="1"/>
                  <a:t>p</a:t>
                </a:r>
                <a:r>
                  <a:rPr/>
                  <a:t>-value for this value of </a:t>
                </a:r>
                <a14:m>
                  <m:oMath xmlns:m="http://schemas.openxmlformats.org/officeDocument/2006/math">
                    <m:r>
                      <m:t>z</m:t>
                    </m:r>
                  </m:oMath>
                </a14:m>
                <a:r>
                  <a:rPr/>
                  <a:t>.</a:t>
                </a:r>
              </a:p>
              <a:p>
                <a:pPr lvl="0" marL="0" indent="0">
                  <a:buNone/>
                </a:pPr>
                <a:r>
                  <a:rPr b="1"/>
                  <a:t>Our Method</a:t>
                </a:r>
                <a:r>
                  <a:rPr/>
                  <a:t>: Use R!</a:t>
                </a:r>
              </a:p>
              <a:p>
                <a:pPr lvl="0" marL="1270000" indent="0">
                  <a:buNone/>
                </a:pP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3.25</a:t>
                </a:r>
                <a:r>
                  <a:rPr sz="1800">
                    <a:latin typeface="Courier"/>
                  </a:rPr>
                  <a:t>)</a:t>
                </a:r>
              </a:p>
              <a:p>
                <a:pPr lvl="0" marL="1270000" indent="0">
                  <a:buNone/>
                </a:pPr>
                <a:r>
                  <a:rPr sz="1800">
                    <a:latin typeface="Courier"/>
                  </a:rPr>
                  <a:t>## [1] 0.000577025</a:t>
                </a:r>
              </a:p>
              <a:p>
                <a:pPr lvl="0" marL="1270000" indent="0">
                  <a:buNone/>
                </a:pP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3.25</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0.000577025</a:t>
                </a:r>
              </a:p>
              <a:p>
                <a:pPr lvl="0" marL="0" indent="0">
                  <a:buNone/>
                </a:pPr>
                <a:r>
                  <a:rPr/>
                  <a:t>So the </a:t>
                </a:r>
                <a:r>
                  <a:rPr i="1"/>
                  <a:t>p</a:t>
                </a:r>
                <a:r>
                  <a:rPr/>
                  <a:t>-value is 0.0006.</a:t>
                </a:r>
              </a:p>
              <a:p>
                <a:pPr lvl="0" marL="0" indent="0">
                  <a:spcBef>
                    <a:spcPts val="3000"/>
                  </a:spcBef>
                  <a:buNone/>
                </a:pPr>
                <a:r>
                  <a:rPr b="1"/>
                  <a:t>Practice: Conclusion</a:t>
                </a:r>
              </a:p>
              <a:p>
                <a:pPr lvl="0" marL="0" indent="0">
                  <a:buNone/>
                </a:pPr>
                <a:r>
                  <a:rPr/>
                  <a:t>Since the </a:t>
                </a:r>
                <a:r>
                  <a:rPr i="1"/>
                  <a:t>p</a:t>
                </a:r>
                <a:r>
                  <a:rPr/>
                  <a:t>-value is low, we reject </a:t>
                </a:r>
                <a14:m>
                  <m:oMath xmlns:m="http://schemas.openxmlformats.org/officeDocument/2006/math">
                    <m:sSub>
                      <m:e>
                        <m:r>
                          <m:t>H</m:t>
                        </m:r>
                      </m:e>
                      <m:sub>
                        <m:r>
                          <m:t>0</m:t>
                        </m:r>
                      </m:sub>
                    </m:sSub>
                  </m:oMath>
                </a14:m>
                <a:r>
                  <a:rPr/>
                  <a:t>. The data provide convincing evidence that more than 80% of Americans have a good intuition on experimental design.</a:t>
                </a:r>
              </a:p>
              <a:p>
                <a:pPr lvl="0" marL="0" indent="0">
                  <a:spcBef>
                    <a:spcPts val="3000"/>
                  </a:spcBef>
                  <a:buNone/>
                </a:pPr>
                <a:r>
                  <a:rPr b="1"/>
                  <a:t>Practice Question 2</a:t>
                </a:r>
              </a:p>
              <a:p>
                <a:pPr lvl="0" marL="0" indent="0">
                  <a:buNone/>
                </a:pPr>
                <a:r>
                  <a:rPr/>
                  <a:t>11% of 1,001 Americans responding to a 2006 Gallup survey stated that they have objections to celebrating Halloween on religious grounds. At 95% confidence level, the margin of error for this survey is </a:t>
                </a:r>
                <a14:m>
                  <m:oMath xmlns:m="http://schemas.openxmlformats.org/officeDocument/2006/math">
                    <m:r>
                      <m:t>±</m:t>
                    </m:r>
                    <m:r>
                      <m:t>3</m:t>
                    </m:r>
                  </m:oMath>
                </a14:m>
                <a:r>
                  <a:rPr/>
                  <a:t>%. A news piece on this study’s findings states: “More than 10% of all Americans have objections on religious grounds to celebrating Halloween.” At 95% confidence level, is this news piece’s statement justified?</a:t>
                </a:r>
              </a:p>
              <a:p>
                <a:pPr lvl="1">
                  <a:buAutoNum type="arabicPeriod"/>
                </a:pPr>
                <a:r>
                  <a:rPr/>
                  <a:t>Yes</a:t>
                </a:r>
              </a:p>
              <a:p>
                <a:pPr lvl="1">
                  <a:buAutoNum type="arabicPeriod"/>
                </a:pPr>
                <a:r>
                  <a:rPr/>
                  <a:t>No</a:t>
                </a:r>
              </a:p>
              <a:p>
                <a:pPr lvl="1">
                  <a:buAutoNum type="arabicPeriod"/>
                </a:pPr>
                <a:r>
                  <a:rPr/>
                  <a:t>Can’t tell</a:t>
                </a:r>
              </a:p>
              <a:p>
                <a:pPr lvl="0" marL="0" indent="0">
                  <a:spcBef>
                    <a:spcPts val="3000"/>
                  </a:spcBef>
                  <a:buNone/>
                </a:pPr>
                <a:r>
                  <a:rPr b="1"/>
                  <a:t>Practice Question 2</a:t>
                </a:r>
              </a:p>
              <a:p>
                <a:pPr lvl="0" marL="0" indent="0">
                  <a:buNone/>
                </a:pPr>
                <a:r>
                  <a:rPr/>
                  <a:t>11% of 1,001 Americans responding to a 2006 Gallup survey stated that they have objections to celebrating Halloween on religious grounds. At 95% confidence level, the margin of error for this survey is </a:t>
                </a:r>
                <a14:m>
                  <m:oMath xmlns:m="http://schemas.openxmlformats.org/officeDocument/2006/math">
                    <m:r>
                      <m:t>±</m:t>
                    </m:r>
                    <m:r>
                      <m:t>3</m:t>
                    </m:r>
                  </m:oMath>
                </a14:m>
                <a:r>
                  <a:rPr/>
                  <a:t>%. A news piece on this study’s findings states: “More than 10% of all Americans have objections on religious grounds to celebrating Halloween.” At 95% confidence level, is this news piece’s statement justified?</a:t>
                </a:r>
              </a:p>
              <a:p>
                <a:pPr lvl="0" marL="1270000" indent="0">
                  <a:buNone/>
                </a:pPr>
                <a:r>
                  <a:rPr sz="1800" b="1">
                    <a:solidFill>
                      <a:srgbClr val="007020"/>
                    </a:solidFill>
                    <a:latin typeface="Courier"/>
                  </a:rPr>
                  <a:t>c</a:t>
                </a:r>
                <a:r>
                  <a:rPr sz="1800">
                    <a:latin typeface="Courier"/>
                  </a:rPr>
                  <a:t>(</a:t>
                </a:r>
                <a:r>
                  <a:rPr sz="1800">
                    <a:solidFill>
                      <a:srgbClr val="40A070"/>
                    </a:solidFill>
                    <a:latin typeface="Courier"/>
                  </a:rPr>
                  <a:t>11-3</a:t>
                </a:r>
                <a:r>
                  <a:rPr sz="1800">
                    <a:latin typeface="Courier"/>
                  </a:rPr>
                  <a:t>, </a:t>
                </a:r>
                <a:r>
                  <a:rPr sz="1800">
                    <a:solidFill>
                      <a:srgbClr val="40A070"/>
                    </a:solidFill>
                    <a:latin typeface="Courier"/>
                  </a:rPr>
                  <a:t>11</a:t>
                </a:r>
                <a:r>
                  <a:rPr sz="1800">
                    <a:solidFill>
                      <a:srgbClr val="666666"/>
                    </a:solidFill>
                    <a:latin typeface="Courier"/>
                  </a:rPr>
                  <a:t>+</a:t>
                </a:r>
                <a:r>
                  <a:rPr sz="1800">
                    <a:solidFill>
                      <a:srgbClr val="40A070"/>
                    </a:solidFill>
                    <a:latin typeface="Courier"/>
                  </a:rPr>
                  <a:t>3</a:t>
                </a:r>
                <a:r>
                  <a:rPr sz="1800">
                    <a:latin typeface="Courier"/>
                  </a:rPr>
                  <a:t>)</a:t>
                </a:r>
              </a:p>
              <a:p>
                <a:pPr lvl="0" marL="1270000" indent="0">
                  <a:buNone/>
                </a:pPr>
                <a:r>
                  <a:rPr sz="1800">
                    <a:latin typeface="Courier"/>
                  </a:rPr>
                  <a:t>## [1]  8 14</a:t>
                </a:r>
              </a:p>
              <a:p>
                <a:pPr lvl="1">
                  <a:buAutoNum type="arabicPeriod"/>
                </a:pPr>
                <a:r>
                  <a:rPr/>
                  <a:t>Yes</a:t>
                </a:r>
              </a:p>
              <a:p>
                <a:pPr lvl="1">
                  <a:buAutoNum type="arabicPeriod"/>
                </a:pPr>
                <a:r>
                  <a:rPr/>
                  <a:t>No (10 is between 8 and 14)</a:t>
                </a:r>
              </a:p>
              <a:p>
                <a:pPr lvl="1">
                  <a:buAutoNum type="arabicPeriod"/>
                </a:pPr>
                <a:r>
                  <a:rPr/>
                  <a:t>Can’t tell</a:t>
                </a:r>
              </a:p>
              <a:p>
                <a:pPr lvl="0" marL="0" indent="0">
                  <a:spcBef>
                    <a:spcPts val="3000"/>
                  </a:spcBef>
                  <a:buNone/>
                </a:pPr>
                <a:r>
                  <a:rPr b="1"/>
                  <a:t>Linear Regression and Hypothesis</a:t>
                </a:r>
              </a:p>
              <a:p>
                <a:pPr lvl="0" marL="0" indent="0">
                  <a:spcBef>
                    <a:spcPts val="3000"/>
                  </a:spcBef>
                  <a:buNone/>
                </a:pPr>
                <a:r>
                  <a:rPr b="1"/>
                  <a:t>Objective</a:t>
                </a:r>
              </a:p>
              <a:p>
                <a:pPr lvl="0" marL="0" indent="0">
                  <a:buNone/>
                </a:pPr>
                <a:r>
                  <a:rPr/>
                  <a:t>In science, we often obtain data from experiments or observational studies, and then are interested in </a:t>
                </a:r>
                <a:r>
                  <a:rPr b="1"/>
                  <a:t>modeling</a:t>
                </a:r>
                <a:r>
                  <a:rPr/>
                  <a:t> it. How we model it varies from field to field, but underlying many of the models used in science are </a:t>
                </a:r>
                <a:r>
                  <a:rPr b="1"/>
                  <a:t>statistical models</a:t>
                </a:r>
                <a:r>
                  <a:rPr/>
                  <a:t>. In this lecture, we will be examining one of the foundational models used all through every scientific field.</a:t>
                </a:r>
              </a:p>
              <a:p>
                <a:pPr lvl="0" marL="0" indent="0">
                  <a:buNone/>
                </a:pPr>
                <a:r>
                  <a:rPr/>
                  <a:t>We will begin by quantifying the relationship between two numerical variables, as well as modeling numerical response variables using a numerical or categorical explanatory variable. The model is therefore “find the relationship between two variables”.</a:t>
                </a:r>
              </a:p>
              <a:p>
                <a:pPr lvl="0" marL="0" indent="0">
                  <a:spcBef>
                    <a:spcPts val="3000"/>
                  </a:spcBef>
                  <a:buNone/>
                </a:pPr>
                <a:r>
                  <a:rPr b="1"/>
                  <a:t>Eyeballing the line</a:t>
                </a:r>
              </a:p>
              <a:p>
                <a:pPr lvl="0" marL="0" indent="0">
                  <a:buNone/>
                </a:pPr>
              </a:p>
              <a:p>
                <a:pPr lvl="0" marL="0" indent="0">
                  <a:buNone/>
                </a:pPr>
                <a:r>
                  <a:rPr b="1"/>
                  <a:t>Which of the lines on the figure appears to be the line that best fits the linear relationship between % in poverty and % HS grad? Choose one.</a:t>
                </a:r>
              </a:p>
              <a:p>
                <a:pPr lvl="0" marL="0" indent="0">
                  <a:spcBef>
                    <a:spcPts val="3000"/>
                  </a:spcBef>
                  <a:buNone/>
                </a:pPr>
                <a:r>
                  <a:rPr b="1"/>
                  <a:t>Residuals</a:t>
                </a:r>
              </a:p>
              <a:p>
                <a:pPr lvl="0" marL="0" indent="0">
                  <a:buNone/>
                </a:pPr>
                <a:r>
                  <a:rPr b="1"/>
                  <a:t>Residuals</a:t>
                </a:r>
                <a:r>
                  <a:rPr/>
                  <a:t> are the leftovers from the model fit: Data = Fit + Residual</a:t>
                </a:r>
              </a:p>
              <a:p>
                <a:pPr lvl="0" marL="0" indent="0">
                  <a:buNone/>
                </a:pP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Residuals</a:t>
            </a:r>
            <a:r>
              <a:rPr/>
              <a:t> </a:t>
            </a:r>
            <a:r>
              <a:rPr/>
              <a:t>(cont.)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Formally, residuals are the difference between the observed (</a:t>
                </a:r>
                <a14:m>
                  <m:oMath xmlns:m="http://schemas.openxmlformats.org/officeDocument/2006/math">
                    <m:sSub>
                      <m:e>
                        <m:r>
                          <m:t>y</m:t>
                        </m:r>
                      </m:e>
                      <m:sub>
                        <m:r>
                          <m:t>i</m:t>
                        </m:r>
                      </m:sub>
                    </m:sSub>
                  </m:oMath>
                </a14:m>
                <a:r>
                  <a:rPr/>
                  <a:t>) and predicted </a:t>
                </a:r>
                <a14:m>
                  <m:oMath xmlns:m="http://schemas.openxmlformats.org/officeDocument/2006/math">
                    <m:sSub>
                      <m:e>
                        <m:acc>
                          <m:accPr>
                            <m:chr m:val="̂"/>
                          </m:accPr>
                          <m:e>
                            <m:r>
                              <m:t>y</m:t>
                            </m:r>
                          </m:e>
                        </m:acc>
                      </m:e>
                      <m:sub>
                        <m:r>
                          <m:t>i</m:t>
                        </m:r>
                      </m:sub>
                    </m:sSub>
                  </m:oMath>
                </a14:m>
                <a:r>
                  <a:rPr/>
                  <a:t>.</a:t>
                </a:r>
              </a:p>
              <a:p>
                <a:pPr lvl="0" marL="0" indent="0">
                  <a:buNone/>
                </a:pPr>
                <a14:m>
                  <m:oMathPara xmlns:m="http://schemas.openxmlformats.org/officeDocument/2006/math">
                    <m:oMathParaPr>
                      <m:jc m:val="center"/>
                    </m:oMathParaPr>
                    <m:oMath>
                      <m:sSub>
                        <m:e>
                          <m:r>
                            <m:t>e</m:t>
                          </m:r>
                        </m:e>
                        <m:sub>
                          <m:r>
                            <m:t>i</m:t>
                          </m:r>
                        </m:sub>
                      </m:sSub>
                      <m:r>
                        <m:t>=</m:t>
                      </m:r>
                      <m:sSub>
                        <m:e>
                          <m:r>
                            <m:t>y</m:t>
                          </m:r>
                        </m:e>
                        <m:sub>
                          <m:r>
                            <m:t>i</m:t>
                          </m:r>
                        </m:sub>
                      </m:sSub>
                      <m:r>
                        <m:t>−</m:t>
                      </m:r>
                      <m:sSub>
                        <m:e>
                          <m:acc>
                            <m:accPr>
                              <m:chr m:val="̂"/>
                            </m:accPr>
                            <m:e>
                              <m:r>
                                <m:t>y</m:t>
                              </m:r>
                            </m:e>
                          </m:acc>
                        </m:e>
                        <m:sub>
                          <m:r>
                            <m:t>i</m:t>
                          </m:r>
                        </m:sub>
                      </m:sSub>
                    </m:oMath>
                  </m:oMathPara>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Specific</a:t>
            </a:r>
            <a:r>
              <a:rPr/>
              <a:t> </a:t>
            </a:r>
            <a:r>
              <a:rPr/>
              <a:t>Residuals</a:t>
            </a:r>
          </a:p>
        </p:txBody>
      </p:sp>
      <p:pic>
        <p:nvPicPr>
          <p:cNvPr descr="lecture02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1"/>
            <a:r>
              <a:rPr/>
              <a:t>% living in poverty in DC is 5.44% more than predicted.</a:t>
            </a:r>
          </a:p>
          <a:p>
            <a:pPr lvl="1"/>
            <a:r>
              <a:rPr/>
              <a:t>% living in poverty in RI is 4.16% less than predicted.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measure</a:t>
            </a:r>
            <a:r>
              <a:rPr/>
              <a:t> </a:t>
            </a:r>
            <a:r>
              <a:rPr/>
              <a:t>for</a:t>
            </a:r>
            <a:r>
              <a:rPr/>
              <a:t> </a:t>
            </a:r>
            <a:r>
              <a:rPr/>
              <a:t>the</a:t>
            </a:r>
            <a:r>
              <a:rPr/>
              <a:t> </a:t>
            </a:r>
            <a:r>
              <a:rPr/>
              <a:t>best</a:t>
            </a:r>
            <a:r>
              <a:rPr/>
              <a:t> </a:t>
            </a:r>
            <a:r>
              <a:rPr/>
              <a:t>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want a line that has small residuals:</a:t>
                </a:r>
              </a:p>
              <a:p>
                <a:pPr lvl="2"/>
                <a:r>
                  <a:rPr/>
                  <a:t>Option 1: Minimize the sum of magnitudes (absolute values) of residuals</a:t>
                </a:r>
              </a:p>
              <a:p>
                <a:pPr lvl="2"/>
                <a14:m>
                  <m:oMathPara xmlns:m="http://schemas.openxmlformats.org/officeDocument/2006/math">
                    <m:oMathParaPr>
                      <m:jc m:val="center"/>
                    </m:oMathParaPr>
                    <m:oMath>
                      <m:r>
                        <m:t>|</m:t>
                      </m:r>
                      <m:sSub>
                        <m:e>
                          <m:r>
                            <m:t>e</m:t>
                          </m:r>
                        </m:e>
                        <m:sub>
                          <m:r>
                            <m:t>1</m:t>
                          </m:r>
                        </m:sub>
                      </m:sSub>
                      <m:r>
                        <m:t>|</m:t>
                      </m:r>
                      <m:r>
                        <m:t>+</m:t>
                      </m:r>
                      <m:r>
                        <m:t>|</m:t>
                      </m:r>
                      <m:sSub>
                        <m:e>
                          <m:r>
                            <m:t>e</m:t>
                          </m:r>
                        </m:e>
                        <m:sub>
                          <m:r>
                            <m:t>2</m:t>
                          </m:r>
                        </m:sub>
                      </m:sSub>
                      <m:r>
                        <m:t>|</m:t>
                      </m:r>
                      <m:r>
                        <m:t>+</m:t>
                      </m:r>
                      <m:r>
                        <m:t>⋯</m:t>
                      </m:r>
                      <m:r>
                        <m:t>+</m:t>
                      </m:r>
                      <m:r>
                        <m:t>|</m:t>
                      </m:r>
                      <m:sSub>
                        <m:e>
                          <m:r>
                            <m:t>e</m:t>
                          </m:r>
                        </m:e>
                        <m:sub>
                          <m:r>
                            <m:t>n</m:t>
                          </m:r>
                        </m:sub>
                      </m:sSub>
                      <m:r>
                        <m:t>|</m:t>
                      </m:r>
                    </m:oMath>
                  </m:oMathPara>
                </a14:m>
              </a:p>
              <a:p>
                <a:pPr lvl="2"/>
                <a:r>
                  <a:rPr/>
                  <a:t>Option 2: Minimize the sum of squared residuals – </a:t>
                </a:r>
                <a:r>
                  <a:rPr b="1"/>
                  <a:t>least squares</a:t>
                </a:r>
              </a:p>
              <a:p>
                <a:pPr lvl="2"/>
                <a14:m>
                  <m:oMathPara xmlns:m="http://schemas.openxmlformats.org/officeDocument/2006/math">
                    <m:oMathParaPr>
                      <m:jc m:val="center"/>
                    </m:oMathParaPr>
                    <m:oMath>
                      <m:sSubSup>
                        <m:e>
                          <m:r>
                            <m:t>e</m:t>
                          </m:r>
                        </m:e>
                        <m:sub>
                          <m:r>
                            <m:t>1</m:t>
                          </m:r>
                        </m:sub>
                        <m:sup>
                          <m:r>
                            <m:t>2</m:t>
                          </m:r>
                        </m:sup>
                      </m:sSubSup>
                      <m:r>
                        <m:t>+</m:t>
                      </m:r>
                      <m:sSubSup>
                        <m:e>
                          <m:r>
                            <m:t>e</m:t>
                          </m:r>
                        </m:e>
                        <m:sub>
                          <m:r>
                            <m:t>2</m:t>
                          </m:r>
                        </m:sub>
                        <m:sup>
                          <m:r>
                            <m:t>2</m:t>
                          </m:r>
                        </m:sup>
                      </m:sSubSup>
                      <m:r>
                        <m:t>+</m:t>
                      </m:r>
                      <m:r>
                        <m:t>⋯</m:t>
                      </m:r>
                      <m:r>
                        <m:t>+</m:t>
                      </m:r>
                      <m:sSubSup>
                        <m:e>
                          <m:r>
                            <m:t>e</m:t>
                          </m:r>
                        </m:e>
                        <m:sub>
                          <m:r>
                            <m:t>n</m:t>
                          </m:r>
                        </m:sub>
                        <m:sup>
                          <m:r>
                            <m:t>2</m:t>
                          </m:r>
                        </m:sup>
                      </m:sSubSup>
                    </m:oMath>
                  </m:oMathPara>
                </a14:m>
              </a:p>
              <a:p>
                <a:pPr lvl="2"/>
                <a:r>
                  <a:rPr/>
                  <a:t>Option 3 … 100: actual topics of research!</a:t>
                </a:r>
              </a:p>
              <a:p>
                <a:pPr lvl="1"/>
                <a:r>
                  <a:rPr/>
                  <a:t>Why least squares?</a:t>
                </a:r>
              </a:p>
              <a:p>
                <a:pPr lvl="2"/>
                <a:r>
                  <a:rPr/>
                  <a:t>Most commonly used</a:t>
                </a:r>
              </a:p>
              <a:p>
                <a:pPr lvl="2"/>
                <a:r>
                  <a:rPr/>
                  <a:t>Easier to compute by hand and using software</a:t>
                </a:r>
              </a:p>
              <a:p>
                <a:pPr lvl="2"/>
                <a:r>
                  <a:rPr/>
                  <a:t>In many applications, a residual twice as large as another is usually more than twice as bad</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least</a:t>
            </a:r>
            <a:r>
              <a:rPr/>
              <a:t> </a:t>
            </a:r>
            <a:r>
              <a:rPr/>
              <a:t>squares</a:t>
            </a:r>
            <a:r>
              <a:rPr/>
              <a:t> </a:t>
            </a:r>
            <a:r>
              <a:rPr/>
              <a:t>line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acc>
                        <m:accPr>
                          <m:chr m:val="̂"/>
                        </m:accPr>
                        <m:e>
                          <m:r>
                            <m:t>y</m:t>
                          </m:r>
                        </m:e>
                      </m:acc>
                      <m:r>
                        <m:t>=</m:t>
                      </m:r>
                      <m:sSub>
                        <m:e>
                          <m:r>
                            <m:t>β</m:t>
                          </m:r>
                        </m:e>
                        <m:sub>
                          <m:r>
                            <m:t>0</m:t>
                          </m:r>
                        </m:sub>
                      </m:sSub>
                      <m:r>
                        <m:t>+</m:t>
                      </m:r>
                      <m:sSub>
                        <m:e>
                          <m:r>
                            <m:t>β</m:t>
                          </m:r>
                        </m:e>
                        <m:sub>
                          <m:r>
                            <m:t>1</m:t>
                          </m:r>
                        </m:sub>
                      </m:sSub>
                      <m:r>
                        <m:t>x</m:t>
                      </m:r>
                    </m:oMath>
                  </m:oMathPara>
                </a14:m>
              </a:p>
              <a:p>
                <a:pPr lvl="0" marL="0" indent="0">
                  <a:buNone/>
                </a:pPr>
                <a:r>
                  <a:rPr b="1"/>
                  <a:t>Notation:</a:t>
                </a:r>
              </a:p>
              <a:p>
                <a:pPr lvl="1"/>
                <a:r>
                  <a:rPr/>
                  <a:t>Intercept:</a:t>
                </a:r>
              </a:p>
              <a:p>
                <a:pPr lvl="2"/>
                <a:r>
                  <a:rPr/>
                  <a:t>Parameter: </a:t>
                </a:r>
                <a14:m>
                  <m:oMath xmlns:m="http://schemas.openxmlformats.org/officeDocument/2006/math">
                    <m:sSub>
                      <m:e>
                        <m:r>
                          <m:t>β</m:t>
                        </m:r>
                      </m:e>
                      <m:sub>
                        <m:r>
                          <m:t>0</m:t>
                        </m:r>
                      </m:sub>
                    </m:sSub>
                  </m:oMath>
                </a14:m>
              </a:p>
              <a:p>
                <a:pPr lvl="2"/>
                <a:r>
                  <a:rPr/>
                  <a:t>Point estimate: </a:t>
                </a:r>
                <a14:m>
                  <m:oMath xmlns:m="http://schemas.openxmlformats.org/officeDocument/2006/math">
                    <m:sSub>
                      <m:e>
                        <m:r>
                          <m:t>b</m:t>
                        </m:r>
                      </m:e>
                      <m:sub>
                        <m:r>
                          <m:t>0</m:t>
                        </m:r>
                      </m:sub>
                    </m:sSub>
                  </m:oMath>
                </a14:m>
              </a:p>
              <a:p>
                <a:pPr lvl="1"/>
                <a:r>
                  <a:rPr/>
                  <a:t>Slope:</a:t>
                </a:r>
              </a:p>
              <a:p>
                <a:pPr lvl="2"/>
                <a:r>
                  <a:rPr/>
                  <a:t>Parameter: </a:t>
                </a:r>
                <a14:m>
                  <m:oMath xmlns:m="http://schemas.openxmlformats.org/officeDocument/2006/math">
                    <m:sSub>
                      <m:e>
                        <m:r>
                          <m:t>β</m:t>
                        </m:r>
                      </m:e>
                      <m:sub>
                        <m:r>
                          <m:t>1</m:t>
                        </m:r>
                      </m:sub>
                    </m:sSub>
                  </m:oMath>
                </a14:m>
              </a:p>
              <a:p>
                <a:pPr lvl="2"/>
                <a:r>
                  <a:rPr/>
                  <a:t>Point estimate: </a:t>
                </a:r>
                <a14:m>
                  <m:oMath xmlns:m="http://schemas.openxmlformats.org/officeDocument/2006/math">
                    <m:sSub>
                      <m:e>
                        <m:r>
                          <m:t>b</m:t>
                        </m:r>
                      </m:e>
                      <m:sub>
                        <m:r>
                          <m:t>1</m:t>
                        </m:r>
                      </m:sub>
                    </m:sSub>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least</a:t>
            </a:r>
            <a:r>
              <a:rPr/>
              <a:t> </a:t>
            </a:r>
            <a:r>
              <a:rPr/>
              <a:t>squares</a:t>
            </a:r>
            <a:r>
              <a:rPr/>
              <a:t> </a:t>
            </a:r>
            <a:r>
              <a:rPr/>
              <a:t>line</a:t>
            </a:r>
          </a:p>
        </p:txBody>
      </p:sp>
      <p:sp>
        <p:nvSpPr>
          <p:cNvPr id="3" name="Content Placeholder 2"/>
          <p:cNvSpPr>
            <a:spLocks noGrp="1"/>
          </p:cNvSpPr>
          <p:nvPr>
            <p:ph idx="1"/>
          </p:nvPr>
        </p:nvSpPr>
        <p:spPr/>
        <p:txBody>
          <a:bodyPr/>
          <a:lstStyle/>
          <a:p>
            <a:pPr lvl="0" marL="1270000" indent="0">
              <a:buNone/>
            </a:pPr>
            <a:r>
              <a:rPr sz="1800">
                <a:latin typeface="Courier"/>
              </a:rPr>
              <a:t>mod &lt;-</a:t>
            </a:r>
            <a:r>
              <a:rPr sz="1800">
                <a:solidFill>
                  <a:srgbClr val="4070A0"/>
                </a:solidFill>
                <a:latin typeface="Courier"/>
              </a:rPr>
              <a:t> </a:t>
            </a:r>
            <a:r>
              <a:rPr sz="1800" b="1">
                <a:solidFill>
                  <a:srgbClr val="007020"/>
                </a:solidFill>
                <a:latin typeface="Courier"/>
              </a:rPr>
              <a:t>lm</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Graduates, </a:t>
            </a:r>
            <a:r>
              <a:rPr sz="1800">
                <a:solidFill>
                  <a:srgbClr val="902000"/>
                </a:solidFill>
                <a:latin typeface="Courier"/>
              </a:rPr>
              <a:t>data =</a:t>
            </a:r>
            <a:r>
              <a:rPr sz="1800">
                <a:latin typeface="Courier"/>
              </a:rPr>
              <a:t> poverty)</a:t>
            </a:r>
            <a:br/>
            <a:r>
              <a:rPr sz="1800" b="1">
                <a:solidFill>
                  <a:srgbClr val="007020"/>
                </a:solidFill>
                <a:latin typeface="Courier"/>
              </a:rPr>
              <a:t>summary</a:t>
            </a:r>
            <a:r>
              <a:rPr sz="1800">
                <a:latin typeface="Courier"/>
              </a:rPr>
              <a:t>(mod)</a:t>
            </a:r>
          </a:p>
          <a:p>
            <a:pPr lvl="0" marL="1270000" indent="0">
              <a:buNone/>
            </a:pPr>
            <a:r>
              <a:rPr sz="1800">
                <a:latin typeface="Courier"/>
              </a:rPr>
              <a:t>## 
## Call:
## lm(formula = Poverty ~ Graduates, data = poverty)
## 
## Residuals:
##     Min      1Q  Median      3Q     Max 
## -4.1624 -1.2593 -0.2184  0.9611  5.4437 
## 
## Coefficients:
##             Estimate Std. Error t value Pr(&gt;|t|)    
## (Intercept) 64.78097    6.80260   9.523 9.94e-13 ***
## Graduates   -0.62122    0.07902  -7.862 3.11e-10 ***
## ---
## Signif. codes:  0 '***' 0.001 '**' 0.01 '*' 0.05 '.' 0.1 ' ' 1
## 
## Residual standard error: 2.082 on 49 degrees of freedom
## Multiple R-squared:  0.5578, Adjusted R-squared:  0.5488 
## F-statistic: 61.81 on 1 and 49 DF,  p-value: 3.109e-10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Linear</a:t>
            </a:r>
            <a:r>
              <a:rPr/>
              <a:t> </a:t>
            </a:r>
            <a:r>
              <a:rPr/>
              <a:t>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acc>
                        <m:accPr>
                          <m:chr m:val="̂"/>
                        </m:accPr>
                        <m:e>
                          <m:r>
                            <m:t>y</m:t>
                          </m:r>
                        </m:e>
                      </m:acc>
                      <m:r>
                        <m:t>=</m:t>
                      </m:r>
                      <m:sSub>
                        <m:e>
                          <m:r>
                            <m:t>β</m:t>
                          </m:r>
                        </m:e>
                        <m:sub>
                          <m:r>
                            <m:t>0</m:t>
                          </m:r>
                        </m:sub>
                      </m:sSub>
                      <m:r>
                        <m:t>+</m:t>
                      </m:r>
                      <m:sSub>
                        <m:e>
                          <m:r>
                            <m:t>β</m:t>
                          </m:r>
                        </m:e>
                        <m:sub>
                          <m:r>
                            <m:t>1</m:t>
                          </m:r>
                        </m:sub>
                      </m:sSub>
                      <m:r>
                        <m:t>x</m:t>
                      </m:r>
                    </m:oMath>
                  </m:oMathPara>
                </a14:m>
              </a:p>
              <a:p>
                <a:pPr lvl="0" marL="0" indent="0">
                  <a:buNone/>
                </a:pPr>
                <a:r>
                  <a:rPr b="1"/>
                  <a:t>Notation:</a:t>
                </a:r>
              </a:p>
              <a:p>
                <a:pPr lvl="1"/>
                <a:r>
                  <a:rPr/>
                  <a:t>Intercept:</a:t>
                </a:r>
              </a:p>
              <a:p>
                <a:pPr lvl="2"/>
                <a:r>
                  <a:rPr/>
                  <a:t>Parameter: </a:t>
                </a:r>
                <a14:m>
                  <m:oMath xmlns:m="http://schemas.openxmlformats.org/officeDocument/2006/math">
                    <m:sSub>
                      <m:e>
                        <m:r>
                          <m:t>β</m:t>
                        </m:r>
                      </m:e>
                      <m:sub>
                        <m:r>
                          <m:t>0</m:t>
                        </m:r>
                      </m:sub>
                    </m:sSub>
                  </m:oMath>
                </a14:m>
              </a:p>
              <a:p>
                <a:pPr lvl="2"/>
                <a:r>
                  <a:rPr/>
                  <a:t>Point estimate: </a:t>
                </a:r>
                <a14:m>
                  <m:oMath xmlns:m="http://schemas.openxmlformats.org/officeDocument/2006/math">
                    <m:sSub>
                      <m:e>
                        <m:r>
                          <m:t>b</m:t>
                        </m:r>
                      </m:e>
                      <m:sub>
                        <m:r>
                          <m:t>0</m:t>
                        </m:r>
                      </m:sub>
                    </m:sSub>
                  </m:oMath>
                </a14:m>
              </a:p>
              <a:p>
                <a:pPr lvl="1"/>
                <a:r>
                  <a:rPr/>
                  <a:t>Slope:</a:t>
                </a:r>
              </a:p>
              <a:p>
                <a:pPr lvl="2"/>
                <a:r>
                  <a:rPr/>
                  <a:t>Parameter: </a:t>
                </a:r>
                <a14:m>
                  <m:oMath xmlns:m="http://schemas.openxmlformats.org/officeDocument/2006/math">
                    <m:sSub>
                      <m:e>
                        <m:r>
                          <m:t>β</m:t>
                        </m:r>
                      </m:e>
                      <m:sub>
                        <m:r>
                          <m:t>1</m:t>
                        </m:r>
                      </m:sub>
                    </m:sSub>
                  </m:oMath>
                </a14:m>
              </a:p>
              <a:p>
                <a:pPr lvl="2"/>
                <a:r>
                  <a:rPr/>
                  <a:t>Point estimate: </a:t>
                </a:r>
                <a14:m>
                  <m:oMath xmlns:m="http://schemas.openxmlformats.org/officeDocument/2006/math">
                    <m:sSub>
                      <m:e>
                        <m:r>
                          <m:t>b</m:t>
                        </m:r>
                      </m:e>
                      <m:sub>
                        <m:r>
                          <m:t>1</m:t>
                        </m:r>
                      </m:sub>
                    </m:sSub>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a:t>
            </a:r>
          </a:p>
        </p:txBody>
      </p:sp>
      <p:sp>
        <p:nvSpPr>
          <p:cNvPr id="3" name="Content Placeholder 2"/>
          <p:cNvSpPr>
            <a:spLocks noGrp="1"/>
          </p:cNvSpPr>
          <p:nvPr>
            <p:ph idx="1"/>
          </p:nvPr>
        </p:nvSpPr>
        <p:spPr/>
        <p:txBody>
          <a:bodyPr/>
          <a:lstStyle/>
          <a:p>
            <a:pPr lvl="0" marL="0" indent="0">
              <a:buNone/>
            </a:pPr>
            <a:r>
              <a:rPr/>
              <a:t>Both parameters have </a:t>
            </a:r>
            <a:r>
              <a:rPr b="1"/>
              <a:t>point estimates</a:t>
            </a:r>
            <a:r>
              <a:rPr/>
              <a:t> … these are statistics! That means we can do hypothesis tests on them!</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Tests</a:t>
            </a:r>
            <a:r>
              <a:rPr/>
              <a:t> </a:t>
            </a:r>
            <a:r>
              <a:rPr/>
              <a:t>for</a:t>
            </a:r>
            <a:r>
              <a:rPr/>
              <a:t> </a:t>
            </a:r>
            <a:r>
              <a:rPr/>
              <a:t>Linear</a:t>
            </a:r>
            <a:r>
              <a:rPr/>
              <a:t> </a:t>
            </a:r>
            <a:r>
              <a:rPr/>
              <a:t>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Most of the time, we only do hypothesis tests for linear regression on the </a:t>
                </a:r>
                <a:r>
                  <a:rPr b="1"/>
                  <a:t>slope</a:t>
                </a:r>
                <a:r>
                  <a:rPr/>
                  <a:t> - specifically, on </a:t>
                </a:r>
                <a14:m>
                  <m:oMath xmlns:m="http://schemas.openxmlformats.org/officeDocument/2006/math">
                    <m:sSub>
                      <m:e>
                        <m:r>
                          <m:t>β</m:t>
                        </m:r>
                      </m:e>
                      <m:sub>
                        <m:r>
                          <m:t>1</m:t>
                        </m:r>
                      </m:sub>
                    </m:sSub>
                  </m:oMath>
                </a14:m>
                <a:r>
                  <a:rPr/>
                  <a:t> as the parameter.</a:t>
                </a:r>
              </a:p>
              <a:p>
                <a:pPr lvl="0" marL="0" indent="0">
                  <a:buNone/>
                </a:pPr>
                <a:r>
                  <a:rPr/>
                  <a:t>So what is the hypothesis?</a:t>
                </a:r>
              </a:p>
              <a:p>
                <a:pPr lvl="0" marL="0" indent="0">
                  <a:buNone/>
                </a:pPr>
                <a:r>
                  <a:rPr/>
                  <a:t>What do we say about the null … default, base, nothing going on, nothing to see, do not pass go …</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do</a:t>
            </a:r>
            <a:r>
              <a:rPr/>
              <a:t> </a:t>
            </a:r>
            <a:r>
              <a:rPr/>
              <a:t>we</a:t>
            </a:r>
            <a:r>
              <a:rPr/>
              <a:t> </a:t>
            </a:r>
            <a:r>
              <a:rPr/>
              <a:t>report</a:t>
            </a:r>
            <a:r>
              <a:rPr/>
              <a:t> </a:t>
            </a:r>
            <a:r>
              <a:rPr/>
              <a:t>confidence</a:t>
            </a:r>
            <a:r>
              <a:rPr/>
              <a:t> </a:t>
            </a:r>
            <a:r>
              <a:rPr/>
              <a:t>intervals?</a:t>
            </a:r>
          </a:p>
        </p:txBody>
      </p:sp>
      <p:sp>
        <p:nvSpPr>
          <p:cNvPr id="3" name="Content Placeholder 2"/>
          <p:cNvSpPr>
            <a:spLocks noGrp="1"/>
          </p:cNvSpPr>
          <p:nvPr>
            <p:ph idx="1"/>
          </p:nvPr>
        </p:nvSpPr>
        <p:spPr/>
        <p:txBody>
          <a:bodyPr/>
          <a:lstStyle/>
          <a:p>
            <a:pPr lvl="1"/>
            <a:r>
              <a:rPr/>
              <a:t>A plausible range of values for the population parameter is called a </a:t>
            </a:r>
            <a:r>
              <a:rPr b="1"/>
              <a:t>confidence interval</a:t>
            </a:r>
            <a:r>
              <a:rPr/>
              <a:t>.</a:t>
            </a:r>
          </a:p>
          <a:p>
            <a:pPr lvl="1"/>
            <a:r>
              <a:rPr/>
              <a:t>Using only a sample statistic to estimate a parameter is like </a:t>
            </a:r>
            <a:r>
              <a:rPr b="1"/>
              <a:t>fishing with a spear</a:t>
            </a:r>
            <a:r>
              <a:rPr/>
              <a:t> in a murky lake, and using a confidence interval is like </a:t>
            </a:r>
            <a:r>
              <a:rPr b="1"/>
              <a:t>fishing with a net</a:t>
            </a:r>
            <a:r>
              <a:rPr/>
              <a:t>.</a:t>
            </a:r>
          </a:p>
          <a:p>
            <a:pPr lvl="1"/>
            <a:r>
              <a:rPr/>
              <a:t>We can throw a spear where we saw a fish but we will probably miss. If we toss a net in that area, we have a good chance of catching the fish.</a:t>
            </a:r>
          </a:p>
          <a:p>
            <a:pPr lvl="0" marL="0" indent="0">
              <a:buNone/>
            </a:pPr>
            <a:r>
              <a:rPr/>
              <a:t>So the analogy: if we report a point estimate, we probably won’t hit the exact population parameter. If we report a range of plausible values we have a good shot at capturing the parameter.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Null</a:t>
            </a:r>
            <a:r>
              <a:rPr/>
              <a:t> </a:t>
            </a:r>
            <a:r>
              <a:rPr/>
              <a:t>Hypothesis</a:t>
            </a:r>
            <a:r>
              <a:rPr/>
              <a:t> </a:t>
            </a:r>
            <a:r>
              <a:rPr/>
              <a:t>for</a:t>
            </a:r>
            <a:r>
              <a:rPr/>
              <a:t> </a:t>
            </a:r>
            <a:r>
              <a:rPr/>
              <a:t>Slopes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what a slope is: it’s actually a representation of the relationship between two variables (like correlation). So our default is that there </a:t>
                </a:r>
                <a:r>
                  <a:rPr b="1"/>
                  <a:t>is no relationship</a:t>
                </a:r>
                <a:r>
                  <a:rPr/>
                  <a:t>. What does this correspond to? If there’s no relationship, that corresponds to correlation 0 … which is also slope 0!</a:t>
                </a:r>
              </a:p>
              <a:p>
                <a:pPr lvl="0" marL="0" indent="0">
                  <a:buNone/>
                </a:pPr>
                <a:r>
                  <a:rPr/>
                  <a:t>Thus</a:t>
                </a:r>
              </a:p>
              <a:p>
                <a:pPr lvl="0" marL="0" indent="0">
                  <a:buNone/>
                </a:pPr>
                <a14:m>
                  <m:oMath xmlns:m="http://schemas.openxmlformats.org/officeDocument/2006/math">
                    <m:sSub>
                      <m:e>
                        <m:r>
                          <m:t>H</m:t>
                        </m:r>
                      </m:e>
                      <m:sub>
                        <m:r>
                          <m:t>0</m:t>
                        </m:r>
                      </m:sub>
                    </m:sSub>
                  </m:oMath>
                </a14:m>
                <a:r>
                  <a:rPr/>
                  <a:t>: </a:t>
                </a:r>
                <a14:m>
                  <m:oMath xmlns:m="http://schemas.openxmlformats.org/officeDocument/2006/math">
                    <m:sSub>
                      <m:e>
                        <m:r>
                          <m:t>β</m:t>
                        </m:r>
                      </m:e>
                      <m:sub>
                        <m:r>
                          <m:t>1</m:t>
                        </m:r>
                      </m:sub>
                    </m:sSub>
                    <m:r>
                      <m:t>=</m:t>
                    </m:r>
                    <m:r>
                      <m:t>0</m:t>
                    </m:r>
                  </m:oMath>
                </a14:m>
              </a:p>
              <a:p>
                <a:pPr lvl="0" marL="0" indent="0">
                  <a:buNone/>
                </a:pPr>
                <a:r>
                  <a:rPr/>
                  <a:t>is our null hypothesis.</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Hypothesis</a:t>
            </a:r>
            <a:r>
              <a:rPr/>
              <a:t> </a:t>
            </a:r>
            <a:r>
              <a:rPr/>
              <a:t>for</a:t>
            </a:r>
            <a:r>
              <a:rPr/>
              <a:t> </a:t>
            </a:r>
            <a:r>
              <a:rPr/>
              <a:t>Slopes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what is the alternative hypothesis? We only ever care about one:</a:t>
                </a:r>
              </a:p>
              <a:p>
                <a:pPr lvl="0" marL="0" indent="0">
                  <a:buNone/>
                </a:pPr>
                <a14:m>
                  <m:oMath xmlns:m="http://schemas.openxmlformats.org/officeDocument/2006/math">
                    <m:sSub>
                      <m:e>
                        <m:r>
                          <m:t>H</m:t>
                        </m:r>
                      </m:e>
                      <m:sub>
                        <m:r>
                          <m:t>A</m:t>
                        </m:r>
                      </m:sub>
                    </m:sSub>
                  </m:oMath>
                </a14:m>
                <a:r>
                  <a:rPr/>
                  <a:t>: </a:t>
                </a:r>
                <a14:m>
                  <m:oMath xmlns:m="http://schemas.openxmlformats.org/officeDocument/2006/math">
                    <m:sSub>
                      <m:e>
                        <m:r>
                          <m:t>β</m:t>
                        </m:r>
                      </m:e>
                      <m:sub>
                        <m:r>
                          <m:t>1</m:t>
                        </m:r>
                      </m:sub>
                    </m:sSub>
                    <m:r>
                      <m:t>≠</m:t>
                    </m:r>
                    <m:r>
                      <m:t>0</m:t>
                    </m:r>
                  </m:oMath>
                </a14:m>
                <a:r>
                  <a:rPr/>
                  <a:t>.</a:t>
                </a:r>
              </a:p>
              <a:p>
                <a:pPr lvl="0" marL="0" indent="0">
                  <a:buNone/>
                </a:pPr>
                <a:r>
                  <a:rPr/>
                  <a:t>So now we can perform hypothesis tests inside linear regressions!</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Consider</a:t>
            </a:r>
            <a:r>
              <a:rPr/>
              <a:t> </a:t>
            </a:r>
            <a:r>
              <a:rPr/>
              <a:t>an</a:t>
            </a:r>
            <a:r>
              <a:rPr/>
              <a:t> </a:t>
            </a:r>
            <a:r>
              <a:rPr/>
              <a:t>Example</a:t>
            </a:r>
          </a:p>
        </p:txBody>
      </p:sp>
      <p:sp>
        <p:nvSpPr>
          <p:cNvPr id="3" name="Content Placeholder 2"/>
          <p:cNvSpPr>
            <a:spLocks noGrp="1"/>
          </p:cNvSpPr>
          <p:nvPr>
            <p:ph idx="1"/>
          </p:nvPr>
        </p:nvSpPr>
        <p:spPr/>
        <p:txBody>
          <a:bodyPr/>
          <a:lstStyle/>
          <a:p>
            <a:pPr lvl="0" marL="0" indent="0">
              <a:buNone/>
            </a:pPr>
            <a:r>
              <a:rPr/>
              <a:t>USA states (and DC), with percent of population in poverty, and percent of population that graduated from high school.</a:t>
            </a:r>
          </a:p>
          <a:p>
            <a:pPr lvl="0" marL="0" indent="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p>
        </p:txBody>
      </p:sp>
      <p:sp>
        <p:nvSpPr>
          <p:cNvPr id="3" name="Content Placeholder 2"/>
          <p:cNvSpPr>
            <a:spLocks noGrp="1"/>
          </p:cNvSpPr>
          <p:nvPr>
            <p:ph idx="1"/>
          </p:nvPr>
        </p:nvSpPr>
        <p:spPr/>
        <p:txBody>
          <a:bodyPr/>
          <a:lstStyle/>
          <a:p>
            <a:pPr lvl="0" marL="0" indent="0">
              <a:buNone/>
            </a:pPr>
            <a:r>
              <a:rPr/>
              <a:t>So what is our hypothesis in this problem? Let’s start with words:</a:t>
            </a:r>
          </a:p>
          <a:p>
            <a:pPr lvl="0" marL="0" indent="0">
              <a:buNone/>
            </a:pPr>
            <a:r>
              <a:rPr b="1"/>
              <a:t>Null Hypothesis</a:t>
            </a:r>
            <a:r>
              <a:rPr/>
              <a:t>: there is no relationship between the percentage of the population that graduate from high school, and the percentage of the population living in poverty.</a:t>
            </a:r>
          </a:p>
          <a:p>
            <a:pPr lvl="0" marL="0" indent="0">
              <a:buNone/>
            </a:pPr>
            <a:r>
              <a:rPr b="1"/>
              <a:t>Alternative Hypothesis</a:t>
            </a:r>
            <a:r>
              <a:rPr/>
              <a:t>: there is a relationship between these two variables.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Now, translate this to symbols:</a:t>
                </a:r>
              </a:p>
              <a:p>
                <a:pPr lvl="0" marL="0" indent="0">
                  <a:buNone/>
                </a:pPr>
                <a14:m>
                  <m:oMathPara xmlns:m="http://schemas.openxmlformats.org/officeDocument/2006/math">
                    <m:oMathParaPr>
                      <m:jc m:val="center"/>
                    </m:oMathParaPr>
                    <m:oMath>
                      <m:sSub>
                        <m:e>
                          <m:r>
                            <m:t>H</m:t>
                          </m:r>
                        </m:e>
                        <m:sub>
                          <m:r>
                            <m:t>0</m:t>
                          </m:r>
                        </m:sub>
                      </m:sSub>
                      <m:r>
                        <m:t>:</m:t>
                      </m:r>
                      <m:sSub>
                        <m:e>
                          <m:r>
                            <m:t>β</m:t>
                          </m:r>
                        </m:e>
                        <m:sub>
                          <m:r>
                            <m:t>1</m:t>
                          </m:r>
                        </m:sub>
                      </m:sSub>
                      <m:r>
                        <m:t>=</m:t>
                      </m:r>
                      <m:r>
                        <m:t>0</m:t>
                      </m:r>
                      <m:r>
                        <m:t>  </m:t>
                      </m:r>
                      <m:r>
                        <m:rPr>
                          <m:nor/>
                          <m:sty m:val="p"/>
                        </m:rPr>
                        <m:t>versus</m:t>
                      </m:r>
                      <m:r>
                        <m:t>  </m:t>
                      </m:r>
                      <m:sSub>
                        <m:e>
                          <m:r>
                            <m:t>H</m:t>
                          </m:r>
                        </m:e>
                        <m:sub>
                          <m:r>
                            <m:t>A</m:t>
                          </m:r>
                        </m:sub>
                      </m:sSub>
                      <m:r>
                        <m:t>:</m:t>
                      </m:r>
                      <m:sSub>
                        <m:e>
                          <m:r>
                            <m:t>β</m:t>
                          </m:r>
                        </m:e>
                        <m:sub>
                          <m:r>
                            <m:t>1</m:t>
                          </m:r>
                        </m:sub>
                      </m:sSub>
                      <m:r>
                        <m:t>≠</m:t>
                      </m:r>
                      <m:r>
                        <m:t>0</m:t>
                      </m:r>
                      <m:r>
                        <m:t>.</m:t>
                      </m:r>
                    </m:oMath>
                  </m:oMathPara>
                </a14:m>
              </a:p>
              <a:p>
                <a:pPr lvl="0" marL="0" indent="0">
                  <a:buNone/>
                </a:pPr>
                <a:r>
                  <a:rPr/>
                  <a:t>Now, how do we </a:t>
                </a:r>
                <a:r>
                  <a:rPr b="1"/>
                  <a:t>do</a:t>
                </a:r>
                <a:r>
                  <a:rPr/>
                  <a:t> this? We can’t do the test statistic like we normally do … but we don’t have to!</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r>
              <a:rPr/>
              <a:t> </a:t>
            </a:r>
            <a:r>
              <a:rPr/>
              <a:t>-</a:t>
            </a:r>
            <a:r>
              <a:rPr/>
              <a:t> </a:t>
            </a:r>
            <a:r>
              <a:rPr/>
              <a:t>Doing</a:t>
            </a:r>
            <a:r>
              <a:rPr/>
              <a:t> </a:t>
            </a:r>
            <a:r>
              <a:rPr/>
              <a:t>the</a:t>
            </a:r>
            <a:r>
              <a:rPr/>
              <a:t> </a:t>
            </a:r>
            <a:r>
              <a:rPr/>
              <a:t>Test</a:t>
            </a:r>
          </a:p>
        </p:txBody>
      </p:sp>
      <p:sp>
        <p:nvSpPr>
          <p:cNvPr id="3" name="Content Placeholder 2"/>
          <p:cNvSpPr>
            <a:spLocks noGrp="1"/>
          </p:cNvSpPr>
          <p:nvPr>
            <p:ph idx="1"/>
          </p:nvPr>
        </p:nvSpPr>
        <p:spPr/>
        <p:txBody>
          <a:bodyPr/>
          <a:lstStyle/>
          <a:p>
            <a:pPr lvl="0" marL="0" indent="0">
              <a:buNone/>
            </a:pPr>
            <a:r>
              <a:rPr/>
              <a:t>Take a close look at the row starting with </a:t>
            </a:r>
            <a:r>
              <a:rPr b="1"/>
              <a:t>Graduates</a:t>
            </a:r>
            <a:r>
              <a:rPr/>
              <a:t>: what do you see?</a:t>
            </a:r>
          </a:p>
          <a:p>
            <a:pPr lvl="0" marL="1270000" indent="0">
              <a:buNone/>
            </a:pPr>
            <a:r>
              <a:rPr sz="1800">
                <a:latin typeface="Courier"/>
              </a:rPr>
              <a:t>mod &lt;-</a:t>
            </a:r>
            <a:r>
              <a:rPr sz="1800">
                <a:solidFill>
                  <a:srgbClr val="4070A0"/>
                </a:solidFill>
                <a:latin typeface="Courier"/>
              </a:rPr>
              <a:t> </a:t>
            </a:r>
            <a:r>
              <a:rPr sz="1800" b="1">
                <a:solidFill>
                  <a:srgbClr val="007020"/>
                </a:solidFill>
                <a:latin typeface="Courier"/>
              </a:rPr>
              <a:t>lm</a:t>
            </a:r>
            <a:r>
              <a:rPr sz="1800">
                <a:latin typeface="Courier"/>
              </a:rPr>
              <a:t>(Poverty </a:t>
            </a:r>
            <a:r>
              <a:rPr sz="1800">
                <a:solidFill>
                  <a:srgbClr val="666666"/>
                </a:solidFill>
                <a:latin typeface="Courier"/>
              </a:rPr>
              <a:t>~</a:t>
            </a:r>
            <a:r>
              <a:rPr sz="1800">
                <a:solidFill>
                  <a:srgbClr val="4070A0"/>
                </a:solidFill>
                <a:latin typeface="Courier"/>
              </a:rPr>
              <a:t> </a:t>
            </a:r>
            <a:r>
              <a:rPr sz="1800">
                <a:latin typeface="Courier"/>
              </a:rPr>
              <a:t>Graduates, </a:t>
            </a:r>
            <a:r>
              <a:rPr sz="1800">
                <a:solidFill>
                  <a:srgbClr val="902000"/>
                </a:solidFill>
                <a:latin typeface="Courier"/>
              </a:rPr>
              <a:t>data =</a:t>
            </a:r>
            <a:r>
              <a:rPr sz="1800">
                <a:latin typeface="Courier"/>
              </a:rPr>
              <a:t> poverty)</a:t>
            </a:r>
            <a:br/>
            <a:r>
              <a:rPr sz="1800" b="1">
                <a:solidFill>
                  <a:srgbClr val="007020"/>
                </a:solidFill>
                <a:latin typeface="Courier"/>
              </a:rPr>
              <a:t>summary</a:t>
            </a:r>
            <a:r>
              <a:rPr sz="1800">
                <a:latin typeface="Courier"/>
              </a:rPr>
              <a:t>(mod)</a:t>
            </a:r>
          </a:p>
          <a:p>
            <a:pPr lvl="0" marL="1270000" indent="0">
              <a:buNone/>
            </a:pPr>
            <a:r>
              <a:rPr sz="1800">
                <a:latin typeface="Courier"/>
              </a:rPr>
              <a:t>## 
## Call:
## lm(formula = Poverty ~ Graduates, data = poverty)
## 
## Residuals:
##     Min      1Q  Median      3Q     Max 
## -4.1624 -1.2593 -0.2184  0.9611  5.4437 
## 
## Coefficients:
##             Estimate Std. Error t value Pr(&gt;|t|)    
## (Intercept) 64.78097    6.80260   9.523 9.94e-13 ***
## Graduates   -0.62122    0.07902  -7.862 3.11e-10 ***
## ---
## Signif. codes:  0 '***' 0.001 '**' 0.01 '*' 0.05 '.' 0.1 ' ' 1
## 
## Residual standard error: 2.082 on 49 degrees of freedom
## Multiple R-squared:  0.5578, Adjusted R-squared:  0.5488 
## F-statistic: 61.81 on 1 and 49 DF,  p-value: 3.109e-10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HS</a:t>
            </a:r>
            <a:r>
              <a:rPr/>
              <a:t> </a:t>
            </a:r>
            <a:r>
              <a:rPr/>
              <a:t>Grads</a:t>
            </a:r>
            <a:r>
              <a:rPr/>
              <a:t> </a:t>
            </a:r>
            <a:r>
              <a:rPr/>
              <a:t>-</a:t>
            </a:r>
            <a:r>
              <a:rPr/>
              <a:t> </a:t>
            </a:r>
            <a:r>
              <a:rPr/>
              <a:t>Doing</a:t>
            </a:r>
            <a:r>
              <a:rPr/>
              <a:t> </a:t>
            </a:r>
            <a:r>
              <a:rPr/>
              <a:t>the</a:t>
            </a:r>
            <a:r>
              <a:rPr/>
              <a:t> </a:t>
            </a:r>
            <a:r>
              <a:rPr/>
              <a:t>Test</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marL="0" indent="0" algn="l">
                        <a:buNone/>
                      </a:pPr>
                      <a:r>
                        <a:rPr/>
                        <a:t>Variable</a:t>
                      </a:r>
                    </a:p>
                  </a:txBody>
                  <a:tcPr/>
                </a:tc>
                <a:tc>
                  <a:txBody>
                    <a:bodyPr/>
                    <a:lstStyle/>
                    <a:p>
                      <a:pPr lvl="0" marL="0" indent="0">
                        <a:buNone/>
                      </a:pPr>
                      <a:r>
                        <a:rPr/>
                        <a:t>Estimate</a:t>
                      </a:r>
                    </a:p>
                  </a:txBody>
                  <a:tcPr/>
                </a:tc>
                <a:tc>
                  <a:txBody>
                    <a:bodyPr/>
                    <a:lstStyle/>
                    <a:p>
                      <a:pPr lvl="0" marL="0" indent="0">
                        <a:buNone/>
                      </a:pPr>
                      <a:r>
                        <a:rPr/>
                        <a:t>Std.</a:t>
                      </a:r>
                      <a:r>
                        <a:rPr/>
                        <a:t> </a:t>
                      </a:r>
                      <a:r>
                        <a:rPr/>
                        <a:t>Error</a:t>
                      </a:r>
                    </a:p>
                  </a:txBody>
                  <a:tcPr/>
                </a:tc>
                <a:tc>
                  <a:txBody>
                    <a:bodyPr/>
                    <a:lstStyle/>
                    <a:p>
                      <a:pPr lvl="0" marL="0" indent="0">
                        <a:buNone/>
                      </a:pPr>
                      <a:r>
                        <a:rPr/>
                        <a:t>t</a:t>
                      </a:r>
                      <a:r>
                        <a:rPr/>
                        <a:t> </a:t>
                      </a:r>
                      <a:r>
                        <a:rPr/>
                        <a:t>value</a:t>
                      </a:r>
                    </a:p>
                  </a:txBody>
                  <a:tcPr/>
                </a:tc>
                <a:tc>
                  <a:txBody>
                    <a:bodyPr/>
                    <a:lstStyle/>
                    <a:p>
                      <a:pPr lvl="0" marL="0" indent="0">
                        <a:buNone/>
                      </a:pPr>
                      <a:r>
                        <a:rPr/>
                        <a:t>Pr(&gt;|t|)</a:t>
                      </a:r>
                    </a:p>
                  </a:txBody>
                  <a:tcPr/>
                </a:tc>
              </a:tr>
              <a:tr h="0">
                <a:tc>
                  <a:txBody>
                    <a:bodyPr/>
                    <a:lstStyle/>
                    <a:p>
                      <a:pPr lvl="0" marL="0" indent="0" algn="l">
                        <a:buNone/>
                      </a:pPr>
                      <a:r>
                        <a:rPr/>
                        <a:t>Graduates</a:t>
                      </a:r>
                    </a:p>
                  </a:txBody>
                </a:tc>
                <a:tc>
                  <a:txBody>
                    <a:bodyPr/>
                    <a:lstStyle/>
                    <a:p>
                      <a:pPr lvl="0" marL="0" indent="0">
                        <a:buNone/>
                      </a:pPr>
                      <a:r>
                        <a:rPr/>
                        <a:t>-0.62122</a:t>
                      </a:r>
                    </a:p>
                  </a:txBody>
                </a:tc>
                <a:tc>
                  <a:txBody>
                    <a:bodyPr/>
                    <a:lstStyle/>
                    <a:p>
                      <a:pPr lvl="0" marL="0" indent="0">
                        <a:buNone/>
                      </a:pPr>
                      <a:r>
                        <a:rPr/>
                        <a:t>0.07902</a:t>
                      </a:r>
                    </a:p>
                  </a:txBody>
                </a:tc>
                <a:tc>
                  <a:txBody>
                    <a:bodyPr/>
                    <a:lstStyle/>
                    <a:p>
                      <a:pPr lvl="0" marL="0" indent="0">
                        <a:buNone/>
                      </a:pPr>
                      <a:r>
                        <a:rPr/>
                        <a:t>-7.862</a:t>
                      </a:r>
                    </a:p>
                  </a:txBody>
                </a:tc>
                <a:tc>
                  <a:txBody>
                    <a:bodyPr/>
                    <a:lstStyle/>
                    <a:p>
                      <a:pPr lvl="0" marL="0" indent="0">
                        <a:buNone/>
                      </a:pPr>
                      <a:r>
                        <a:rPr/>
                        <a:t>3.11e-10</a:t>
                      </a:r>
                      <a:r>
                        <a:rPr/>
                        <a:t> </a:t>
                      </a:r>
                      <a:r>
                        <a:rPr/>
                        <a:t>***</a:t>
                      </a:r>
                    </a:p>
                  </a:txBody>
                </a:tc>
              </a:tr>
            </a:tbl>
          </a:graphicData>
        </a:graphic>
      </p:graphicFrame>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0" marL="0" indent="0">
                  <a:buNone/>
                </a:pPr>
                <a:r>
                  <a:rPr/>
                  <a:t>So we have:</a:t>
                </a:r>
              </a:p>
              <a:p>
                <a:pPr lvl="1"/>
                <a:r>
                  <a:rPr/>
                  <a:t>point estimate: </a:t>
                </a:r>
                <a14:m>
                  <m:oMath xmlns:m="http://schemas.openxmlformats.org/officeDocument/2006/math">
                    <m:r>
                      <m:t>−</m:t>
                    </m:r>
                    <m:r>
                      <m:t>0.62122</m:t>
                    </m:r>
                  </m:oMath>
                </a14:m>
              </a:p>
              <a:p>
                <a:pPr lvl="1"/>
                <a:r>
                  <a:rPr/>
                  <a:t>SE: </a:t>
                </a:r>
                <a14:m>
                  <m:oMath xmlns:m="http://schemas.openxmlformats.org/officeDocument/2006/math">
                    <m:r>
                      <m:t>0.07902</m:t>
                    </m:r>
                  </m:oMath>
                </a14:m>
              </a:p>
              <a:p>
                <a:pPr lvl="1"/>
                <a:r>
                  <a:rPr/>
                  <a:t>test statistic: </a:t>
                </a:r>
                <a14:m>
                  <m:oMath xmlns:m="http://schemas.openxmlformats.org/officeDocument/2006/math">
                    <m:r>
                      <m:t>t</m:t>
                    </m:r>
                    <m:r>
                      <m:t>=</m:t>
                    </m:r>
                    <m:r>
                      <m:t>−</m:t>
                    </m:r>
                    <m:r>
                      <m:t>7.862</m:t>
                    </m:r>
                  </m:oMath>
                </a14:m>
              </a:p>
              <a:p>
                <a:pPr lvl="1"/>
                <a:r>
                  <a:rPr/>
                  <a:t>p-value: </a:t>
                </a:r>
                <a14:m>
                  <m:oMath xmlns:m="http://schemas.openxmlformats.org/officeDocument/2006/math">
                    <m:r>
                      <m:t>p</m:t>
                    </m:r>
                    <m:r>
                      <m:t>=</m:t>
                    </m:r>
                    <m:r>
                      <m:t>3.11</m:t>
                    </m:r>
                    <m:r>
                      <m:t>e</m:t>
                    </m:r>
                    <m:r>
                      <m:t>−</m:t>
                    </m:r>
                    <m:r>
                      <m:t>10</m:t>
                    </m:r>
                  </m:oMath>
                </a14:m>
                <a:r>
                  <a:rPr/>
                  <a:t> (very, very small!)</a:t>
                </a:r>
              </a:p>
              <a:p>
                <a:pPr lvl="0" marL="0" indent="0">
                  <a:buNone/>
                </a:pPr>
                <a:r>
                  <a:rPr/>
                  <a:t>So what’s our conclusion?</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Poverty</a:t>
            </a:r>
            <a:r>
              <a:rPr/>
              <a:t> </a:t>
            </a:r>
            <a:r>
              <a:rPr/>
              <a:t>-</a:t>
            </a:r>
            <a:r>
              <a:rPr/>
              <a:t> </a:t>
            </a:r>
            <a:r>
              <a:rPr/>
              <a:t>Conclusions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Since we find an extremely small p-value (smaller than </a:t>
                </a:r>
                <a14:m>
                  <m:oMath xmlns:m="http://schemas.openxmlformats.org/officeDocument/2006/math">
                    <m:r>
                      <m:t>α</m:t>
                    </m:r>
                    <m:r>
                      <m:t>=</m:t>
                    </m:r>
                    <m:r>
                      <m:t>0.05</m:t>
                    </m:r>
                  </m:oMath>
                </a14:m>
                <a:r>
                  <a:rPr/>
                  <a:t> for sure), we </a:t>
                </a:r>
                <a:r>
                  <a:rPr b="1"/>
                  <a:t>reject the null hypothesis</a:t>
                </a:r>
                <a:r>
                  <a:rPr/>
                  <a:t>, and conclude that there </a:t>
                </a:r>
                <a:r>
                  <a:rPr b="1"/>
                  <a:t>is</a:t>
                </a:r>
                <a:r>
                  <a:rPr/>
                  <a:t> a relationship between the percentage of the population graduating from high school, and the percentage of the population living in poverty. We estimate </a:t>
                </a:r>
                <a14:m>
                  <m:oMath xmlns:m="http://schemas.openxmlformats.org/officeDocument/2006/math">
                    <m:sSub>
                      <m:e>
                        <m:r>
                          <m:t>b</m:t>
                        </m:r>
                      </m:e>
                      <m:sub>
                        <m:r>
                          <m:t>1</m:t>
                        </m:r>
                      </m:sub>
                    </m:sSub>
                    <m:r>
                      <m:t>=</m:t>
                    </m:r>
                    <m:r>
                      <m:t>−</m:t>
                    </m:r>
                    <m:r>
                      <m:t>0.621</m:t>
                    </m:r>
                  </m:oMath>
                </a14:m>
                <a:r>
                  <a:rPr/>
                  <a:t>.</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a:t>
            </a:r>
            <a:r>
              <a:rPr/>
              <a:t> </a:t>
            </a:r>
            <a:r>
              <a:rPr/>
              <a:t>Hypotheses</a:t>
            </a:r>
            <a:r>
              <a:rPr/>
              <a:t> </a:t>
            </a:r>
            <a:r>
              <a:rPr/>
              <a:t>on</a:t>
            </a:r>
            <a:r>
              <a:rPr/>
              <a:t> </a:t>
            </a:r>
            <a:r>
              <a:rPr/>
              <a:t>Linear</a:t>
            </a:r>
            <a:r>
              <a:rPr/>
              <a:t> </a:t>
            </a:r>
            <a:r>
              <a:rPr/>
              <a:t>Models</a:t>
            </a:r>
          </a:p>
        </p:txBody>
      </p:sp>
      <p:sp>
        <p:nvSpPr>
          <p:cNvPr id="3" name="Content Placeholder 2"/>
          <p:cNvSpPr>
            <a:spLocks noGrp="1"/>
          </p:cNvSpPr>
          <p:nvPr>
            <p:ph idx="1"/>
          </p:nvPr>
        </p:nvSpPr>
        <p:spPr/>
        <p:txBody>
          <a:bodyPr/>
          <a:lstStyle/>
          <a:p>
            <a:pPr lvl="0" marL="0" indent="0">
              <a:buNone/>
            </a:pPr>
            <a:r>
              <a:rPr/>
              <a:t>So we can estimate slopes, then do hypothesis tests on them, which lets us determine if we believe there are associations (or “relationships”) between them. And we don’t have to do much … just fit a model in R, and then read the answer.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exclusive</a:t>
            </a:r>
            <a:r>
              <a:rPr/>
              <a:t> </a:t>
            </a:r>
            <a:r>
              <a:rPr/>
              <a:t>relationships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random sample of 50 college students were asked how many exclusive relationships they have been in so far. This sample yielded a mean of 3.2 and a standard deviation of 1.74. Estimate the true average number of exclusive relationships using this sample.</a:t>
                </a:r>
              </a:p>
              <a:p>
                <a:pPr lvl="0" marL="0" indent="0">
                  <a:buNone/>
                </a:pPr>
                <a14:m>
                  <m:oMathPara xmlns:m="http://schemas.openxmlformats.org/officeDocument/2006/math">
                    <m:oMathParaPr>
                      <m:jc m:val="center"/>
                    </m:oMathParaPr>
                    <m:oMath>
                      <m:bar>
                        <m:barPr>
                          <m:pos m:val="top"/>
                        </m:barPr>
                        <m:e>
                          <m:r>
                            <m:t>x</m:t>
                          </m:r>
                        </m:e>
                      </m:bar>
                      <m:r>
                        <m:t>=</m:t>
                      </m:r>
                      <m:r>
                        <m:t>3.2</m:t>
                      </m:r>
                      <m:r>
                        <m:t>  </m:t>
                      </m:r>
                      <m:r>
                        <m:t>s</m:t>
                      </m:r>
                      <m:r>
                        <m:t>=</m:t>
                      </m:r>
                      <m:r>
                        <m:t>1.74</m:t>
                      </m:r>
                    </m:oMath>
                  </m:oMathPara>
                </a14:m>
              </a:p>
              <a:p>
                <a:pPr lvl="0" marL="0" indent="0">
                  <a:buNone/>
                </a:pPr>
                <a:r>
                  <a:rPr/>
                  <a:t> The approximate 95% confidence interval is defined as </a:t>
                </a:r>
                <a14:m>
                  <m:oMathPara xmlns:m="http://schemas.openxmlformats.org/officeDocument/2006/math">
                    <m:oMathParaPr>
                      <m:jc m:val="center"/>
                    </m:oMathParaPr>
                    <m:oMath>
                      <m:r>
                        <m:rPr>
                          <m:nor/>
                          <m:sty m:val="p"/>
                        </m:rPr>
                        <m:t>point estimate</m:t>
                      </m:r>
                      <m:r>
                        <m:t>±</m:t>
                      </m:r>
                      <m:r>
                        <m:t>2</m:t>
                      </m:r>
                      <m:r>
                        <m:t>×</m:t>
                      </m:r>
                      <m:r>
                        <m:rPr>
                          <m:nor/>
                          <m:sty m:val="p"/>
                        </m:rPr>
                        <m:t>SE</m:t>
                      </m:r>
                    </m:oMath>
                  </m:oMathPara>
                </a14:m>
                <a:r>
                  <a:rPr/>
                  <a:t> </a:t>
                </a:r>
              </a:p>
              <a:p>
                <a:pPr lvl="0" marL="0" indent="0">
                  <a:buNone/>
                </a:pPr>
                <a14:m>
                  <m:oMathPara xmlns:m="http://schemas.openxmlformats.org/officeDocument/2006/math">
                    <m:oMathParaPr>
                      <m:jc m:val="center"/>
                    </m:oMathParaPr>
                    <m:oMath>
                      <m:r>
                        <m:t>S</m:t>
                      </m:r>
                      <m:r>
                        <m:t>E</m:t>
                      </m:r>
                      <m:r>
                        <m:t>=</m:t>
                      </m:r>
                      <m:f>
                        <m:fPr>
                          <m:type m:val="bar"/>
                        </m:fPr>
                        <m:num>
                          <m:r>
                            <m:t>s</m:t>
                          </m:r>
                        </m:num>
                        <m:den>
                          <m:rad>
                            <m:radPr>
                              <m:degHide m:val="1"/>
                            </m:radPr>
                            <m:deg/>
                            <m:e>
                              <m:r>
                                <m:t>n</m:t>
                              </m:r>
                            </m:e>
                          </m:rad>
                        </m:den>
                      </m:f>
                      <m:r>
                        <m:t>=</m:t>
                      </m:r>
                      <m:f>
                        <m:fPr>
                          <m:type m:val="bar"/>
                        </m:fPr>
                        <m:num>
                          <m:r>
                            <m:t>1.74</m:t>
                          </m:r>
                        </m:num>
                        <m:den>
                          <m:rad>
                            <m:radPr>
                              <m:degHide m:val="1"/>
                            </m:radPr>
                            <m:deg/>
                            <m:e>
                              <m:r>
                                <m:t>50</m:t>
                              </m:r>
                            </m:e>
                          </m:rad>
                        </m:den>
                      </m:f>
                      <m:r>
                        <m:t>≈</m:t>
                      </m:r>
                      <m:r>
                        <m:t>0.25</m:t>
                      </m:r>
                    </m:oMath>
                  </m:oMathPara>
                </a14:m>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Connections</a:t>
            </a:r>
            <a:r>
              <a:rPr/>
              <a:t> </a:t>
            </a:r>
            <a:r>
              <a:rPr/>
              <a:t>between</a:t>
            </a:r>
            <a:r>
              <a:rPr/>
              <a:t> </a:t>
            </a:r>
            <a:r>
              <a:rPr/>
              <a:t>t-tests</a:t>
            </a:r>
            <a:r>
              <a:rPr/>
              <a:t> </a:t>
            </a:r>
            <a:r>
              <a:rPr/>
              <a:t>and</a:t>
            </a:r>
            <a:r>
              <a:rPr/>
              <a:t> </a:t>
            </a:r>
            <a:r>
              <a:rPr/>
              <a:t>Linear</a:t>
            </a:r>
            <a:r>
              <a:rPr/>
              <a:t> </a:t>
            </a:r>
            <a:r>
              <a:rPr/>
              <a:t>Regression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are</a:t>
            </a:r>
            <a:r>
              <a:rPr/>
              <a:t> </a:t>
            </a:r>
            <a:r>
              <a:rPr/>
              <a:t>they</a:t>
            </a:r>
            <a:r>
              <a:rPr/>
              <a:t> </a:t>
            </a:r>
            <a:r>
              <a:rPr/>
              <a:t>the</a:t>
            </a:r>
            <a:r>
              <a:rPr/>
              <a:t> </a:t>
            </a:r>
            <a:r>
              <a:rPr/>
              <a:t>same</a:t>
            </a:r>
            <a:r>
              <a:rPr/>
              <a:t> </a:t>
            </a:r>
            <a:r>
              <a:rPr/>
              <a:t>thing?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why are t-tests and linear regression the same thing?</a:t>
                </a:r>
              </a:p>
              <a:p>
                <a:pPr lvl="1"/>
                <a:r>
                  <a:rPr/>
                  <a:t>t-test: we’re comparing a set of data to some value </a:t>
                </a:r>
                <a14:m>
                  <m:oMath xmlns:m="http://schemas.openxmlformats.org/officeDocument/2006/math">
                    <m:sSub>
                      <m:e>
                        <m:r>
                          <m:t>μ</m:t>
                        </m:r>
                      </m:e>
                      <m:sub>
                        <m:r>
                          <m:t>0</m:t>
                        </m:r>
                      </m:sub>
                    </m:sSub>
                  </m:oMath>
                </a14:m>
              </a:p>
              <a:p>
                <a:pPr lvl="1"/>
                <a:r>
                  <a:rPr/>
                  <a:t>regression: we have a row we haven’t considered, labeled (Intercept)</a:t>
                </a:r>
              </a:p>
              <a:p>
                <a:pPr lvl="0" marL="0" indent="0">
                  <a:buNone/>
                </a:pPr>
                <a:r>
                  <a:rPr/>
                  <a:t>So, this actually means that</a:t>
                </a:r>
              </a:p>
              <a:p>
                <a:pPr lvl="0" marL="0" indent="0">
                  <a:buNone/>
                </a:pPr>
                <a14:m>
                  <m:oMathPara xmlns:m="http://schemas.openxmlformats.org/officeDocument/2006/math">
                    <m:oMathParaPr>
                      <m:jc m:val="center"/>
                    </m:oMathParaPr>
                    <m:oMath>
                      <m:sSub>
                        <m:e>
                          <m:r>
                            <m:t>H</m:t>
                          </m:r>
                        </m:e>
                        <m:sub>
                          <m:r>
                            <m:t>0</m:t>
                          </m:r>
                        </m:sub>
                      </m:sSub>
                      <m:r>
                        <m:t>:</m:t>
                      </m:r>
                      <m:r>
                        <m:t>μ</m:t>
                      </m:r>
                      <m:r>
                        <m:t>=</m:t>
                      </m:r>
                      <m:sSub>
                        <m:e>
                          <m:r>
                            <m:t>μ</m:t>
                          </m:r>
                        </m:e>
                        <m:sub>
                          <m:r>
                            <m:t>0</m:t>
                          </m:r>
                        </m:sub>
                      </m:sSub>
                      <m:r>
                        <m:t>  </m:t>
                      </m:r>
                      <m:r>
                        <m:rPr>
                          <m:nor/>
                          <m:sty m:val="p"/>
                        </m:rPr>
                        <m:t>(t-test on mean)</m:t>
                      </m:r>
                    </m:oMath>
                  </m:oMathPara>
                </a14:m>
              </a:p>
              <a:p>
                <a:pPr lvl="0" marL="0" indent="0">
                  <a:buNone/>
                </a:pPr>
                <a:r>
                  <a:rPr/>
                  <a:t>is equivalent to</a:t>
                </a:r>
              </a:p>
              <a:p>
                <a:pPr lvl="0" marL="0" indent="0">
                  <a:buNone/>
                </a:pPr>
                <a14:m>
                  <m:oMathPara xmlns:m="http://schemas.openxmlformats.org/officeDocument/2006/math">
                    <m:oMathParaPr>
                      <m:jc m:val="center"/>
                    </m:oMathParaPr>
                    <m:oMath>
                      <m:sSub>
                        <m:e>
                          <m:r>
                            <m:t>H</m:t>
                          </m:r>
                        </m:e>
                        <m:sub>
                          <m:r>
                            <m:t>0</m:t>
                          </m:r>
                        </m:sub>
                      </m:sSub>
                      <m:r>
                        <m:t>:</m:t>
                      </m:r>
                      <m:sSub>
                        <m:e>
                          <m:r>
                            <m:t>β</m:t>
                          </m:r>
                        </m:e>
                        <m:sub>
                          <m:r>
                            <m:t>0</m:t>
                          </m:r>
                        </m:sub>
                      </m:sSub>
                      <m:r>
                        <m:t>=</m:t>
                      </m:r>
                      <m:sSub>
                        <m:e>
                          <m:r>
                            <m:t>μ</m:t>
                          </m:r>
                        </m:e>
                        <m:sub>
                          <m:r>
                            <m:t>0</m:t>
                          </m:r>
                        </m:sub>
                      </m:sSub>
                      <m:r>
                        <m:t>  </m:t>
                      </m:r>
                      <m:r>
                        <m:rPr>
                          <m:nor/>
                          <m:sty m:val="p"/>
                        </m:rPr>
                        <m:t>(t-test on intercept - mean!)</m:t>
                      </m:r>
                    </m:oMath>
                  </m:oMathPara>
                </a14:m>
              </a:p>
              <a:p>
                <a:pPr lvl="0" marL="0" indent="0">
                  <a:buNone/>
                </a:pPr>
                <a:r>
                  <a:rPr/>
                  <a:t>In other words, a t-test it’s our linear model </a:t>
                </a:r>
                <a14:m>
                  <m:oMath xmlns:m="http://schemas.openxmlformats.org/officeDocument/2006/math">
                    <m:r>
                      <m:t>y</m:t>
                    </m:r>
                    <m:r>
                      <m:t>=</m:t>
                    </m:r>
                    <m:sSub>
                      <m:e>
                        <m:r>
                          <m:t>β</m:t>
                        </m:r>
                      </m:e>
                      <m:sub>
                        <m:r>
                          <m:t>0</m:t>
                        </m:r>
                      </m:sub>
                    </m:sSub>
                    <m:r>
                      <m:t>+</m:t>
                    </m:r>
                    <m:sSub>
                      <m:e>
                        <m:r>
                          <m:t>β</m:t>
                        </m:r>
                      </m:e>
                      <m:sub>
                        <m:r>
                          <m:t>1</m:t>
                        </m:r>
                      </m:sub>
                    </m:sSub>
                    <m:r>
                      <m:t>x</m:t>
                    </m:r>
                  </m:oMath>
                </a14:m>
                <a:r>
                  <a:rPr/>
                  <a:t> where the slope term is gone since there is no x.</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Try</a:t>
            </a:r>
            <a:r>
              <a:rPr/>
              <a:t> </a:t>
            </a:r>
            <a:r>
              <a:rPr/>
              <a:t>an</a:t>
            </a:r>
            <a:r>
              <a:rPr/>
              <a:t> </a:t>
            </a: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Consider the dolphin example from before, with some specific data (not exactly the same). We are interested in </a:t>
                </a:r>
                <a14:m>
                  <m:oMath xmlns:m="http://schemas.openxmlformats.org/officeDocument/2006/math">
                    <m:sSub>
                      <m:e>
                        <m:r>
                          <m:t>H</m:t>
                        </m:r>
                      </m:e>
                      <m:sub>
                        <m:r>
                          <m:t>0</m:t>
                        </m:r>
                      </m:sub>
                    </m:sSub>
                    <m:r>
                      <m:t>:</m:t>
                    </m:r>
                    <m:r>
                      <m:t>μ</m:t>
                    </m:r>
                    <m:r>
                      <m:t>=</m:t>
                    </m:r>
                    <m:r>
                      <m:t>4.0</m:t>
                    </m:r>
                  </m:oMath>
                </a14:m>
                <a:r>
                  <a:rPr/>
                  <a:t>.</a:t>
                </a:r>
              </a:p>
              <a:p>
                <a:pPr lvl="0" marL="1270000" indent="0">
                  <a:buNone/>
                </a:pPr>
                <a:r>
                  <a:rPr sz="1800">
                    <a:latin typeface="Courier"/>
                  </a:rPr>
                  <a:t>dat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A070"/>
                    </a:solidFill>
                    <a:latin typeface="Courier"/>
                  </a:rPr>
                  <a:t>2.56</a:t>
                </a:r>
                <a:r>
                  <a:rPr sz="1800">
                    <a:latin typeface="Courier"/>
                  </a:rPr>
                  <a:t>, </a:t>
                </a:r>
                <a:r>
                  <a:rPr sz="1800">
                    <a:solidFill>
                      <a:srgbClr val="40A070"/>
                    </a:solidFill>
                    <a:latin typeface="Courier"/>
                  </a:rPr>
                  <a:t>3.86</a:t>
                </a:r>
                <a:r>
                  <a:rPr sz="1800">
                    <a:latin typeface="Courier"/>
                  </a:rPr>
                  <a:t>, </a:t>
                </a:r>
                <a:r>
                  <a:rPr sz="1800">
                    <a:solidFill>
                      <a:srgbClr val="40A070"/>
                    </a:solidFill>
                    <a:latin typeface="Courier"/>
                  </a:rPr>
                  <a:t>5.66</a:t>
                </a:r>
                <a:r>
                  <a:rPr sz="1800">
                    <a:latin typeface="Courier"/>
                  </a:rPr>
                  <a:t>, </a:t>
                </a:r>
                <a:r>
                  <a:rPr sz="1800">
                    <a:solidFill>
                      <a:srgbClr val="40A070"/>
                    </a:solidFill>
                    <a:latin typeface="Courier"/>
                  </a:rPr>
                  <a:t>5.95</a:t>
                </a:r>
                <a:r>
                  <a:rPr sz="1800">
                    <a:latin typeface="Courier"/>
                  </a:rPr>
                  <a:t>, </a:t>
                </a:r>
                <a:r>
                  <a:rPr sz="1800">
                    <a:solidFill>
                      <a:srgbClr val="40A070"/>
                    </a:solidFill>
                    <a:latin typeface="Courier"/>
                  </a:rPr>
                  <a:t>7.67</a:t>
                </a:r>
                <a:r>
                  <a:rPr sz="1800">
                    <a:latin typeface="Courier"/>
                  </a:rPr>
                  <a:t>, </a:t>
                </a:r>
                <a:r>
                  <a:rPr sz="1800">
                    <a:solidFill>
                      <a:srgbClr val="40A070"/>
                    </a:solidFill>
                    <a:latin typeface="Courier"/>
                  </a:rPr>
                  <a:t>1.92</a:t>
                </a:r>
                <a:r>
                  <a:rPr sz="1800">
                    <a:latin typeface="Courier"/>
                  </a:rPr>
                  <a:t>, </a:t>
                </a:r>
                <a:r>
                  <a:rPr sz="1800">
                    <a:solidFill>
                      <a:srgbClr val="40A070"/>
                    </a:solidFill>
                    <a:latin typeface="Courier"/>
                  </a:rPr>
                  <a:t>10.01</a:t>
                </a:r>
                <a:r>
                  <a:rPr sz="1800">
                    <a:latin typeface="Courier"/>
                  </a:rPr>
                  <a:t>, </a:t>
                </a:r>
                <a:r>
                  <a:rPr sz="1800">
                    <a:solidFill>
                      <a:srgbClr val="40A070"/>
                    </a:solidFill>
                    <a:latin typeface="Courier"/>
                  </a:rPr>
                  <a:t>6.00</a:t>
                </a:r>
                <a:r>
                  <a:rPr sz="1800">
                    <a:latin typeface="Courier"/>
                  </a:rPr>
                  <a:t>,</a:t>
                </a:r>
                <a:br/>
                <a:r>
                  <a:rPr sz="1800">
                    <a:latin typeface="Courier"/>
                  </a:rPr>
                  <a:t>         </a:t>
                </a:r>
                <a:r>
                  <a:rPr sz="1800">
                    <a:solidFill>
                      <a:srgbClr val="40A070"/>
                    </a:solidFill>
                    <a:latin typeface="Courier"/>
                  </a:rPr>
                  <a:t>4.47</a:t>
                </a:r>
                <a:r>
                  <a:rPr sz="1800">
                    <a:latin typeface="Courier"/>
                  </a:rPr>
                  <a:t>, </a:t>
                </a:r>
                <a:r>
                  <a:rPr sz="1800">
                    <a:solidFill>
                      <a:srgbClr val="40A070"/>
                    </a:solidFill>
                    <a:latin typeface="Courier"/>
                  </a:rPr>
                  <a:t>6.83</a:t>
                </a:r>
                <a:r>
                  <a:rPr sz="1800">
                    <a:latin typeface="Courier"/>
                  </a:rPr>
                  <a:t>, </a:t>
                </a:r>
                <a:r>
                  <a:rPr sz="1800">
                    <a:solidFill>
                      <a:srgbClr val="40A070"/>
                    </a:solidFill>
                    <a:latin typeface="Courier"/>
                  </a:rPr>
                  <a:t>1.47</a:t>
                </a:r>
                <a:r>
                  <a:rPr sz="1800">
                    <a:latin typeface="Courier"/>
                  </a:rPr>
                  <a:t>, </a:t>
                </a:r>
                <a:r>
                  <a:rPr sz="1800">
                    <a:solidFill>
                      <a:srgbClr val="40A070"/>
                    </a:solidFill>
                    <a:latin typeface="Courier"/>
                  </a:rPr>
                  <a:t>1.02</a:t>
                </a:r>
                <a:r>
                  <a:rPr sz="1800">
                    <a:latin typeface="Courier"/>
                  </a:rPr>
                  <a:t>, </a:t>
                </a:r>
                <a:r>
                  <a:rPr sz="1800">
                    <a:solidFill>
                      <a:srgbClr val="40A070"/>
                    </a:solidFill>
                    <a:latin typeface="Courier"/>
                  </a:rPr>
                  <a:t>8.36</a:t>
                </a:r>
                <a:r>
                  <a:rPr sz="1800">
                    <a:latin typeface="Courier"/>
                  </a:rPr>
                  <a:t>, </a:t>
                </a:r>
                <a:r>
                  <a:rPr sz="1800">
                    <a:solidFill>
                      <a:srgbClr val="40A070"/>
                    </a:solidFill>
                    <a:latin typeface="Courier"/>
                  </a:rPr>
                  <a:t>3.36</a:t>
                </a:r>
                <a:r>
                  <a:rPr sz="1800">
                    <a:latin typeface="Courier"/>
                  </a:rPr>
                  <a:t>, </a:t>
                </a:r>
                <a:r>
                  <a:rPr sz="1800">
                    <a:solidFill>
                      <a:srgbClr val="40A070"/>
                    </a:solidFill>
                    <a:latin typeface="Courier"/>
                  </a:rPr>
                  <a:t>5.34</a:t>
                </a:r>
                <a:r>
                  <a:rPr sz="1800">
                    <a:latin typeface="Courier"/>
                  </a:rPr>
                  <a:t>, </a:t>
                </a:r>
                <a:r>
                  <a:rPr sz="1800">
                    <a:solidFill>
                      <a:srgbClr val="40A070"/>
                    </a:solidFill>
                    <a:latin typeface="Courier"/>
                  </a:rPr>
                  <a:t>1.75</a:t>
                </a:r>
                <a:r>
                  <a:rPr sz="1800">
                    <a:latin typeface="Courier"/>
                  </a:rPr>
                  <a:t>,</a:t>
                </a:r>
                <a:br/>
                <a:r>
                  <a:rPr sz="1800">
                    <a:latin typeface="Courier"/>
                  </a:rPr>
                  <a:t>         </a:t>
                </a:r>
                <a:r>
                  <a:rPr sz="1800">
                    <a:solidFill>
                      <a:srgbClr val="40A070"/>
                    </a:solidFill>
                    <a:latin typeface="Courier"/>
                  </a:rPr>
                  <a:t>4.55</a:t>
                </a:r>
                <a:r>
                  <a:rPr sz="1800">
                    <a:latin typeface="Courier"/>
                  </a:rPr>
                  <a:t>, </a:t>
                </a:r>
                <a:r>
                  <a:rPr sz="1800">
                    <a:solidFill>
                      <a:srgbClr val="40A070"/>
                    </a:solidFill>
                    <a:latin typeface="Courier"/>
                  </a:rPr>
                  <a:t>4.78</a:t>
                </a:r>
                <a:r>
                  <a:rPr sz="1800">
                    <a:latin typeface="Courier"/>
                  </a:rPr>
                  <a:t>, </a:t>
                </a:r>
                <a:r>
                  <a:rPr sz="1800">
                    <a:solidFill>
                      <a:srgbClr val="40A070"/>
                    </a:solidFill>
                    <a:latin typeface="Courier"/>
                  </a:rPr>
                  <a:t>4.91</a:t>
                </a:r>
                <a:r>
                  <a:rPr sz="1800">
                    <a:latin typeface="Courier"/>
                  </a:rPr>
                  <a:t>)</a:t>
                </a:r>
                <a:br/>
                <a:r>
                  <a:rPr sz="1800">
                    <a:latin typeface="Courier"/>
                  </a:rPr>
                  <a:t>mod_a &lt;-</a:t>
                </a:r>
                <a:r>
                  <a:rPr sz="1800">
                    <a:solidFill>
                      <a:srgbClr val="4070A0"/>
                    </a:solidFill>
                    <a:latin typeface="Courier"/>
                  </a:rPr>
                  <a:t> </a:t>
                </a:r>
                <a:r>
                  <a:rPr sz="1800" b="1">
                    <a:solidFill>
                      <a:srgbClr val="007020"/>
                    </a:solidFill>
                    <a:latin typeface="Courier"/>
                  </a:rPr>
                  <a:t>t.test</a:t>
                </a:r>
                <a:r>
                  <a:rPr sz="1800">
                    <a:latin typeface="Courier"/>
                  </a:rPr>
                  <a:t>(</a:t>
                </a:r>
                <a:r>
                  <a:rPr sz="1800">
                    <a:solidFill>
                      <a:srgbClr val="902000"/>
                    </a:solidFill>
                    <a:latin typeface="Courier"/>
                  </a:rPr>
                  <a:t>x =</a:t>
                </a:r>
                <a:r>
                  <a:rPr sz="1800">
                    <a:latin typeface="Courier"/>
                  </a:rPr>
                  <a:t> dat, </a:t>
                </a:r>
                <a:r>
                  <a:rPr sz="1800">
                    <a:solidFill>
                      <a:srgbClr val="902000"/>
                    </a:solidFill>
                    <a:latin typeface="Courier"/>
                  </a:rPr>
                  <a:t>alternative =</a:t>
                </a:r>
                <a:r>
                  <a:rPr sz="1800">
                    <a:latin typeface="Courier"/>
                  </a:rPr>
                  <a:t> </a:t>
                </a:r>
                <a:r>
                  <a:rPr sz="1800">
                    <a:solidFill>
                      <a:srgbClr val="4070A0"/>
                    </a:solidFill>
                    <a:latin typeface="Courier"/>
                  </a:rPr>
                  <a:t>"two.sided"</a:t>
                </a:r>
                <a:r>
                  <a:rPr sz="1800">
                    <a:latin typeface="Courier"/>
                  </a:rPr>
                  <a:t>, </a:t>
                </a:r>
                <a:r>
                  <a:rPr sz="1800">
                    <a:solidFill>
                      <a:srgbClr val="902000"/>
                    </a:solidFill>
                    <a:latin typeface="Courier"/>
                  </a:rPr>
                  <a:t>mu =</a:t>
                </a:r>
                <a:r>
                  <a:rPr sz="1800">
                    <a:latin typeface="Courier"/>
                  </a:rPr>
                  <a:t> </a:t>
                </a:r>
                <a:r>
                  <a:rPr sz="1800">
                    <a:solidFill>
                      <a:srgbClr val="40A070"/>
                    </a:solidFill>
                    <a:latin typeface="Courier"/>
                  </a:rPr>
                  <a:t>4</a:t>
                </a:r>
                <a:r>
                  <a:rPr sz="1800">
                    <a:latin typeface="Courier"/>
                  </a:rPr>
                  <a:t>)</a:t>
                </a:r>
                <a:br/>
                <a:r>
                  <a:rPr sz="1800">
                    <a:latin typeface="Courier"/>
                  </a:rPr>
                  <a:t>mod_b &lt;-</a:t>
                </a:r>
                <a:r>
                  <a:rPr sz="1800">
                    <a:solidFill>
                      <a:srgbClr val="4070A0"/>
                    </a:solidFill>
                    <a:latin typeface="Courier"/>
                  </a:rPr>
                  <a:t> </a:t>
                </a:r>
                <a:r>
                  <a:rPr sz="1800" b="1">
                    <a:solidFill>
                      <a:srgbClr val="007020"/>
                    </a:solidFill>
                    <a:latin typeface="Courier"/>
                  </a:rPr>
                  <a:t>lm</a:t>
                </a:r>
                <a:r>
                  <a:rPr sz="1800">
                    <a:latin typeface="Courier"/>
                  </a:rPr>
                  <a:t>((dat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4</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Fitting</a:t>
            </a:r>
            <a:r>
              <a:rPr/>
              <a:t> </a:t>
            </a:r>
            <a:r>
              <a:rPr/>
              <a:t>using</a:t>
            </a:r>
            <a:r>
              <a:rPr/>
              <a:t> </a:t>
            </a:r>
            <a:r>
              <a:rPr/>
              <a:t>the</a:t>
            </a:r>
            <a:r>
              <a:rPr/>
              <a:t> </a:t>
            </a:r>
            <a:r>
              <a:rPr/>
              <a:t>t.test()</a:t>
            </a:r>
            <a:r>
              <a:rPr/>
              <a:t> </a:t>
            </a:r>
            <a:r>
              <a:rPr/>
              <a:t>function</a:t>
            </a:r>
          </a:p>
        </p:txBody>
      </p:sp>
      <p:sp>
        <p:nvSpPr>
          <p:cNvPr id="3" name="Content Placeholder 2"/>
          <p:cNvSpPr>
            <a:spLocks noGrp="1"/>
          </p:cNvSpPr>
          <p:nvPr>
            <p:ph idx="1"/>
          </p:nvPr>
        </p:nvSpPr>
        <p:spPr/>
        <p:txBody>
          <a:bodyPr/>
          <a:lstStyle/>
          <a:p>
            <a:pPr lvl="0" marL="1270000" indent="0">
              <a:buNone/>
            </a:pPr>
            <a:r>
              <a:rPr sz="1800">
                <a:latin typeface="Courier"/>
              </a:rPr>
              <a:t>mod_a</a:t>
            </a:r>
          </a:p>
          <a:p>
            <a:pPr lvl="0" marL="1270000" indent="0">
              <a:buNone/>
            </a:pPr>
            <a:r>
              <a:rPr sz="1800">
                <a:latin typeface="Courier"/>
              </a:rPr>
              <a:t>## 
##  One Sample t-test
## 
## data:  dat
## t = 1.3611, df = 18, p-value = 0.1903
## alternative hypothesis: true mean is not equal to 4
## 95 percent confidence interval:
##  3.586035 5.937123
## sample estimates:
## mean of x 
##  4.761579</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Fitting</a:t>
            </a:r>
            <a:r>
              <a:rPr/>
              <a:t> </a:t>
            </a:r>
            <a:r>
              <a:rPr/>
              <a:t>using</a:t>
            </a:r>
            <a:r>
              <a:rPr/>
              <a:t> </a:t>
            </a:r>
            <a:r>
              <a:rPr/>
              <a:t>the</a:t>
            </a:r>
            <a:r>
              <a:rPr/>
              <a:t> </a:t>
            </a:r>
            <a:r>
              <a:rPr/>
              <a:t>Linear</a:t>
            </a:r>
            <a:r>
              <a:rPr/>
              <a:t> </a:t>
            </a:r>
            <a:r>
              <a:rPr/>
              <a:t>Model</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(mod_b)</a:t>
            </a:r>
          </a:p>
          <a:p>
            <a:pPr lvl="0" marL="1270000" indent="0">
              <a:buNone/>
            </a:pPr>
            <a:r>
              <a:rPr sz="1800">
                <a:latin typeface="Courier"/>
              </a:rPr>
              <a:t>## 
## Call:
## lm(formula = (dat - 4) ~ 1)
## 
## Residuals:
##     Min      1Q  Median      3Q     Max 
## -3.7416 -1.8016  0.0184  1.2134  5.2484 
## 
## Coefficients:
##             Estimate Std. Error t value Pr(&gt;|t|)
## (Intercept)   0.7616     0.5595   1.361     0.19
## 
## Residual standard error: 2.439 on 18 degrees of freedom</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a:t>
            </a:r>
            <a:r>
              <a:rPr/>
              <a:t> </a:t>
            </a:r>
            <a:r>
              <a:rPr/>
              <a:t>…</a:t>
            </a:r>
          </a:p>
        </p:txBody>
      </p:sp>
      <p:sp>
        <p:nvSpPr>
          <p:cNvPr id="3" name="Content Placeholder 2"/>
          <p:cNvSpPr>
            <a:spLocks noGrp="1"/>
          </p:cNvSpPr>
          <p:nvPr>
            <p:ph idx="1"/>
          </p:nvPr>
        </p:nvSpPr>
        <p:spPr/>
        <p:txBody>
          <a:bodyPr/>
          <a:lstStyle/>
          <a:p>
            <a:pPr lvl="0" marL="0" indent="0">
              <a:buNone/>
            </a:pPr>
            <a:r>
              <a:rPr/>
              <a:t>That (Intercept) piece we ignored from our previous section turns out to be a t-test on the mean, when considered without a slope! Neat!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Summary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are</a:t>
            </a:r>
            <a:r>
              <a:rPr/>
              <a:t> </a:t>
            </a:r>
            <a:r>
              <a:rPr/>
              <a:t>we</a:t>
            </a:r>
            <a:r>
              <a:rPr/>
              <a:t> </a:t>
            </a:r>
            <a:r>
              <a:rPr/>
              <a:t>now?</a:t>
            </a:r>
          </a:p>
        </p:txBody>
      </p:sp>
      <p:sp>
        <p:nvSpPr>
          <p:cNvPr id="3" name="Content Placeholder 2"/>
          <p:cNvSpPr>
            <a:spLocks noGrp="1"/>
          </p:cNvSpPr>
          <p:nvPr>
            <p:ph idx="1"/>
          </p:nvPr>
        </p:nvSpPr>
        <p:spPr/>
        <p:txBody>
          <a:bodyPr/>
          <a:lstStyle/>
          <a:p>
            <a:pPr lvl="0" marL="0" indent="0">
              <a:buNone/>
            </a:pPr>
            <a:r>
              <a:rPr/>
              <a:t>As of the end of the second lecture, we have now done a whirlwind review of the key material of MATH 1051H that you are expected to remember, with references to the earlier probability material (such as the normal and t distributions, and probabilities under their curves).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chapters</a:t>
            </a:r>
            <a:r>
              <a:rPr/>
              <a:t> </a:t>
            </a:r>
            <a:r>
              <a:rPr/>
              <a:t>have</a:t>
            </a:r>
            <a:r>
              <a:rPr/>
              <a:t> </a:t>
            </a:r>
            <a:r>
              <a:rPr/>
              <a:t>been</a:t>
            </a:r>
            <a:r>
              <a:rPr/>
              <a:t> </a:t>
            </a:r>
            <a:r>
              <a:rPr/>
              <a:t>covered?</a:t>
            </a:r>
          </a:p>
        </p:txBody>
      </p:sp>
      <p:sp>
        <p:nvSpPr>
          <p:cNvPr id="3" name="Content Placeholder 2"/>
          <p:cNvSpPr>
            <a:spLocks noGrp="1"/>
          </p:cNvSpPr>
          <p:nvPr>
            <p:ph idx="1"/>
          </p:nvPr>
        </p:nvSpPr>
        <p:spPr/>
        <p:txBody>
          <a:bodyPr/>
          <a:lstStyle/>
          <a:p>
            <a:pPr lvl="0" marL="0" indent="0">
              <a:buNone/>
            </a:pPr>
            <a:r>
              <a:rPr/>
              <a:t>If you want to review in the textbook, the following chapters are considered to be “done” and you are expected to be able to reference the material from them:</a:t>
            </a:r>
          </a:p>
          <a:p>
            <a:pPr lvl="1"/>
            <a:r>
              <a:rPr/>
              <a:t>Chapter 5</a:t>
            </a:r>
          </a:p>
          <a:p>
            <a:pPr lvl="1"/>
            <a:r>
              <a:rPr/>
              <a:t>Chapter 6.1</a:t>
            </a:r>
          </a:p>
          <a:p>
            <a:pPr lvl="1"/>
            <a:r>
              <a:rPr/>
              <a:t>Chapter 7.1</a:t>
            </a:r>
          </a:p>
          <a:p>
            <a:pPr lvl="1"/>
            <a:r>
              <a:rPr/>
              <a:t>Chapter 8.1-8.3</a:t>
            </a:r>
          </a:p>
          <a:p>
            <a:pPr lvl="0" marL="0" indent="0">
              <a:buNone/>
            </a:pPr>
            <a:r>
              <a:rPr/>
              <a:t>Our semester will cover the rest of Chapters 6, 7, and 8, and also the material of Chapter 9. In addition we will have a special unit toward the end of the semester where we cover some material not in the textbook aside from brief mentions in Chapter 1 (designing statistical experiments).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Average</a:t>
            </a:r>
            <a:r>
              <a:rPr/>
              <a:t> </a:t>
            </a:r>
            <a:r>
              <a:rPr/>
              <a:t>number</a:t>
            </a:r>
            <a:r>
              <a:rPr/>
              <a:t> </a:t>
            </a:r>
            <a:r>
              <a:rPr/>
              <a:t>of</a:t>
            </a:r>
            <a:r>
              <a:rPr/>
              <a:t> </a:t>
            </a:r>
            <a:r>
              <a:rPr/>
              <a:t>exclusive</a:t>
            </a:r>
            <a:r>
              <a:rPr/>
              <a:t> </a:t>
            </a:r>
            <a:r>
              <a:rPr/>
              <a:t>relationships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random sample of 50 college students were asked how many exclusive relationships they have been in so far. This sample yielded a mean of 3.2 and a standard deviation of 1.74. Estimate the true average number of exclusive relationships using this sample.</a:t>
                </a:r>
              </a:p>
              <a:p>
                <a:pPr lvl="0" marL="0" indent="0">
                  <a:buNone/>
                </a:pPr>
                <a14:m>
                  <m:oMathPara xmlns:m="http://schemas.openxmlformats.org/officeDocument/2006/math">
                    <m:oMathParaPr>
                      <m:jc m:val="center"/>
                    </m:oMathParaPr>
                    <m:oMath>
                      <m:bar>
                        <m:barPr>
                          <m:pos m:val="top"/>
                        </m:barPr>
                        <m:e>
                          <m:r>
                            <m:t>x</m:t>
                          </m:r>
                        </m:e>
                      </m:bar>
                      <m:r>
                        <m:t>=</m:t>
                      </m:r>
                      <m:r>
                        <m:t>3.2</m:t>
                      </m:r>
                      <m:r>
                        <m:t>  </m:t>
                      </m:r>
                      <m:r>
                        <m:t>s</m:t>
                      </m:r>
                      <m:r>
                        <m:t>=</m:t>
                      </m:r>
                      <m:r>
                        <m:t>1.74</m:t>
                      </m:r>
                    </m:oMath>
                  </m:oMathPara>
                </a14:m>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center"/>
                                <m:count m:val="1"/>
                              </m:mcPr>
                            </m:mc>
                            <m:mc>
                              <m:mcPr>
                                <m:mcJc m:val="left"/>
                                <m:count m:val="1"/>
                              </m:mcPr>
                            </m:mc>
                          </m:mcs>
                        </m:mPr>
                        <m:mr>
                          <m:e>
                            <m:bar>
                              <m:barPr>
                                <m:pos m:val="top"/>
                              </m:barPr>
                              <m:e>
                                <m:r>
                                  <m:t>x</m:t>
                                </m:r>
                              </m:e>
                            </m:bar>
                            <m:r>
                              <m:t>±</m:t>
                            </m:r>
                            <m:r>
                              <m:t>2</m:t>
                            </m:r>
                            <m:r>
                              <m:t>×</m:t>
                            </m:r>
                            <m:r>
                              <m:t>S</m:t>
                            </m:r>
                            <m:r>
                              <m:t>E</m:t>
                            </m:r>
                          </m:e>
                          <m:e>
                            <m:r>
                              <m:t>=</m:t>
                            </m:r>
                          </m:e>
                          <m:e>
                            <m:r>
                              <m:t>3.2</m:t>
                            </m:r>
                            <m:r>
                              <m:t>±</m:t>
                            </m:r>
                            <m:r>
                              <m:t>2</m:t>
                            </m:r>
                            <m:r>
                              <m:t>×</m:t>
                            </m:r>
                            <m:r>
                              <m:t>0.25</m:t>
                            </m:r>
                          </m:e>
                        </m:mr>
                        <m:mr>
                          <m:e/>
                          <m:e>
                            <m:r>
                              <m:t>=</m:t>
                            </m:r>
                          </m:e>
                          <m:e>
                            <m:r>
                              <m:t>(</m:t>
                            </m:r>
                            <m:r>
                              <m:t>3.2</m:t>
                            </m:r>
                            <m:r>
                              <m:t>−</m:t>
                            </m:r>
                            <m:r>
                              <m:t>0.5</m:t>
                            </m:r>
                            <m:r>
                              <m:t>,</m:t>
                            </m:r>
                            <m:r>
                              <m:t>3.2</m:t>
                            </m:r>
                            <m:r>
                              <m:t>+</m:t>
                            </m:r>
                            <m:r>
                              <m:t>0.5</m:t>
                            </m:r>
                            <m:r>
                              <m:t>)</m:t>
                            </m:r>
                          </m:e>
                        </m:mr>
                        <m:mr>
                          <m:e/>
                          <m:e>
                            <m:r>
                              <m:t>=</m:t>
                            </m:r>
                          </m:e>
                          <m:e>
                            <m:r>
                              <m:t>(</m:t>
                            </m:r>
                            <m:r>
                              <m:t>2.7</m:t>
                            </m:r>
                            <m:r>
                              <m:t>,</m:t>
                            </m:r>
                            <m:r>
                              <m:t>3.7</m:t>
                            </m:r>
                            <m:r>
                              <m:t>)</m:t>
                            </m:r>
                          </m:e>
                        </m:mr>
                      </m:m>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the correct interpretation of this confidence interval?</a:t>
            </a:r>
          </a:p>
          <a:p>
            <a:pPr lvl="0" marL="0" indent="0">
              <a:buNone/>
            </a:pPr>
            <a:r>
              <a:rPr/>
              <a:t>We are 95% confident that</a:t>
            </a:r>
          </a:p>
          <a:p>
            <a:pPr lvl="1"/>
            <a:r>
              <a:rPr/>
              <a:t>the average number of exclusive relationships college students in this sample have been in is between 2.7 and 3.7.</a:t>
            </a:r>
          </a:p>
          <a:p>
            <a:pPr lvl="1"/>
            <a:r>
              <a:rPr/>
              <a:t>college students on average have been in between 2.7 and 3.7 exclusive relationships.</a:t>
            </a:r>
          </a:p>
          <a:p>
            <a:pPr lvl="1"/>
            <a:r>
              <a:rPr/>
              <a:t>a randomly chosen college student has been in 2.7 to 3.7 exclusive relationships.</a:t>
            </a:r>
          </a:p>
          <a:p>
            <a:pPr lvl="1"/>
            <a:r>
              <a:rPr/>
              <a:t>95% of college students have been in 2.7 to 3.7 exclusive relationships.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Which of the following is the correct interpretation of this confidence interval?</a:t>
            </a:r>
          </a:p>
          <a:p>
            <a:pPr lvl="0" marL="0" indent="0">
              <a:buNone/>
            </a:pPr>
            <a:r>
              <a:rPr/>
              <a:t>We are 95% confident that</a:t>
            </a:r>
          </a:p>
          <a:p>
            <a:pPr lvl="1"/>
            <a:r>
              <a:rPr/>
              <a:t>the average number of exclusive relationships college students in this sample have been in is between 2.7 and 3.7.</a:t>
            </a:r>
          </a:p>
          <a:p>
            <a:pPr lvl="1"/>
            <a:r>
              <a:rPr/>
              <a:t>college students on average have been in between 2.7 and 3.7 exclusive relationships.</a:t>
            </a:r>
          </a:p>
          <a:p>
            <a:pPr lvl="1"/>
            <a:r>
              <a:rPr/>
              <a:t>a randomly chosen college student has been in 2.7 to 3.7 exclusive relationships.</a:t>
            </a:r>
          </a:p>
          <a:p>
            <a:pPr lvl="1"/>
            <a:r>
              <a:rPr/>
              <a:t>95% of college students have been in 2.7 to 3.7 exclusive relationships.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more</a:t>
            </a:r>
            <a:r>
              <a:rPr/>
              <a:t> </a:t>
            </a:r>
            <a:r>
              <a:rPr/>
              <a:t>accurate</a:t>
            </a:r>
            <a:r>
              <a:rPr/>
              <a:t> </a:t>
            </a:r>
            <a:r>
              <a:rPr/>
              <a:t>interval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Confidence interval, a general formula</a:t>
                </a:r>
              </a:p>
              <a:p>
                <a:pPr lvl="0" marL="0" indent="0">
                  <a:buNone/>
                </a:pPr>
                <a14:m>
                  <m:oMathPara xmlns:m="http://schemas.openxmlformats.org/officeDocument/2006/math">
                    <m:oMathParaPr>
                      <m:jc m:val="center"/>
                    </m:oMathParaPr>
                    <m:oMath>
                      <m:r>
                        <m:rPr>
                          <m:nor/>
                          <m:sty m:val="p"/>
                        </m:rPr>
                        <m:t>point estimate</m:t>
                      </m:r>
                      <m:r>
                        <m:t>±</m:t>
                      </m:r>
                      <m:sSup>
                        <m:e>
                          <m:r>
                            <m:t>z</m:t>
                          </m:r>
                        </m:e>
                        <m:sup>
                          <m:r>
                            <m:t>⋆</m:t>
                          </m:r>
                        </m:sup>
                      </m:sSup>
                      <m:r>
                        <m:t>⋅</m:t>
                      </m:r>
                      <m:r>
                        <m:t>S</m:t>
                      </m:r>
                      <m:r>
                        <m:t>E</m:t>
                      </m:r>
                    </m:oMath>
                  </m:oMathPara>
                </a14:m>
              </a:p>
              <a:p>
                <a:pPr lvl="0" marL="0" indent="0">
                  <a:buNone/>
                </a:pPr>
                <a:r>
                  <a:rPr/>
                  <a:t>Conditions when the point estimate = </a:t>
                </a:r>
                <a14:m>
                  <m:oMath xmlns:m="http://schemas.openxmlformats.org/officeDocument/2006/math">
                    <m:bar>
                      <m:barPr>
                        <m:pos m:val="top"/>
                      </m:barPr>
                      <m:e>
                        <m:r>
                          <m:t>x</m:t>
                        </m:r>
                      </m:e>
                    </m:bar>
                  </m:oMath>
                </a14:m>
                <a:r>
                  <a:rPr/>
                  <a:t>:</a:t>
                </a:r>
              </a:p>
              <a:p>
                <a:pPr lvl="1"/>
                <a:r>
                  <a:rPr b="1"/>
                  <a:t>Independence:</a:t>
                </a:r>
                <a:r>
                  <a:rPr/>
                  <a:t> Observations in the sample must be independent</a:t>
                </a:r>
              </a:p>
              <a:p>
                <a:pPr lvl="2"/>
                <a:r>
                  <a:rPr/>
                  <a:t>random sample/assignment</a:t>
                </a:r>
              </a:p>
              <a:p>
                <a:pPr lvl="2"/>
                <a:r>
                  <a:rPr/>
                  <a:t>if sampling without replacement, </a:t>
                </a:r>
                <a14:m>
                  <m:oMath xmlns:m="http://schemas.openxmlformats.org/officeDocument/2006/math">
                    <m:r>
                      <m:t>n</m:t>
                    </m:r>
                    <m:r>
                      <m:t>&lt;</m:t>
                    </m:r>
                  </m:oMath>
                </a14:m>
                <a:r>
                  <a:rPr/>
                  <a:t> 10% of population</a:t>
                </a:r>
              </a:p>
              <a:p>
                <a:pPr lvl="1"/>
                <a:r>
                  <a:rPr b="1"/>
                  <a:t>Sample size / skew:</a:t>
                </a:r>
                <a:r>
                  <a:rPr/>
                  <a:t> </a:t>
                </a:r>
                <a14:m>
                  <m:oMath xmlns:m="http://schemas.openxmlformats.org/officeDocument/2006/math">
                    <m:r>
                      <m:t>n</m:t>
                    </m:r>
                    <m:r>
                      <m:t>≥</m:t>
                    </m:r>
                    <m:r>
                      <m:t>30</m:t>
                    </m:r>
                  </m:oMath>
                </a14:m>
                <a:r>
                  <a:rPr/>
                  <a:t> and population distribution should not be extremely skewed</a:t>
                </a:r>
              </a:p>
              <a:p>
                <a:pPr lvl="0" marL="0" indent="0">
                  <a:buNone/>
                </a:pPr>
                <a:r>
                  <a:rPr b="1"/>
                  <a:t>Note:</a:t>
                </a:r>
                <a:r>
                  <a:rPr/>
                  <a:t> We will discuss working with samples where </a:t>
                </a:r>
                <a14:m>
                  <m:oMath xmlns:m="http://schemas.openxmlformats.org/officeDocument/2006/math">
                    <m:r>
                      <m:t>n</m:t>
                    </m:r>
                    <m:r>
                      <m:t>&lt;</m:t>
                    </m:r>
                    <m:r>
                      <m:t>30</m:t>
                    </m:r>
                  </m:oMath>
                </a14:m>
                <a:r>
                  <a:rPr/>
                  <a:t> later.</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Capturing</a:t>
            </a:r>
            <a:r>
              <a:rPr/>
              <a:t> </a:t>
            </a:r>
            <a:r>
              <a:rPr/>
              <a:t>the</a:t>
            </a:r>
            <a:r>
              <a:rPr/>
              <a:t> </a:t>
            </a:r>
            <a:r>
              <a:rPr/>
              <a:t>population</a:t>
            </a:r>
            <a:r>
              <a:rPr/>
              <a:t> </a:t>
            </a:r>
            <a:r>
              <a:rPr/>
              <a:t>parameter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does 95% confident mean?</a:t>
                </a:r>
              </a:p>
              <a:p>
                <a:pPr lvl="1"/>
                <a:r>
                  <a:rPr/>
                  <a:t>Suppose we took many samples and built a confidence interval from each sample using the equation </a:t>
                </a:r>
                <a14:m>
                  <m:oMath xmlns:m="http://schemas.openxmlformats.org/officeDocument/2006/math">
                    <m:r>
                      <m:rPr>
                        <m:nor/>
                        <m:sty m:val="p"/>
                      </m:rPr>
                      <m:t>point estimate</m:t>
                    </m:r>
                    <m:r>
                      <m:t>±</m:t>
                    </m:r>
                    <m:r>
                      <m:t>2</m:t>
                    </m:r>
                    <m:r>
                      <m:t>⋅</m:t>
                    </m:r>
                    <m:r>
                      <m:t>S</m:t>
                    </m:r>
                    <m:r>
                      <m:t>E</m:t>
                    </m:r>
                  </m:oMath>
                </a14:m>
                <a:r>
                  <a:rPr/>
                  <a:t>.</a:t>
                </a:r>
              </a:p>
              <a:p>
                <a:pPr lvl="1"/>
                <a:r>
                  <a:rPr/>
                  <a:t>Then about 95% of those intervals would contain the true population </a:t>
                </a:r>
                <a14:m>
                  <m:oMath xmlns:m="http://schemas.openxmlformats.org/officeDocument/2006/math">
                    <m:r>
                      <m:t>μ</m:t>
                    </m:r>
                  </m:oMath>
                </a14:m>
                <a:r>
                  <a:rPr/>
                  <a:t>.</a:t>
                </a:r>
              </a:p>
              <a:p>
                <a:pPr lvl="1"/>
                <a:r>
                  <a:rPr/>
                  <a:t>The figure to the right shows this process with 25 samples, where 24 of the resulting confidence intervals contain the true average number of exclusive relationships, and one does not.</a:t>
                </a:r>
              </a:p>
              <a:p>
                <a:pPr lvl="0" marL="0" indent="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02</dc:title>
  <dc:creator/>
  <cp:keywords/>
  <dcterms:created xsi:type="dcterms:W3CDTF">2020-06-22T21:18:26Z</dcterms:created>
  <dcterms:modified xsi:type="dcterms:W3CDTF">2020-06-22T21:18:26Z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output">
    <vt:lpwstr/>
  </property>
</Properties>
</file>