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MATH</a:t>
            </a:r>
            <a:r>
              <a:rPr/>
              <a:t> </a:t>
            </a:r>
            <a:r>
              <a:rPr/>
              <a:t>1052H</a:t>
            </a:r>
            <a:r>
              <a:rPr/>
              <a:t> </a:t>
            </a:r>
            <a:r>
              <a:rPr/>
              <a:t>-</a:t>
            </a:r>
            <a:r>
              <a:rPr/>
              <a:t> </a:t>
            </a:r>
            <a:r>
              <a:rPr/>
              <a:t>S62</a:t>
            </a:r>
            <a:r>
              <a:rPr/>
              <a:t> </a:t>
            </a:r>
            <a:r>
              <a:rPr/>
              <a:t>-</a:t>
            </a:r>
            <a:r>
              <a:rPr/>
              <a:t> </a:t>
            </a:r>
            <a:r>
              <a:rPr/>
              <a:t>Lecture</a:t>
            </a:r>
            <a:r>
              <a:rPr/>
              <a:t> </a:t>
            </a:r>
            <a:r>
              <a:rPr/>
              <a:t>03</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a:buNone /></a:pPr><a:r><a:rPr /><a:t>GSS</a:t></a:r></a:p></a:txBody><a:tcPr /></a:tc><a:tc><a:txBody><a:bodyPr /><a:lstStyle /><a:p><a:pPr lvl="0" marL="0" indent="0"><a:buNone /></a:pPr><a:r><a:rPr /><a:t>Duke</a:t></a:r></a:p></a:txBody><a:tcPr /></a:tc></a:tr><a:tr h="0"><a:tc><a:txBody><a:bodyPr /><a:lstStyle /><a:p><a:pPr lvl="0" marL="0" indent="0" algn="l"><a:buNone /></a:pPr><a:r><a:rPr /><a:t>A</a:t></a:r><a:r><a:rPr /><a:t> </a:t></a:r><a:r><a:rPr /><a:t>great</a:t></a:r><a:r><a:rPr /><a:t> </a:t></a:r><a:r><a:rPr /><a:t>deal</a:t></a:r></a:p></a:txBody></a:tc><a:tc><a:txBody><a:bodyPr /><a:lstStyle /><a:p><a:pPr lvl="0" marL="0" indent="0"><a:buNone /></a:pPr><a:r><a:rPr /><a:t>454</a:t></a:r></a:p></a:txBody></a:tc><a:tc><a:txBody><a:bodyPr /><a:lstStyle /><a:p><a:pPr lvl="0" marL="0" indent="0"><a:buNone /></a:pPr><a:r><a:rPr /><a:t>69</a:t></a:r></a:p></a:txBody></a:tc></a:tr><a:tr h="0"><a:tc><a:txBody><a:bodyPr /><a:lstStyle /><a:p><a:pPr lvl="0" marL="0" indent="0" algn="l"><a:buNone /></a:pPr><a:r><a:rPr /><a:t>Some</a:t></a:r></a:p></a:txBody></a:tc><a:tc><a:txBody><a:bodyPr /><a:lstStyle /><a:p><a:pPr lvl="0" marL="0" indent="0"><a:buNone /></a:pPr><a:r><a:rPr /><a:t>124</a:t></a:r></a:p></a:txBody></a:tc><a:tc><a:txBody><a:bodyPr /><a:lstStyle /><a:p><a:pPr lvl="0" marL="0" indent="0"><a:buNone /></a:pPr><a:r><a:rPr /><a:t>30</a:t></a:r></a:p></a:txBody></a:tc></a:tr><a:tr h="0"><a:tc><a:txBody><a:bodyPr /><a:lstStyle /><a:p><a:pPr lvl="0" marL="0" indent="0" algn="l"><a:buNone /></a:pPr><a:r><a:rPr /><a:t>A</a:t></a:r><a:r><a:rPr /><a:t> </a:t></a:r><a:r><a:rPr /><a:t>little</a:t></a:r></a:p></a:txBody></a:tc><a:tc><a:txBody><a:bodyPr /><a:lstStyle /><a:p><a:pPr lvl="0" marL="0" indent="0"><a:buNone /></a:pPr><a:r><a:rPr /><a:t>52</a:t></a:r></a:p></a:txBody></a:tc><a:tc><a:txBody><a:bodyPr /><a:lstStyle /><a:p><a:pPr lvl="0" marL="0" indent="0"><a:buNone /></a:pPr><a:r><a:rPr /><a:t>4</a:t></a:r></a:p></a:txBody></a:tc></a:tr><a:tr h="0"><a:tc><a:txBody><a:bodyPr /><a:lstStyle /><a:p><a:pPr lvl="0" marL="0" indent="0" algn="l"><a:buNone /></a:pPr><a:r><a:rPr /><a:t>Not</a:t></a:r><a:r><a:rPr /><a:t> </a:t></a:r><a:r><a:rPr /><a:t>at</a:t></a:r><a:r><a:rPr /><a:t> </a:t></a:r><a:r><a:rPr /><a:t>all</a:t></a:r></a:p></a:txBody></a:tc><a:tc><a:txBody><a:bodyPr /><a:lstStyle /><a:p><a:pPr lvl="0" marL="0" indent="0"><a:buNone /></a:pPr><a:r><a:rPr /><a:t>50</a:t></a:r></a:p></a:txBody></a:tc><a:tc><a:txBody><a:bodyPr /><a:lstStyle /><a:p><a:pPr lvl="0" marL="0" indent="0"><a:buNone /></a:pPr><a:r><a:rPr /><a:t>2</a:t></a:r></a:p></a:txBody></a:tc></a:tr><a:tr h="0"><a:tc><a:txBody><a:bodyPr /><a:lstStyle /><a:p><a:pPr lvl="0" marL="0" indent="0" algn="l"><a:buNone /></a:pPr><a:r><a:rPr /><a:t>Total</a:t></a:r></a:p></a:txBody></a:tc><a:tc><a:txBody><a:bodyPr /><a:lstStyle /><a:p><a:pPr lvl="0" marL="0" indent="0"><a:buNone /></a:pPr><a:r><a:rPr /><a:t>680</a:t></a:r></a:p></a:txBody></a:tc><a:tc><a:txBody><a:bodyPr /><a:lstStyle /><a:p><a:pPr lvl="0" marL="0" indent="0"><a:buNone /></a:pPr><a:r><a:rPr /><a:t>105</a:t></a:r></a:p></a:txBody></a:tc></a:tr></a:tbl></a:graphicData></a:graphic></p:graphicFrame></p:spTree></p:cSld></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b="1"/>
                  <a:t>Parameter of interest:</a:t>
                </a:r>
                <a:r>
                  <a:rPr/>
                  <a:t> Difference between the proportions of </a:t>
                </a:r>
                <a:r>
                  <a:rPr b="1"/>
                  <a:t>all</a:t>
                </a:r>
                <a:r>
                  <a:rPr/>
                  <a:t> Duke students and </a:t>
                </a:r>
                <a:r>
                  <a:rPr b="1"/>
                  <a:t>all</a:t>
                </a:r>
                <a:r>
                  <a:rPr/>
                  <a:t> Americans who would be bothered a great deal by the northern ice cap completely melting.</a:t>
                </a:r>
              </a:p>
              <a:p>
                <a:pPr lvl="0" marL="0" indent="0">
                  <a:buNone/>
                </a:pPr>
                <a14:m>
                  <m:oMathPara xmlns:m="http://schemas.openxmlformats.org/officeDocument/2006/math">
                    <m:oMathParaPr>
                      <m:jc m:val="center"/>
                    </m:oMathParaPr>
                    <m:oMath>
                      <m:sSub>
                        <m:e>
                          <m:r>
                            <m:t>p</m:t>
                          </m:r>
                        </m:e>
                        <m:sub>
                          <m:r>
                            <m:rPr>
                              <m:nor/>
                              <m:sty m:val="p"/>
                            </m:rPr>
                            <m:t>Duke</m:t>
                          </m:r>
                        </m:sub>
                      </m:sSub>
                      <m:r>
                        <m:t>−</m:t>
                      </m:r>
                      <m:sSub>
                        <m:e>
                          <m:r>
                            <m:t>p</m:t>
                          </m:r>
                        </m:e>
                        <m:sub>
                          <m:r>
                            <m:rPr>
                              <m:nor/>
                              <m:sty m:val="p"/>
                            </m:rPr>
                            <m:t>USA</m:t>
                          </m:r>
                        </m:sub>
                      </m:sSub>
                    </m:oMath>
                  </m:oMathPara>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b="1"/>
                  <a:t>Parameter of interest:</a:t>
                </a:r>
                <a:r>
                  <a:rPr/>
                  <a:t> Difference between the proportions of </a:t>
                </a:r>
                <a:r>
                  <a:rPr b="1"/>
                  <a:t>all</a:t>
                </a:r>
                <a:r>
                  <a:rPr/>
                  <a:t> Duke students and </a:t>
                </a:r>
                <a:r>
                  <a:rPr b="1"/>
                  <a:t>all</a:t>
                </a:r>
                <a:r>
                  <a:rPr/>
                  <a:t> Americans who would be bothered a great deal by the northern ice cap completely melting.</a:t>
                </a:r>
              </a:p>
              <a:p>
                <a:pPr lvl="1"/>
                <a14:m>
                  <m:oMathPara xmlns:m="http://schemas.openxmlformats.org/officeDocument/2006/math">
                    <m:oMathParaPr>
                      <m:jc m:val="center"/>
                    </m:oMathParaPr>
                    <m:oMath>
                      <m:sSub>
                        <m:e>
                          <m:r>
                            <m:t>p</m:t>
                          </m:r>
                        </m:e>
                        <m:sub>
                          <m:r>
                            <m:rPr>
                              <m:nor/>
                              <m:sty m:val="p"/>
                            </m:rPr>
                            <m:t>Duke</m:t>
                          </m:r>
                        </m:sub>
                      </m:sSub>
                      <m:r>
                        <m:t>−</m:t>
                      </m:r>
                      <m:sSub>
                        <m:e>
                          <m:r>
                            <m:t>p</m:t>
                          </m:r>
                        </m:e>
                        <m:sub>
                          <m:r>
                            <m:rPr>
                              <m:nor/>
                              <m:sty m:val="p"/>
                            </m:rPr>
                            <m:t>USA</m:t>
                          </m:r>
                        </m:sub>
                      </m:sSub>
                    </m:oMath>
                  </m:oMathPara>
                </a14:m>
              </a:p>
              <a:p>
                <a:pPr lvl="1"/>
                <a:r>
                  <a:rPr b="1"/>
                  <a:t>Point estimate:</a:t>
                </a:r>
                <a:r>
                  <a:rPr/>
                  <a:t> Difference between the proportions of </a:t>
                </a:r>
                <a:r>
                  <a:rPr b="1"/>
                  <a:t>sampled</a:t>
                </a:r>
                <a:r>
                  <a:rPr/>
                  <a:t> Duke students and </a:t>
                </a:r>
                <a:r>
                  <a:rPr b="1"/>
                  <a:t>sampled</a:t>
                </a:r>
                <a:r>
                  <a:rPr/>
                  <a:t> Americans who would be bothered a great deal by the northern ice cap completely melting.</a:t>
                </a:r>
              </a:p>
              <a:p>
                <a:pPr lvl="1"/>
                <a14:m>
                  <m:oMathPara xmlns:m="http://schemas.openxmlformats.org/officeDocument/2006/math">
                    <m:oMathParaPr>
                      <m:jc m:val="center"/>
                    </m:oMathParaPr>
                    <m:oMath>
                      <m:sSub>
                        <m:e>
                          <m:acc>
                            <m:accPr>
                              <m:chr m:val="̂"/>
                            </m:accPr>
                            <m:e>
                              <m:r>
                                <m:t>p</m:t>
                              </m:r>
                            </m:e>
                          </m:acc>
                        </m:e>
                        <m:sub>
                          <m:r>
                            <m:rPr>
                              <m:nor/>
                              <m:sty m:val="p"/>
                            </m:rPr>
                            <m:t>Duke</m:t>
                          </m:r>
                        </m:sub>
                      </m:sSub>
                      <m:r>
                        <m:t>−</m:t>
                      </m:r>
                      <m:sSub>
                        <m:e>
                          <m:acc>
                            <m:accPr>
                              <m:chr m:val="̂"/>
                            </m:accPr>
                            <m:e>
                              <m:r>
                                <m:t>p</m:t>
                              </m:r>
                            </m:e>
                          </m:acc>
                        </m:e>
                        <m:sub>
                          <m:r>
                            <m:rPr>
                              <m:nor/>
                              <m:sty m:val="p"/>
                            </m:rPr>
                            <m:t>USA</m:t>
                          </m:r>
                        </m:sub>
                      </m:sSub>
                    </m:oMath>
                  </m:oMathPara>
                </a14:m>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comparing</a:t>
            </a:r>
            <a:r>
              <a:rPr/>
              <a:t> </a:t>
            </a:r>
            <a:r>
              <a:rPr/>
              <a:t>proportions</a:t>
            </a:r>
          </a:p>
        </p:txBody>
      </p:sp>
      <p:sp>
        <p:nvSpPr>
          <p:cNvPr id="3" name="Content Placeholder 2"/>
          <p:cNvSpPr>
            <a:spLocks noGrp="1"/>
          </p:cNvSpPr>
          <p:nvPr>
            <p:ph idx="1"/>
          </p:nvPr>
        </p:nvSpPr>
        <p:spPr/>
        <p:txBody>
          <a:bodyPr/>
          <a:lstStyle/>
          <a:p>
            <a:pPr lvl="1"/>
            <a:r>
              <a:rPr/>
              <a:t>The details are the same as before…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comparing</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details are the same as before…</a:t>
                </a:r>
              </a:p>
              <a:p>
                <a:pPr lvl="1"/>
                <a:r>
                  <a:rPr b="1"/>
                  <a:t>CI</a:t>
                </a:r>
                <a:r>
                  <a:rPr/>
                  <a:t>: </a:t>
                </a:r>
                <a14:m>
                  <m:oMath xmlns:m="http://schemas.openxmlformats.org/officeDocument/2006/math">
                    <m:r>
                      <m:rPr>
                        <m:nor/>
                        <m:sty m:val="p"/>
                      </m:rPr>
                      <m:t>point estimate</m:t>
                    </m:r>
                    <m:r>
                      <m:t>±</m:t>
                    </m:r>
                    <m:r>
                      <m:rPr>
                        <m:nor/>
                        <m:sty m:val="p"/>
                      </m:rPr>
                      <m:t>margin of error</m:t>
                    </m:r>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comparing</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details are the same as before…</a:t>
                </a:r>
              </a:p>
              <a:p>
                <a:pPr lvl="1"/>
                <a:r>
                  <a:rPr b="1"/>
                  <a:t>CI</a:t>
                </a:r>
                <a:r>
                  <a:rPr/>
                  <a:t>: </a:t>
                </a:r>
                <a14:m>
                  <m:oMath xmlns:m="http://schemas.openxmlformats.org/officeDocument/2006/math">
                    <m:r>
                      <m:rPr>
                        <m:nor/>
                        <m:sty m:val="p"/>
                      </m:rPr>
                      <m:t>point estimate</m:t>
                    </m:r>
                    <m:r>
                      <m:t>±</m:t>
                    </m:r>
                    <m:r>
                      <m:rPr>
                        <m:nor/>
                        <m:sty m:val="p"/>
                      </m:rPr>
                      <m:t>margin of error</m:t>
                    </m:r>
                  </m:oMath>
                </a14:m>
              </a:p>
              <a:p>
                <a:pPr lvl="1"/>
                <a:r>
                  <a:rPr b="1"/>
                  <a:t>HT</a:t>
                </a:r>
                <a:r>
                  <a:rPr/>
                  <a:t>: Use </a:t>
                </a:r>
                <a14:m>
                  <m:oMath xmlns:m="http://schemas.openxmlformats.org/officeDocument/2006/math">
                    <m:r>
                      <m:t>Z</m:t>
                    </m:r>
                    <m:r>
                      <m:t>=</m:t>
                    </m:r>
                    <m:f>
                      <m:fPr>
                        <m:type m:val="bar"/>
                      </m:fPr>
                      <m:num>
                        <m:r>
                          <m:rPr>
                            <m:nor/>
                            <m:sty m:val="p"/>
                          </m:rPr>
                          <m:t>point estimate</m:t>
                        </m:r>
                        <m:r>
                          <m:t>−</m:t>
                        </m:r>
                        <m:r>
                          <m:rPr>
                            <m:nor/>
                            <m:sty m:val="p"/>
                          </m:rPr>
                          <m:t>null value</m:t>
                        </m:r>
                      </m:num>
                      <m:den>
                        <m:r>
                          <m:rPr>
                            <m:nor/>
                            <m:sty m:val="p"/>
                          </m:rPr>
                          <m:t>SE</m:t>
                        </m:r>
                      </m:den>
                    </m:f>
                  </m:oMath>
                </a14:m>
                <a:r>
                  <a:rPr/>
                  <a:t> to find appropriate p-value.</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Inference</a:t>
            </a:r>
            <a:r>
              <a:rPr/>
              <a:t> </a:t>
            </a:r>
            <a:r>
              <a:rPr/>
              <a:t>for</a:t>
            </a:r>
            <a:r>
              <a:rPr/>
              <a:t> </a:t>
            </a:r>
            <a:r>
              <a:rPr/>
              <a:t>comparing</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The details are the same as before…</a:t>
                </a:r>
              </a:p>
              <a:p>
                <a:pPr lvl="1"/>
                <a:r>
                  <a:rPr b="1"/>
                  <a:t>CI</a:t>
                </a:r>
                <a:r>
                  <a:rPr/>
                  <a:t>: </a:t>
                </a:r>
                <a14:m>
                  <m:oMath xmlns:m="http://schemas.openxmlformats.org/officeDocument/2006/math">
                    <m:r>
                      <m:t>p</m:t>
                    </m:r>
                    <m:r>
                      <m:t>o</m:t>
                    </m:r>
                    <m:r>
                      <m:t>i</m:t>
                    </m:r>
                    <m:r>
                      <m:t>n</m:t>
                    </m:r>
                    <m:r>
                      <m:t>t</m:t>
                    </m:r>
                    <m:r>
                      <m:t> </m:t>
                    </m:r>
                    <m:r>
                      <m:t>e</m:t>
                    </m:r>
                    <m:r>
                      <m:t>s</m:t>
                    </m:r>
                    <m:r>
                      <m:t>t</m:t>
                    </m:r>
                    <m:r>
                      <m:t>i</m:t>
                    </m:r>
                    <m:r>
                      <m:t>m</m:t>
                    </m:r>
                    <m:r>
                      <m:t>a</m:t>
                    </m:r>
                    <m:r>
                      <m:t>t</m:t>
                    </m:r>
                    <m:r>
                      <m:t>e</m:t>
                    </m:r>
                    <m:r>
                      <m:t>±</m:t>
                    </m:r>
                    <m:r>
                      <m:rPr>
                        <m:nor/>
                        <m:sty m:val="p"/>
                      </m:rPr>
                      <m:t>margin of error</m:t>
                    </m:r>
                  </m:oMath>
                </a14:m>
              </a:p>
              <a:p>
                <a:pPr lvl="1"/>
                <a:r>
                  <a:rPr b="1"/>
                  <a:t>HT</a:t>
                </a:r>
                <a:r>
                  <a:rPr/>
                  <a:t>: Use </a:t>
                </a:r>
                <a14:m>
                  <m:oMath xmlns:m="http://schemas.openxmlformats.org/officeDocument/2006/math">
                    <m:r>
                      <m:t>Z</m:t>
                    </m:r>
                    <m:r>
                      <m:t>=</m:t>
                    </m:r>
                    <m:f>
                      <m:fPr>
                        <m:type m:val="bar"/>
                      </m:fPr>
                      <m:num>
                        <m:r>
                          <m:rPr>
                            <m:nor/>
                            <m:sty m:val="p"/>
                          </m:rPr>
                          <m:t>point estimate</m:t>
                        </m:r>
                        <m:r>
                          <m:t>−</m:t>
                        </m:r>
                        <m:r>
                          <m:rPr>
                            <m:nor/>
                            <m:sty m:val="p"/>
                          </m:rPr>
                          <m:t>null value</m:t>
                        </m:r>
                      </m:num>
                      <m:den>
                        <m:r>
                          <m:rPr>
                            <m:nor/>
                            <m:sty m:val="p"/>
                          </m:rPr>
                          <m:t>SE</m:t>
                        </m:r>
                      </m:den>
                    </m:f>
                  </m:oMath>
                </a14:m>
                <a:r>
                  <a:rPr/>
                  <a:t>} to find appropriate p-value.</a:t>
                </a:r>
              </a:p>
              <a:p>
                <a:pPr lvl="1"/>
                <a:r>
                  <a:rPr/>
                  <a:t>We just need the appropriate standard error of the point estimate</a:t>
                </a:r>
              </a:p>
              <a:p>
                <a:pPr lvl="1"/>
                <a14:m>
                  <m:oMathPara xmlns:m="http://schemas.openxmlformats.org/officeDocument/2006/math">
                    <m:oMathParaPr>
                      <m:jc m:val="center"/>
                    </m:oMathParaPr>
                    <m:oMath>
                      <m:r>
                        <m:t>S</m:t>
                      </m:r>
                      <m:sSub>
                        <m:e>
                          <m:r>
                            <m:t>E</m:t>
                          </m:r>
                        </m:e>
                        <m:sub>
                          <m:sSub>
                            <m:e>
                              <m:acc>
                                <m:accPr>
                                  <m:chr m:val="̂"/>
                                </m:accPr>
                                <m:e>
                                  <m:r>
                                    <m:t>p</m:t>
                                  </m:r>
                                </m:e>
                              </m:acc>
                            </m:e>
                            <m:sub>
                              <m:r>
                                <m:rPr>
                                  <m:nor/>
                                  <m:sty m:val="p"/>
                                </m:rPr>
                                <m:t>Duke</m:t>
                              </m:r>
                            </m:sub>
                          </m:sSub>
                          <m:r>
                            <m:t>−</m:t>
                          </m:r>
                          <m:sSub>
                            <m:e>
                              <m:acc>
                                <m:accPr>
                                  <m:chr m:val="̂"/>
                                </m:accPr>
                                <m:e>
                                  <m:r>
                                    <m:t>p</m:t>
                                  </m:r>
                                </m:e>
                              </m:acc>
                            </m:e>
                            <m:sub>
                              <m:r>
                                <m:rPr>
                                  <m:nor/>
                                  <m:sty m:val="p"/>
                                </m:rPr>
                                <m:t>USA</m:t>
                              </m:r>
                            </m:sub>
                          </m:sSub>
                        </m:sub>
                      </m:sSub>
                    </m:oMath>
                  </m:oMathPara>
                </a14:m>
              </a:p>
              <a:p>
                <a:pPr lvl="1"/>
                <a:r>
                  <a:rPr/>
                  <a:t>which is the only new concept.</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Formula</a:t>
            </a:r>
            <a:r>
              <a:rPr/>
              <a:t> </a:t>
            </a:r>
            <a:r>
              <a:rPr/>
              <a:t>for</a:t>
            </a:r>
            <a:r>
              <a:rPr/>
              <a:t> </a:t>
            </a:r>
            <a:r>
              <a:rPr/>
              <a:t>SE</a:t>
            </a:r>
            <a:r>
              <a:rPr/>
              <a:t> </a:t>
            </a:r>
            <a:r>
              <a:rPr/>
              <a:t>for</a:t>
            </a:r>
            <a:r>
              <a:rPr/>
              <a:t> </a:t>
            </a:r>
            <a:r>
              <a:rPr/>
              <a:t>Difference</a:t>
            </a:r>
            <a:r>
              <a:rPr/>
              <a:t> </a:t>
            </a:r>
            <a:r>
              <a:rPr/>
              <a:t>in</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Standard error of the difference between two sample proportions:</a:t>
                </a:r>
              </a:p>
              <a:p>
                <a:pPr lvl="0" marL="0" indent="0">
                  <a:buNone/>
                </a:pPr>
                <a14:m>
                  <m:oMathPara xmlns:m="http://schemas.openxmlformats.org/officeDocument/2006/math">
                    <m:oMathParaPr>
                      <m:jc m:val="center"/>
                    </m:oMathParaPr>
                    <m:oMath>
                      <m:r>
                        <m:t>S</m:t>
                      </m:r>
                      <m:sSub>
                        <m:e>
                          <m:r>
                            <m:t>E</m:t>
                          </m:r>
                        </m:e>
                        <m:sub>
                          <m:r>
                            <m:t>(</m:t>
                          </m:r>
                          <m:sSub>
                            <m:e>
                              <m:acc>
                                <m:accPr>
                                  <m:chr m:val="̂"/>
                                </m:accPr>
                                <m:e>
                                  <m:r>
                                    <m:t>p</m:t>
                                  </m:r>
                                </m:e>
                              </m:acc>
                            </m:e>
                            <m:sub>
                              <m:r>
                                <m:t>1</m:t>
                              </m:r>
                            </m:sub>
                          </m:sSub>
                          <m:r>
                            <m:t>−</m:t>
                          </m:r>
                          <m:sSub>
                            <m:e>
                              <m:acc>
                                <m:accPr>
                                  <m:chr m:val="̂"/>
                                </m:accPr>
                                <m:e>
                                  <m:r>
                                    <m:t>p</m:t>
                                  </m:r>
                                </m:e>
                              </m:acc>
                            </m:e>
                            <m:sub>
                              <m:r>
                                <m:t>2</m:t>
                              </m:r>
                            </m:sub>
                          </m:sSub>
                          <m:r>
                            <m:t>)</m:t>
                          </m:r>
                        </m:sub>
                      </m:sSub>
                      <m:r>
                        <m:t>=</m:t>
                      </m:r>
                      <m:rad>
                        <m:radPr>
                          <m:degHide m:val="1"/>
                        </m:radPr>
                        <m:deg/>
                        <m:e>
                          <m:f>
                            <m:fPr>
                              <m:type m:val="bar"/>
                            </m:fPr>
                            <m:num>
                              <m:sSub>
                                <m:e>
                                  <m:r>
                                    <m:t>p</m:t>
                                  </m:r>
                                </m:e>
                                <m:sub>
                                  <m:r>
                                    <m:t>1</m:t>
                                  </m:r>
                                </m:sub>
                              </m:sSub>
                              <m:r>
                                <m:t>(</m:t>
                              </m:r>
                              <m:r>
                                <m:t>1</m:t>
                              </m:r>
                              <m:r>
                                <m:t>−</m:t>
                              </m:r>
                              <m:sSub>
                                <m:e>
                                  <m:r>
                                    <m:t>p</m:t>
                                  </m:r>
                                </m:e>
                                <m:sub>
                                  <m:r>
                                    <m:t>1</m:t>
                                  </m:r>
                                </m:sub>
                              </m:sSub>
                              <m:r>
                                <m:t>)</m:t>
                              </m:r>
                            </m:num>
                            <m:den>
                              <m:sSub>
                                <m:e>
                                  <m:r>
                                    <m:t>n</m:t>
                                  </m:r>
                                </m:e>
                                <m:sub>
                                  <m:r>
                                    <m:t>1</m:t>
                                  </m:r>
                                </m:sub>
                              </m:sSub>
                            </m:den>
                          </m:f>
                          <m:r>
                            <m:t>+</m:t>
                          </m:r>
                          <m:f>
                            <m:fPr>
                              <m:type m:val="bar"/>
                            </m:fPr>
                            <m:num>
                              <m:sSub>
                                <m:e>
                                  <m:r>
                                    <m:t>p</m:t>
                                  </m:r>
                                </m:e>
                                <m:sub>
                                  <m:r>
                                    <m:t>2</m:t>
                                  </m:r>
                                </m:sub>
                              </m:sSub>
                              <m:r>
                                <m:t>(</m:t>
                              </m:r>
                              <m:r>
                                <m:t>1</m:t>
                              </m:r>
                              <m:r>
                                <m:t>−</m:t>
                              </m:r>
                              <m:sSub>
                                <m:e>
                                  <m:r>
                                    <m:t>p</m:t>
                                  </m:r>
                                </m:e>
                                <m:sub>
                                  <m:r>
                                    <m:t>2</m:t>
                                  </m:r>
                                </m:sub>
                              </m:sSub>
                              <m:r>
                                <m:t>)</m:t>
                              </m:r>
                            </m:num>
                            <m:den>
                              <m:sSub>
                                <m:e>
                                  <m:r>
                                    <m:t>n</m:t>
                                  </m:r>
                                </m:e>
                                <m:sub>
                                  <m:r>
                                    <m:t>2</m:t>
                                  </m:r>
                                </m:sub>
                              </m:sSub>
                            </m:den>
                          </m:f>
                        </m:e>
                      </m:rad>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Confidence</a:t>
            </a:r>
            <a:r>
              <a:rPr/>
              <a:t> </a:t>
            </a:r>
            <a:r>
              <a:rPr/>
              <a:t>intervals</a:t>
            </a:r>
            <a:r>
              <a:rPr/>
              <a:t> </a:t>
            </a:r>
            <a:r>
              <a:rPr/>
              <a:t>for</a:t>
            </a:r>
            <a:r>
              <a:rPr/>
              <a:t> </a:t>
            </a:r>
            <a:r>
              <a:rPr/>
              <a:t>difference</a:t>
            </a:r>
            <a:r>
              <a:rPr/>
              <a:t> </a:t>
            </a:r>
            <a:r>
              <a:rPr/>
              <a:t>of</a:t>
            </a:r>
            <a:r>
              <a:rPr/>
              <a:t> </a:t>
            </a:r>
            <a:r>
              <a:rPr/>
              <a:t>proportions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for</a:t>
            </a:r>
            <a:r>
              <a:rPr/>
              <a:t> </a:t>
            </a:r>
            <a:r>
              <a:rPr/>
              <a:t>CI</a:t>
            </a:r>
            <a:r>
              <a:rPr/>
              <a:t> </a:t>
            </a:r>
            <a:r>
              <a:rPr/>
              <a:t>for</a:t>
            </a:r>
            <a:r>
              <a:rPr/>
              <a:t> </a:t>
            </a:r>
            <a:r>
              <a:rPr/>
              <a:t>difference</a:t>
            </a:r>
            <a:r>
              <a:rPr/>
              <a:t> </a:t>
            </a:r>
            <a:r>
              <a:rPr/>
              <a:t>of</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Independence </a:t>
                </a:r>
                <a:r>
                  <a:rPr b="1"/>
                  <a:t>within</a:t>
                </a:r>
                <a:r>
                  <a:rPr/>
                  <a:t> groups:</a:t>
                </a:r>
              </a:p>
              <a:p>
                <a:pPr lvl="2"/>
                <a:r>
                  <a:rPr/>
                  <a:t>The US group is sampled randomly and we’re assuming that the Duke group represents a random sample as well.</a:t>
                </a:r>
              </a:p>
              <a:p>
                <a:pPr lvl="2"/>
                <a14:m>
                  <m:oMath xmlns:m="http://schemas.openxmlformats.org/officeDocument/2006/math">
                    <m:sSub>
                      <m:e>
                        <m:r>
                          <m:t>n</m:t>
                        </m:r>
                      </m:e>
                      <m:sub>
                        <m:r>
                          <m:t>D</m:t>
                        </m:r>
                        <m:r>
                          <m:t>u</m:t>
                        </m:r>
                        <m:r>
                          <m:t>k</m:t>
                        </m:r>
                        <m:r>
                          <m:t>e</m:t>
                        </m:r>
                      </m:sub>
                    </m:sSub>
                  </m:oMath>
                </a14:m>
                <a:r>
                  <a:rPr/>
                  <a:t> </a:t>
                </a:r>
                <a14:m>
                  <m:oMath xmlns:m="http://schemas.openxmlformats.org/officeDocument/2006/math">
                    <m:r>
                      <m:t>&lt;</m:t>
                    </m:r>
                  </m:oMath>
                </a14:m>
                <a:r>
                  <a:rPr/>
                  <a:t> 10% of all Duke students and 680 </a:t>
                </a:r>
                <a14:m>
                  <m:oMath xmlns:m="http://schemas.openxmlformats.org/officeDocument/2006/math">
                    <m:r>
                      <m:t>&lt;</m:t>
                    </m:r>
                  </m:oMath>
                </a14:m>
                <a:r>
                  <a:rPr/>
                  <a:t> 10% of all Americans.</a:t>
                </a:r>
              </a:p>
              <a:p>
                <a:pPr lvl="0" marL="0" indent="0">
                  <a:buNone/>
                </a:pPr>
                <a:r>
                  <a:rPr/>
                  <a:t>We can assume that the attitudes of Duke students in the sample are independent of each other, and attitudes of US residents in the sample are independent of each other as well.</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Inference</a:t>
            </a:r>
            <a:r>
              <a:rPr/>
              <a:t> </a:t>
            </a:r>
            <a:r>
              <a:rPr/>
              <a:t>for</a:t>
            </a:r>
            <a:r>
              <a:rPr/>
              <a:t> </a:t>
            </a:r>
            <a:r>
              <a:rPr/>
              <a:t>a</a:t>
            </a:r>
            <a:r>
              <a:rPr/>
              <a:t> </a:t>
            </a:r>
            <a:r>
              <a:rPr/>
              <a:t>Single</a:t>
            </a:r>
            <a:r>
              <a:rPr/>
              <a:t> </a:t>
            </a:r>
            <a:r>
              <a:rPr/>
              <a:t>Proportion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Conditions</a:t>
            </a:r>
            <a:r>
              <a:rPr/>
              <a:t> </a:t>
            </a:r>
            <a:r>
              <a:rPr/>
              <a:t>for</a:t>
            </a:r>
            <a:r>
              <a:rPr/>
              <a:t> </a:t>
            </a:r>
            <a:r>
              <a:rPr/>
              <a:t>CI</a:t>
            </a:r>
            <a:r>
              <a:rPr/>
              <a:t> </a:t>
            </a:r>
            <a:r>
              <a:rPr/>
              <a:t>for</a:t>
            </a:r>
            <a:r>
              <a:rPr/>
              <a:t> </a:t>
            </a:r>
            <a:r>
              <a:rPr/>
              <a:t>difference</a:t>
            </a:r>
            <a:r>
              <a:rPr/>
              <a:t> </a:t>
            </a:r>
            <a:r>
              <a:rPr/>
              <a:t>of</a:t>
            </a:r>
            <a:r>
              <a:rPr/>
              <a:t> </a:t>
            </a:r>
            <a:r>
              <a:rPr/>
              <a:t>proportions</a:t>
            </a:r>
          </a:p>
        </p:txBody>
      </p:sp>
      <p:sp>
        <p:nvSpPr>
          <p:cNvPr id="3" name="Content Placeholder 2"/>
          <p:cNvSpPr>
            <a:spLocks noGrp="1"/>
          </p:cNvSpPr>
          <p:nvPr>
            <p:ph idx="1"/>
          </p:nvPr>
        </p:nvSpPr>
        <p:spPr/>
        <p:txBody>
          <a:bodyPr/>
          <a:lstStyle/>
          <a:p>
            <a:pPr lvl="1"/>
            <a:r>
              <a:rPr/>
              <a:t>Independence </a:t>
            </a:r>
            <a:r>
              <a:rPr b="1"/>
              <a:t>between</a:t>
            </a:r>
            <a:r>
              <a:rPr/>
              <a:t> groups: The sampled Duke students and the US residents are independent of each other.</a:t>
            </a:r>
          </a:p>
          <a:p>
            <a:pPr lvl="1"/>
            <a:r>
              <a:rPr b="1"/>
              <a:t>Success-failure:</a:t>
            </a:r>
            <a:r>
              <a:rPr/>
              <a:t> At least 10 observed successes and 10 observed failures in each of the two groups.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Construct a 95% confidence interval for the difference between the proportions of Duke students and Americans who would be bothered a great deal by the melting of the northern ice cap (</a:t>
                </a:r>
                <a14:m>
                  <m:oMath xmlns:m="http://schemas.openxmlformats.org/officeDocument/2006/math">
                    <m:sSub>
                      <m:e>
                        <m:r>
                          <m:t>p</m:t>
                        </m:r>
                      </m:e>
                      <m:sub>
                        <m:r>
                          <m:rPr>
                            <m:nor/>
                            <m:sty m:val="p"/>
                          </m:rPr>
                          <m:t>Duke</m:t>
                        </m:r>
                      </m:sub>
                    </m:sSub>
                    <m:r>
                      <m:t>−</m:t>
                    </m:r>
                    <m:sSub>
                      <m:e>
                        <m:r>
                          <m:t>p</m:t>
                        </m:r>
                      </m:e>
                      <m:sub>
                        <m:r>
                          <m:rPr>
                            <m:nor/>
                            <m:sty m:val="p"/>
                          </m:rPr>
                          <m:t>USA</m:t>
                        </m:r>
                      </m:sub>
                    </m:sSub>
                  </m:oMath>
                </a14:m>
                <a:r>
                  <a:rPr/>
                  <a:t>).</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a:buNone /></a:pPr><a:r><a:rPr /><a:t>GSS</a:t></a:r></a:p></a:txBody><a:tcPr /></a:tc><a:tc><a:txBody><a:bodyPr /><a:lstStyle /><a:p><a:pPr lvl="0" marL="0" indent="0"><a:buNone /></a:pPr><a:r><a:rPr /><a:t>Duke</a:t></a:r></a:p></a:txBody><a:tcPr /></a:tc></a:tr><a:tr h="0"><a:tc><a:txBody><a:bodyPr /><a:lstStyle /><a:p><a:pPr lvl="0" marL="0" indent="0" algn="l"><a:buNone /></a:pPr><a:r><a:rPr /><a:t>A</a:t></a:r><a:r><a:rPr /><a:t> </a:t></a:r><a:r><a:rPr /><a:t>great</a:t></a:r><a:r><a:rPr /><a:t> </a:t></a:r><a:r><a:rPr /><a:t>deal</a:t></a:r></a:p></a:txBody></a:tc><a:tc><a:txBody><a:bodyPr /><a:lstStyle /><a:p><a:pPr lvl="0" marL="0" indent="0"><a:buNone /></a:pPr><a:r><a:rPr /><a:t>454</a:t></a:r></a:p></a:txBody></a:tc><a:tc><a:txBody><a:bodyPr /><a:lstStyle /><a:p><a:pPr lvl="0" marL="0" indent="0"><a:buNone /></a:pPr><a:r><a:rPr /><a:t>69</a:t></a:r></a:p></a:txBody></a:tc></a:tr><a:tr h="0"><a:tc><a:txBody><a:bodyPr /><a:lstStyle /><a:p><a:pPr lvl="0" marL="0" indent="0" algn="l"><a:buNone /></a:pPr><a:r><a:rPr /><a:t>Not</a:t></a:r><a:r><a:rPr /><a:t> </a:t></a:r><a:r><a:rPr /><a:t>a</a:t></a:r><a:r><a:rPr /><a:t> </a:t></a:r><a:r><a:rPr /><a:t>great</a:t></a:r><a:r><a:rPr /><a:t> </a:t></a:r><a:r><a:rPr /><a:t>deal</a:t></a:r></a:p></a:txBody></a:tc><a:tc><a:txBody><a:bodyPr /><a:lstStyle /><a:p><a:pPr lvl="0" marL="0" indent="0"><a:buNone /></a:pPr><a:r><a:rPr /><a:t>124</a:t></a:r></a:p></a:txBody></a:tc><a:tc><a:txBody><a:bodyPr /><a:lstStyle /><a:p><a:pPr lvl="0" marL="0" indent="0"><a:buNone /></a:pPr><a:r><a:rPr /><a:t>30</a:t></a:r></a:p></a:txBody></a:tc></a:tr><a:tr h="0"><a:tc><a:txBody><a:bodyPr /><a:lstStyle /><a:p><a:pPr lvl="0" marL="0" indent="0" algn="l"><a:buNone /></a:pPr><a:r><a:rPr /><a:t>Total</a:t></a:r></a:p></a:txBody></a:tc><a:tc><a:txBody><a:bodyPr /><a:lstStyle /><a:p><a:pPr lvl="0" marL="0" indent="0"><a:buNone /></a:pPr><a:r><a:rPr /><a:t>680</a:t></a:r></a:p></a:txBody></a:tc><a:tc><a:txBody><a:bodyPr /><a:lstStyle /><a:p><a:pPr lvl="0" marL="0" indent="0"><a:buNone /></a:pPr><a:r><a:rPr /><a:t>105</a:t></a:r></a:p></a:txBody></a:tc></a:tr><a:tr h="0"><a:tc><a:txBody><a:bodyPr /><a:lstStyle /><a:p><a:pPr lvl="0" marL="0" indent="0" algn="l"><a:buNone /></a:pPr><a14:m><m:oMath xmlns:m="http://schemas.openxmlformats.org/officeDocument/2006/math"><m:acc><m:accPr><m:chr m:val="̂" /></m:accPr><m:e><m:r><m:t>p</m:t></m:r></m:e></m:acc></m:oMath></a14:m></a:p></a:txBody></a:tc><a:tc><a:txBody><a:bodyPr /><a:lstStyle /><a:p><a:pPr lvl="0" marL="0" indent="0"><a:buNone /></a:pPr><a:r><a:rPr /><a:t>0.657</a:t></a:r></a:p></a:txBody></a:tc><a:tc><a:txBody><a:bodyPr /><a:lstStyle /><a:p><a:pPr lvl="0" marL="0" indent="0"><a:buNone /></a:pPr><a:r><a:rPr /><a:t>0.668</a:t></a:r></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m:t>
                      </m:r>
                      <m:sSub>
                        <m:e>
                          <m:acc>
                            <m:accPr>
                              <m:chr m:val="̂"/>
                            </m:accPr>
                            <m:e>
                              <m:r>
                                <m:t>p</m:t>
                              </m:r>
                            </m:e>
                          </m:acc>
                        </m:e>
                        <m:sub>
                          <m:r>
                            <m:rPr>
                              <m:nor/>
                              <m:sty m:val="p"/>
                            </m:rPr>
                            <m:t>Duke</m:t>
                          </m:r>
                        </m:sub>
                      </m:sSub>
                      <m:r>
                        <m:t>−</m:t>
                      </m:r>
                      <m:sSub>
                        <m:e>
                          <m:acc>
                            <m:accPr>
                              <m:chr m:val="̂"/>
                            </m:accPr>
                            <m:e>
                              <m:r>
                                <m:t>p</m:t>
                              </m:r>
                            </m:e>
                          </m:acc>
                        </m:e>
                        <m:sub>
                          <m:r>
                            <m:rPr>
                              <m:nor/>
                              <m:sty m:val="p"/>
                            </m:rPr>
                            <m:t>USA</m:t>
                          </m:r>
                        </m:sub>
                      </m:sSub>
                      <m:r>
                        <m:t>)</m:t>
                      </m:r>
                      <m:r>
                        <m:t>±</m:t>
                      </m:r>
                      <m:sSup>
                        <m:e>
                          <m:r>
                            <m:t>z</m:t>
                          </m:r>
                        </m:e>
                        <m:sup>
                          <m:r>
                            <m:t>⋆</m:t>
                          </m:r>
                        </m:sup>
                      </m:sSup>
                      <m:r>
                        <m:t>×</m:t>
                      </m:r>
                      <m:rad>
                        <m:radPr>
                          <m:degHide m:val="1"/>
                        </m:radPr>
                        <m:deg/>
                        <m:e>
                          <m:f>
                            <m:fPr>
                              <m:type m:val="bar"/>
                            </m:fPr>
                            <m:num>
                              <m:sSub>
                                <m:e>
                                  <m:acc>
                                    <m:accPr>
                                      <m:chr m:val="̂"/>
                                    </m:accPr>
                                    <m:e>
                                      <m:r>
                                        <m:t>p</m:t>
                                      </m:r>
                                    </m:e>
                                  </m:acc>
                                </m:e>
                                <m:sub>
                                  <m:r>
                                    <m:rPr>
                                      <m:nor/>
                                      <m:sty m:val="p"/>
                                    </m:rPr>
                                    <m:t>Duke</m:t>
                                  </m:r>
                                </m:sub>
                              </m:sSub>
                              <m:r>
                                <m:t>(</m:t>
                              </m:r>
                              <m:r>
                                <m:t>1</m:t>
                              </m:r>
                              <m:r>
                                <m:t>−</m:t>
                              </m:r>
                              <m:sSub>
                                <m:e>
                                  <m:acc>
                                    <m:accPr>
                                      <m:chr m:val="̂"/>
                                    </m:accPr>
                                    <m:e>
                                      <m:r>
                                        <m:t>p</m:t>
                                      </m:r>
                                    </m:e>
                                  </m:acc>
                                </m:e>
                                <m:sub>
                                  <m:r>
                                    <m:rPr>
                                      <m:nor/>
                                      <m:sty m:val="p"/>
                                    </m:rPr>
                                    <m:t>Duke</m:t>
                                  </m:r>
                                </m:sub>
                              </m:sSub>
                              <m:r>
                                <m:t>)</m:t>
                              </m:r>
                            </m:num>
                            <m:den>
                              <m:sSub>
                                <m:e>
                                  <m:r>
                                    <m:t>n</m:t>
                                  </m:r>
                                </m:e>
                                <m:sub>
                                  <m:r>
                                    <m:rPr>
                                      <m:nor/>
                                      <m:sty m:val="p"/>
                                    </m:rPr>
                                    <m:t>Duke</m:t>
                                  </m:r>
                                </m:sub>
                              </m:sSub>
                            </m:den>
                          </m:f>
                          <m:r>
                            <m:t>+</m:t>
                          </m:r>
                          <m:f>
                            <m:fPr>
                              <m:type m:val="bar"/>
                            </m:fPr>
                            <m:num>
                              <m:sSub>
                                <m:e>
                                  <m:acc>
                                    <m:accPr>
                                      <m:chr m:val="̂"/>
                                    </m:accPr>
                                    <m:e>
                                      <m:r>
                                        <m:t>p</m:t>
                                      </m:r>
                                    </m:e>
                                  </m:acc>
                                </m:e>
                                <m:sub>
                                  <m:r>
                                    <m:rPr>
                                      <m:nor/>
                                      <m:sty m:val="p"/>
                                    </m:rPr>
                                    <m:t>USA</m:t>
                                  </m:r>
                                </m:sub>
                              </m:sSub>
                              <m:r>
                                <m:t>(</m:t>
                              </m:r>
                              <m:r>
                                <m:t>1</m:t>
                              </m:r>
                              <m:r>
                                <m:t>−</m:t>
                              </m:r>
                              <m:sSub>
                                <m:e>
                                  <m:acc>
                                    <m:accPr>
                                      <m:chr m:val="̂"/>
                                    </m:accPr>
                                    <m:e>
                                      <m:r>
                                        <m:t>p</m:t>
                                      </m:r>
                                    </m:e>
                                  </m:acc>
                                </m:e>
                                <m:sub>
                                  <m:r>
                                    <m:rPr>
                                      <m:nor/>
                                      <m:sty m:val="p"/>
                                    </m:rPr>
                                    <m:t>US</m:t>
                                  </m:r>
                                </m:sub>
                              </m:sSub>
                              <m:r>
                                <m:t>)</m:t>
                              </m:r>
                            </m:num>
                            <m:den>
                              <m:sSub>
                                <m:e>
                                  <m:r>
                                    <m:t>n</m:t>
                                  </m:r>
                                </m:e>
                                <m:sub>
                                  <m:r>
                                    <m:rPr>
                                      <m:nor/>
                                      <m:sty m:val="p"/>
                                    </m:rPr>
                                    <m:t>US</m:t>
                                  </m:r>
                                </m:sub>
                              </m:sSub>
                            </m:den>
                          </m:f>
                        </m:e>
                      </m:rad>
                    </m:oMath>
                  </m:oMathPara>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p:sp>
        <p:nvSpPr>
          <p:cNvPr id="3" name="Content Placeholder 2"/>
          <p:cNvSpPr>
            <a:spLocks noGrp="1"/>
          </p:cNvSpPr>
          <p:nvPr>
            <p:ph idx="1"/>
          </p:nvPr>
        </p:nvSpPr>
        <p:spPr/>
        <p:txBody>
          <a:bodyPr/>
          <a:lstStyle/>
          <a:p>
            <a:pPr lvl="0" marL="0" indent="0">
              <a:buNone/>
            </a:pPr>
            <a:r>
              <a:rPr/>
              <a:t>This becomes:</a:t>
            </a:r>
          </a:p>
          <a:p>
            <a:pPr lvl="0" marL="1270000" indent="0">
              <a:buNone/>
            </a:pPr>
            <a:r>
              <a:rPr sz="1800">
                <a:latin typeface="Courier"/>
              </a:rPr>
              <a:t>p1 &lt;-</a:t>
            </a:r>
            <a:r>
              <a:rPr sz="1800">
                <a:solidFill>
                  <a:srgbClr val="4070A0"/>
                </a:solidFill>
                <a:latin typeface="Courier"/>
              </a:rPr>
              <a:t> </a:t>
            </a:r>
            <a:r>
              <a:rPr sz="1800">
                <a:solidFill>
                  <a:srgbClr val="40A070"/>
                </a:solidFill>
                <a:latin typeface="Courier"/>
              </a:rPr>
              <a:t>0.657</a:t>
            </a:r>
            <a:br/>
            <a:r>
              <a:rPr sz="1800">
                <a:latin typeface="Courier"/>
              </a:rPr>
              <a:t>p2 &lt;-</a:t>
            </a:r>
            <a:r>
              <a:rPr sz="1800">
                <a:solidFill>
                  <a:srgbClr val="4070A0"/>
                </a:solidFill>
                <a:latin typeface="Courier"/>
              </a:rPr>
              <a:t> </a:t>
            </a:r>
            <a:r>
              <a:rPr sz="1800">
                <a:solidFill>
                  <a:srgbClr val="40A070"/>
                </a:solidFill>
                <a:latin typeface="Courier"/>
              </a:rPr>
              <a:t>0.668</a:t>
            </a:r>
            <a:br/>
            <a:r>
              <a:rPr sz="1800">
                <a:latin typeface="Courier"/>
              </a:rPr>
              <a:t>n1 &lt;-</a:t>
            </a:r>
            <a:r>
              <a:rPr sz="1800">
                <a:solidFill>
                  <a:srgbClr val="4070A0"/>
                </a:solidFill>
                <a:latin typeface="Courier"/>
              </a:rPr>
              <a:t> </a:t>
            </a:r>
            <a:r>
              <a:rPr sz="1800">
                <a:solidFill>
                  <a:srgbClr val="40A070"/>
                </a:solidFill>
                <a:latin typeface="Courier"/>
              </a:rPr>
              <a:t>105</a:t>
            </a:r>
            <a:br/>
            <a:r>
              <a:rPr sz="1800">
                <a:latin typeface="Courier"/>
              </a:rPr>
              <a:t>n2 &lt;-</a:t>
            </a:r>
            <a:r>
              <a:rPr sz="1800">
                <a:solidFill>
                  <a:srgbClr val="4070A0"/>
                </a:solidFill>
                <a:latin typeface="Courier"/>
              </a:rPr>
              <a:t> </a:t>
            </a:r>
            <a:r>
              <a:rPr sz="1800">
                <a:solidFill>
                  <a:srgbClr val="40A070"/>
                </a:solidFill>
                <a:latin typeface="Courier"/>
              </a:rPr>
              <a:t>680</a:t>
            </a:r>
            <a:br/>
            <a:r>
              <a:rPr sz="1800">
                <a:latin typeface="Courier"/>
              </a:rPr>
              <a:t>SE_CI &lt;-</a:t>
            </a:r>
            <a:r>
              <a:rPr sz="1800">
                <a:solidFill>
                  <a:srgbClr val="4070A0"/>
                </a:solidFill>
                <a:latin typeface="Courier"/>
              </a:rPr>
              <a:t> </a:t>
            </a:r>
            <a:r>
              <a:rPr sz="1800" b="1">
                <a:solidFill>
                  <a:srgbClr val="007020"/>
                </a:solidFill>
                <a:latin typeface="Courier"/>
              </a:rPr>
              <a:t>sqrt</a:t>
            </a:r>
            <a:r>
              <a:rPr sz="1800">
                <a:latin typeface="Courier"/>
              </a:rPr>
              <a:t>( p1</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p1)</a:t>
            </a:r>
            <a:r>
              <a:rPr sz="1800">
                <a:solidFill>
                  <a:srgbClr val="666666"/>
                </a:solidFill>
                <a:latin typeface="Courier"/>
              </a:rPr>
              <a:t>/</a:t>
            </a:r>
            <a:r>
              <a:rPr sz="1800">
                <a:latin typeface="Courier"/>
              </a:rPr>
              <a:t>n1 </a:t>
            </a:r>
            <a:r>
              <a:rPr sz="1800">
                <a:solidFill>
                  <a:srgbClr val="666666"/>
                </a:solidFill>
                <a:latin typeface="Courier"/>
              </a:rPr>
              <a:t>+</a:t>
            </a:r>
            <a:r>
              <a:rPr sz="1800">
                <a:solidFill>
                  <a:srgbClr val="4070A0"/>
                </a:solidFill>
                <a:latin typeface="Courier"/>
              </a:rPr>
              <a:t> </a:t>
            </a:r>
            <a:r>
              <a:rPr sz="1800">
                <a:latin typeface="Courier"/>
              </a:rPr>
              <a:t>p2</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p2)</a:t>
            </a:r>
            <a:r>
              <a:rPr sz="1800">
                <a:solidFill>
                  <a:srgbClr val="666666"/>
                </a:solidFill>
                <a:latin typeface="Courier"/>
              </a:rPr>
              <a:t>/</a:t>
            </a:r>
            <a:r>
              <a:rPr sz="1800">
                <a:latin typeface="Courier"/>
              </a:rPr>
              <a:t>n2 )</a:t>
            </a:r>
            <a:br/>
            <a:r>
              <a:rPr sz="1800">
                <a:latin typeface="Courier"/>
              </a:rPr>
              <a:t>(p1 </a:t>
            </a:r>
            <a:r>
              <a:rPr sz="1800">
                <a:solidFill>
                  <a:srgbClr val="666666"/>
                </a:solidFill>
                <a:latin typeface="Courier"/>
              </a:rPr>
              <a:t>-</a:t>
            </a:r>
            <a:r>
              <a:rPr sz="1800">
                <a:solidFill>
                  <a:srgbClr val="4070A0"/>
                </a:solidFill>
                <a:latin typeface="Courier"/>
              </a:rPr>
              <a:t> </a:t>
            </a:r>
            <a:r>
              <a:rPr sz="1800">
                <a:latin typeface="Courier"/>
              </a:rPr>
              <a:t>p2)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40A070"/>
                </a:solidFill>
                <a:latin typeface="Courier"/>
              </a:rPr>
              <a:t>1</a:t>
            </a:r>
            <a:r>
              <a:rPr sz="1800">
                <a:latin typeface="Courier"/>
              </a:rPr>
              <a:t>)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qnorm</a:t>
            </a:r>
            <a:r>
              <a:rPr sz="1800">
                <a:latin typeface="Courier"/>
              </a:rPr>
              <a:t>(</a:t>
            </a:r>
            <a:r>
              <a:rPr sz="1800">
                <a:solidFill>
                  <a:srgbClr val="40A070"/>
                </a:solidFill>
                <a:latin typeface="Courier"/>
              </a:rPr>
              <a:t>0.975</a:t>
            </a:r>
            <a:r>
              <a:rPr sz="1800">
                <a:latin typeface="Courier"/>
              </a:rPr>
              <a:t>) </a:t>
            </a:r>
            <a:r>
              <a:rPr sz="1800">
                <a:solidFill>
                  <a:srgbClr val="666666"/>
                </a:solidFill>
                <a:latin typeface="Courier"/>
              </a:rPr>
              <a:t>*</a:t>
            </a:r>
            <a:r>
              <a:rPr sz="1800">
                <a:solidFill>
                  <a:srgbClr val="4070A0"/>
                </a:solidFill>
                <a:latin typeface="Courier"/>
              </a:rPr>
              <a:t> </a:t>
            </a:r>
            <a:r>
              <a:rPr sz="1800">
                <a:latin typeface="Courier"/>
              </a:rPr>
              <a:t>SE_CI</a:t>
            </a:r>
          </a:p>
          <a:p>
            <a:pPr lvl="0" marL="1270000" indent="0">
              <a:buNone/>
            </a:pPr>
            <a:r>
              <a:rPr sz="1800">
                <a:latin typeface="Courier"/>
              </a:rPr>
              <a:t>## [1] -0.10845459  0.08645459</a:t>
            </a:r>
          </a:p>
          <a:p>
            <a:pPr lvl="0" marL="0" indent="0">
              <a:buNone/>
            </a:pPr>
            <a:r>
              <a:rPr/>
              <a:t>Thus, we are 95% confident that the true difference in proportions for all Duke students and United States residents is between -0.1084 and +0.0865.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a:t>
            </a:r>
            <a:r>
              <a:rPr/>
              <a:t> </a:t>
            </a:r>
            <a:r>
              <a:rPr/>
              <a:t>for</a:t>
            </a:r>
            <a:r>
              <a:rPr/>
              <a:t> </a:t>
            </a:r>
            <a:r>
              <a:rPr/>
              <a:t>comparing</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set of hypotheses for testing if the proportion of all Duke students who would be bothered a great deal by the melting of the northern ice cap differs from the proportion of all Americans who do?</a:t>
                </a:r>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  </m:t>
                    </m:r>
                    <m:r>
                      <m:rPr>
                        <m:nor/>
                        <m:sty m:val="p"/>
                      </m:rPr>
                      <m:t>versus</m:t>
                    </m:r>
                    <m:r>
                      <m:t>  </m:t>
                    </m:r>
                    <m:sSub>
                      <m:e>
                        <m:r>
                          <m:t>H</m:t>
                        </m:r>
                      </m:e>
                      <m:sub>
                        <m:r>
                          <m:t>A</m:t>
                        </m:r>
                      </m:sub>
                    </m:sSub>
                    <m:r>
                      <m:t>:</m:t>
                    </m:r>
                    <m:sSub>
                      <m:e>
                        <m:r>
                          <m:t>p</m:t>
                        </m:r>
                      </m:e>
                      <m:sub>
                        <m:r>
                          <m:t>D</m:t>
                        </m:r>
                        <m:r>
                          <m:t>u</m:t>
                        </m:r>
                        <m:r>
                          <m:t>k</m:t>
                        </m:r>
                        <m:r>
                          <m:t>e</m:t>
                        </m:r>
                      </m:sub>
                    </m:sSub>
                    <m:r>
                      <m:t>≠</m:t>
                    </m:r>
                    <m:sSub>
                      <m:e>
                        <m:r>
                          <m:t>p</m:t>
                        </m:r>
                      </m:e>
                      <m:sub>
                        <m:r>
                          <m:t>U</m:t>
                        </m:r>
                        <m:r>
                          <m:t>S</m:t>
                        </m:r>
                      </m:sub>
                    </m:sSub>
                  </m:oMath>
                </a14:m>
              </a:p>
              <a:p>
                <a:pPr lvl="1"/>
                <a14:m>
                  <m:oMath xmlns:m="http://schemas.openxmlformats.org/officeDocument/2006/math">
                    <m:sSub>
                      <m:e>
                        <m:r>
                          <m:t>H</m:t>
                        </m:r>
                      </m:e>
                      <m:sub>
                        <m:r>
                          <m:t>0</m:t>
                        </m:r>
                      </m:sub>
                    </m:sSub>
                    <m:r>
                      <m:t>:</m:t>
                    </m:r>
                    <m:sSub>
                      <m:e>
                        <m:acc>
                          <m:accPr>
                            <m:chr m:val="̂"/>
                          </m:accPr>
                          <m:e>
                            <m:r>
                              <m:t>p</m:t>
                            </m:r>
                          </m:e>
                        </m:acc>
                      </m:e>
                      <m:sub>
                        <m:r>
                          <m:t>D</m:t>
                        </m:r>
                        <m:r>
                          <m:t>u</m:t>
                        </m:r>
                        <m:r>
                          <m:t>k</m:t>
                        </m:r>
                        <m:r>
                          <m:t>e</m:t>
                        </m:r>
                      </m:sub>
                    </m:sSub>
                    <m:r>
                      <m:t>=</m:t>
                    </m:r>
                    <m:sSub>
                      <m:e>
                        <m:acc>
                          <m:accPr>
                            <m:chr m:val="̂"/>
                          </m:accPr>
                          <m:e>
                            <m:r>
                              <m:t>p</m:t>
                            </m:r>
                          </m:e>
                        </m:acc>
                      </m:e>
                      <m:sub>
                        <m:r>
                          <m:t>U</m:t>
                        </m:r>
                        <m:r>
                          <m:t>S</m:t>
                        </m:r>
                      </m:sub>
                    </m:sSub>
                    <m:r>
                      <m:t>  </m:t>
                    </m:r>
                    <m:r>
                      <m:rPr>
                        <m:nor/>
                        <m:sty m:val="p"/>
                      </m:rPr>
                      <m:t>versus</m:t>
                    </m:r>
                    <m:r>
                      <m:t>  </m:t>
                    </m:r>
                    <m:sSub>
                      <m:e>
                        <m:r>
                          <m:t>H</m:t>
                        </m:r>
                      </m:e>
                      <m:sub>
                        <m:r>
                          <m:t>A</m:t>
                        </m:r>
                      </m:sub>
                    </m:sSub>
                    <m:r>
                      <m:t>:</m:t>
                    </m:r>
                    <m:sSub>
                      <m:e>
                        <m:acc>
                          <m:accPr>
                            <m:chr m:val="̂"/>
                          </m:accPr>
                          <m:e>
                            <m:r>
                              <m:t>p</m:t>
                            </m:r>
                          </m:e>
                        </m:acc>
                      </m:e>
                      <m:sub>
                        <m:r>
                          <m:t>D</m:t>
                        </m:r>
                        <m:r>
                          <m:t>u</m:t>
                        </m:r>
                        <m:r>
                          <m:t>k</m:t>
                        </m:r>
                        <m:r>
                          <m:t>e</m:t>
                        </m:r>
                      </m:sub>
                    </m:sSub>
                    <m:r>
                      <m:t>≠</m:t>
                    </m:r>
                    <m:sSub>
                      <m:e>
                        <m:acc>
                          <m:accPr>
                            <m:chr m:val="̂"/>
                          </m:accPr>
                          <m:e>
                            <m:r>
                              <m:t>p</m:t>
                            </m:r>
                          </m:e>
                        </m:acc>
                      </m:e>
                      <m:sub>
                        <m:r>
                          <m:t>U</m:t>
                        </m:r>
                        <m:r>
                          <m:t>S</m:t>
                        </m:r>
                      </m:sub>
                    </m:sSub>
                  </m:oMath>
                </a14:m>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m:t>
                    </m:r>
                    <m:r>
                      <m:t>0</m:t>
                    </m:r>
                    <m:r>
                      <m:t>  </m:t>
                    </m:r>
                    <m:r>
                      <m:rPr>
                        <m:nor/>
                        <m:sty m:val="p"/>
                      </m:rPr>
                      <m:t>versus</m:t>
                    </m:r>
                    <m:r>
                      <m:t>  </m:t>
                    </m:r>
                    <m:sSub>
                      <m:e>
                        <m:r>
                          <m:t>H</m:t>
                        </m:r>
                      </m:e>
                      <m:sub>
                        <m:r>
                          <m:t>A</m:t>
                        </m:r>
                      </m:sub>
                    </m:sSub>
                    <m:r>
                      <m:t>:</m:t>
                    </m:r>
                    <m:sSub>
                      <m:e>
                        <m:r>
                          <m:t>p</m:t>
                        </m:r>
                      </m:e>
                      <m:sub>
                        <m:r>
                          <m:t>D</m:t>
                        </m:r>
                        <m:r>
                          <m:t>u</m:t>
                        </m:r>
                        <m:r>
                          <m:t>k</m:t>
                        </m:r>
                        <m:r>
                          <m:t>e</m:t>
                        </m:r>
                      </m:sub>
                    </m:sSub>
                    <m:r>
                      <m:t>−</m:t>
                    </m:r>
                    <m:sSub>
                      <m:e>
                        <m:r>
                          <m:t>p</m:t>
                        </m:r>
                      </m:e>
                      <m:sub>
                        <m:r>
                          <m:t>U</m:t>
                        </m:r>
                        <m:r>
                          <m:t>S</m:t>
                        </m:r>
                      </m:sub>
                    </m:sSub>
                    <m:r>
                      <m:t>≠</m:t>
                    </m:r>
                    <m:r>
                      <m:t>0</m:t>
                    </m:r>
                  </m:oMath>
                </a14:m>
                <a:r>
                  <a:rPr/>
                  <a:t> }</a:t>
                </a:r>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  </m:t>
                    </m:r>
                    <m:r>
                      <m:rPr>
                        <m:nor/>
                        <m:sty m:val="p"/>
                      </m:rPr>
                      <m:t>versus</m:t>
                    </m:r>
                    <m:r>
                      <m:t>  </m:t>
                    </m:r>
                    <m:sSub>
                      <m:e>
                        <m:r>
                          <m:t>H</m:t>
                        </m:r>
                      </m:e>
                      <m:sub>
                        <m:r>
                          <m:t>A</m:t>
                        </m:r>
                      </m:sub>
                    </m:sSub>
                    <m:r>
                      <m:t>:</m:t>
                    </m:r>
                    <m:sSub>
                      <m:e>
                        <m:r>
                          <m:t>p</m:t>
                        </m:r>
                      </m:e>
                      <m:sub>
                        <m:r>
                          <m:t>D</m:t>
                        </m:r>
                        <m:r>
                          <m:t>u</m:t>
                        </m:r>
                        <m:r>
                          <m:t>k</m:t>
                        </m:r>
                        <m:r>
                          <m:t>e</m:t>
                        </m:r>
                      </m:sub>
                    </m:sSub>
                    <m:r>
                      <m:t>&lt;</m:t>
                    </m:r>
                    <m:sSub>
                      <m:e>
                        <m:r>
                          <m:t>p</m:t>
                        </m:r>
                      </m:e>
                      <m:sub>
                        <m:r>
                          <m:t>U</m:t>
                        </m:r>
                        <m:r>
                          <m:t>S</m:t>
                        </m:r>
                      </m:sub>
                    </m:sSub>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HT</a:t>
            </a:r>
            <a:r>
              <a:rPr/>
              <a:t> </a:t>
            </a:r>
            <a:r>
              <a:rPr/>
              <a:t>for</a:t>
            </a:r>
            <a:r>
              <a:rPr/>
              <a:t> </a:t>
            </a:r>
            <a:r>
              <a:rPr/>
              <a:t>comparing</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Which of the following is the correct set of hypotheses for testing if the proportion of all Duke students who would be bothered a great deal by the melting of the northern ice cap differs from the proportion of all Americans who do?</a:t>
                </a:r>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  </m:t>
                    </m:r>
                    <m:r>
                      <m:rPr>
                        <m:nor/>
                        <m:sty m:val="p"/>
                      </m:rPr>
                      <m:t>versus</m:t>
                    </m:r>
                    <m:r>
                      <m:t>  </m:t>
                    </m:r>
                    <m:sSub>
                      <m:e>
                        <m:r>
                          <m:t>H</m:t>
                        </m:r>
                      </m:e>
                      <m:sub>
                        <m:r>
                          <m:t>A</m:t>
                        </m:r>
                      </m:sub>
                    </m:sSub>
                    <m:r>
                      <m:t>:</m:t>
                    </m:r>
                    <m:sSub>
                      <m:e>
                        <m:r>
                          <m:t>p</m:t>
                        </m:r>
                      </m:e>
                      <m:sub>
                        <m:r>
                          <m:t>D</m:t>
                        </m:r>
                        <m:r>
                          <m:t>u</m:t>
                        </m:r>
                        <m:r>
                          <m:t>k</m:t>
                        </m:r>
                        <m:r>
                          <m:t>e</m:t>
                        </m:r>
                      </m:sub>
                    </m:sSub>
                    <m:r>
                      <m:t>≠</m:t>
                    </m:r>
                    <m:sSub>
                      <m:e>
                        <m:r>
                          <m:t>p</m:t>
                        </m:r>
                      </m:e>
                      <m:sub>
                        <m:r>
                          <m:t>U</m:t>
                        </m:r>
                        <m:r>
                          <m:t>S</m:t>
                        </m:r>
                      </m:sub>
                    </m:sSub>
                  </m:oMath>
                </a14:m>
                <a:r>
                  <a:rPr/>
                  <a:t> </a:t>
                </a:r>
              </a:p>
              <a:p>
                <a:pPr lvl="1"/>
                <a14:m>
                  <m:oMath xmlns:m="http://schemas.openxmlformats.org/officeDocument/2006/math">
                    <m:sSub>
                      <m:e>
                        <m:r>
                          <m:t>H</m:t>
                        </m:r>
                      </m:e>
                      <m:sub>
                        <m:r>
                          <m:t>0</m:t>
                        </m:r>
                      </m:sub>
                    </m:sSub>
                    <m:r>
                      <m:t>:</m:t>
                    </m:r>
                    <m:sSub>
                      <m:e>
                        <m:acc>
                          <m:accPr>
                            <m:chr m:val="̂"/>
                          </m:accPr>
                          <m:e>
                            <m:r>
                              <m:t>p</m:t>
                            </m:r>
                          </m:e>
                        </m:acc>
                      </m:e>
                      <m:sub>
                        <m:r>
                          <m:t>D</m:t>
                        </m:r>
                        <m:r>
                          <m:t>u</m:t>
                        </m:r>
                        <m:r>
                          <m:t>k</m:t>
                        </m:r>
                        <m:r>
                          <m:t>e</m:t>
                        </m:r>
                      </m:sub>
                    </m:sSub>
                    <m:r>
                      <m:t>=</m:t>
                    </m:r>
                    <m:sSub>
                      <m:e>
                        <m:acc>
                          <m:accPr>
                            <m:chr m:val="̂"/>
                          </m:accPr>
                          <m:e>
                            <m:r>
                              <m:t>p</m:t>
                            </m:r>
                          </m:e>
                        </m:acc>
                      </m:e>
                      <m:sub>
                        <m:r>
                          <m:t>U</m:t>
                        </m:r>
                        <m:r>
                          <m:t>S</m:t>
                        </m:r>
                      </m:sub>
                    </m:sSub>
                    <m:r>
                      <m:t>  </m:t>
                    </m:r>
                    <m:r>
                      <m:rPr>
                        <m:nor/>
                        <m:sty m:val="p"/>
                      </m:rPr>
                      <m:t>versus</m:t>
                    </m:r>
                    <m:r>
                      <m:t>  </m:t>
                    </m:r>
                    <m:sSub>
                      <m:e>
                        <m:r>
                          <m:t>H</m:t>
                        </m:r>
                      </m:e>
                      <m:sub>
                        <m:r>
                          <m:t>A</m:t>
                        </m:r>
                      </m:sub>
                    </m:sSub>
                    <m:r>
                      <m:t>:</m:t>
                    </m:r>
                    <m:sSub>
                      <m:e>
                        <m:acc>
                          <m:accPr>
                            <m:chr m:val="̂"/>
                          </m:accPr>
                          <m:e>
                            <m:r>
                              <m:t>p</m:t>
                            </m:r>
                          </m:e>
                        </m:acc>
                      </m:e>
                      <m:sub>
                        <m:r>
                          <m:t>D</m:t>
                        </m:r>
                        <m:r>
                          <m:t>u</m:t>
                        </m:r>
                        <m:r>
                          <m:t>k</m:t>
                        </m:r>
                        <m:r>
                          <m:t>e</m:t>
                        </m:r>
                      </m:sub>
                    </m:sSub>
                    <m:r>
                      <m:t>≠</m:t>
                    </m:r>
                    <m:sSub>
                      <m:e>
                        <m:acc>
                          <m:accPr>
                            <m:chr m:val="̂"/>
                          </m:accPr>
                          <m:e>
                            <m:r>
                              <m:t>p</m:t>
                            </m:r>
                          </m:e>
                        </m:acc>
                      </m:e>
                      <m:sub>
                        <m:r>
                          <m:t>U</m:t>
                        </m:r>
                        <m:r>
                          <m:t>S</m:t>
                        </m:r>
                      </m:sub>
                    </m:sSub>
                  </m:oMath>
                </a14:m>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m:t>
                    </m:r>
                    <m:r>
                      <m:t>0</m:t>
                    </m:r>
                    <m:r>
                      <m:t>  </m:t>
                    </m:r>
                    <m:r>
                      <m:rPr>
                        <m:nor/>
                        <m:sty m:val="p"/>
                      </m:rPr>
                      <m:t>versus</m:t>
                    </m:r>
                    <m:r>
                      <m:t>  </m:t>
                    </m:r>
                    <m:sSub>
                      <m:e>
                        <m:r>
                          <m:t>H</m:t>
                        </m:r>
                      </m:e>
                      <m:sub>
                        <m:r>
                          <m:t>A</m:t>
                        </m:r>
                      </m:sub>
                    </m:sSub>
                    <m:r>
                      <m:t>:</m:t>
                    </m:r>
                    <m:sSub>
                      <m:e>
                        <m:r>
                          <m:t>p</m:t>
                        </m:r>
                      </m:e>
                      <m:sub>
                        <m:r>
                          <m:t>D</m:t>
                        </m:r>
                        <m:r>
                          <m:t>u</m:t>
                        </m:r>
                        <m:r>
                          <m:t>k</m:t>
                        </m:r>
                        <m:r>
                          <m:t>e</m:t>
                        </m:r>
                      </m:sub>
                    </m:sSub>
                    <m:r>
                      <m:t>−</m:t>
                    </m:r>
                    <m:sSub>
                      <m:e>
                        <m:r>
                          <m:t>p</m:t>
                        </m:r>
                      </m:e>
                      <m:sub>
                        <m:r>
                          <m:t>U</m:t>
                        </m:r>
                        <m:r>
                          <m:t>S</m:t>
                        </m:r>
                      </m:sub>
                    </m:sSub>
                    <m:r>
                      <m:t>≠</m:t>
                    </m:r>
                    <m:r>
                      <m:t>0</m:t>
                    </m:r>
                  </m:oMath>
                </a14:m>
                <a:r>
                  <a:rPr/>
                  <a:t> </a:t>
                </a:r>
              </a:p>
              <a:p>
                <a:pPr lvl="1"/>
                <a14:m>
                  <m:oMath xmlns:m="http://schemas.openxmlformats.org/officeDocument/2006/math">
                    <m:sSub>
                      <m:e>
                        <m:r>
                          <m:t>H</m:t>
                        </m:r>
                      </m:e>
                      <m:sub>
                        <m:r>
                          <m:t>0</m:t>
                        </m:r>
                      </m:sub>
                    </m:sSub>
                    <m:r>
                      <m:t>:</m:t>
                    </m:r>
                    <m:sSub>
                      <m:e>
                        <m:r>
                          <m:t>p</m:t>
                        </m:r>
                      </m:e>
                      <m:sub>
                        <m:r>
                          <m:t>D</m:t>
                        </m:r>
                        <m:r>
                          <m:t>u</m:t>
                        </m:r>
                        <m:r>
                          <m:t>k</m:t>
                        </m:r>
                        <m:r>
                          <m:t>e</m:t>
                        </m:r>
                      </m:sub>
                    </m:sSub>
                    <m:r>
                      <m:t>=</m:t>
                    </m:r>
                    <m:sSub>
                      <m:e>
                        <m:r>
                          <m:t>p</m:t>
                        </m:r>
                      </m:e>
                      <m:sub>
                        <m:r>
                          <m:t>U</m:t>
                        </m:r>
                        <m:r>
                          <m:t>S</m:t>
                        </m:r>
                      </m:sub>
                    </m:sSub>
                    <m:r>
                      <m:t>  </m:t>
                    </m:r>
                    <m:r>
                      <m:rPr>
                        <m:nor/>
                        <m:sty m:val="p"/>
                      </m:rPr>
                      <m:t>versus</m:t>
                    </m:r>
                    <m:r>
                      <m:t>  </m:t>
                    </m:r>
                    <m:sSub>
                      <m:e>
                        <m:r>
                          <m:t>H</m:t>
                        </m:r>
                      </m:e>
                      <m:sub>
                        <m:r>
                          <m:t>A</m:t>
                        </m:r>
                      </m:sub>
                    </m:sSub>
                    <m:r>
                      <m:t>:</m:t>
                    </m:r>
                    <m:sSub>
                      <m:e>
                        <m:r>
                          <m:t>p</m:t>
                        </m:r>
                      </m:e>
                      <m:sub>
                        <m:r>
                          <m:t>D</m:t>
                        </m:r>
                        <m:r>
                          <m:t>u</m:t>
                        </m:r>
                        <m:r>
                          <m:t>k</m:t>
                        </m:r>
                        <m:r>
                          <m:t>e</m:t>
                        </m:r>
                      </m:sub>
                    </m:sSub>
                    <m:r>
                      <m:t>&lt;</m:t>
                    </m:r>
                    <m:sSub>
                      <m:e>
                        <m:r>
                          <m:t>p</m:t>
                        </m:r>
                      </m:e>
                      <m:sub>
                        <m:r>
                          <m:t>U</m:t>
                        </m:r>
                        <m:r>
                          <m:t>S</m:t>
                        </m:r>
                      </m:sub>
                    </m:sSub>
                  </m:oMath>
                </a14:m>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Flashback</a:t>
            </a:r>
            <a:r>
              <a:rPr/>
              <a:t> </a:t>
            </a:r>
            <a:r>
              <a:rPr/>
              <a:t>to</a:t>
            </a:r>
            <a:r>
              <a:rPr/>
              <a:t> </a:t>
            </a:r>
            <a:r>
              <a:rPr/>
              <a:t>working</a:t>
            </a:r>
            <a:r>
              <a:rPr/>
              <a:t> </a:t>
            </a:r>
            <a:r>
              <a:rPr/>
              <a:t>with</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constructing a confidence interval for a population proportion, we check if the </a:t>
                </a:r>
                <a:r>
                  <a:rPr b="1"/>
                  <a:t>observed</a:t>
                </a:r>
                <a:r>
                  <a:rPr/>
                  <a:t> number of successes and failures are at least 10.</a:t>
                </a:r>
              </a:p>
              <a:p>
                <a:pPr lvl="1"/>
                <a14:m>
                  <m:oMathPara xmlns:m="http://schemas.openxmlformats.org/officeDocument/2006/math">
                    <m:oMathParaPr>
                      <m:jc m:val="center"/>
                    </m:oMathParaPr>
                    <m:oMath>
                      <m:r>
                        <m:t>n</m:t>
                      </m:r>
                      <m:acc>
                        <m:accPr>
                          <m:chr m:val="̂"/>
                        </m:accPr>
                        <m:e>
                          <m:r>
                            <m:t>p</m:t>
                          </m:r>
                        </m:e>
                      </m:acc>
                      <m:r>
                        <m:t>≥</m:t>
                      </m:r>
                      <m:r>
                        <m:t>10</m:t>
                      </m:r>
                      <m:r>
                        <m:t>  </m:t>
                      </m:r>
                      <m:r>
                        <m:t>  </m:t>
                      </m:r>
                      <m:r>
                        <m:t>n</m:t>
                      </m:r>
                      <m:r>
                        <m:t>(</m:t>
                      </m:r>
                      <m:r>
                        <m:t>1</m:t>
                      </m:r>
                      <m:r>
                        <m:t>−</m:t>
                      </m:r>
                      <m:acc>
                        <m:accPr>
                          <m:chr m:val="̂"/>
                        </m:accPr>
                        <m:e>
                          <m:r>
                            <m:t>p</m:t>
                          </m:r>
                        </m:e>
                      </m:acc>
                      <m:r>
                        <m:t>)</m:t>
                      </m:r>
                      <m:r>
                        <m:t>≥</m:t>
                      </m:r>
                      <m:r>
                        <m:t>10</m:t>
                      </m:r>
                    </m:oMath>
                  </m:oMathPara>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Flashback</a:t>
            </a:r>
            <a:r>
              <a:rPr/>
              <a:t> </a:t>
            </a:r>
            <a:r>
              <a:rPr/>
              <a:t>to</a:t>
            </a:r>
            <a:r>
              <a:rPr/>
              <a:t> </a:t>
            </a:r>
            <a:r>
              <a:rPr/>
              <a:t>working</a:t>
            </a:r>
            <a:r>
              <a:rPr/>
              <a:t> </a:t>
            </a:r>
            <a:r>
              <a:rPr/>
              <a:t>with</a:t>
            </a:r>
            <a:r>
              <a:rPr/>
              <a:t> </a:t>
            </a:r>
            <a:r>
              <a:rPr/>
              <a:t>one</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constructing a confidence interval for a population proportion, we check if the </a:t>
                </a:r>
                <a:r>
                  <a:rPr b="1"/>
                  <a:t>observed</a:t>
                </a:r>
                <a:r>
                  <a:rPr/>
                  <a:t> number of successes and failures are at least 10.</a:t>
                </a:r>
              </a:p>
              <a:p>
                <a:pPr lvl="1"/>
                <a14:m>
                  <m:oMathPara xmlns:m="http://schemas.openxmlformats.org/officeDocument/2006/math">
                    <m:oMathParaPr>
                      <m:jc m:val="center"/>
                    </m:oMathParaPr>
                    <m:oMath>
                      <m:r>
                        <m:t>n</m:t>
                      </m:r>
                      <m:acc>
                        <m:accPr>
                          <m:chr m:val="̂"/>
                        </m:accPr>
                        <m:e>
                          <m:r>
                            <m:t>p</m:t>
                          </m:r>
                        </m:e>
                      </m:acc>
                      <m:r>
                        <m:t>≥</m:t>
                      </m:r>
                      <m:r>
                        <m:t>10</m:t>
                      </m:r>
                      <m:r>
                        <m:t>  </m:t>
                      </m:r>
                      <m:r>
                        <m:t>  </m:t>
                      </m:r>
                      <m:r>
                        <m:t>n</m:t>
                      </m:r>
                      <m:r>
                        <m:t>(</m:t>
                      </m:r>
                      <m:r>
                        <m:t>1</m:t>
                      </m:r>
                      <m:r>
                        <m:t>−</m:t>
                      </m:r>
                      <m:acc>
                        <m:accPr>
                          <m:chr m:val="̂"/>
                        </m:accPr>
                        <m:e>
                          <m:r>
                            <m:t>p</m:t>
                          </m:r>
                        </m:e>
                      </m:acc>
                      <m:r>
                        <m:t>)</m:t>
                      </m:r>
                      <m:r>
                        <m:t>≥</m:t>
                      </m:r>
                      <m:r>
                        <m:t>10</m:t>
                      </m:r>
                    </m:oMath>
                  </m:oMathPara>
                </a14:m>
              </a:p>
              <a:p>
                <a:pPr lvl="1"/>
                <a:r>
                  <a:rPr/>
                  <a:t>When conducting a hypothesis test for a population proportion, we check if the </a:t>
                </a:r>
                <a:r>
                  <a:rPr b="1"/>
                  <a:t>expected</a:t>
                </a:r>
                <a:r>
                  <a:rPr/>
                  <a:t> number of successes and failures are at least 10.</a:t>
                </a:r>
              </a:p>
              <a:p>
                <a:pPr lvl="1"/>
                <a14:m>
                  <m:oMathPara xmlns:m="http://schemas.openxmlformats.org/officeDocument/2006/math">
                    <m:oMathParaPr>
                      <m:jc m:val="center"/>
                    </m:oMathParaPr>
                    <m:oMath>
                      <m:r>
                        <m:t>n</m:t>
                      </m:r>
                      <m:sSub>
                        <m:e>
                          <m:r>
                            <m:t>p</m:t>
                          </m:r>
                        </m:e>
                        <m:sub>
                          <m:r>
                            <m:t>0</m:t>
                          </m:r>
                        </m:sub>
                      </m:sSub>
                      <m:r>
                        <m:t>≥</m:t>
                      </m:r>
                      <m:r>
                        <m:t>10</m:t>
                      </m:r>
                      <m:r>
                        <m:t>  </m:t>
                      </m:r>
                      <m:r>
                        <m:t>  </m:t>
                      </m:r>
                      <m:r>
                        <m:t>n</m:t>
                      </m:r>
                      <m:r>
                        <m:t>(</m:t>
                      </m:r>
                      <m:r>
                        <m:t>1</m:t>
                      </m:r>
                      <m:r>
                        <m:t>−</m:t>
                      </m:r>
                      <m:sSub>
                        <m:e>
                          <m:r>
                            <m:t>p</m:t>
                          </m:r>
                        </m:e>
                        <m:sub>
                          <m:r>
                            <m:t>0</m:t>
                          </m:r>
                        </m:sub>
                      </m:sSub>
                      <m:r>
                        <m:t>)</m:t>
                      </m:r>
                      <m:r>
                        <m:t>≥</m:t>
                      </m:r>
                      <m:r>
                        <m:t>10</m:t>
                      </m:r>
                    </m:oMath>
                  </m:oMathPara>
                </a14:m>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Pooled</a:t>
            </a:r>
            <a:r>
              <a:rPr/>
              <a:t> </a:t>
            </a:r>
            <a:r>
              <a:rPr/>
              <a:t>estimate</a:t>
            </a:r>
            <a:r>
              <a:rPr/>
              <a:t> </a:t>
            </a:r>
            <a:r>
              <a:rPr/>
              <a:t>of</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comparing two proportions where </a:t>
                </a:r>
                <a14:m>
                  <m:oMath xmlns:m="http://schemas.openxmlformats.org/officeDocument/2006/math">
                    <m:sSub>
                      <m:e>
                        <m:r>
                          <m:t>H</m:t>
                        </m:r>
                      </m:e>
                      <m:sub>
                        <m:r>
                          <m:t>0</m:t>
                        </m:r>
                      </m:sub>
                    </m:sSub>
                    <m:r>
                      <m:t>:</m:t>
                    </m:r>
                    <m:sSub>
                      <m:e>
                        <m:r>
                          <m:t>p</m:t>
                        </m:r>
                      </m:e>
                      <m:sub>
                        <m:r>
                          <m:t>1</m:t>
                        </m:r>
                      </m:sub>
                    </m:sSub>
                    <m:r>
                      <m:t>=</m:t>
                    </m:r>
                    <m:sSub>
                      <m:e>
                        <m:r>
                          <m:t>p</m:t>
                        </m:r>
                      </m:e>
                      <m:sub>
                        <m:r>
                          <m:t>2</m:t>
                        </m:r>
                      </m:sub>
                    </m:sSub>
                  </m:oMath>
                </a14:m>
                <a:r>
                  <a:rPr/>
                  <a:t>, there isn’t a given null value we can use to calculated the </a:t>
                </a:r>
                <a:r>
                  <a:rPr b="1"/>
                  <a:t>expected</a:t>
                </a:r>
                <a:r>
                  <a:rPr/>
                  <a:t> number of successes and failures in each sample.</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Parameter</a:t>
            </a:r>
            <a:r>
              <a:rPr/>
              <a:t> </a:t>
            </a:r>
            <a:r>
              <a:rPr/>
              <a:t>and</a:t>
            </a:r>
            <a:r>
              <a:rPr/>
              <a:t> </a:t>
            </a:r>
            <a:r>
              <a:rPr/>
              <a:t>Point</a:t>
            </a:r>
            <a:r>
              <a:rPr/>
              <a:t> </a:t>
            </a:r>
            <a:r>
              <a:rPr/>
              <a:t>Estimation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Parameter of Interest: Proportion of </a:t>
                </a:r>
                <a:r>
                  <a:rPr b="1"/>
                  <a:t>all</a:t>
                </a:r>
                <a:r>
                  <a:rPr/>
                  <a:t> [whatever your data is]</a:t>
                </a:r>
              </a:p>
              <a:p>
                <a:pPr lvl="0" marL="0" indent="0">
                  <a:buNone/>
                </a:pPr>
                <a:r>
                  <a:rPr b="1"/>
                  <a:t>p</a:t>
                </a:r>
                <a:r>
                  <a:rPr/>
                  <a:t>: a population proportion</a:t>
                </a:r>
              </a:p>
              <a:p>
                <a:pPr lvl="0" marL="0" indent="0">
                  <a:buNone/>
                </a:pPr>
                <a:r>
                  <a:rPr/>
                  <a:t>Point Estimate: proportion of </a:t>
                </a:r>
                <a:r>
                  <a:rPr b="1"/>
                  <a:t>sampled</a:t>
                </a:r>
                <a:r>
                  <a:rPr/>
                  <a:t> [whatever your data is]</a:t>
                </a:r>
              </a:p>
              <a:p>
                <a:pPr lvl="0" marL="0" indent="0">
                  <a:buNone/>
                </a:pPr>
                <a14:m>
                  <m:oMath xmlns:m="http://schemas.openxmlformats.org/officeDocument/2006/math">
                    <m:acc>
                      <m:accPr>
                        <m:chr m:val="̂"/>
                      </m:accPr>
                      <m:e>
                        <m:r>
                          <m:t>p</m:t>
                        </m:r>
                      </m:e>
                    </m:acc>
                  </m:oMath>
                </a14:m>
                <a:r>
                  <a:rPr/>
                  <a:t>: a sample proportion</a:t>
                </a:r>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Pooled</a:t>
            </a:r>
            <a:r>
              <a:rPr/>
              <a:t> </a:t>
            </a:r>
            <a:r>
              <a:rPr/>
              <a:t>estimate</a:t>
            </a:r>
            <a:r>
              <a:rPr/>
              <a:t> </a:t>
            </a:r>
            <a:r>
              <a:rPr/>
              <a:t>of</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comparing two proportions where </a:t>
                </a:r>
                <a14:m>
                  <m:oMath xmlns:m="http://schemas.openxmlformats.org/officeDocument/2006/math">
                    <m:sSub>
                      <m:e>
                        <m:r>
                          <m:t>H</m:t>
                        </m:r>
                      </m:e>
                      <m:sub>
                        <m:r>
                          <m:t>0</m:t>
                        </m:r>
                      </m:sub>
                    </m:sSub>
                    <m:r>
                      <m:t>:</m:t>
                    </m:r>
                    <m:sSub>
                      <m:e>
                        <m:r>
                          <m:t>p</m:t>
                        </m:r>
                      </m:e>
                      <m:sub>
                        <m:r>
                          <m:t>1</m:t>
                        </m:r>
                      </m:sub>
                    </m:sSub>
                    <m:r>
                      <m:t>=</m:t>
                    </m:r>
                    <m:sSub>
                      <m:e>
                        <m:r>
                          <m:t>p</m:t>
                        </m:r>
                      </m:e>
                      <m:sub>
                        <m:r>
                          <m:t>2</m:t>
                        </m:r>
                      </m:sub>
                    </m:sSub>
                  </m:oMath>
                </a14:m>
                <a:r>
                  <a:rPr/>
                  <a:t>, there isn’t a given null value we can use to calculated the </a:t>
                </a:r>
                <a:r>
                  <a:rPr b="1"/>
                  <a:t>expected</a:t>
                </a:r>
                <a:r>
                  <a:rPr/>
                  <a:t> number of successes and failures in each sample.</a:t>
                </a:r>
              </a:p>
              <a:p>
                <a:pPr lvl="1"/>
                <a:r>
                  <a:rPr/>
                  <a:t>Therefore, we need to first find a common (</a:t>
                </a:r>
                <a:r>
                  <a:rPr b="1"/>
                  <a:t>pooled</a:t>
                </a:r>
                <a:r>
                  <a:rPr/>
                  <a:t>) proportion for the two groups, and use that in our analysis.</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Pooled</a:t>
            </a:r>
            <a:r>
              <a:rPr/>
              <a:t> </a:t>
            </a:r>
            <a:r>
              <a:rPr/>
              <a:t>estimate</a:t>
            </a:r>
            <a:r>
              <a:rPr/>
              <a:t> </a:t>
            </a:r>
            <a:r>
              <a:rPr/>
              <a:t>of</a:t>
            </a:r>
            <a:r>
              <a:rPr/>
              <a:t> </a:t>
            </a:r>
            <a:r>
              <a:rPr/>
              <a:t>a</a:t>
            </a:r>
            <a:r>
              <a:rPr/>
              <a:t> </a:t>
            </a:r>
            <a:r>
              <a:rPr/>
              <a:t>proportion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In the case of comparing two proportions where </a:t>
                </a:r>
                <a14:m>
                  <m:oMath xmlns:m="http://schemas.openxmlformats.org/officeDocument/2006/math">
                    <m:sSub>
                      <m:e>
                        <m:r>
                          <m:t>H</m:t>
                        </m:r>
                      </m:e>
                      <m:sub>
                        <m:r>
                          <m:t>0</m:t>
                        </m:r>
                      </m:sub>
                    </m:sSub>
                    <m:r>
                      <m:t>:</m:t>
                    </m:r>
                    <m:sSub>
                      <m:e>
                        <m:r>
                          <m:t>p</m:t>
                        </m:r>
                      </m:e>
                      <m:sub>
                        <m:r>
                          <m:t>1</m:t>
                        </m:r>
                      </m:sub>
                    </m:sSub>
                    <m:r>
                      <m:t>=</m:t>
                    </m:r>
                    <m:sSub>
                      <m:e>
                        <m:r>
                          <m:t>p</m:t>
                        </m:r>
                      </m:e>
                      <m:sub>
                        <m:r>
                          <m:t>2</m:t>
                        </m:r>
                      </m:sub>
                    </m:sSub>
                  </m:oMath>
                </a14:m>
                <a:r>
                  <a:rPr/>
                  <a:t>, there isn’t a given null value we can use to calculated the </a:t>
                </a:r>
                <a:r>
                  <a:rPr b="1"/>
                  <a:t>expected</a:t>
                </a:r>
                <a:r>
                  <a:rPr/>
                  <a:t> number of successes and failures in each sample.</a:t>
                </a:r>
              </a:p>
              <a:p>
                <a:pPr lvl="1"/>
                <a:r>
                  <a:rPr/>
                  <a:t>Therefore, we need to first find a common (</a:t>
                </a:r>
                <a:r>
                  <a:rPr b="1"/>
                  <a:t>pooled</a:t>
                </a:r>
                <a:r>
                  <a:rPr/>
                  <a:t>) proportion for the two groups, and use that in our analysis.</a:t>
                </a:r>
              </a:p>
              <a:p>
                <a:pPr lvl="1"/>
                <a:r>
                  <a:rPr/>
                  <a:t>This simply means finding the proportion of total successes among the total number of observations.</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Formula</a:t>
            </a:r>
            <a:r>
              <a:rPr/>
              <a:t> </a:t>
            </a:r>
            <a:r>
              <a:rPr/>
              <a:t>for</a:t>
            </a:r>
            <a:r>
              <a:rPr/>
              <a:t> </a:t>
            </a:r>
            <a:r>
              <a:rPr/>
              <a:t>Pooled</a:t>
            </a:r>
            <a:r>
              <a:rPr/>
              <a:t> </a:t>
            </a:r>
            <a:r>
              <a:rPr/>
              <a:t>Estimate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b="1"/>
                  <a:t>Pooled estimate of a proportion</a:t>
                </a:r>
                <a:r>
                  <a:rPr/>
                  <a:t>:</a:t>
                </a:r>
              </a:p>
              <a:p>
                <a:pPr lvl="0" marL="0" indent="0">
                  <a:buNone/>
                </a:pPr>
                <a14:m>
                  <m:oMathPara xmlns:m="http://schemas.openxmlformats.org/officeDocument/2006/math">
                    <m:oMathParaPr>
                      <m:jc m:val="center"/>
                    </m:oMathParaPr>
                    <m:oMath>
                      <m:acc>
                        <m:accPr>
                          <m:chr m:val="̂"/>
                        </m:accPr>
                        <m:e>
                          <m:r>
                            <m:t>p</m:t>
                          </m:r>
                        </m:e>
                      </m:acc>
                      <m:r>
                        <m:t>=</m:t>
                      </m:r>
                      <m:f>
                        <m:fPr>
                          <m:type m:val="bar"/>
                        </m:fPr>
                        <m:num>
                          <m:r>
                            <m:t>#</m:t>
                          </m:r>
                          <m:r>
                            <m:t> </m:t>
                          </m:r>
                          <m:r>
                            <m:t>o</m:t>
                          </m:r>
                          <m:r>
                            <m:t>f</m:t>
                          </m:r>
                          <m:r>
                            <m:t> </m:t>
                          </m:r>
                          <m:r>
                            <m:t>s</m:t>
                          </m:r>
                          <m:r>
                            <m:t>u</m:t>
                          </m:r>
                          <m:r>
                            <m:t>c</m:t>
                          </m:r>
                          <m:r>
                            <m:t>c</m:t>
                          </m:r>
                          <m:r>
                            <m:t>e</m:t>
                          </m:r>
                          <m:r>
                            <m:t>s</m:t>
                          </m:r>
                          <m:r>
                            <m:t>s</m:t>
                          </m:r>
                          <m:r>
                            <m:t>e</m:t>
                          </m:r>
                          <m:sSub>
                            <m:e>
                              <m:r>
                                <m:t>s</m:t>
                              </m:r>
                            </m:e>
                            <m:sub>
                              <m:r>
                                <m:t>1</m:t>
                              </m:r>
                            </m:sub>
                          </m:sSub>
                          <m:r>
                            <m:t>+</m:t>
                          </m:r>
                          <m:r>
                            <m:t>#</m:t>
                          </m:r>
                          <m:r>
                            <m:t> </m:t>
                          </m:r>
                          <m:r>
                            <m:t>o</m:t>
                          </m:r>
                          <m:r>
                            <m:t>f</m:t>
                          </m:r>
                          <m:r>
                            <m:t> </m:t>
                          </m:r>
                          <m:r>
                            <m:t>s</m:t>
                          </m:r>
                          <m:r>
                            <m:t>u</m:t>
                          </m:r>
                          <m:r>
                            <m:t>c</m:t>
                          </m:r>
                          <m:r>
                            <m:t>c</m:t>
                          </m:r>
                          <m:r>
                            <m:t>e</m:t>
                          </m:r>
                          <m:r>
                            <m:t>s</m:t>
                          </m:r>
                          <m:r>
                            <m:t>s</m:t>
                          </m:r>
                          <m:r>
                            <m:t>e</m:t>
                          </m:r>
                          <m:sSub>
                            <m:e>
                              <m:r>
                                <m:t>s</m:t>
                              </m:r>
                            </m:e>
                            <m:sub>
                              <m:r>
                                <m:t>2</m:t>
                              </m:r>
                            </m:sub>
                          </m:sSub>
                        </m:num>
                        <m:den>
                          <m:sSub>
                            <m:e>
                              <m:r>
                                <m:t>n</m:t>
                              </m:r>
                            </m:e>
                            <m:sub>
                              <m:r>
                                <m:t>1</m:t>
                              </m:r>
                            </m:sub>
                          </m:sSub>
                          <m:r>
                            <m:t>+</m:t>
                          </m:r>
                          <m:sSub>
                            <m:e>
                              <m:r>
                                <m:t>n</m:t>
                              </m:r>
                            </m:e>
                            <m:sub>
                              <m:r>
                                <m:t>2</m:t>
                              </m:r>
                            </m:sub>
                          </m:sSub>
                        </m:den>
                      </m:f>
                    </m:oMath>
                  </m:oMathPara>
                </a14:m>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Calculate the estimated </a:t>
                </a:r>
                <a:r>
                  <a:rPr b="1"/>
                  <a:t>pooled proportion</a:t>
                </a:r>
                <a:r>
                  <a:rPr/>
                  <a:t> of Duke students and Americans who would be bothered a great deal by the melting of the northern ice cap. Which sample proportion (</a:t>
                </a:r>
                <a14:m>
                  <m:oMath xmlns:m="http://schemas.openxmlformats.org/officeDocument/2006/math">
                    <m:sSub>
                      <m:e>
                        <m:acc>
                          <m:accPr>
                            <m:chr m:val="̂"/>
                          </m:accPr>
                          <m:e>
                            <m:r>
                              <m:t>p</m:t>
                            </m:r>
                          </m:e>
                        </m:acc>
                      </m:e>
                      <m:sub>
                        <m:r>
                          <m:rPr>
                            <m:nor/>
                            <m:sty m:val="p"/>
                          </m:rPr>
                          <m:t>Duke</m:t>
                        </m:r>
                      </m:sub>
                    </m:sSub>
                  </m:oMath>
                </a14:m>
                <a:r>
                  <a:rPr/>
                  <a:t> or </a:t>
                </a:r>
                <a14:m>
                  <m:oMath xmlns:m="http://schemas.openxmlformats.org/officeDocument/2006/math">
                    <m:sSub>
                      <m:e>
                        <m:acc>
                          <m:accPr>
                            <m:chr m:val="̂"/>
                          </m:accPr>
                          <m:e>
                            <m:r>
                              <m:t>p</m:t>
                            </m:r>
                          </m:e>
                        </m:acc>
                      </m:e>
                      <m:sub>
                        <m:r>
                          <m:rPr>
                            <m:nor/>
                            <m:sty m:val="p"/>
                          </m:rPr>
                          <m:t>US</m:t>
                        </m:r>
                      </m:sub>
                    </m:sSub>
                  </m:oMath>
                </a14:m>
                <a:r>
                  <a:rPr/>
                  <a:t>) the pooled estimate is closer to? Why?</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a:buNone /></a:pPr><a:r><a:rPr /><a:t>GSS</a:t></a:r></a:p></a:txBody><a:tcPr /></a:tc><a:tc><a:txBody><a:bodyPr /><a:lstStyle /><a:p><a:pPr lvl="0" marL="0" indent="0"><a:buNone /></a:pPr><a:r><a:rPr /><a:t>Duke</a:t></a:r></a:p></a:txBody><a:tcPr /></a:tc></a:tr><a:tr h="0"><a:tc><a:txBody><a:bodyPr /><a:lstStyle /><a:p><a:pPr lvl="0" marL="0" indent="0" algn="l"><a:buNone /></a:pPr><a:r><a:rPr /><a:t>A</a:t></a:r><a:r><a:rPr /><a:t> </a:t></a:r><a:r><a:rPr /><a:t>great</a:t></a:r><a:r><a:rPr /><a:t> </a:t></a:r><a:r><a:rPr /><a:t>deal</a:t></a:r></a:p></a:txBody></a:tc><a:tc><a:txBody><a:bodyPr /><a:lstStyle /><a:p><a:pPr lvl="0" marL="0" indent="0"><a:buNone /></a:pPr><a:r><a:rPr /><a:t>454</a:t></a:r></a:p></a:txBody></a:tc><a:tc><a:txBody><a:bodyPr /><a:lstStyle /><a:p><a:pPr lvl="0" marL="0" indent="0"><a:buNone /></a:pPr><a:r><a:rPr /><a:t>69</a:t></a:r></a:p></a:txBody></a:tc></a:tr><a:tr h="0"><a:tc><a:txBody><a:bodyPr /><a:lstStyle /><a:p><a:pPr lvl="0" marL="0" indent="0" algn="l"><a:buNone /></a:pPr><a:r><a:rPr /><a:t>Not</a:t></a:r><a:r><a:rPr /><a:t> </a:t></a:r><a:r><a:rPr /><a:t>a</a:t></a:r><a:r><a:rPr /><a:t> </a:t></a:r><a:r><a:rPr /><a:t>great</a:t></a:r><a:r><a:rPr /><a:t> </a:t></a:r><a:r><a:rPr /><a:t>deal</a:t></a:r></a:p></a:txBody></a:tc><a:tc><a:txBody><a:bodyPr /><a:lstStyle /><a:p><a:pPr lvl="0" marL="0" indent="0"><a:buNone /></a:pPr><a:r><a:rPr /><a:t>124</a:t></a:r></a:p></a:txBody></a:tc><a:tc><a:txBody><a:bodyPr /><a:lstStyle /><a:p><a:pPr lvl="0" marL="0" indent="0"><a:buNone /></a:pPr><a:r><a:rPr /><a:t>30</a:t></a:r></a:p></a:txBody></a:tc></a:tr><a:tr h="0"><a:tc><a:txBody><a:bodyPr /><a:lstStyle /><a:p><a:pPr lvl="0" marL="0" indent="0" algn="l"><a:buNone /></a:pPr><a:r><a:rPr /><a:t>Total</a:t></a:r></a:p></a:txBody></a:tc><a:tc><a:txBody><a:bodyPr /><a:lstStyle /><a:p><a:pPr lvl="0" marL="0" indent="0"><a:buNone /></a:pPr><a:r><a:rPr /><a:t>680</a:t></a:r></a:p></a:txBody></a:tc><a:tc><a:txBody><a:bodyPr /><a:lstStyle /><a:p><a:pPr lvl="0" marL="0" indent="0"><a:buNone /></a:pPr><a:r><a:rPr /><a:t>105</a:t></a:r></a:p></a:txBody></a:tc></a:tr><a:tr h="0"><a:tc><a:txBody><a:bodyPr /><a:lstStyle /><a:p><a:pPr lvl="0" marL="0" indent="0" algn="l"><a:buNone /></a:pPr><a14:m><m:oMath xmlns:m="http://schemas.openxmlformats.org/officeDocument/2006/math"><m:acc><m:accPr><m:chr m:val="̂" /></m:accPr><m:e><m:r><m:t>p</m:t></m:r></m:e></m:acc></m:oMath></a14:m></a:p></a:txBody></a:tc><a:tc><a:txBody><a:bodyPr /><a:lstStyle /><a:p><a:pPr lvl="0" marL="0" indent="0"><a:buNone /></a:pPr><a:r><a:rPr /><a:t>0.657</a:t></a:r></a:p></a:txBody></a:tc><a:tc><a:txBody><a:bodyPr /><a:lstStyle /><a:p><a:pPr lvl="0" marL="0" indent="0"><a:buNone /></a:pPr><a:r><a:rPr /><a:t>0.668</a:t></a:r></a:p></a:txBody></a:tc></a:tr></a:tbl></a:graphicData></a:graphic></p:graphicFrame></p:spTree></p:cSld></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Practice</a:t>
            </a:r>
            <a:r>
              <a:rPr/>
              <a:t> </a:t>
            </a:r>
            <a:r>
              <a:rPr/>
              <a:t>(ctd.)</a:t>
            </a:r>
          </a:p>
        </p:txBody>
      </p:sp>
      <p:sp>
        <p:nvSpPr>
          <p:cNvPr id="3" name="Content Placeholder 2"/>
          <p:cNvSpPr>
            <a:spLocks noGrp="1"/>
          </p:cNvSpPr>
          <p:nvPr>
            <p:ph idx="1"/>
          </p:nvPr>
        </p:nvSpPr>
        <p:spPr/>
        <p:txBody>
          <a:bodyPr/>
          <a:lstStyle/>
          <a:p>
            <a:pPr lvl="0" marL="1270000" indent="0">
              <a:buNone/>
            </a:pPr>
            <a:r>
              <a:rPr sz="1800">
                <a:latin typeface="Courier"/>
              </a:rPr>
              <a:t>s1 &lt;-</a:t>
            </a:r>
            <a:r>
              <a:rPr sz="1800">
                <a:solidFill>
                  <a:srgbClr val="4070A0"/>
                </a:solidFill>
                <a:latin typeface="Courier"/>
              </a:rPr>
              <a:t> </a:t>
            </a:r>
            <a:r>
              <a:rPr sz="1800">
                <a:solidFill>
                  <a:srgbClr val="40A070"/>
                </a:solidFill>
                <a:latin typeface="Courier"/>
              </a:rPr>
              <a:t>69</a:t>
            </a:r>
            <a:br/>
            <a:r>
              <a:rPr sz="1800">
                <a:latin typeface="Courier"/>
              </a:rPr>
              <a:t>s2 &lt;-</a:t>
            </a:r>
            <a:r>
              <a:rPr sz="1800">
                <a:solidFill>
                  <a:srgbClr val="4070A0"/>
                </a:solidFill>
                <a:latin typeface="Courier"/>
              </a:rPr>
              <a:t> </a:t>
            </a:r>
            <a:r>
              <a:rPr sz="1800">
                <a:solidFill>
                  <a:srgbClr val="40A070"/>
                </a:solidFill>
                <a:latin typeface="Courier"/>
              </a:rPr>
              <a:t>454</a:t>
            </a:r>
            <a:r>
              <a:rPr sz="1800">
                <a:latin typeface="Courier"/>
              </a:rPr>
              <a:t>  </a:t>
            </a:r>
            <a:r>
              <a:rPr sz="1800" i="1">
                <a:solidFill>
                  <a:srgbClr val="60A0B0"/>
                </a:solidFill>
                <a:latin typeface="Courier"/>
              </a:rPr>
              <a:t># n1 and n2 defined earlier </a:t>
            </a:r>
            <a:br/>
            <a:r>
              <a:rPr sz="1800">
                <a:latin typeface="Courier"/>
              </a:rPr>
              <a:t>pooled &lt;-</a:t>
            </a:r>
            <a:r>
              <a:rPr sz="1800">
                <a:solidFill>
                  <a:srgbClr val="4070A0"/>
                </a:solidFill>
                <a:latin typeface="Courier"/>
              </a:rPr>
              <a:t> </a:t>
            </a:r>
            <a:r>
              <a:rPr sz="1800">
                <a:latin typeface="Courier"/>
              </a:rPr>
              <a:t>(s1 </a:t>
            </a:r>
            <a:r>
              <a:rPr sz="1800">
                <a:solidFill>
                  <a:srgbClr val="666666"/>
                </a:solidFill>
                <a:latin typeface="Courier"/>
              </a:rPr>
              <a:t>+</a:t>
            </a:r>
            <a:r>
              <a:rPr sz="1800">
                <a:solidFill>
                  <a:srgbClr val="4070A0"/>
                </a:solidFill>
                <a:latin typeface="Courier"/>
              </a:rPr>
              <a:t> </a:t>
            </a:r>
            <a:r>
              <a:rPr sz="1800">
                <a:latin typeface="Courier"/>
              </a:rPr>
              <a:t>s2) </a:t>
            </a:r>
            <a:r>
              <a:rPr sz="1800">
                <a:solidFill>
                  <a:srgbClr val="666666"/>
                </a:solidFill>
                <a:latin typeface="Courier"/>
              </a:rPr>
              <a:t>/</a:t>
            </a:r>
            <a:r>
              <a:rPr sz="1800">
                <a:solidFill>
                  <a:srgbClr val="4070A0"/>
                </a:solidFill>
                <a:latin typeface="Courier"/>
              </a:rPr>
              <a:t> </a:t>
            </a:r>
            <a:r>
              <a:rPr sz="1800">
                <a:latin typeface="Courier"/>
              </a:rPr>
              <a:t>(n1 </a:t>
            </a:r>
            <a:r>
              <a:rPr sz="1800">
                <a:solidFill>
                  <a:srgbClr val="666666"/>
                </a:solidFill>
                <a:latin typeface="Courier"/>
              </a:rPr>
              <a:t>+</a:t>
            </a:r>
            <a:r>
              <a:rPr sz="1800">
                <a:solidFill>
                  <a:srgbClr val="4070A0"/>
                </a:solidFill>
                <a:latin typeface="Courier"/>
              </a:rPr>
              <a:t> </a:t>
            </a:r>
            <a:r>
              <a:rPr sz="1800">
                <a:latin typeface="Courier"/>
              </a:rPr>
              <a:t>n2)</a:t>
            </a:r>
            <a:br/>
            <a:r>
              <a:rPr sz="1800">
                <a:latin typeface="Courier"/>
              </a:rPr>
              <a:t>pooled</a:t>
            </a:r>
          </a:p>
          <a:p>
            <a:pPr lvl="0" marL="1270000" indent="0">
              <a:buNone/>
            </a:pPr>
            <a:r>
              <a:rPr sz="1800">
                <a:latin typeface="Courier"/>
              </a:rPr>
              <a:t>## [1] 0.666242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a:t>
            </a:r>
            <a:r>
              <a:rPr/>
              <a:t> </a:t>
            </a:r>
            <a:r>
              <a:rPr/>
              <a:t>the</a:t>
            </a:r>
            <a:r>
              <a:rPr/>
              <a:t> </a:t>
            </a:r>
            <a:r>
              <a:rPr/>
              <a:t>Hypothesis</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Do these data suggest that the proportion of all Duke students who would be bothered a great deal by the melting of the northern ice cap differs from the proportion of all Americans who do? Calculate the test statistic, the p-value, and interpret your conclusion in context of the data. (with </a:t>
                </a:r>
                <a14:m>
                  <m:oMath xmlns:m="http://schemas.openxmlformats.org/officeDocument/2006/math">
                    <m:sSub>
                      <m:e>
                        <m:acc>
                          <m:accPr>
                            <m:chr m:val="̂"/>
                          </m:accPr>
                          <m:e>
                            <m:r>
                              <m:t>p</m:t>
                            </m:r>
                          </m:e>
                        </m:acc>
                      </m:e>
                      <m:sub>
                        <m:r>
                          <m:rPr>
                            <m:nor/>
                            <m:sty m:val="p"/>
                          </m:rPr>
                          <m:t>pooled</m:t>
                        </m:r>
                      </m:sub>
                    </m:sSub>
                    <m:r>
                      <m:t>=</m:t>
                    </m:r>
                    <m:r>
                      <m:t>0.666242</m:t>
                    </m:r>
                  </m:oMath>
                </a14:m>
                <a:r>
                  <a:rPr/>
                  <a:t>)</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graphicFrame><p:nvGraphicFramePr><p:cNvPr id="6" name="Content Placeholder 5" /><p:cNvGraphicFramePr><a:graphicFrameLocks noGrp="1" /></p:cNvGraphicFramePr><p:nvPr><p:ph idx="1" /></p:nvPr></p:nvGraphicFramePr><p:xfrm><a:off x="457200" y="1600200" /><a:ext cx="8229600" cy="45212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marL="0" indent="0" algn="l"><a:buNone /></a:pPr><a14:m><m:oMath xmlns:m="http://schemas.openxmlformats.org/officeDocument/2006/math"><m:r><m:t> </m:t></m:r></m:oMath></a14:m></a:p></a:txBody><a:tcPr /></a:tc><a:tc><a:txBody><a:bodyPr /><a:lstStyle /><a:p><a:pPr lvl="0" marL="0" indent="0"><a:buNone /></a:pPr><a:r><a:rPr /><a:t>GSS</a:t></a:r></a:p></a:txBody><a:tcPr /></a:tc><a:tc><a:txBody><a:bodyPr /><a:lstStyle /><a:p><a:pPr lvl="0" marL="0" indent="0"><a:buNone /></a:pPr><a:r><a:rPr /><a:t>Duke</a:t></a:r></a:p></a:txBody><a:tcPr /></a:tc></a:tr><a:tr h="0"><a:tc><a:txBody><a:bodyPr /><a:lstStyle /><a:p><a:pPr lvl="0" marL="0" indent="0" algn="l"><a:buNone /></a:pPr><a:r><a:rPr /><a:t>A</a:t></a:r><a:r><a:rPr /><a:t> </a:t></a:r><a:r><a:rPr /><a:t>great</a:t></a:r><a:r><a:rPr /><a:t> </a:t></a:r><a:r><a:rPr /><a:t>deal</a:t></a:r></a:p></a:txBody></a:tc><a:tc><a:txBody><a:bodyPr /><a:lstStyle /><a:p><a:pPr lvl="0" marL="0" indent="0"><a:buNone /></a:pPr><a:r><a:rPr /><a:t>454</a:t></a:r></a:p></a:txBody></a:tc><a:tc><a:txBody><a:bodyPr /><a:lstStyle /><a:p><a:pPr lvl="0" marL="0" indent="0"><a:buNone /></a:pPr><a:r><a:rPr /><a:t>69</a:t></a:r></a:p></a:txBody></a:tc></a:tr><a:tr h="0"><a:tc><a:txBody><a:bodyPr /><a:lstStyle /><a:p><a:pPr lvl="0" marL="0" indent="0" algn="l"><a:buNone /></a:pPr><a:r><a:rPr /><a:t>Not</a:t></a:r><a:r><a:rPr /><a:t> </a:t></a:r><a:r><a:rPr /><a:t>a</a:t></a:r><a:r><a:rPr /><a:t> </a:t></a:r><a:r><a:rPr /><a:t>great</a:t></a:r><a:r><a:rPr /><a:t> </a:t></a:r><a:r><a:rPr /><a:t>deal</a:t></a:r></a:p></a:txBody></a:tc><a:tc><a:txBody><a:bodyPr /><a:lstStyle /><a:p><a:pPr lvl="0" marL="0" indent="0"><a:buNone /></a:pPr><a:r><a:rPr /><a:t>124</a:t></a:r></a:p></a:txBody></a:tc><a:tc><a:txBody><a:bodyPr /><a:lstStyle /><a:p><a:pPr lvl="0" marL="0" indent="0"><a:buNone /></a:pPr><a:r><a:rPr /><a:t>30</a:t></a:r></a:p></a:txBody></a:tc></a:tr><a:tr h="0"><a:tc><a:txBody><a:bodyPr /><a:lstStyle /><a:p><a:pPr lvl="0" marL="0" indent="0" algn="l"><a:buNone /></a:pPr><a:r><a:rPr /><a:t>Total</a:t></a:r></a:p></a:txBody></a:tc><a:tc><a:txBody><a:bodyPr /><a:lstStyle /><a:p><a:pPr lvl="0" marL="0" indent="0"><a:buNone /></a:pPr><a:r><a:rPr /><a:t>680</a:t></a:r></a:p></a:txBody></a:tc><a:tc><a:txBody><a:bodyPr /><a:lstStyle /><a:p><a:pPr lvl="0" marL="0" indent="0"><a:buNone /></a:pPr><a:r><a:rPr /><a:t>105</a:t></a:r></a:p></a:txBody></a:tc></a:tr><a:tr h="0"><a:tc><a:txBody><a:bodyPr /><a:lstStyle /><a:p><a:pPr lvl="0" marL="0" indent="0" algn="l"><a:buNone /></a:pPr><a14:m><m:oMath xmlns:m="http://schemas.openxmlformats.org/officeDocument/2006/math"><m:acc><m:accPr><m:chr m:val="̂" /></m:accPr><m:e><m:r><m:t>p</m:t></m:r></m:e></m:acc></m:oMath></a14:m></a:p></a:txBody></a:tc><a:tc><a:txBody><a:bodyPr /><a:lstStyle /><a:p><a:pPr lvl="0" marL="0" indent="0"><a:buNone /></a:pPr><a:r><a:rPr /><a:t>0.657</a:t></a:r></a:p></a:txBody></a:tc><a:tc><a:txBody><a:bodyPr /><a:lstStyle /><a:p><a:pPr lvl="0" marL="0" indent="0"><a:buNone /></a:pPr><a:r><a:rPr /><a:t>0.668</a:t></a:r></a:p></a:txBody></a:tc></a:tr></a:tbl></a:graphicData></a:graphic></p:graphicFrame></p:spTree></p:cSld></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Run</a:t>
            </a:r>
            <a:r>
              <a:rPr/>
              <a:t> </a:t>
            </a:r>
            <a:r>
              <a:rPr/>
              <a:t>the</a:t>
            </a:r>
            <a:r>
              <a:rPr/>
              <a:t> </a:t>
            </a:r>
            <a:r>
              <a:rPr/>
              <a:t>Hypothesis</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sSub>
                        <m:e>
                          <m:r>
                            <m:t>z</m:t>
                          </m:r>
                        </m:e>
                        <m:sub>
                          <m:r>
                            <m:rPr>
                              <m:nor/>
                              <m:sty m:val="p"/>
                            </m:rPr>
                            <m:t>test</m:t>
                          </m:r>
                        </m:sub>
                      </m:sSub>
                      <m:r>
                        <m:t>=</m:t>
                      </m:r>
                      <m:f>
                        <m:fPr>
                          <m:type m:val="bar"/>
                        </m:fPr>
                        <m:num>
                          <m:r>
                            <m:rPr>
                              <m:nor/>
                              <m:sty m:val="p"/>
                            </m:rPr>
                            <m:t>point</m:t>
                          </m:r>
                          <m:r>
                            <m:t>−</m:t>
                          </m:r>
                          <m:r>
                            <m:rPr>
                              <m:nor/>
                              <m:sty m:val="p"/>
                            </m:rPr>
                            <m:t>null</m:t>
                          </m:r>
                        </m:num>
                        <m:den>
                          <m:r>
                            <m:rPr>
                              <m:nor/>
                              <m:sty m:val="p"/>
                            </m:rPr>
                            <m:t>SE</m:t>
                          </m:r>
                        </m:den>
                      </m:f>
                      <m:r>
                        <m:t>=</m:t>
                      </m:r>
                      <m:f>
                        <m:fPr>
                          <m:type m:val="bar"/>
                        </m:fPr>
                        <m:num>
                          <m:r>
                            <m:t>(</m:t>
                          </m:r>
                          <m:sSub>
                            <m:e>
                              <m:acc>
                                <m:accPr>
                                  <m:chr m:val="̂"/>
                                </m:accPr>
                                <m:e>
                                  <m:r>
                                    <m:t>p</m:t>
                                  </m:r>
                                </m:e>
                              </m:acc>
                            </m:e>
                            <m:sub>
                              <m:r>
                                <m:rPr>
                                  <m:nor/>
                                  <m:sty m:val="p"/>
                                </m:rPr>
                                <m:t>Duke</m:t>
                              </m:r>
                            </m:sub>
                          </m:sSub>
                          <m:r>
                            <m:t>−</m:t>
                          </m:r>
                          <m:sSub>
                            <m:e>
                              <m:acc>
                                <m:accPr>
                                  <m:chr m:val="̂"/>
                                </m:accPr>
                                <m:e>
                                  <m:r>
                                    <m:t>p</m:t>
                                  </m:r>
                                </m:e>
                              </m:acc>
                            </m:e>
                            <m:sub>
                              <m:r>
                                <m:rPr>
                                  <m:nor/>
                                  <m:sty m:val="p"/>
                                </m:rPr>
                                <m:t>USA</m:t>
                              </m:r>
                            </m:sub>
                          </m:sSub>
                          <m:r>
                            <m:t>)</m:t>
                          </m:r>
                        </m:num>
                        <m:den>
                          <m:rad>
                            <m:radPr>
                              <m:degHide m:val="1"/>
                            </m:radPr>
                            <m:deg/>
                            <m:e>
                              <m:f>
                                <m:fPr>
                                  <m:type m:val="bar"/>
                                </m:fPr>
                                <m:num>
                                  <m:acc>
                                    <m:accPr>
                                      <m:chr m:val="̂"/>
                                    </m:accPr>
                                    <m:e>
                                      <m:r>
                                        <m:t>p</m:t>
                                      </m:r>
                                    </m:e>
                                  </m:acc>
                                  <m:r>
                                    <m:t>(</m:t>
                                  </m:r>
                                  <m:r>
                                    <m:t>1</m:t>
                                  </m:r>
                                  <m:r>
                                    <m:t>−</m:t>
                                  </m:r>
                                  <m:acc>
                                    <m:accPr>
                                      <m:chr m:val="̂"/>
                                    </m:accPr>
                                    <m:e>
                                      <m:r>
                                        <m:t>p</m:t>
                                      </m:r>
                                    </m:e>
                                  </m:acc>
                                  <m:r>
                                    <m:t>)</m:t>
                                  </m:r>
                                </m:num>
                                <m:den>
                                  <m:sSub>
                                    <m:e>
                                      <m:r>
                                        <m:t>n</m:t>
                                      </m:r>
                                    </m:e>
                                    <m:sub>
                                      <m:r>
                                        <m:rPr>
                                          <m:nor/>
                                          <m:sty m:val="p"/>
                                        </m:rPr>
                                        <m:t>Duke</m:t>
                                      </m:r>
                                    </m:sub>
                                  </m:sSub>
                                </m:den>
                              </m:f>
                              <m:r>
                                <m:t>+</m:t>
                              </m:r>
                              <m:f>
                                <m:fPr>
                                  <m:type m:val="bar"/>
                                </m:fPr>
                                <m:num>
                                  <m:acc>
                                    <m:accPr>
                                      <m:chr m:val="̂"/>
                                    </m:accPr>
                                    <m:e>
                                      <m:r>
                                        <m:t>p</m:t>
                                      </m:r>
                                    </m:e>
                                  </m:acc>
                                  <m:r>
                                    <m:t>(</m:t>
                                  </m:r>
                                  <m:r>
                                    <m:t>1</m:t>
                                  </m:r>
                                  <m:r>
                                    <m:t>−</m:t>
                                  </m:r>
                                  <m:acc>
                                    <m:accPr>
                                      <m:chr m:val="̂"/>
                                    </m:accPr>
                                    <m:e>
                                      <m:r>
                                        <m:t>p</m:t>
                                      </m:r>
                                    </m:e>
                                  </m:acc>
                                  <m:r>
                                    <m:t>)</m:t>
                                  </m:r>
                                </m:num>
                                <m:den>
                                  <m:sSub>
                                    <m:e>
                                      <m:r>
                                        <m:t>n</m:t>
                                      </m:r>
                                    </m:e>
                                    <m:sub>
                                      <m:r>
                                        <m:rPr>
                                          <m:nor/>
                                          <m:sty m:val="p"/>
                                        </m:rPr>
                                        <m:t>USA</m:t>
                                      </m:r>
                                    </m:sub>
                                  </m:sSub>
                                </m:den>
                              </m:f>
                            </m:e>
                          </m:rad>
                        </m:den>
                      </m:f>
                    </m:oMath>
                  </m:oMathPara>
                </a14:m>
              </a:p>
              <a:p>
                <a:pPr lvl="0" marL="0" indent="0">
                  <a:buNone/>
                </a:pPr>
                <a:r>
                  <a:rPr/>
                  <a:t>We defined all of these earlier.</a:t>
                </a:r>
              </a:p>
              <a:p>
                <a:pPr lvl="0" marL="1270000" indent="0">
                  <a:buNone/>
                </a:pPr>
                <a:r>
                  <a:rPr sz="1800">
                    <a:latin typeface="Courier"/>
                  </a:rPr>
                  <a:t>(p1 </a:t>
                </a:r>
                <a:r>
                  <a:rPr sz="1800">
                    <a:solidFill>
                      <a:srgbClr val="666666"/>
                    </a:solidFill>
                    <a:latin typeface="Courier"/>
                  </a:rPr>
                  <a:t>-</a:t>
                </a:r>
                <a:r>
                  <a:rPr sz="1800">
                    <a:solidFill>
                      <a:srgbClr val="4070A0"/>
                    </a:solidFill>
                    <a:latin typeface="Courier"/>
                  </a:rPr>
                  <a:t> </a:t>
                </a:r>
                <a:r>
                  <a:rPr sz="1800">
                    <a:latin typeface="Courier"/>
                  </a:rPr>
                  <a:t>p2) </a:t>
                </a:r>
                <a:r>
                  <a:rPr sz="1800">
                    <a:solidFill>
                      <a:srgbClr val="666666"/>
                    </a:solidFill>
                    <a:latin typeface="Courier"/>
                  </a:rPr>
                  <a:t>/</a:t>
                </a:r>
                <a:r>
                  <a:rPr sz="1800">
                    <a:solidFill>
                      <a:srgbClr val="4070A0"/>
                    </a:solidFill>
                    <a:latin typeface="Courier"/>
                  </a:rPr>
                  <a:t> </a:t>
                </a:r>
                <a:r>
                  <a:rPr sz="1800" b="1">
                    <a:solidFill>
                      <a:srgbClr val="007020"/>
                    </a:solidFill>
                    <a:latin typeface="Courier"/>
                  </a:rPr>
                  <a:t>sqrt</a:t>
                </a:r>
                <a:r>
                  <a:rPr sz="1800">
                    <a:latin typeface="Courier"/>
                  </a:rPr>
                  <a:t>( pooled</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pooled)</a:t>
                </a:r>
                <a:r>
                  <a:rPr sz="1800">
                    <a:solidFill>
                      <a:srgbClr val="666666"/>
                    </a:solidFill>
                    <a:latin typeface="Courier"/>
                  </a:rPr>
                  <a:t>/</a:t>
                </a:r>
                <a:r>
                  <a:rPr sz="1800">
                    <a:latin typeface="Courier"/>
                  </a:rPr>
                  <a:t>n1 </a:t>
                </a:r>
                <a:r>
                  <a:rPr sz="1800">
                    <a:solidFill>
                      <a:srgbClr val="666666"/>
                    </a:solidFill>
                    <a:latin typeface="Courier"/>
                  </a:rPr>
                  <a:t>+</a:t>
                </a:r>
                <a:r>
                  <a:rPr sz="1800">
                    <a:solidFill>
                      <a:srgbClr val="4070A0"/>
                    </a:solidFill>
                    <a:latin typeface="Courier"/>
                  </a:rPr>
                  <a:t> </a:t>
                </a:r>
                <a:r>
                  <a:rPr sz="1800">
                    <a:latin typeface="Courier"/>
                  </a:rPr>
                  <a:t>pooled</a:t>
                </a:r>
                <a:r>
                  <a:rPr sz="1800">
                    <a:solidFill>
                      <a:srgbClr val="666666"/>
                    </a:solidFill>
                    <a:latin typeface="Courier"/>
                  </a:rPr>
                  <a:t>*</a:t>
                </a:r>
                <a:r>
                  <a:rPr sz="1800">
                    <a:latin typeface="Courier"/>
                  </a:rPr>
                  <a:t>(</a:t>
                </a:r>
                <a:r>
                  <a:rPr sz="1800">
                    <a:solidFill>
                      <a:srgbClr val="40A070"/>
                    </a:solidFill>
                    <a:latin typeface="Courier"/>
                  </a:rPr>
                  <a:t>1</a:t>
                </a:r>
                <a:r>
                  <a:rPr sz="1800">
                    <a:solidFill>
                      <a:srgbClr val="666666"/>
                    </a:solidFill>
                    <a:latin typeface="Courier"/>
                  </a:rPr>
                  <a:t>-</a:t>
                </a:r>
                <a:r>
                  <a:rPr sz="1800">
                    <a:latin typeface="Courier"/>
                  </a:rPr>
                  <a:t>pooled)</a:t>
                </a:r>
                <a:r>
                  <a:rPr sz="1800">
                    <a:solidFill>
                      <a:srgbClr val="666666"/>
                    </a:solidFill>
                    <a:latin typeface="Courier"/>
                  </a:rPr>
                  <a:t>/</a:t>
                </a:r>
                <a:r>
                  <a:rPr sz="1800">
                    <a:latin typeface="Courier"/>
                  </a:rPr>
                  <a:t>n2)</a:t>
                </a:r>
              </a:p>
              <a:p>
                <a:pPr lvl="0" marL="1270000" indent="0">
                  <a:buNone/>
                </a:pPr>
                <a:r>
                  <a:rPr sz="1800">
                    <a:latin typeface="Courier"/>
                  </a:rPr>
                  <a:t>## [1] -0.2224719</a:t>
                </a:r>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Recap</a:t>
            </a:r>
          </a:p>
        </p:txBody>
      </p:sp>
    </p:spTree>
  </p:cSld>
</p:sld>
</file>

<file path=ppt/slides/slide4.xml><?xml version="1.0" encoding="UTF-8"?>
<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marL="0" indent="0"><a:buNone /></a:pPr><a:r><a:rPr /><a:t>Formula:</a:t></a:r><a:r><a:rPr /><a:t> </a:t></a:r><a:r><a:rPr /><a:t>SE</a:t></a:r><a:r><a:rPr /><a:t> </a:t></a:r><a:r><a:rPr /><a:t>of</a:t></a:r><a:r><a:rPr /><a:t> </a:t></a:r><a:r><a:rPr /><a:t>a</a:t></a:r><a:r><a:rPr /><a:t> </a:t></a:r><a:r><a:rPr /><a:t>Point</a:t></a:r><a:r><a:rPr /><a:t> </a:t></a:r><a:r><a:rPr /><a:t>Estimate</a:t></a:r><a:r><a:rPr /><a:t> </a:t></a:r><a14:m><m:oMath xmlns:m="http://schemas.openxmlformats.org/officeDocument/2006/math"><m:acc><m:accPr><m:chr m:val="̂" /></m:accPr><m:e><m:r><m:t>p</m:t></m:r></m:e></m:acc></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marL="0" indent="0"><a:buNone /></a:pPr><a:r><a:rPr /><a:t>When we have a </a:t></a:r><a:r><a:rPr b="1" /><a:t>sample proportion</a:t></a:r><a:r><a:rPr /><a:t>, the standard error has a known formula:</a:t></a:r></a:p><a:p><a:pPr lvl="0" marL="0" indent="0"><a:buNone /></a:pPr><a14:m><m:oMathPara xmlns:m="http://schemas.openxmlformats.org/officeDocument/2006/math"><m:oMathParaPr><m:jc m:val="center" /></m:oMathParaPr><m:oMath><m:sSub><m:e><m:r><m:rPr><m:nor /><m:sty m:val="p" /></m:rPr><m:t>SE</m:t></m:r></m:e><m:sub><m:acc><m:accPr><m:chr m:val="̂" /></m:accPr><m:e><m:r><m:t>p</m:t></m:r></m:e></m:acc></m:sub></m:sSub><m:r><m:t>=</m:t></m:r><m:rad><m:radPr><m:degHide m:val="1" /></m:radPr><m:deg /><m:e><m:f><m:fPr><m:type m:val="bar" /></m:fPr><m:num><m:r><m:t>p</m:t></m:r><m:r><m:t>(</m:t></m:r><m:r><m:t>1</m:t></m:r><m:r><m:t>−</m:t></m:r><m:r><m:t>p</m:t></m:r><m:r><m:t>)</m:t></m:r></m:num><m:den><m:r><m:t>n</m:t></m:r></m:den></m:f></m:e></m:rad></m:oMath></m:oMathPara></a14:m></a:p><a:p><a:pPr lvl="0" marL="0" indent="0"><a:buNone /></a:pPr><a:r><a:rPr /><a:t>What are </a:t></a:r><a14:m><m:oMath xmlns:m="http://schemas.openxmlformats.org/officeDocument/2006/math"><m:r><m:t>p</m:t></m:r></m:oMath></a14:m><a:r><a:rPr /><a:t> and </a:t></a:r><a14:m><m:oMath xmlns:m="http://schemas.openxmlformats.org/officeDocument/2006/math"><m:r><m:t>n</m:t></m:r></m:oMath></a14:m><a:r><a:rPr /><a:t>?</a:t></a:r></a:p><a:p><a:pPr lvl="1"><a:buAutoNum type="arabicPeriod" /></a:pPr><a14:m><m:oMath xmlns:m="http://schemas.openxmlformats.org/officeDocument/2006/math"><m:r><m:t>n</m:t></m:r></m:oMath></a14:m><a:r><a:rPr /><a:t> is the number of samples (it’s a </a:t></a:r><a:r><a:rPr b="1" /><a:t>sample proportion</a:t></a:r><a:r><a:rPr /><a:t>)</a:t></a:r></a:p><a:p><a:pPr lvl="1"><a:buAutoNum type="arabicPeriod" /></a:pPr><a14:m><m:oMath xmlns:m="http://schemas.openxmlformats.org/officeDocument/2006/math"><m:r><m:t>p</m:t></m:r></m:oMath></a14:m><a:r><a:rPr /><a:t> is the true underlying population proportion …</a:t></a:r></a:p><a:p><a:pPr lvl="0" marL="0" indent="0"><a:buNone /></a:pPr><a:r><a:rPr /><a:t>But we don’t know </a:t></a:r><a14:m><m:oMath xmlns:m="http://schemas.openxmlformats.org/officeDocument/2006/math"><m:r><m:t>p</m:t></m:r></m:oMath></a14:m><a:r><a:rPr /><a:t>!</a:t></a:r></a:p><a:p><a:pPr lvl="0" marL="0" indent="0"><a:buNone /></a:pPr><a:r><a:rPr /><a:t>We “cheat” here, and replace </a:t></a:r><a14:m><m:oMath xmlns:m="http://schemas.openxmlformats.org/officeDocument/2006/math"><m:r><m:t>p</m:t></m:r></m:oMath></a14:m><a:r><a:rPr /><a:t> with </a:t></a:r><a14:m><m:oMath xmlns:m="http://schemas.openxmlformats.org/officeDocument/2006/math"><m:acc><m:accPr><m:chr m:val="̂" /></m:accPr><m:e><m:r><m:t>p</m:t></m:r></m:e></m:acc></m:oMath></a14:m><a:r><a:rPr /><a:t> or </a:t></a:r><a14:m><m:oMath xmlns:m="http://schemas.openxmlformats.org/officeDocument/2006/math"><m:r><m:t>p</m:t></m:r><m:r><m:t>0</m:t></m:r></m:oMath></a14:m><a:r><a:rPr /><a:t>.</a:t></a:r></a:p></p:txBody></p:sp></mc:Choice></mc:AlternateContent></p:spTree></p:cSld></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a:t>
            </a:r>
            <a:r>
              <a:rPr/>
              <a:t> </a:t>
            </a:r>
            <a:r>
              <a:rPr/>
              <a:t>comparing</a:t>
            </a:r>
            <a:r>
              <a:rPr/>
              <a:t> </a:t>
            </a:r>
            <a:r>
              <a:rPr/>
              <a:t>two</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Population parameter: </a:t>
                </a:r>
                <a14:m>
                  <m:oMath xmlns:m="http://schemas.openxmlformats.org/officeDocument/2006/math">
                    <m:r>
                      <m:t>(</m:t>
                    </m:r>
                    <m:sSub>
                      <m:e>
                        <m:r>
                          <m:t>p</m:t>
                        </m:r>
                      </m:e>
                      <m:sub>
                        <m:r>
                          <m:t>1</m:t>
                        </m:r>
                      </m:sub>
                    </m:sSub>
                    <m:r>
                      <m:t>−</m:t>
                    </m:r>
                    <m:sSub>
                      <m:e>
                        <m:r>
                          <m:t>p</m:t>
                        </m:r>
                      </m:e>
                      <m:sub>
                        <m:r>
                          <m:t>2</m:t>
                        </m:r>
                      </m:sub>
                    </m:sSub>
                    <m:r>
                      <m:t>)</m:t>
                    </m:r>
                  </m:oMath>
                </a14:m>
                <a:r>
                  <a:rPr/>
                  <a:t>, point estimate: </a:t>
                </a:r>
                <a14:m>
                  <m:oMath xmlns:m="http://schemas.openxmlformats.org/officeDocument/2006/math">
                    <m:r>
                      <m:t>(</m:t>
                    </m:r>
                    <m:sSub>
                      <m:e>
                        <m:acc>
                          <m:accPr>
                            <m:chr m:val="̂"/>
                          </m:accPr>
                          <m:e>
                            <m:r>
                              <m:t>p</m:t>
                            </m:r>
                          </m:e>
                        </m:acc>
                      </m:e>
                      <m:sub>
                        <m:r>
                          <m:t>1</m:t>
                        </m:r>
                      </m:sub>
                    </m:sSub>
                    <m:r>
                      <m:t>−</m:t>
                    </m:r>
                    <m:sSub>
                      <m:e>
                        <m:acc>
                          <m:accPr>
                            <m:chr m:val="̂"/>
                          </m:accPr>
                          <m:e>
                            <m:r>
                              <m:t>p</m:t>
                            </m:r>
                          </m:e>
                        </m:acc>
                      </m:e>
                      <m:sub>
                        <m:r>
                          <m:t>2</m:t>
                        </m:r>
                      </m:sub>
                    </m:sSub>
                    <m:r>
                      <m:t>)</m:t>
                    </m:r>
                  </m:oMath>
                </a14:m>
              </a:p>
              <a:p>
                <a:pPr lvl="1"/>
                <a:r>
                  <a:rPr/>
                  <a:t>Conditions:</a:t>
                </a:r>
              </a:p>
              <a:p>
                <a:pPr lvl="2"/>
                <a:r>
                  <a:rPr/>
                  <a:t>independence within groups</a:t>
                </a:r>
              </a:p>
              <a:p>
                <a:pPr lvl="2"/>
                <a:r>
                  <a:rPr/>
                  <a:t>random sample and 10% condition met for both groups</a:t>
                </a:r>
              </a:p>
              <a:p>
                <a:pPr lvl="2"/>
                <a:r>
                  <a:rPr/>
                  <a:t>independence between groups</a:t>
                </a:r>
              </a:p>
              <a:p>
                <a:pPr lvl="2"/>
                <a:r>
                  <a:rPr/>
                  <a:t>at least 10 successes and failures in each group</a:t>
                </a:r>
              </a:p>
              <a:p>
                <a:pPr lvl="2"/>
                <a:r>
                  <a:rPr/>
                  <a:t>if not </a:t>
                </a:r>
                <a14:m>
                  <m:oMath xmlns:m="http://schemas.openxmlformats.org/officeDocument/2006/math">
                    <m:r>
                      <m:t>→</m:t>
                    </m:r>
                  </m:oMath>
                </a14:m>
                <a:r>
                  <a:rPr/>
                  <a:t> randomization (optional topic)</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Recap</a:t>
            </a:r>
            <a:r>
              <a:rPr/>
              <a:t> </a:t>
            </a:r>
            <a:r>
              <a:rPr/>
              <a:t>-</a:t>
            </a:r>
            <a:r>
              <a:rPr/>
              <a:t> </a:t>
            </a:r>
            <a:r>
              <a:rPr/>
              <a:t>comparing</a:t>
            </a:r>
            <a:r>
              <a:rPr/>
              <a:t> </a:t>
            </a:r>
            <a:r>
              <a:rPr/>
              <a:t>two</a:t>
            </a:r>
            <a:r>
              <a:rPr/>
              <a:t> </a:t>
            </a:r>
            <a:r>
              <a:rPr/>
              <a:t>proportions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14:m>
                  <m:oMath xmlns:m="http://schemas.openxmlformats.org/officeDocument/2006/math">
                    <m:r>
                      <m:t>S</m:t>
                    </m:r>
                    <m:sSub>
                      <m:e>
                        <m:r>
                          <m:t>E</m:t>
                        </m:r>
                      </m:e>
                      <m:sub>
                        <m:r>
                          <m:t>(</m:t>
                        </m:r>
                        <m:sSub>
                          <m:e>
                            <m:acc>
                              <m:accPr>
                                <m:chr m:val="̂"/>
                              </m:accPr>
                              <m:e>
                                <m:r>
                                  <m:t>p</m:t>
                                </m:r>
                              </m:e>
                            </m:acc>
                          </m:e>
                          <m:sub>
                            <m:r>
                              <m:t>1</m:t>
                            </m:r>
                          </m:sub>
                        </m:sSub>
                        <m:r>
                          <m:t>−</m:t>
                        </m:r>
                        <m:sSub>
                          <m:e>
                            <m:acc>
                              <m:accPr>
                                <m:chr m:val="̂"/>
                              </m:accPr>
                              <m:e>
                                <m:r>
                                  <m:t>p</m:t>
                                </m:r>
                              </m:e>
                            </m:acc>
                          </m:e>
                          <m:sub>
                            <m:r>
                              <m:t>2</m:t>
                            </m:r>
                          </m:sub>
                        </m:sSub>
                        <m:r>
                          <m:t>)</m:t>
                        </m:r>
                      </m:sub>
                    </m:sSub>
                    <m:r>
                      <m:t>=</m:t>
                    </m:r>
                    <m:rad>
                      <m:radPr>
                        <m:degHide m:val="1"/>
                      </m:radPr>
                      <m:deg/>
                      <m:e>
                        <m:f>
                          <m:fPr>
                            <m:type m:val="bar"/>
                          </m:fPr>
                          <m:num>
                            <m:sSub>
                              <m:e>
                                <m:r>
                                  <m:t>p</m:t>
                                </m:r>
                              </m:e>
                              <m:sub>
                                <m:r>
                                  <m:t>1</m:t>
                                </m:r>
                              </m:sub>
                            </m:sSub>
                            <m:r>
                              <m:t>(</m:t>
                            </m:r>
                            <m:r>
                              <m:t>1</m:t>
                            </m:r>
                            <m:r>
                              <m:t>−</m:t>
                            </m:r>
                            <m:sSub>
                              <m:e>
                                <m:r>
                                  <m:t>p</m:t>
                                </m:r>
                              </m:e>
                              <m:sub>
                                <m:r>
                                  <m:t>1</m:t>
                                </m:r>
                              </m:sub>
                            </m:sSub>
                            <m:r>
                              <m:t>)</m:t>
                            </m:r>
                          </m:num>
                          <m:den>
                            <m:sSub>
                              <m:e>
                                <m:r>
                                  <m:t>n</m:t>
                                </m:r>
                              </m:e>
                              <m:sub>
                                <m:r>
                                  <m:t>1</m:t>
                                </m:r>
                              </m:sub>
                            </m:sSub>
                          </m:den>
                        </m:f>
                        <m:r>
                          <m:t>+</m:t>
                        </m:r>
                        <m:f>
                          <m:fPr>
                            <m:type m:val="bar"/>
                          </m:fPr>
                          <m:num>
                            <m:sSub>
                              <m:e>
                                <m:r>
                                  <m:t>p</m:t>
                                </m:r>
                              </m:e>
                              <m:sub>
                                <m:r>
                                  <m:t>2</m:t>
                                </m:r>
                              </m:sub>
                            </m:sSub>
                            <m:r>
                              <m:t>(</m:t>
                            </m:r>
                            <m:r>
                              <m:t>1</m:t>
                            </m:r>
                            <m:r>
                              <m:t>−</m:t>
                            </m:r>
                            <m:sSub>
                              <m:e>
                                <m:r>
                                  <m:t>p</m:t>
                                </m:r>
                              </m:e>
                              <m:sub>
                                <m:r>
                                  <m:t>2</m:t>
                                </m:r>
                              </m:sub>
                            </m:sSub>
                            <m:r>
                              <m:t>)</m:t>
                            </m:r>
                          </m:num>
                          <m:den>
                            <m:sSub>
                              <m:e>
                                <m:r>
                                  <m:t>n</m:t>
                                </m:r>
                              </m:e>
                              <m:sub>
                                <m:r>
                                  <m:t>2</m:t>
                                </m:r>
                              </m:sub>
                            </m:sSub>
                          </m:den>
                        </m:f>
                      </m:e>
                    </m:rad>
                  </m:oMath>
                </a14:m>
              </a:p>
              <a:p>
                <a:pPr lvl="2"/>
                <a:r>
                  <a:rPr/>
                  <a:t>for CI: use </a:t>
                </a:r>
                <a14:m>
                  <m:oMath xmlns:m="http://schemas.openxmlformats.org/officeDocument/2006/math">
                    <m:sSub>
                      <m:e>
                        <m:acc>
                          <m:accPr>
                            <m:chr m:val="̂"/>
                          </m:accPr>
                          <m:e>
                            <m:r>
                              <m:t>p</m:t>
                            </m:r>
                          </m:e>
                        </m:acc>
                      </m:e>
                      <m:sub>
                        <m:r>
                          <m:t>1</m:t>
                        </m:r>
                      </m:sub>
                    </m:sSub>
                  </m:oMath>
                </a14:m>
                <a:r>
                  <a:rPr/>
                  <a:t> and </a:t>
                </a:r>
                <a14:m>
                  <m:oMath xmlns:m="http://schemas.openxmlformats.org/officeDocument/2006/math">
                    <m:sSub>
                      <m:e>
                        <m:acc>
                          <m:accPr>
                            <m:chr m:val="̂"/>
                          </m:accPr>
                          <m:e>
                            <m:r>
                              <m:t>p</m:t>
                            </m:r>
                          </m:e>
                        </m:acc>
                      </m:e>
                      <m:sub>
                        <m:r>
                          <m:t>2</m:t>
                        </m:r>
                      </m:sub>
                    </m:sSub>
                  </m:oMath>
                </a14:m>
              </a:p>
              <a:p>
                <a:pPr lvl="2"/>
                <a:r>
                  <a:rPr/>
                  <a:t>for HT:</a:t>
                </a:r>
              </a:p>
              <a:p>
                <a:pPr lvl="3"/>
                <a:r>
                  <a:rPr/>
                  <a:t>when </a:t>
                </a:r>
                <a14:m>
                  <m:oMath xmlns:m="http://schemas.openxmlformats.org/officeDocument/2006/math">
                    <m:sSub>
                      <m:e>
                        <m:r>
                          <m:t>H</m:t>
                        </m:r>
                      </m:e>
                      <m:sub>
                        <m:r>
                          <m:t>0</m:t>
                        </m:r>
                      </m:sub>
                    </m:sSub>
                    <m:r>
                      <m:t>:</m:t>
                    </m:r>
                    <m:sSub>
                      <m:e>
                        <m:r>
                          <m:t>p</m:t>
                        </m:r>
                      </m:e>
                      <m:sub>
                        <m:r>
                          <m:t>1</m:t>
                        </m:r>
                      </m:sub>
                    </m:sSub>
                    <m:r>
                      <m:t>=</m:t>
                    </m:r>
                    <m:sSub>
                      <m:e>
                        <m:r>
                          <m:t>p</m:t>
                        </m:r>
                      </m:e>
                      <m:sub>
                        <m:r>
                          <m:t>2</m:t>
                        </m:r>
                      </m:sub>
                    </m:sSub>
                  </m:oMath>
                </a14:m>
                <a:r>
                  <a:rPr/>
                  <a:t>: use </a:t>
                </a:r>
                <a14:m>
                  <m:oMath xmlns:m="http://schemas.openxmlformats.org/officeDocument/2006/math">
                    <m:sSub>
                      <m:e>
                        <m:acc>
                          <m:accPr>
                            <m:chr m:val="̂"/>
                          </m:accPr>
                          <m:e>
                            <m:r>
                              <m:t>p</m:t>
                            </m:r>
                          </m:e>
                        </m:acc>
                      </m:e>
                      <m:sub>
                        <m:r>
                          <m:t>p</m:t>
                        </m:r>
                        <m:r>
                          <m:t>o</m:t>
                        </m:r>
                        <m:r>
                          <m:t>o</m:t>
                        </m:r>
                        <m:r>
                          <m:t>l</m:t>
                        </m:r>
                      </m:sub>
                    </m:sSub>
                    <m:r>
                      <m:t>=</m:t>
                    </m:r>
                    <m:f>
                      <m:fPr>
                        <m:type m:val="bar"/>
                      </m:fPr>
                      <m:num>
                        <m:r>
                          <m:t>#</m:t>
                        </m:r>
                        <m:r>
                          <m:t> </m:t>
                        </m:r>
                        <m:r>
                          <m:t>s</m:t>
                        </m:r>
                        <m:r>
                          <m:t>u</m:t>
                        </m:r>
                        <m:sSub>
                          <m:e>
                            <m:r>
                              <m:t>c</m:t>
                            </m:r>
                          </m:e>
                          <m:sub>
                            <m:r>
                              <m:t>1</m:t>
                            </m:r>
                          </m:sub>
                        </m:sSub>
                        <m:r>
                          <m:t>+</m:t>
                        </m:r>
                        <m:r>
                          <m:t>#</m:t>
                        </m:r>
                        <m:r>
                          <m:t>s</m:t>
                        </m:r>
                        <m:r>
                          <m:t>u</m:t>
                        </m:r>
                        <m:sSub>
                          <m:e>
                            <m:r>
                              <m:t>c</m:t>
                            </m:r>
                          </m:e>
                          <m:sub>
                            <m:r>
                              <m:t>2</m:t>
                            </m:r>
                          </m:sub>
                        </m:sSub>
                      </m:num>
                      <m:den>
                        <m:sSub>
                          <m:e>
                            <m:r>
                              <m:t>n</m:t>
                            </m:r>
                          </m:e>
                          <m:sub>
                            <m:r>
                              <m:t>1</m:t>
                            </m:r>
                          </m:sub>
                        </m:sSub>
                        <m:r>
                          <m:t>+</m:t>
                        </m:r>
                        <m:sSub>
                          <m:e>
                            <m:r>
                              <m:t>n</m:t>
                            </m:r>
                          </m:e>
                          <m:sub>
                            <m:r>
                              <m:t>2</m:t>
                            </m:r>
                          </m:sub>
                        </m:sSub>
                      </m:den>
                    </m:f>
                  </m:oMath>
                </a14:m>
              </a:p>
              <a:p>
                <a:pPr lvl="3"/>
                <a:r>
                  <a:rPr/>
                  <a:t>when </a:t>
                </a:r>
                <a14:m>
                  <m:oMath xmlns:m="http://schemas.openxmlformats.org/officeDocument/2006/math">
                    <m:sSub>
                      <m:e>
                        <m:r>
                          <m:t>H</m:t>
                        </m:r>
                      </m:e>
                      <m:sub>
                        <m:r>
                          <m:t>0</m:t>
                        </m:r>
                      </m:sub>
                    </m:sSub>
                    <m:r>
                      <m:t>:</m:t>
                    </m:r>
                    <m:sSub>
                      <m:e>
                        <m:r>
                          <m:t>p</m:t>
                        </m:r>
                      </m:e>
                      <m:sub>
                        <m:r>
                          <m:t>1</m:t>
                        </m:r>
                      </m:sub>
                    </m:sSub>
                    <m:r>
                      <m:t>−</m:t>
                    </m:r>
                    <m:sSub>
                      <m:e>
                        <m:r>
                          <m:t>p</m:t>
                        </m:r>
                      </m:e>
                      <m:sub>
                        <m:r>
                          <m:t>2</m:t>
                        </m:r>
                      </m:sub>
                    </m:sSub>
                    <m:r>
                      <m:t>=</m:t>
                    </m:r>
                    <m:r>
                      <m:rPr>
                        <m:nor/>
                        <m:sty m:val="p"/>
                      </m:rPr>
                      <m:t>(some value other than 0): use </m:t>
                    </m:r>
                    <m:sSub>
                      <m:e>
                        <m:acc>
                          <m:accPr>
                            <m:chr m:val="̂"/>
                          </m:accPr>
                          <m:e>
                            <m:r>
                              <m:t>p</m:t>
                            </m:r>
                          </m:e>
                        </m:acc>
                      </m:e>
                      <m:sub>
                        <m:r>
                          <m:t>1</m:t>
                        </m:r>
                      </m:sub>
                    </m:sSub>
                    <m:r>
                      <m:rPr>
                        <m:nor/>
                        <m:sty m:val="p"/>
                      </m:rPr>
                      <m:t> and </m:t>
                    </m:r>
                    <m:sSub>
                      <m:e>
                        <m:acc>
                          <m:accPr>
                            <m:chr m:val="̂"/>
                          </m:accPr>
                          <m:e>
                            <m:r>
                              <m:t>p</m:t>
                            </m:r>
                          </m:e>
                        </m:acc>
                      </m:e>
                      <m:sub>
                        <m:r>
                          <m:t>2</m:t>
                        </m:r>
                      </m:sub>
                    </m:sSub>
                  </m:oMath>
                </a14:m>
                <a:r>
                  <a:rPr/>
                  <a:t> (this is pretty rare!!)</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r>
              <a:rPr/>
              <a:t> </a:t>
            </a:r>
            <a:r>
              <a:rPr/>
              <a:t>-</a:t>
            </a:r>
            <a:r>
              <a:rPr/>
              <a:t> </a:t>
            </a:r>
            <a:r>
              <a:rPr/>
              <a:t>standard</a:t>
            </a:r>
            <a:r>
              <a:rPr/>
              <a:t> </a:t>
            </a:r>
            <a:r>
              <a:rPr/>
              <a:t>error</a:t>
            </a:r>
            <a:r>
              <a:rPr/>
              <a:t> </a:t>
            </a:r>
            <a:r>
              <a:rPr/>
              <a:t>calculations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f_table.png" id="0" name="Picture 1"/>
          <p:cNvPicPr>
            <a:picLocks noGrp="1" noChangeAspect="1"/>
          </p:cNvPicPr>
          <p:nvPr/>
        </p:nvPicPr>
        <p:blipFill>
          <a:blip r:embed="rId2"/>
          <a:stretch>
            <a:fillRect/>
          </a:stretch>
        </p:blipFill>
        <p:spPr bwMode="auto">
          <a:xfrm>
            <a:off x="457200" y="1714500"/>
            <a:ext cx="8229600" cy="43053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working with means, it’s very rare that </a:t>
                </a:r>
                <a14:m>
                  <m:oMath xmlns:m="http://schemas.openxmlformats.org/officeDocument/2006/math">
                    <m:r>
                      <m:t>σ</m:t>
                    </m:r>
                  </m:oMath>
                </a14:m>
                <a:r>
                  <a:rPr/>
                  <a:t> is known, so we usually use </a:t>
                </a:r>
                <a14:m>
                  <m:oMath xmlns:m="http://schemas.openxmlformats.org/officeDocument/2006/math">
                    <m:r>
                      <m:t>s</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a:t>
            </a:r>
            <a:r>
              <a:rPr/>
              <a:t> </a:t>
            </a:r>
            <a:r>
              <a:rPr/>
              <a:t>-</a:t>
            </a:r>
            <a:r>
              <a:rPr/>
              <a:t> </a:t>
            </a:r>
            <a:r>
              <a:rPr/>
              <a:t>standard</a:t>
            </a:r>
            <a:r>
              <a:rPr/>
              <a:t> </a:t>
            </a:r>
            <a:r>
              <a:rPr/>
              <a:t>error</a:t>
            </a:r>
            <a:r>
              <a:rPr/>
              <a:t> </a:t>
            </a:r>
            <a:r>
              <a:rPr/>
              <a:t>calculations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ref_table.png" id="0" name="Picture 1"/>
          <p:cNvPicPr>
            <a:picLocks noGrp="1" noChangeAspect="1"/>
          </p:cNvPicPr>
          <p:nvPr/>
        </p:nvPicPr>
        <p:blipFill>
          <a:blip r:embed="rId2"/>
          <a:stretch>
            <a:fillRect/>
          </a:stretch>
        </p:blipFill>
        <p:spPr bwMode="auto">
          <a:xfrm>
            <a:off x="457200" y="1714500"/>
            <a:ext cx="8229600" cy="43053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When working with means, it’s very rare that </a:t>
                </a:r>
                <a14:m>
                  <m:oMath xmlns:m="http://schemas.openxmlformats.org/officeDocument/2006/math">
                    <m:r>
                      <m:t>σ</m:t>
                    </m:r>
                  </m:oMath>
                </a14:m>
                <a:r>
                  <a:rPr/>
                  <a:t> is known, so we usually use </a:t>
                </a:r>
                <a14:m>
                  <m:oMath xmlns:m="http://schemas.openxmlformats.org/officeDocument/2006/math">
                    <m:r>
                      <m:t>s</m:t>
                    </m:r>
                  </m:oMath>
                </a14:m>
                <a:r>
                  <a:rPr/>
                  <a:t>.</a:t>
                </a:r>
              </a:p>
              <a:p>
                <a:pPr lvl="1"/>
                <a:r>
                  <a:rPr/>
                  <a:t>When working with proportions,</a:t>
                </a:r>
              </a:p>
              <a:p>
                <a:pPr lvl="2"/>
                <a:r>
                  <a:rPr/>
                  <a:t>if doing a hypothesis test, </a:t>
                </a:r>
                <a14:m>
                  <m:oMath xmlns:m="http://schemas.openxmlformats.org/officeDocument/2006/math">
                    <m:r>
                      <m:t>p</m:t>
                    </m:r>
                  </m:oMath>
                </a14:m>
                <a:r>
                  <a:rPr/>
                  <a:t> comes from the null hypothesis</a:t>
                </a:r>
              </a:p>
              <a:p>
                <a:pPr lvl="2"/>
                <a:r>
                  <a:rPr/>
                  <a:t>if constructing a confidence interval, use </a:t>
                </a:r>
                <a14:m>
                  <m:oMath xmlns:m="http://schemas.openxmlformats.org/officeDocument/2006/math">
                    <m:acc>
                      <m:accPr>
                        <m:chr m:val="̂"/>
                      </m:accPr>
                      <m:e>
                        <m:r>
                          <m:t>p</m:t>
                        </m:r>
                      </m:e>
                    </m:acc>
                  </m:oMath>
                </a14:m>
                <a:r>
                  <a:rPr/>
                  <a:t> instead</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Proportions</a:t>
            </a:r>
            <a:r>
              <a:rPr/>
              <a:t> </a:t>
            </a:r>
            <a:r>
              <a:rPr/>
              <a:t>are</a:t>
            </a:r>
            <a:r>
              <a:rPr/>
              <a:t> </a:t>
            </a:r>
            <a:r>
              <a:rPr/>
              <a:t>Almost</a:t>
            </a:r>
            <a:r>
              <a:rPr/>
              <a:t> </a:t>
            </a:r>
            <a:r>
              <a:rPr/>
              <a:t>Normally</a:t>
            </a:r>
            <a:r>
              <a:rPr/>
              <a:t> </a:t>
            </a:r>
            <a:r>
              <a:rPr/>
              <a:t>Distributed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Remember the Central Limit Theorem (CLT).</a:t>
                </a:r>
              </a:p>
              <a:p>
                <a:pPr lvl="0" marL="0" indent="0">
                  <a:buNone/>
                </a:pPr>
                <a:r>
                  <a:rPr/>
                  <a:t>Sample proportions will be nearly normally distributed with mean equal to the population mean, </a:t>
                </a:r>
                <a14:m>
                  <m:oMath xmlns:m="http://schemas.openxmlformats.org/officeDocument/2006/math">
                    <m:r>
                      <m:t>p</m:t>
                    </m:r>
                  </m:oMath>
                </a14:m>
                <a:r>
                  <a:rPr/>
                  <a:t>, and standard error equal to </a:t>
                </a:r>
                <a14:m>
                  <m:oMath xmlns:m="http://schemas.openxmlformats.org/officeDocument/2006/math">
                    <m:sSub>
                      <m:e>
                        <m:r>
                          <m:rPr>
                            <m:nor/>
                            <m:sty m:val="p"/>
                          </m:rPr>
                          <m:t>SE</m:t>
                        </m:r>
                      </m:e>
                      <m:sub>
                        <m:acc>
                          <m:accPr>
                            <m:chr m:val="̂"/>
                          </m:accPr>
                          <m:e>
                            <m:r>
                              <m:t>p</m:t>
                            </m:r>
                          </m:e>
                        </m:acc>
                      </m:sub>
                    </m:sSub>
                  </m:oMath>
                </a14:m>
                <a:r>
                  <a:rPr/>
                  <a:t> from the last slide. We can write this formally.</a:t>
                </a:r>
              </a:p>
              <a:p>
                <a:pPr lvl="0" marL="0" indent="0">
                  <a:buNone/>
                </a:pPr>
                <a14:m>
                  <m:oMathPara xmlns:m="http://schemas.openxmlformats.org/officeDocument/2006/math">
                    <m:oMathParaPr>
                      <m:jc m:val="center"/>
                    </m:oMathParaPr>
                    <m:oMath>
                      <m:acc>
                        <m:accPr>
                          <m:chr m:val="̂"/>
                        </m:accPr>
                        <m:e>
                          <m:r>
                            <m:t>p</m:t>
                          </m:r>
                        </m:e>
                      </m:acc>
                      <m:r>
                        <m:t>∼</m:t>
                      </m:r>
                      <m:r>
                        <m:rPr>
                          <m:sty m:val="p"/>
                          <m:scr m:val="script"/>
                        </m:rPr>
                        <m:t>N</m:t>
                      </m:r>
                      <m:d>
                        <m:dPr>
                          <m:begChr m:val="("/>
                          <m:endChr m:val=")"/>
                          <m:grow/>
                        </m:dPr>
                        <m:e>
                          <m:r>
                            <m:rPr>
                              <m:nor/>
                              <m:sty m:val="p"/>
                            </m:rPr>
                            <m:t>mean</m:t>
                          </m:r>
                          <m:r>
                            <m:t>=</m:t>
                          </m:r>
                          <m:r>
                            <m:t>p</m:t>
                          </m:r>
                          <m:r>
                            <m:t>,</m:t>
                          </m:r>
                          <m:r>
                            <m:rPr>
                              <m:nor/>
                              <m:sty m:val="p"/>
                            </m:rPr>
                            <m:t>SE</m:t>
                          </m:r>
                          <m:r>
                            <m:t>=</m:t>
                          </m:r>
                          <m:rad>
                            <m:radPr>
                              <m:degHide m:val="1"/>
                            </m:radPr>
                            <m:deg/>
                            <m:e>
                              <m:f>
                                <m:fPr>
                                  <m:type m:val="bar"/>
                                </m:fPr>
                                <m:num>
                                  <m:r>
                                    <m:t>p</m:t>
                                  </m:r>
                                  <m:r>
                                    <m:t>(</m:t>
                                  </m:r>
                                  <m:r>
                                    <m:t>1</m:t>
                                  </m:r>
                                  <m:r>
                                    <m:t>−</m:t>
                                  </m:r>
                                  <m:r>
                                    <m:t>p</m:t>
                                  </m:r>
                                  <m:r>
                                    <m:t>)</m:t>
                                  </m:r>
                                </m:num>
                                <m:den>
                                  <m:r>
                                    <m:t>n</m:t>
                                  </m:r>
                                </m:den>
                              </m:f>
                            </m:e>
                          </m:rad>
                        </m:e>
                      </m:d>
                    </m:oMath>
                  </m:oMathPara>
                </a14:m>
              </a:p>
              <a:p>
                <a:pPr lvl="0" marL="0" indent="0">
                  <a:buNone/>
                </a:pPr>
                <a:r>
                  <a:rPr/>
                  <a:t>But, of course, this is only true under certain conditions … same ones as usual!</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Actual</a:t>
            </a:r>
            <a:r>
              <a:rPr/>
              <a:t> </a:t>
            </a:r>
            <a:r>
              <a:rPr/>
              <a:t>Rule</a:t>
            </a:r>
            <a:r>
              <a:rPr/>
              <a:t> </a:t>
            </a:r>
            <a:r>
              <a:rPr/>
              <a:t>for</a:t>
            </a:r>
            <a:r>
              <a:rPr/>
              <a:t> </a:t>
            </a:r>
            <a:r>
              <a:rPr/>
              <a:t>Checking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There is a rule of thumb for what “enough samples” means for a sample proportion inference:</a:t>
                </a:r>
              </a:p>
              <a:p>
                <a:pPr lvl="1">
                  <a:buAutoNum type="arabicPeriod"/>
                </a:pPr>
                <a:r>
                  <a:rPr/>
                  <a:t>At least 10 success cases</a:t>
                </a:r>
              </a:p>
              <a:p>
                <a:pPr lvl="1">
                  <a:buAutoNum type="arabicPeriod"/>
                </a:pPr>
                <a:r>
                  <a:rPr/>
                  <a:t>At least 10 failure cases</a:t>
                </a:r>
              </a:p>
              <a:p>
                <a:pPr lvl="0" marL="0" indent="0">
                  <a:buNone/>
                </a:pPr>
                <a:r>
                  <a:rPr/>
                  <a:t>If you do not have the above, the CLT may not be a good approximation.</a:t>
                </a:r>
              </a:p>
              <a:p>
                <a:pPr lvl="1"/>
                <a:r>
                  <a:rPr/>
                  <a:t>for CIs, this means </a:t>
                </a:r>
                <a:r>
                  <a:rPr b="1"/>
                  <a:t>observed</a:t>
                </a:r>
                <a:r>
                  <a:rPr/>
                  <a:t> (the data!)</a:t>
                </a:r>
              </a:p>
              <a:p>
                <a:pPr lvl="1"/>
                <a:r>
                  <a:rPr/>
                  <a:t>for HTs, this means </a:t>
                </a:r>
                <a:r>
                  <a:rPr b="1"/>
                  <a:t>expected</a:t>
                </a:r>
                <a:r>
                  <a:rPr/>
                  <a:t> (which means </a:t>
                </a:r>
                <a14:m>
                  <m:oMath xmlns:m="http://schemas.openxmlformats.org/officeDocument/2006/math">
                    <m:r>
                      <m:t>n</m:t>
                    </m:r>
                    <m:r>
                      <m:t>⋅</m:t>
                    </m:r>
                    <m:sSub>
                      <m:e>
                        <m:r>
                          <m:t>p</m:t>
                        </m:r>
                      </m:e>
                      <m:sub>
                        <m:r>
                          <m:t>0</m:t>
                        </m:r>
                      </m:sub>
                    </m:sSub>
                  </m:oMath>
                </a14:m>
                <a:r>
                  <a:rPr/>
                  <a:t> and </a:t>
                </a:r>
                <a14:m>
                  <m:oMath xmlns:m="http://schemas.openxmlformats.org/officeDocument/2006/math">
                    <m:r>
                      <m:t>n</m:t>
                    </m:r>
                    <m:r>
                      <m:t>⋅</m:t>
                    </m:r>
                    <m:r>
                      <m:t>(</m:t>
                    </m:r>
                    <m:r>
                      <m:t>1</m:t>
                    </m:r>
                    <m:r>
                      <m:t>−</m:t>
                    </m:r>
                    <m:sSub>
                      <m:e>
                        <m:r>
                          <m:t>p</m:t>
                        </m:r>
                      </m:e>
                      <m:sub>
                        <m:r>
                          <m:t>0</m:t>
                        </m:r>
                      </m:sub>
                    </m:sSub>
                    <m:r>
                      <m:t>)</m:t>
                    </m:r>
                  </m:oMath>
                </a14:m>
                <a:r>
                  <a:rPr/>
                  <a:t>)</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Difference</a:t>
            </a:r>
            <a:r>
              <a:rPr/>
              <a:t> </a:t>
            </a:r>
            <a:r>
              <a:rPr/>
              <a:t>of</a:t>
            </a:r>
            <a:r>
              <a:rPr/>
              <a:t> </a:t>
            </a:r>
            <a:r>
              <a:rPr/>
              <a:t>Two</a:t>
            </a:r>
            <a:r>
              <a:rPr/>
              <a:t> </a:t>
            </a:r>
            <a:r>
              <a:rPr/>
              <a:t>Proportions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Melting</a:t>
            </a:r>
            <a:r>
              <a:rPr/>
              <a:t> </a:t>
            </a:r>
            <a:r>
              <a:rPr/>
              <a:t>ice</a:t>
            </a:r>
            <a:r>
              <a:rPr/>
              <a:t> </a:t>
            </a:r>
            <a:r>
              <a:rPr/>
              <a:t>cap</a:t>
            </a:r>
          </a:p>
        </p:txBody>
      </p:sp>
      <p:sp>
        <p:nvSpPr>
          <p:cNvPr id="3" name="Content Placeholder 2"/>
          <p:cNvSpPr>
            <a:spLocks noGrp="1"/>
          </p:cNvSpPr>
          <p:nvPr>
            <p:ph idx="1"/>
          </p:nvPr>
        </p:nvSpPr>
        <p:spPr/>
        <p:txBody>
          <a:bodyPr/>
          <a:lstStyle/>
          <a:p>
            <a:pPr lvl="0" marL="0" indent="0">
              <a:buNone/>
            </a:pPr>
            <a:r>
              <a:rPr/>
              <a:t>Scientists predict that global warming may have big effects on the polar regions within the next 100 years. One of the possible effects is that the northern ice cap may completely melt. Would this bother you a great deal, some, a little, or not at all if it actually happened?</a:t>
            </a:r>
          </a:p>
          <a:p>
            <a:pPr lvl="1"/>
            <a:r>
              <a:rPr/>
              <a:t>A great deal</a:t>
            </a:r>
          </a:p>
          <a:p>
            <a:pPr lvl="1"/>
            <a:r>
              <a:rPr/>
              <a:t>Some</a:t>
            </a:r>
          </a:p>
          <a:p>
            <a:pPr lvl="1"/>
            <a:r>
              <a:rPr/>
              <a:t>A little</a:t>
            </a:r>
          </a:p>
          <a:p>
            <a:pPr lvl="1"/>
            <a:r>
              <a:rPr/>
              <a:t>Not at all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Results</a:t>
            </a:r>
            <a:r>
              <a:rPr/>
              <a:t> </a:t>
            </a:r>
            <a:r>
              <a:rPr/>
              <a:t>from</a:t>
            </a:r>
            <a:r>
              <a:rPr/>
              <a:t> </a:t>
            </a:r>
            <a:r>
              <a:rPr/>
              <a:t>the</a:t>
            </a:r>
            <a:r>
              <a:rPr/>
              <a:t> </a:t>
            </a:r>
            <a:r>
              <a:rPr/>
              <a:t>GSS</a:t>
            </a:r>
          </a:p>
        </p:txBody>
      </p:sp>
      <p:sp>
        <p:nvSpPr>
          <p:cNvPr id="3" name="Content Placeholder 2"/>
          <p:cNvSpPr>
            <a:spLocks noGrp="1"/>
          </p:cNvSpPr>
          <p:nvPr>
            <p:ph idx="1"/>
          </p:nvPr>
        </p:nvSpPr>
        <p:spPr/>
        <p:txBody>
          <a:bodyPr/>
          <a:lstStyle/>
          <a:p>
            <a:pPr lvl="0" marL="0" indent="0">
              <a:buNone/>
            </a:pPr>
            <a:r>
              <a:rPr/>
              <a:t>The GSS asks the same question, below are the distributions of responses from the 2010 GSS as well as from a group of introductory statistics students at Duke University: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 1052H - S62 - Lecture 03</dc:title>
  <dc:creator/>
  <cp:keywords/>
  <dcterms:created xsi:type="dcterms:W3CDTF">2020-06-28T01:28:06Z</dcterms:created>
  <dcterms:modified xsi:type="dcterms:W3CDTF">2020-06-28T01:28:06Z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yes</vt:lpwstr>
  </property>
  <property fmtid="{D5CDD505-2E9C-101B-9397-08002B2CF9AE}" pid="3" name="output">
    <vt:lpwstr/>
  </property>
</Properties>
</file>