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6" Type="http://schemas.openxmlformats.org/officeDocument/2006/relationships/viewProps" Target="viewProps.xml" /><Relationship Id="rId45" Type="http://schemas.openxmlformats.org/officeDocument/2006/relationships/presProps" Target="presProps.xml" /><Relationship Id="rId1" Type="http://schemas.openxmlformats.org/officeDocument/2006/relationships/slideMaster" Target="slideMasters/slideMaster1.xml" /><Relationship Id="rId48" Type="http://schemas.openxmlformats.org/officeDocument/2006/relationships/tableStyles" Target="tableStyles.xml" /><Relationship Id="rId4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MATH</a:t>
            </a:r>
            <a:r>
              <a:rPr/>
              <a:t> </a:t>
            </a:r>
            <a:r>
              <a:rPr/>
              <a:t>1052H</a:t>
            </a:r>
            <a:r>
              <a:rPr/>
              <a:t> </a:t>
            </a:r>
            <a:r>
              <a:rPr/>
              <a:t>-</a:t>
            </a:r>
            <a:r>
              <a:rPr/>
              <a:t> </a:t>
            </a:r>
            <a:r>
              <a:rPr/>
              <a:t>S62</a:t>
            </a:r>
            <a:r>
              <a:rPr/>
              <a:t> </a:t>
            </a:r>
            <a:r>
              <a:rPr/>
              <a:t>-</a:t>
            </a:r>
            <a:r>
              <a:rPr/>
              <a:t> </a:t>
            </a:r>
            <a:r>
              <a:rPr/>
              <a:t>Lecture</a:t>
            </a:r>
            <a:r>
              <a:rPr/>
              <a:t> </a:t>
            </a:r>
            <a:r>
              <a:rPr/>
              <a:t>04</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diamond_box.png" id="0" name="Picture 1"/>
          <p:cNvPicPr>
            <a:picLocks noGrp="1" noChangeAspect="1"/>
          </p:cNvPicPr>
          <p:nvPr/>
        </p:nvPicPr>
        <p:blipFill>
          <a:blip r:embed="rId2"/>
          <a:stretch>
            <a:fillRect/>
          </a:stretch>
        </p:blipFill>
        <p:spPr bwMode="auto">
          <a:xfrm>
            <a:off x="457200" y="1625600"/>
            <a:ext cx="8229600" cy="44831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graphicFrame><p:nvGraphicFramePr><p:cNvPr id="6" name="Content Placeholder 5" /><p:cNvGraphicFramePr><a:graphicFrameLocks noGrp="1" /></p:cNvGraphicFramePr><p:nvPr><p:ph idx="1" /></p:nvPr></p:nvGraphicFramePr><p:xfrm><a:off x="457200" y="1600200" /><a:ext cx="8229600" cy="4521200" /></p:xfrm><a:graphic><a:graphicData uri="http://schemas.openxmlformats.org/drawingml/2006/table"><a:tbl><a:tblPr firstRow="1" bandRow="1"><a:tableStyleId>{5C22544A-7EE6-4342-B048-85BDC9FD1C3A}</a:tableStyleId></a:tblPr><a:tblGrid><a:gridCol w="2743200" /><a:gridCol w="2743200" /><a:gridCol w="2743200" /></a:tblGrid><a:tr h="0"><a:tc><a:txBody><a:bodyPr /><a:lstStyle /><a:p><a:pPr lvl="0" marL="0" indent="0" algn="l"><a:buNone /></a:pPr><a14:m><m:oMath xmlns:m="http://schemas.openxmlformats.org/officeDocument/2006/math"><m:r><m:t> </m:t></m:r></m:oMath></a14:m></a:p></a:txBody><a:tcPr /></a:tc><a:tc><a:txBody><a:bodyPr /><a:lstStyle /><a:p><a:pPr lvl="0" marL="0" indent="0" algn="l"><a:buNone /></a:pPr><a:r><a:rPr /><a:t>0.99</a:t></a:r><a:r><a:rPr /><a:t> </a:t></a:r><a:r><a:rPr /><a:t>carat</a:t></a:r></a:p></a:txBody><a:tcPr /></a:tc><a:tc><a:txBody><a:bodyPr /><a:lstStyle /><a:p><a:pPr lvl="0" marL="0" indent="0" algn="l"><a:buNone /></a:pPr><a:r><a:rPr /><a:t>1</a:t></a:r><a:r><a:rPr /><a:t> </a:t></a:r><a:r><a:rPr /><a:t>carat</a:t></a:r></a:p></a:txBody><a:tcPr /></a:tc></a:tr><a:tr h="0"><a:tc><a:txBody><a:bodyPr /><a:lstStyle /><a:p><a:pPr lvl="0" marL="0" indent="0" algn="l"><a:buNone /></a:pPr><a14:m><m:oMath xmlns:m="http://schemas.openxmlformats.org/officeDocument/2006/math"><m:bar><m:barPr><m:pos m:val="top" /></m:barPr><m:e><m:r><m:t>x</m:t></m:r></m:e></m:bar></m:oMath></a14:m></a:p></a:txBody></a:tc><a:tc><a:txBody><a:bodyPr /><a:lstStyle /><a:p><a:pPr lvl="0" marL="0" indent="0" algn="l"><a:buNone /></a:pPr><a:r><a:rPr /><a:t>44.50</a:t></a:r></a:p></a:txBody></a:tc><a:tc><a:txBody><a:bodyPr /><a:lstStyle /><a:p><a:pPr lvl="0" marL="0" indent="0" algn="l"><a:buNone /></a:pPr><a:r><a:rPr /><a:t>53.43</a:t></a:r></a:p></a:txBody></a:tc></a:tr><a:tr h="0"><a:tc><a:txBody><a:bodyPr /><a:lstStyle /><a:p><a:pPr lvl="0" marL="0" indent="0" algn="l"><a:buNone /></a:pPr><a14:m><m:oMath xmlns:m="http://schemas.openxmlformats.org/officeDocument/2006/math"><m:r><m:t>s</m:t></m:r></m:oMath></a14:m></a:p></a:txBody></a:tc><a:tc><a:txBody><a:bodyPr /><a:lstStyle /><a:p><a:pPr lvl="0" marL="0" indent="0" algn="l"><a:buNone /></a:pPr><a:r><a:rPr /><a:t>13.32</a:t></a:r></a:p></a:txBody></a:tc><a:tc><a:txBody><a:bodyPr /><a:lstStyle /><a:p><a:pPr lvl="0" marL="0" indent="0" algn="l"><a:buNone /></a:pPr><a:r><a:rPr /><a:t>12.22</a:t></a:r></a:p></a:txBody></a:tc></a:tr><a:tr h="0"><a:tc><a:txBody><a:bodyPr /><a:lstStyle /><a:p><a:pPr lvl="0" marL="0" indent="0" algn="l"><a:buNone /></a:pPr><a14:m><m:oMath xmlns:m="http://schemas.openxmlformats.org/officeDocument/2006/math"><m:r><m:t>n</m:t></m:r></m:oMath></a14:m></a:p></a:txBody></a:tc><a:tc><a:txBody><a:bodyPr /><a:lstStyle /><a:p><a:pPr lvl="0" marL="0" indent="0" algn="l"><a:buNone /></a:pPr><a:r><a:rPr /><a:t>23</a:t></a:r></a:p></a:txBody></a:tc><a:tc><a:txBody><a:bodyPr /><a:lstStyle /><a:p><a:pPr lvl="0" marL="0" indent="0" algn="l"><a:buNone /></a:pPr><a:r><a:rPr /><a:t>30</a:t></a:r></a:p></a:txBody></a:tc></a:tr></a:tbl></a:graphicData></a:graphic></p:graphicFrame></p:spTree></p:cSld></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(variables are </a:t>
            </a:r>
            <a:r>
              <a:rPr b="1"/>
              <a:t>pt99</a:t>
            </a:r>
            <a:r>
              <a:rPr/>
              <a:t> and </a:t>
            </a:r>
            <a:r>
              <a:rPr b="1"/>
              <a:t>pt100</a:t>
            </a:r>
            <a:r>
              <a:rPr/>
              <a:t>, respectively)</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r>
              <a:rPr/>
              <a:t> </a:t>
            </a:r>
            <a:r>
              <a:rPr/>
              <a:t>(Source)</a:t>
            </a:r>
          </a:p>
        </p:txBody>
      </p:sp>
      <p:sp>
        <p:nvSpPr>
          <p:cNvPr id="3" name="Content Placeholder 2"/>
          <p:cNvSpPr>
            <a:spLocks noGrp="1"/>
          </p:cNvSpPr>
          <p:nvPr>
            <p:ph idx="1"/>
          </p:nvPr>
        </p:nvSpPr>
        <p:spPr/>
        <p:txBody>
          <a:bodyPr/>
          <a:lstStyle/>
          <a:p>
            <a:pPr lvl="0" marL="0" indent="0">
              <a:buNone/>
            </a:pPr>
            <a:r>
              <a:rPr/>
              <a:t>These data are a random sample from the </a:t>
            </a:r>
            <a:r>
              <a:rPr b="1"/>
              <a:t>diamonds</a:t>
            </a:r>
            <a:r>
              <a:rPr/>
              <a:t> data set in </a:t>
            </a:r>
            <a:r>
              <a:rPr b="1"/>
              <a:t>ggplot2</a:t>
            </a:r>
            <a:r>
              <a:rPr/>
              <a:t> R package. If you’d like to explore it,</a:t>
            </a:r>
          </a:p>
          <a:p>
            <a:pPr lvl="0" marL="1270000" indent="0">
              <a:buNone/>
            </a:pPr>
            <a:r>
              <a:rPr sz="1800" b="1">
                <a:solidFill>
                  <a:srgbClr val="007020"/>
                </a:solidFill>
                <a:latin typeface="Courier"/>
              </a:rPr>
              <a:t>library</a:t>
            </a:r>
            <a:r>
              <a:rPr sz="1800">
                <a:latin typeface="Courier"/>
              </a:rPr>
              <a:t>(</a:t>
            </a:r>
            <a:r>
              <a:rPr sz="1800">
                <a:solidFill>
                  <a:srgbClr val="4070A0"/>
                </a:solidFill>
                <a:latin typeface="Courier"/>
              </a:rPr>
              <a:t>"ggplot2"</a:t>
            </a:r>
            <a:r>
              <a:rPr sz="1800">
                <a:latin typeface="Courier"/>
              </a:rPr>
              <a:t>)</a:t>
            </a:r>
            <a:br/>
            <a:r>
              <a:rPr sz="1800" b="1">
                <a:solidFill>
                  <a:srgbClr val="007020"/>
                </a:solidFill>
                <a:latin typeface="Courier"/>
              </a:rPr>
              <a:t>data</a:t>
            </a:r>
            <a:r>
              <a:rPr sz="1800">
                <a:latin typeface="Courier"/>
              </a:rPr>
              <a:t>(diamonds)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Parameter</a:t>
            </a:r>
            <a:r>
              <a:rPr/>
              <a:t> </a:t>
            </a:r>
            <a:r>
              <a:rPr/>
              <a:t>and</a:t>
            </a:r>
            <a:r>
              <a:rPr/>
              <a:t> </a:t>
            </a:r>
            <a:r>
              <a:rPr/>
              <a:t>point</a:t>
            </a:r>
            <a:r>
              <a:rPr/>
              <a:t> </a:t>
            </a:r>
            <a:r>
              <a:rPr/>
              <a:t>estimate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b="1"/>
                  <a:t>Parameter of interest:</a:t>
                </a:r>
                <a:r>
                  <a:rPr/>
                  <a:t> Average difference between the point prices of </a:t>
                </a:r>
                <a:r>
                  <a:rPr b="1"/>
                  <a:t>all</a:t>
                </a:r>
                <a:r>
                  <a:rPr/>
                  <a:t> 0.99 carat and 1 carat diamonds.</a:t>
                </a:r>
              </a:p>
              <a:p>
                <a:pPr lvl="1"/>
                <a14:m>
                  <m:oMathPara xmlns:m="http://schemas.openxmlformats.org/officeDocument/2006/math">
                    <m:oMathParaPr>
                      <m:jc m:val="center"/>
                    </m:oMathParaPr>
                    <m:oMath>
                      <m:sSub>
                        <m:e>
                          <m:r>
                            <m:t>μ</m:t>
                          </m:r>
                        </m:e>
                        <m:sub>
                          <m:r>
                            <m:t>p</m:t>
                          </m:r>
                          <m:r>
                            <m:t>t</m:t>
                          </m:r>
                          <m:r>
                            <m:t>99</m:t>
                          </m:r>
                        </m:sub>
                      </m:sSub>
                      <m:r>
                        <m:t>−</m:t>
                      </m:r>
                      <m:sSub>
                        <m:e>
                          <m:r>
                            <m:t>μ</m:t>
                          </m:r>
                        </m:e>
                        <m:sub>
                          <m:r>
                            <m:t>p</m:t>
                          </m:r>
                          <m:r>
                            <m:t>t</m:t>
                          </m:r>
                          <m:r>
                            <m:t>100</m:t>
                          </m:r>
                        </m:sub>
                      </m:sSub>
                    </m:oMath>
                  </m:oMathPara>
                </a14:m>
              </a:p>
              <a:p>
                <a:pPr lvl="1"/>
                <a:r>
                  <a:rPr b="1"/>
                  <a:t>Point estimate:</a:t>
                </a:r>
                <a:r>
                  <a:rPr/>
                  <a:t> Average difference between the point prices of </a:t>
                </a:r>
                <a:r>
                  <a:rPr b="1"/>
                  <a:t>sampled</a:t>
                </a:r>
                <a:r>
                  <a:rPr/>
                  <a:t> 0.99 carat and 1 carat diamonds.</a:t>
                </a:r>
              </a:p>
              <a:p>
                <a:pPr lvl="1"/>
                <a14:m>
                  <m:oMathPara xmlns:m="http://schemas.openxmlformats.org/officeDocument/2006/math">
                    <m:oMathParaPr>
                      <m:jc m:val="center"/>
                    </m:oMathParaPr>
                    <m:oMath>
                      <m:sSub>
                        <m:e>
                          <m:bar>
                            <m:barPr>
                              <m:pos m:val="top"/>
                            </m:barPr>
                            <m:e>
                              <m:r>
                                <m:t>x</m:t>
                              </m:r>
                            </m:e>
                          </m:bar>
                        </m:e>
                        <m:sub>
                          <m:r>
                            <m:t>p</m:t>
                          </m:r>
                          <m:r>
                            <m:t>t</m:t>
                          </m:r>
                          <m:r>
                            <m:t>99</m:t>
                          </m:r>
                        </m:sub>
                      </m:sSub>
                      <m:r>
                        <m:t>−</m:t>
                      </m:r>
                      <m:sSub>
                        <m:e>
                          <m:bar>
                            <m:barPr>
                              <m:pos m:val="top"/>
                            </m:barPr>
                            <m:e>
                              <m:r>
                                <m:t>x</m:t>
                              </m:r>
                            </m:e>
                          </m:bar>
                        </m:e>
                        <m:sub>
                          <m:r>
                            <m:t>p</m:t>
                          </m:r>
                          <m:r>
                            <m:t>t</m:t>
                          </m:r>
                          <m:r>
                            <m:t>100</m:t>
                          </m:r>
                        </m:sub>
                      </m:sSub>
                    </m:oMath>
                  </m:oMathPara>
                </a14:m>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Hypotheses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Which of the following is the correct set of hypotheses for testing if the average point price of 1 carat diamonds (</a:t>
                </a:r>
                <a14:m>
                  <m:oMath xmlns:m="http://schemas.openxmlformats.org/officeDocument/2006/math">
                    <m:sSub>
                      <m:e>
                        <m:r>
                          <m:t>​</m:t>
                        </m:r>
                      </m:e>
                      <m:sub>
                        <m:r>
                          <m:t>p</m:t>
                        </m:r>
                        <m:r>
                          <m:t>t</m:t>
                        </m:r>
                        <m:r>
                          <m:t>100</m:t>
                        </m:r>
                      </m:sub>
                    </m:sSub>
                  </m:oMath>
                </a14:m>
                <a:r>
                  <a:rPr/>
                  <a:t>) is higher than the average point price of 0.99 carat diamonds (</a:t>
                </a:r>
                <a14:m>
                  <m:oMath xmlns:m="http://schemas.openxmlformats.org/officeDocument/2006/math">
                    <m:sSub>
                      <m:e>
                        <m:r>
                          <m:t>​</m:t>
                        </m:r>
                      </m:e>
                      <m:sub>
                        <m:r>
                          <m:t>p</m:t>
                        </m:r>
                        <m:r>
                          <m:t>t</m:t>
                        </m:r>
                        <m:r>
                          <m:t>99</m:t>
                        </m:r>
                      </m:sub>
                    </m:sSub>
                  </m:oMath>
                </a14:m>
                <a:r>
                  <a:rPr/>
                  <a:t>)?}</a:t>
                </a:r>
              </a:p>
              <a:p>
                <a:pPr lvl="1"/>
                <a14:m>
                  <m:oMath xmlns:m="http://schemas.openxmlformats.org/officeDocument/2006/math">
                    <m:sSub>
                      <m:e>
                        <m:r>
                          <m:t>H</m:t>
                        </m:r>
                      </m:e>
                      <m:sub>
                        <m:r>
                          <m:t>0</m:t>
                        </m:r>
                      </m:sub>
                    </m:sSub>
                    <m:r>
                      <m:t>:</m:t>
                    </m:r>
                    <m:sSub>
                      <m:e>
                        <m:r>
                          <m:t>μ</m:t>
                        </m:r>
                      </m:e>
                      <m:sub>
                        <m:r>
                          <m:t>p</m:t>
                        </m:r>
                        <m:r>
                          <m:t>t</m:t>
                        </m:r>
                        <m:r>
                          <m:t>99</m:t>
                        </m:r>
                      </m:sub>
                    </m:sSub>
                    <m:r>
                      <m:t>=</m:t>
                    </m:r>
                    <m:sSub>
                      <m:e>
                        <m:r>
                          <m:t>μ</m:t>
                        </m:r>
                      </m:e>
                      <m:sub>
                        <m:r>
                          <m:t>p</m:t>
                        </m:r>
                        <m:r>
                          <m:t>t</m:t>
                        </m:r>
                        <m:r>
                          <m:t>100</m:t>
                        </m:r>
                      </m:sub>
                    </m:sSub>
                    <m:r>
                      <m:t>  </m:t>
                    </m:r>
                    <m:r>
                      <m:rPr>
                        <m:nor/>
                        <m:sty m:val="p"/>
                      </m:rPr>
                      <m:t>versus</m:t>
                    </m:r>
                    <m:r>
                      <m:t>  </m:t>
                    </m:r>
                    <m:sSub>
                      <m:e>
                        <m:r>
                          <m:t>H</m:t>
                        </m:r>
                      </m:e>
                      <m:sub>
                        <m:r>
                          <m:t>A</m:t>
                        </m:r>
                      </m:sub>
                    </m:sSub>
                    <m:r>
                      <m:t>:</m:t>
                    </m:r>
                    <m:sSub>
                      <m:e>
                        <m:r>
                          <m:t>μ</m:t>
                        </m:r>
                      </m:e>
                      <m:sub>
                        <m:r>
                          <m:t>p</m:t>
                        </m:r>
                        <m:r>
                          <m:t>t</m:t>
                        </m:r>
                        <m:r>
                          <m:t>99</m:t>
                        </m:r>
                      </m:sub>
                    </m:sSub>
                    <m:r>
                      <m:t>≠</m:t>
                    </m:r>
                    <m:sSub>
                      <m:e>
                        <m:r>
                          <m:t>μ</m:t>
                        </m:r>
                      </m:e>
                      <m:sub>
                        <m:r>
                          <m:t>p</m:t>
                        </m:r>
                        <m:r>
                          <m:t>t</m:t>
                        </m:r>
                        <m:r>
                          <m:t>100</m:t>
                        </m:r>
                      </m:sub>
                    </m:sSub>
                  </m:oMath>
                </a14:m>
              </a:p>
              <a:p>
                <a:pPr lvl="1"/>
                <a14:m>
                  <m:oMath xmlns:m="http://schemas.openxmlformats.org/officeDocument/2006/math">
                    <m:sSub>
                      <m:e>
                        <m:r>
                          <m:t>H</m:t>
                        </m:r>
                      </m:e>
                      <m:sub>
                        <m:r>
                          <m:t>0</m:t>
                        </m:r>
                      </m:sub>
                    </m:sSub>
                    <m:r>
                      <m:t>:</m:t>
                    </m:r>
                    <m:sSub>
                      <m:e>
                        <m:r>
                          <m:t>μ</m:t>
                        </m:r>
                      </m:e>
                      <m:sub>
                        <m:r>
                          <m:t>p</m:t>
                        </m:r>
                        <m:r>
                          <m:t>t</m:t>
                        </m:r>
                        <m:r>
                          <m:t>99</m:t>
                        </m:r>
                      </m:sub>
                    </m:sSub>
                    <m:r>
                      <m:t>=</m:t>
                    </m:r>
                    <m:sSub>
                      <m:e>
                        <m:r>
                          <m:t>μ</m:t>
                        </m:r>
                      </m:e>
                      <m:sub>
                        <m:r>
                          <m:t>p</m:t>
                        </m:r>
                        <m:r>
                          <m:t>t</m:t>
                        </m:r>
                        <m:r>
                          <m:t>100</m:t>
                        </m:r>
                      </m:sub>
                    </m:sSub>
                    <m:r>
                      <m:t>  </m:t>
                    </m:r>
                    <m:r>
                      <m:rPr>
                        <m:nor/>
                        <m:sty m:val="p"/>
                      </m:rPr>
                      <m:t>versus</m:t>
                    </m:r>
                    <m:r>
                      <m:t>  </m:t>
                    </m:r>
                    <m:sSub>
                      <m:e>
                        <m:r>
                          <m:t>H</m:t>
                        </m:r>
                      </m:e>
                      <m:sub>
                        <m:r>
                          <m:t>A</m:t>
                        </m:r>
                      </m:sub>
                    </m:sSub>
                    <m:r>
                      <m:t>:</m:t>
                    </m:r>
                    <m:sSub>
                      <m:e>
                        <m:r>
                          <m:t>μ</m:t>
                        </m:r>
                      </m:e>
                      <m:sub>
                        <m:r>
                          <m:t>p</m:t>
                        </m:r>
                        <m:r>
                          <m:t>t</m:t>
                        </m:r>
                        <m:r>
                          <m:t>99</m:t>
                        </m:r>
                      </m:sub>
                    </m:sSub>
                    <m:r>
                      <m:t>&gt;</m:t>
                    </m:r>
                    <m:sSub>
                      <m:e>
                        <m:r>
                          <m:t>μ</m:t>
                        </m:r>
                      </m:e>
                      <m:sub>
                        <m:r>
                          <m:t>p</m:t>
                        </m:r>
                        <m:r>
                          <m:t>t</m:t>
                        </m:r>
                        <m:r>
                          <m:t>100</m:t>
                        </m:r>
                      </m:sub>
                    </m:sSub>
                  </m:oMath>
                </a14:m>
              </a:p>
              <a:p>
                <a:pPr lvl="1"/>
                <a14:m>
                  <m:oMath xmlns:m="http://schemas.openxmlformats.org/officeDocument/2006/math">
                    <m:sSub>
                      <m:e>
                        <m:r>
                          <m:t>H</m:t>
                        </m:r>
                      </m:e>
                      <m:sub>
                        <m:r>
                          <m:t>0</m:t>
                        </m:r>
                      </m:sub>
                    </m:sSub>
                    <m:r>
                      <m:t>:</m:t>
                    </m:r>
                    <m:sSub>
                      <m:e>
                        <m:r>
                          <m:t>μ</m:t>
                        </m:r>
                      </m:e>
                      <m:sub>
                        <m:r>
                          <m:t>p</m:t>
                        </m:r>
                        <m:r>
                          <m:t>t</m:t>
                        </m:r>
                        <m:r>
                          <m:t>99</m:t>
                        </m:r>
                      </m:sub>
                    </m:sSub>
                    <m:r>
                      <m:t>=</m:t>
                    </m:r>
                    <m:sSub>
                      <m:e>
                        <m:r>
                          <m:t>μ</m:t>
                        </m:r>
                      </m:e>
                      <m:sub>
                        <m:r>
                          <m:t>p</m:t>
                        </m:r>
                        <m:r>
                          <m:t>t</m:t>
                        </m:r>
                        <m:r>
                          <m:t>100</m:t>
                        </m:r>
                      </m:sub>
                    </m:sSub>
                    <m:r>
                      <m:t>  </m:t>
                    </m:r>
                    <m:r>
                      <m:rPr>
                        <m:nor/>
                        <m:sty m:val="p"/>
                      </m:rPr>
                      <m:t>versus</m:t>
                    </m:r>
                    <m:r>
                      <m:t>  </m:t>
                    </m:r>
                    <m:sSub>
                      <m:e>
                        <m:r>
                          <m:t>H</m:t>
                        </m:r>
                      </m:e>
                      <m:sub>
                        <m:r>
                          <m:t>A</m:t>
                        </m:r>
                      </m:sub>
                    </m:sSub>
                    <m:r>
                      <m:t>:</m:t>
                    </m:r>
                    <m:sSub>
                      <m:e>
                        <m:r>
                          <m:t>μ</m:t>
                        </m:r>
                      </m:e>
                      <m:sub>
                        <m:r>
                          <m:t>p</m:t>
                        </m:r>
                        <m:r>
                          <m:t>t</m:t>
                        </m:r>
                        <m:r>
                          <m:t>99</m:t>
                        </m:r>
                      </m:sub>
                    </m:sSub>
                    <m:r>
                      <m:t>&lt;</m:t>
                    </m:r>
                    <m:sSub>
                      <m:e>
                        <m:r>
                          <m:t>μ</m:t>
                        </m:r>
                      </m:e>
                      <m:sub>
                        <m:r>
                          <m:t>p</m:t>
                        </m:r>
                        <m:r>
                          <m:t>t</m:t>
                        </m:r>
                        <m:r>
                          <m:t>100</m:t>
                        </m:r>
                      </m:sub>
                    </m:sSub>
                  </m:oMath>
                </a14:m>
              </a:p>
              <a:p>
                <a:pPr lvl="1"/>
                <a14:m>
                  <m:oMath xmlns:m="http://schemas.openxmlformats.org/officeDocument/2006/math">
                    <m:sSub>
                      <m:e>
                        <m:r>
                          <m:t>H</m:t>
                        </m:r>
                      </m:e>
                      <m:sub>
                        <m:r>
                          <m:t>0</m:t>
                        </m:r>
                      </m:sub>
                    </m:sSub>
                    <m:r>
                      <m:t>:</m:t>
                    </m:r>
                    <m:sSub>
                      <m:e>
                        <m:bar>
                          <m:barPr>
                            <m:pos m:val="top"/>
                          </m:barPr>
                          <m:e>
                            <m:r>
                              <m:t>x</m:t>
                            </m:r>
                          </m:e>
                        </m:bar>
                      </m:e>
                      <m:sub>
                        <m:r>
                          <m:t>p</m:t>
                        </m:r>
                        <m:r>
                          <m:t>t</m:t>
                        </m:r>
                        <m:r>
                          <m:t>99</m:t>
                        </m:r>
                      </m:sub>
                    </m:sSub>
                    <m:r>
                      <m:t>=</m:t>
                    </m:r>
                    <m:sSub>
                      <m:e>
                        <m:bar>
                          <m:barPr>
                            <m:pos m:val="top"/>
                          </m:barPr>
                          <m:e>
                            <m:r>
                              <m:t>x</m:t>
                            </m:r>
                          </m:e>
                        </m:bar>
                      </m:e>
                      <m:sub>
                        <m:r>
                          <m:t>p</m:t>
                        </m:r>
                        <m:r>
                          <m:t>t</m:t>
                        </m:r>
                        <m:r>
                          <m:t>100</m:t>
                        </m:r>
                      </m:sub>
                    </m:sSub>
                    <m:r>
                      <m:t>  </m:t>
                    </m:r>
                    <m:r>
                      <m:rPr>
                        <m:nor/>
                        <m:sty m:val="p"/>
                      </m:rPr>
                      <m:t>versus</m:t>
                    </m:r>
                    <m:r>
                      <m:t>  </m:t>
                    </m:r>
                    <m:sSub>
                      <m:e>
                        <m:r>
                          <m:t>H</m:t>
                        </m:r>
                      </m:e>
                      <m:sub>
                        <m:r>
                          <m:t>A</m:t>
                        </m:r>
                      </m:sub>
                    </m:sSub>
                    <m:r>
                      <m:t>:</m:t>
                    </m:r>
                    <m:sSub>
                      <m:e>
                        <m:bar>
                          <m:barPr>
                            <m:pos m:val="top"/>
                          </m:barPr>
                          <m:e>
                            <m:r>
                              <m:t>x</m:t>
                            </m:r>
                          </m:e>
                        </m:bar>
                      </m:e>
                      <m:sub>
                        <m:r>
                          <m:t>p</m:t>
                        </m:r>
                        <m:r>
                          <m:t>t</m:t>
                        </m:r>
                        <m:r>
                          <m:t>99</m:t>
                        </m:r>
                      </m:sub>
                    </m:sSub>
                    <m:r>
                      <m:t>&lt;</m:t>
                    </m:r>
                    <m:sSub>
                      <m:e>
                        <m:bar>
                          <m:barPr>
                            <m:pos m:val="top"/>
                          </m:barPr>
                          <m:e>
                            <m:r>
                              <m:t>x</m:t>
                            </m:r>
                          </m:e>
                        </m:bar>
                      </m:e>
                      <m:sub>
                        <m:r>
                          <m:t>p</m:t>
                        </m:r>
                        <m:r>
                          <m:t>t</m:t>
                        </m:r>
                        <m:r>
                          <m:t>100</m:t>
                        </m:r>
                      </m:sub>
                    </m:sSub>
                  </m:oMath>
                </a14:m>
              </a:p>
            </p:txBody>
          </p:sp>
        </mc:Choice>
      </mc:AlternateContent>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Hypotheses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Which of the following is the correct set of hypotheses for testing if the average point price of 1 carat diamonds (</a:t>
                </a:r>
                <a14:m>
                  <m:oMath xmlns:m="http://schemas.openxmlformats.org/officeDocument/2006/math">
                    <m:sSub>
                      <m:e>
                        <m:r>
                          <m:t>​</m:t>
                        </m:r>
                      </m:e>
                      <m:sub>
                        <m:r>
                          <m:t>p</m:t>
                        </m:r>
                        <m:r>
                          <m:t>t</m:t>
                        </m:r>
                        <m:r>
                          <m:t>100</m:t>
                        </m:r>
                      </m:sub>
                    </m:sSub>
                  </m:oMath>
                </a14:m>
                <a:r>
                  <a:rPr/>
                  <a:t>) is higher than the average point price of 0.99 carat diamonds (</a:t>
                </a:r>
                <a14:m>
                  <m:oMath xmlns:m="http://schemas.openxmlformats.org/officeDocument/2006/math">
                    <m:sSub>
                      <m:e>
                        <m:r>
                          <m:t>​</m:t>
                        </m:r>
                      </m:e>
                      <m:sub>
                        <m:r>
                          <m:t>p</m:t>
                        </m:r>
                        <m:r>
                          <m:t>t</m:t>
                        </m:r>
                        <m:r>
                          <m:t>99</m:t>
                        </m:r>
                      </m:sub>
                    </m:sSub>
                  </m:oMath>
                </a14:m>
                <a:r>
                  <a:rPr/>
                  <a:t>)?}</a:t>
                </a:r>
              </a:p>
              <a:p>
                <a:pPr lvl="1"/>
                <a14:m>
                  <m:oMath xmlns:m="http://schemas.openxmlformats.org/officeDocument/2006/math">
                    <m:sSub>
                      <m:e>
                        <m:r>
                          <m:t>H</m:t>
                        </m:r>
                      </m:e>
                      <m:sub>
                        <m:r>
                          <m:t>0</m:t>
                        </m:r>
                      </m:sub>
                    </m:sSub>
                    <m:r>
                      <m:t>:</m:t>
                    </m:r>
                    <m:sSub>
                      <m:e>
                        <m:r>
                          <m:t>μ</m:t>
                        </m:r>
                      </m:e>
                      <m:sub>
                        <m:r>
                          <m:t>p</m:t>
                        </m:r>
                        <m:r>
                          <m:t>t</m:t>
                        </m:r>
                        <m:r>
                          <m:t>99</m:t>
                        </m:r>
                      </m:sub>
                    </m:sSub>
                    <m:r>
                      <m:t>=</m:t>
                    </m:r>
                    <m:sSub>
                      <m:e>
                        <m:r>
                          <m:t>μ</m:t>
                        </m:r>
                      </m:e>
                      <m:sub>
                        <m:r>
                          <m:t>p</m:t>
                        </m:r>
                        <m:r>
                          <m:t>t</m:t>
                        </m:r>
                        <m:r>
                          <m:t>100</m:t>
                        </m:r>
                      </m:sub>
                    </m:sSub>
                    <m:r>
                      <m:t>  </m:t>
                    </m:r>
                    <m:r>
                      <m:rPr>
                        <m:nor/>
                        <m:sty m:val="p"/>
                      </m:rPr>
                      <m:t>versus</m:t>
                    </m:r>
                    <m:r>
                      <m:t>  </m:t>
                    </m:r>
                    <m:sSub>
                      <m:e>
                        <m:r>
                          <m:t>H</m:t>
                        </m:r>
                      </m:e>
                      <m:sub>
                        <m:r>
                          <m:t>A</m:t>
                        </m:r>
                      </m:sub>
                    </m:sSub>
                    <m:r>
                      <m:t>:</m:t>
                    </m:r>
                    <m:sSub>
                      <m:e>
                        <m:r>
                          <m:t>μ</m:t>
                        </m:r>
                      </m:e>
                      <m:sub>
                        <m:r>
                          <m:t>p</m:t>
                        </m:r>
                        <m:r>
                          <m:t>t</m:t>
                        </m:r>
                        <m:r>
                          <m:t>99</m:t>
                        </m:r>
                      </m:sub>
                    </m:sSub>
                    <m:r>
                      <m:t>≠</m:t>
                    </m:r>
                    <m:sSub>
                      <m:e>
                        <m:r>
                          <m:t>μ</m:t>
                        </m:r>
                      </m:e>
                      <m:sub>
                        <m:r>
                          <m:t>p</m:t>
                        </m:r>
                        <m:r>
                          <m:t>t</m:t>
                        </m:r>
                        <m:r>
                          <m:t>100</m:t>
                        </m:r>
                      </m:sub>
                    </m:sSub>
                  </m:oMath>
                </a14:m>
              </a:p>
              <a:p>
                <a:pPr lvl="1"/>
                <a14:m>
                  <m:oMath xmlns:m="http://schemas.openxmlformats.org/officeDocument/2006/math">
                    <m:sSub>
                      <m:e>
                        <m:r>
                          <m:t>H</m:t>
                        </m:r>
                      </m:e>
                      <m:sub>
                        <m:r>
                          <m:t>0</m:t>
                        </m:r>
                      </m:sub>
                    </m:sSub>
                    <m:r>
                      <m:t>:</m:t>
                    </m:r>
                    <m:sSub>
                      <m:e>
                        <m:r>
                          <m:t>μ</m:t>
                        </m:r>
                      </m:e>
                      <m:sub>
                        <m:r>
                          <m:t>p</m:t>
                        </m:r>
                        <m:r>
                          <m:t>t</m:t>
                        </m:r>
                        <m:r>
                          <m:t>99</m:t>
                        </m:r>
                      </m:sub>
                    </m:sSub>
                    <m:r>
                      <m:t>=</m:t>
                    </m:r>
                    <m:sSub>
                      <m:e>
                        <m:r>
                          <m:t>μ</m:t>
                        </m:r>
                      </m:e>
                      <m:sub>
                        <m:r>
                          <m:t>p</m:t>
                        </m:r>
                        <m:r>
                          <m:t>t</m:t>
                        </m:r>
                        <m:r>
                          <m:t>100</m:t>
                        </m:r>
                      </m:sub>
                    </m:sSub>
                    <m:r>
                      <m:t>  </m:t>
                    </m:r>
                    <m:r>
                      <m:rPr>
                        <m:nor/>
                        <m:sty m:val="p"/>
                      </m:rPr>
                      <m:t>versus</m:t>
                    </m:r>
                    <m:r>
                      <m:t>  </m:t>
                    </m:r>
                    <m:sSub>
                      <m:e>
                        <m:r>
                          <m:t>H</m:t>
                        </m:r>
                      </m:e>
                      <m:sub>
                        <m:r>
                          <m:t>A</m:t>
                        </m:r>
                      </m:sub>
                    </m:sSub>
                    <m:r>
                      <m:t>:</m:t>
                    </m:r>
                    <m:sSub>
                      <m:e>
                        <m:r>
                          <m:t>μ</m:t>
                        </m:r>
                      </m:e>
                      <m:sub>
                        <m:r>
                          <m:t>p</m:t>
                        </m:r>
                        <m:r>
                          <m:t>t</m:t>
                        </m:r>
                        <m:r>
                          <m:t>99</m:t>
                        </m:r>
                      </m:sub>
                    </m:sSub>
                    <m:r>
                      <m:t>&gt;</m:t>
                    </m:r>
                    <m:sSub>
                      <m:e>
                        <m:r>
                          <m:t>μ</m:t>
                        </m:r>
                      </m:e>
                      <m:sub>
                        <m:r>
                          <m:t>p</m:t>
                        </m:r>
                        <m:r>
                          <m:t>t</m:t>
                        </m:r>
                        <m:r>
                          <m:t>100</m:t>
                        </m:r>
                      </m:sub>
                    </m:sSub>
                  </m:oMath>
                </a14:m>
              </a:p>
              <a:p>
                <a:pPr lvl="1"/>
                <a14:m>
                  <m:oMath xmlns:m="http://schemas.openxmlformats.org/officeDocument/2006/math">
                    <m:sSub>
                      <m:e>
                        <m:r>
                          <m:t>H</m:t>
                        </m:r>
                      </m:e>
                      <m:sub>
                        <m:r>
                          <m:t>0</m:t>
                        </m:r>
                      </m:sub>
                    </m:sSub>
                    <m:r>
                      <m:t>:</m:t>
                    </m:r>
                    <m:sSub>
                      <m:e>
                        <m:r>
                          <m:t>μ</m:t>
                        </m:r>
                      </m:e>
                      <m:sub>
                        <m:r>
                          <m:t>p</m:t>
                        </m:r>
                        <m:r>
                          <m:t>t</m:t>
                        </m:r>
                        <m:r>
                          <m:t>99</m:t>
                        </m:r>
                      </m:sub>
                    </m:sSub>
                    <m:r>
                      <m:t>=</m:t>
                    </m:r>
                    <m:sSub>
                      <m:e>
                        <m:r>
                          <m:t>μ</m:t>
                        </m:r>
                      </m:e>
                      <m:sub>
                        <m:r>
                          <m:t>p</m:t>
                        </m:r>
                        <m:r>
                          <m:t>t</m:t>
                        </m:r>
                        <m:r>
                          <m:t>100</m:t>
                        </m:r>
                      </m:sub>
                    </m:sSub>
                    <m:r>
                      <m:t>  </m:t>
                    </m:r>
                    <m:r>
                      <m:rPr>
                        <m:nor/>
                        <m:sty m:val="p"/>
                      </m:rPr>
                      <m:t>versus</m:t>
                    </m:r>
                    <m:r>
                      <m:t>  </m:t>
                    </m:r>
                    <m:sSub>
                      <m:e>
                        <m:r>
                          <m:t>H</m:t>
                        </m:r>
                      </m:e>
                      <m:sub>
                        <m:r>
                          <m:t>A</m:t>
                        </m:r>
                      </m:sub>
                    </m:sSub>
                    <m:r>
                      <m:t>:</m:t>
                    </m:r>
                    <m:sSub>
                      <m:e>
                        <m:r>
                          <m:t>μ</m:t>
                        </m:r>
                      </m:e>
                      <m:sub>
                        <m:r>
                          <m:t>p</m:t>
                        </m:r>
                        <m:r>
                          <m:t>t</m:t>
                        </m:r>
                        <m:r>
                          <m:t>99</m:t>
                        </m:r>
                      </m:sub>
                    </m:sSub>
                    <m:r>
                      <m:t>&lt;</m:t>
                    </m:r>
                    <m:sSub>
                      <m:e>
                        <m:r>
                          <m:t>μ</m:t>
                        </m:r>
                      </m:e>
                      <m:sub>
                        <m:r>
                          <m:t>p</m:t>
                        </m:r>
                        <m:r>
                          <m:t>t</m:t>
                        </m:r>
                        <m:r>
                          <m:t>100</m:t>
                        </m:r>
                      </m:sub>
                    </m:sSub>
                  </m:oMath>
                </a14:m>
                <a:r>
                  <a:rPr/>
                  <a:t> </a:t>
                </a:r>
              </a:p>
              <a:p>
                <a:pPr lvl="1"/>
                <a14:m>
                  <m:oMath xmlns:m="http://schemas.openxmlformats.org/officeDocument/2006/math">
                    <m:sSub>
                      <m:e>
                        <m:r>
                          <m:t>H</m:t>
                        </m:r>
                      </m:e>
                      <m:sub>
                        <m:r>
                          <m:t>0</m:t>
                        </m:r>
                      </m:sub>
                    </m:sSub>
                    <m:r>
                      <m:t>:</m:t>
                    </m:r>
                    <m:sSub>
                      <m:e>
                        <m:bar>
                          <m:barPr>
                            <m:pos m:val="top"/>
                          </m:barPr>
                          <m:e>
                            <m:r>
                              <m:t>x</m:t>
                            </m:r>
                          </m:e>
                        </m:bar>
                      </m:e>
                      <m:sub>
                        <m:r>
                          <m:t>p</m:t>
                        </m:r>
                        <m:r>
                          <m:t>t</m:t>
                        </m:r>
                        <m:r>
                          <m:t>99</m:t>
                        </m:r>
                      </m:sub>
                    </m:sSub>
                    <m:r>
                      <m:t>=</m:t>
                    </m:r>
                    <m:sSub>
                      <m:e>
                        <m:bar>
                          <m:barPr>
                            <m:pos m:val="top"/>
                          </m:barPr>
                          <m:e>
                            <m:r>
                              <m:t>x</m:t>
                            </m:r>
                          </m:e>
                        </m:bar>
                      </m:e>
                      <m:sub>
                        <m:r>
                          <m:t>p</m:t>
                        </m:r>
                        <m:r>
                          <m:t>t</m:t>
                        </m:r>
                        <m:r>
                          <m:t>100</m:t>
                        </m:r>
                      </m:sub>
                    </m:sSub>
                    <m:r>
                      <m:t>  </m:t>
                    </m:r>
                    <m:r>
                      <m:rPr>
                        <m:nor/>
                        <m:sty m:val="p"/>
                      </m:rPr>
                      <m:t>versus</m:t>
                    </m:r>
                    <m:r>
                      <m:t>  </m:t>
                    </m:r>
                    <m:sSub>
                      <m:e>
                        <m:r>
                          <m:t>H</m:t>
                        </m:r>
                      </m:e>
                      <m:sub>
                        <m:r>
                          <m:t>A</m:t>
                        </m:r>
                      </m:sub>
                    </m:sSub>
                    <m:r>
                      <m:t>:</m:t>
                    </m:r>
                    <m:sSub>
                      <m:e>
                        <m:bar>
                          <m:barPr>
                            <m:pos m:val="top"/>
                          </m:barPr>
                          <m:e>
                            <m:r>
                              <m:t>x</m:t>
                            </m:r>
                          </m:e>
                        </m:bar>
                      </m:e>
                      <m:sub>
                        <m:r>
                          <m:t>p</m:t>
                        </m:r>
                        <m:r>
                          <m:t>t</m:t>
                        </m:r>
                        <m:r>
                          <m:t>99</m:t>
                        </m:r>
                      </m:sub>
                    </m:sSub>
                    <m:r>
                      <m:t>&lt;</m:t>
                    </m:r>
                    <m:sSub>
                      <m:e>
                        <m:bar>
                          <m:barPr>
                            <m:pos m:val="top"/>
                          </m:barPr>
                          <m:e>
                            <m:r>
                              <m:t>x</m:t>
                            </m:r>
                          </m:e>
                        </m:bar>
                      </m:e>
                      <m:sub>
                        <m:r>
                          <m:t>p</m:t>
                        </m:r>
                        <m:r>
                          <m:t>t</m:t>
                        </m:r>
                        <m:r>
                          <m:t>100</m:t>
                        </m:r>
                      </m:sub>
                    </m:sSub>
                  </m:oMath>
                </a14:m>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Conditions</a:t>
            </a:r>
          </a:p>
        </p:txBody>
      </p:sp>
      <p:sp>
        <p:nvSpPr>
          <p:cNvPr id="3" name="Content Placeholder 2"/>
          <p:cNvSpPr>
            <a:spLocks noGrp="1"/>
          </p:cNvSpPr>
          <p:nvPr>
            <p:ph idx="1"/>
          </p:nvPr>
        </p:nvSpPr>
        <p:spPr/>
        <p:txBody>
          <a:bodyPr/>
          <a:lstStyle/>
          <a:p>
            <a:pPr lvl="0" marL="0" indent="0">
              <a:buNone/>
            </a:pPr>
            <a:r>
              <a:rPr/>
              <a:t>Which of the following does </a:t>
            </a:r>
            <a:r>
              <a:rPr b="1"/>
              <a:t>not</a:t>
            </a:r>
            <a:r>
              <a:rPr/>
              <a:t> need to be satisfied in order to conduct this hypothesis test using theoretical methods?</a:t>
            </a:r>
          </a:p>
          <a:p>
            <a:pPr lvl="1"/>
            <a:r>
              <a:rPr/>
              <a:t>Point price of one 0.99 carat diamond in the sample should be independent of another, and the point price of one 1 carat diamond should independent of another as well.</a:t>
            </a:r>
          </a:p>
          <a:p>
            <a:pPr lvl="1"/>
            <a:r>
              <a:rPr/>
              <a:t>Point prices of 0.99 carat and 1 carat diamonds in the sample should be independent.</a:t>
            </a:r>
          </a:p>
          <a:p>
            <a:pPr lvl="1"/>
            <a:r>
              <a:rPr/>
              <a:t>Distributions of point prices of 0.99 and 1 carat diamonds should not be extremely skewed.</a:t>
            </a:r>
          </a:p>
          <a:p>
            <a:pPr lvl="1"/>
            <a:r>
              <a:rPr/>
              <a:t>Both sample sizes should be at least 30.</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Conditions</a:t>
            </a:r>
          </a:p>
        </p:txBody>
      </p:sp>
      <p:sp>
        <p:nvSpPr>
          <p:cNvPr id="3" name="Content Placeholder 2"/>
          <p:cNvSpPr>
            <a:spLocks noGrp="1"/>
          </p:cNvSpPr>
          <p:nvPr>
            <p:ph idx="1"/>
          </p:nvPr>
        </p:nvSpPr>
        <p:spPr/>
        <p:txBody>
          <a:bodyPr/>
          <a:lstStyle/>
          <a:p>
            <a:pPr lvl="0" marL="0" indent="0">
              <a:buNone/>
            </a:pPr>
            <a:r>
              <a:rPr/>
              <a:t>Which of the following does </a:t>
            </a:r>
            <a:r>
              <a:rPr b="1"/>
              <a:t>not</a:t>
            </a:r>
            <a:r>
              <a:rPr/>
              <a:t> need to be satisfied in order to conduct this hypothesis test using theoretical methods?</a:t>
            </a:r>
          </a:p>
          <a:p>
            <a:pPr lvl="1"/>
            <a:r>
              <a:rPr/>
              <a:t>Point price of one 0.99 carat diamond in the sample should be independent of another, and the point price of one 1 carat diamond should independent of another as well.</a:t>
            </a:r>
          </a:p>
          <a:p>
            <a:pPr lvl="1"/>
            <a:r>
              <a:rPr/>
              <a:t>Point prices of 0.99 carat and 1 carat diamonds in the sample should be independent.</a:t>
            </a:r>
          </a:p>
          <a:p>
            <a:pPr lvl="1"/>
            <a:r>
              <a:rPr/>
              <a:t>Distributions of point prices of 0.99 and 1 carat diamonds should not be extremely skewed.</a:t>
            </a:r>
          </a:p>
          <a:p>
            <a:pPr lvl="1"/>
            <a:r>
              <a:rPr/>
              <a:t>Both sample sizes should be at least 30.</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Sampling</a:t>
            </a:r>
            <a:r>
              <a:rPr/>
              <a:t> </a:t>
            </a:r>
            <a:r>
              <a:rPr/>
              <a:t>distribution</a:t>
            </a:r>
            <a:r>
              <a:rPr/>
              <a:t> </a:t>
            </a:r>
            <a:r>
              <a:rPr/>
              <a:t>for</a:t>
            </a:r>
            <a:r>
              <a:rPr/>
              <a:t> </a:t>
            </a:r>
            <a:r>
              <a:rPr/>
              <a:t>the</a:t>
            </a:r>
            <a:r>
              <a:rPr/>
              <a:t> </a:t>
            </a:r>
            <a:r>
              <a:rPr/>
              <a:t>difference</a:t>
            </a:r>
            <a:r>
              <a:rPr/>
              <a:t> </a:t>
            </a:r>
            <a:r>
              <a:rPr/>
              <a:t>of</a:t>
            </a:r>
            <a:r>
              <a:rPr/>
              <a:t> </a:t>
            </a:r>
            <a:r>
              <a:rPr/>
              <a:t>two</a:t>
            </a:r>
            <a:r>
              <a:rPr/>
              <a:t> </a:t>
            </a:r>
            <a:r>
              <a:rPr/>
              <a:t>means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Inference</a:t>
            </a:r>
            <a:r>
              <a:rPr/>
              <a:t> </a:t>
            </a:r>
            <a:r>
              <a:rPr/>
              <a:t>for</a:t>
            </a:r>
            <a:r>
              <a:rPr/>
              <a:t> </a:t>
            </a:r>
            <a:r>
              <a:rPr/>
              <a:t>a</a:t>
            </a:r>
            <a:r>
              <a:rPr/>
              <a:t> </a:t>
            </a:r>
            <a:r>
              <a:rPr/>
              <a:t>Single</a:t>
            </a:r>
            <a:r>
              <a:rPr/>
              <a:t> </a:t>
            </a:r>
            <a:r>
              <a:rPr/>
              <a:t>Mean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Test</a:t>
            </a:r>
            <a:r>
              <a:rPr/>
              <a:t> </a:t>
            </a:r>
            <a:r>
              <a:rPr/>
              <a:t>statistic</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Test statistic for inference on the difference of two small sample means:</a:t>
                </a:r>
              </a:p>
              <a:p>
                <a:pPr lvl="0" marL="0" indent="0">
                  <a:buNone/>
                </a:pPr>
                <a:r>
                  <a:rPr/>
                  <a:t>The test statistic for inference on the difference of two means where </a:t>
                </a:r>
                <a14:m>
                  <m:oMath xmlns:m="http://schemas.openxmlformats.org/officeDocument/2006/math">
                    <m:sSub>
                      <m:e>
                        <m:r>
                          <m:t>σ</m:t>
                        </m:r>
                      </m:e>
                      <m:sub>
                        <m:r>
                          <m:t>1</m:t>
                        </m:r>
                      </m:sub>
                    </m:sSub>
                  </m:oMath>
                </a14:m>
                <a:r>
                  <a:rPr/>
                  <a:t> and </a:t>
                </a:r>
                <a14:m>
                  <m:oMath xmlns:m="http://schemas.openxmlformats.org/officeDocument/2006/math">
                    <m:sSub>
                      <m:e>
                        <m:r>
                          <m:t>σ</m:t>
                        </m:r>
                      </m:e>
                      <m:sub>
                        <m:r>
                          <m:t>2</m:t>
                        </m:r>
                      </m:sub>
                    </m:sSub>
                  </m:oMath>
                </a14:m>
                <a:r>
                  <a:rPr/>
                  <a:t> are unknown is the </a:t>
                </a:r>
                <a14:m>
                  <m:oMath xmlns:m="http://schemas.openxmlformats.org/officeDocument/2006/math">
                    <m:r>
                      <m:t>T</m:t>
                    </m:r>
                  </m:oMath>
                </a14:m>
                <a:r>
                  <a:rPr/>
                  <a:t> statistic:</a:t>
                </a:r>
              </a:p>
              <a:p>
                <a:pPr lvl="0" marL="0" indent="0">
                  <a:buNone/>
                </a:pPr>
                <a14:m>
                  <m:oMathPara xmlns:m="http://schemas.openxmlformats.org/officeDocument/2006/math">
                    <m:oMathParaPr>
                      <m:jc m:val="center"/>
                    </m:oMathParaPr>
                    <m:oMath>
                      <m:sSub>
                        <m:e>
                          <m:r>
                            <m:t>T</m:t>
                          </m:r>
                        </m:e>
                        <m:sub>
                          <m:r>
                            <m:t>d</m:t>
                          </m:r>
                          <m:r>
                            <m:t>f</m:t>
                          </m:r>
                        </m:sub>
                      </m:sSub>
                      <m:r>
                        <m:t>=</m:t>
                      </m:r>
                      <m:f>
                        <m:fPr>
                          <m:type m:val="bar"/>
                        </m:fPr>
                        <m:num>
                          <m:r>
                            <m:rPr>
                              <m:nor/>
                              <m:sty m:val="p"/>
                            </m:rPr>
                            <m:t>point estimate</m:t>
                          </m:r>
                          <m:r>
                            <m:t>−</m:t>
                          </m:r>
                          <m:r>
                            <m:rPr>
                              <m:nor/>
                              <m:sty m:val="p"/>
                            </m:rPr>
                            <m:t>null value</m:t>
                          </m:r>
                        </m:num>
                        <m:den>
                          <m:r>
                            <m:t>S</m:t>
                          </m:r>
                          <m:r>
                            <m:t>E</m:t>
                          </m:r>
                        </m:den>
                      </m:f>
                    </m:oMath>
                  </m:oMathPara>
                </a14:m>
              </a:p>
              <a:p>
                <a:pPr lvl="0" marL="0" indent="0">
                  <a:buNone/>
                </a:pPr>
                <a:r>
                  <a:rPr/>
                  <a:t>where</a:t>
                </a:r>
              </a:p>
              <a:p>
                <a:pPr lvl="0" marL="0" indent="0">
                  <a:buNone/>
                </a:pPr>
                <a14:m>
                  <m:oMathPara xmlns:m="http://schemas.openxmlformats.org/officeDocument/2006/math">
                    <m:oMathParaPr>
                      <m:jc m:val="center"/>
                    </m:oMathParaPr>
                    <m:oMath>
                      <m:r>
                        <m:t>S</m:t>
                      </m:r>
                      <m:r>
                        <m:t>E</m:t>
                      </m:r>
                      <m:r>
                        <m:t>=</m:t>
                      </m:r>
                      <m:rad>
                        <m:radPr>
                          <m:degHide m:val="1"/>
                        </m:radPr>
                        <m:deg/>
                        <m:e>
                          <m:f>
                            <m:fPr>
                              <m:type m:val="bar"/>
                            </m:fPr>
                            <m:num>
                              <m:sSubSup>
                                <m:e>
                                  <m:r>
                                    <m:t>s</m:t>
                                  </m:r>
                                </m:e>
                                <m:sub>
                                  <m:r>
                                    <m:t>1</m:t>
                                  </m:r>
                                </m:sub>
                                <m:sup>
                                  <m:r>
                                    <m:t>2</m:t>
                                  </m:r>
                                </m:sup>
                              </m:sSubSup>
                            </m:num>
                            <m:den>
                              <m:sSub>
                                <m:e>
                                  <m:r>
                                    <m:t>n</m:t>
                                  </m:r>
                                </m:e>
                                <m:sub>
                                  <m:r>
                                    <m:t>1</m:t>
                                  </m:r>
                                </m:sub>
                              </m:sSub>
                            </m:den>
                          </m:f>
                          <m:r>
                            <m:t>+</m:t>
                          </m:r>
                          <m:f>
                            <m:fPr>
                              <m:type m:val="bar"/>
                            </m:fPr>
                            <m:num>
                              <m:sSubSup>
                                <m:e>
                                  <m:r>
                                    <m:t>s</m:t>
                                  </m:r>
                                </m:e>
                                <m:sub>
                                  <m:r>
                                    <m:t>2</m:t>
                                  </m:r>
                                </m:sub>
                                <m:sup>
                                  <m:r>
                                    <m:t>2</m:t>
                                  </m:r>
                                </m:sup>
                              </m:sSubSup>
                            </m:num>
                            <m:den>
                              <m:sSub>
                                <m:e>
                                  <m:r>
                                    <m:t>n</m:t>
                                  </m:r>
                                </m:e>
                                <m:sub>
                                  <m:r>
                                    <m:t>2</m:t>
                                  </m:r>
                                </m:sub>
                              </m:sSub>
                            </m:den>
                          </m:f>
                        </m:e>
                      </m:rad>
                      <m:r>
                        <m:t>  </m:t>
                      </m:r>
                      <m:r>
                        <m:rPr>
                          <m:nor/>
                          <m:sty m:val="p"/>
                        </m:rPr>
                        <m:t> and </m:t>
                      </m:r>
                      <m:r>
                        <m:t>  </m:t>
                      </m:r>
                      <m:r>
                        <m:t>d</m:t>
                      </m:r>
                      <m:r>
                        <m:t>f</m:t>
                      </m:r>
                      <m:r>
                        <m:t>=</m:t>
                      </m:r>
                      <m:r>
                        <m:t>m</m:t>
                      </m:r>
                      <m:r>
                        <m:t>i</m:t>
                      </m:r>
                      <m:r>
                        <m:t>n</m:t>
                      </m:r>
                      <m:r>
                        <m:t>(</m:t>
                      </m:r>
                      <m:sSub>
                        <m:e>
                          <m:r>
                            <m:t>n</m:t>
                          </m:r>
                        </m:e>
                        <m:sub>
                          <m:r>
                            <m:t>1</m:t>
                          </m:r>
                        </m:sub>
                      </m:sSub>
                      <m:r>
                        <m:t>−</m:t>
                      </m:r>
                      <m:r>
                        <m:t>1</m:t>
                      </m:r>
                      <m:r>
                        <m:t>,</m:t>
                      </m:r>
                      <m:sSub>
                        <m:e>
                          <m:r>
                            <m:t>n</m:t>
                          </m:r>
                        </m:e>
                        <m:sub>
                          <m:r>
                            <m:t>2</m:t>
                          </m:r>
                        </m:sub>
                      </m:sSub>
                      <m:r>
                        <m:t>−</m:t>
                      </m:r>
                      <m:r>
                        <m:t>1</m:t>
                      </m:r>
                      <m:r>
                        <m:t>)</m:t>
                      </m:r>
                    </m:oMath>
                  </m:oMathPara>
                </a14:m>
              </a:p>
              <a:p>
                <a:pPr lvl="0" marL="0" indent="0">
                  <a:buNone/>
                </a:pPr>
                <a:r>
                  <a:rPr/>
                  <a:t>The calculation of the </a:t>
                </a:r>
                <a14:m>
                  <m:oMath xmlns:m="http://schemas.openxmlformats.org/officeDocument/2006/math">
                    <m:r>
                      <m:t>d</m:t>
                    </m:r>
                    <m:r>
                      <m:t>f</m:t>
                    </m:r>
                  </m:oMath>
                </a14:m>
                <a:r>
                  <a:rPr/>
                  <a:t> is actually </a:t>
                </a:r>
                <a:r>
                  <a:rPr b="1"/>
                  <a:t>much</a:t>
                </a:r>
                <a:r>
                  <a:rPr/>
                  <a:t> more complicated. For simplicity we’ll use the above formula to </a:t>
                </a:r>
                <a:r>
                  <a:rPr b="1"/>
                  <a:t>estimate</a:t>
                </a:r>
                <a:r>
                  <a:rPr/>
                  <a:t> the true </a:t>
                </a:r>
                <a14:m>
                  <m:oMath xmlns:m="http://schemas.openxmlformats.org/officeDocument/2006/math">
                    <m:r>
                      <m:t>d</m:t>
                    </m:r>
                    <m:r>
                      <m:t>f</m:t>
                    </m:r>
                  </m:oMath>
                </a14:m>
                <a:r>
                  <a:rPr/>
                  <a:t> when conducting the analysis by hand. See SLIDE BLAH FOR MORE.</a:t>
                </a:r>
              </a:p>
            </p:txBody>
          </p:sp>
        </mc:Choice>
      </mc:AlternateContent>
    </p:spTree>
  </p:cSld>
</p:sld>
</file>

<file path=ppt/slides/slide21.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r><a:rPr /><a:t>Test</a:t></a:r><a:r><a:rPr /><a:t> </a:t></a:r><a:r><a:rPr /><a:t>statistic</a:t></a:r><a:r><a:rPr /><a:t> </a:t></a:r><a:r><a:rPr /><a:t>(cont.)</a:t></a:r></a:p></p:txBody></p:sp><p:graphicFrame><p:nvGraphicFramePr><p:cNvPr id="6" name="Content Placeholder 5" /><p:cNvGraphicFramePr><a:graphicFrameLocks noGrp="1" /></p:cNvGraphicFramePr><p:nvPr><p:ph idx="1" /></p:nvPr></p:nvGraphicFramePr><p:xfrm><a:off x="457200" y="1600200" /><a:ext cx="8229600" cy="4521200" /></p:xfrm><a:graphic><a:graphicData uri="http://schemas.openxmlformats.org/drawingml/2006/table"><a:tbl><a:tblPr firstRow="1" bandRow="1"><a:tableStyleId>{5C22544A-7EE6-4342-B048-85BDC9FD1C3A}</a:tableStyleId></a:tblPr><a:tblGrid><a:gridCol w="2743200" /><a:gridCol w="2743200" /><a:gridCol w="2743200" /></a:tblGrid><a:tr h="0"><a:tc><a:txBody><a:bodyPr /><a:lstStyle /><a:p><a:pPr lvl="0" marL="0" indent="0" algn="l"><a:buNone /></a:pPr><a14:m><m:oMath xmlns:m="http://schemas.openxmlformats.org/officeDocument/2006/math"><m:r><m:t> </m:t></m:r></m:oMath></a14:m></a:p></a:txBody><a:tcPr /></a:tc><a:tc><a:txBody><a:bodyPr /><a:lstStyle /><a:p><a:pPr lvl="0" marL="0" indent="0" algn="l"><a:buNone /></a:pPr><a:r><a:rPr /><a:t>0.99</a:t></a:r><a:r><a:rPr /><a:t> </a:t></a:r><a:r><a:rPr /><a:t>carat</a:t></a:r></a:p></a:txBody><a:tcPr /></a:tc><a:tc><a:txBody><a:bodyPr /><a:lstStyle /><a:p><a:pPr lvl="0" marL="0" indent="0" algn="l"><a:buNone /></a:pPr><a:r><a:rPr /><a:t>1</a:t></a:r><a:r><a:rPr /><a:t> </a:t></a:r><a:r><a:rPr /><a:t>carat</a:t></a:r></a:p></a:txBody><a:tcPr /></a:tc></a:tr><a:tr h="0"><a:tc><a:txBody><a:bodyPr /><a:lstStyle /><a:p><a:pPr lvl="0" marL="0" indent="0" algn="l"><a:buNone /></a:pPr><a14:m><m:oMath xmlns:m="http://schemas.openxmlformats.org/officeDocument/2006/math"><m:bar><m:barPr><m:pos m:val="top" /></m:barPr><m:e><m:r><m:t>x</m:t></m:r></m:e></m:bar></m:oMath></a14:m></a:p></a:txBody></a:tc><a:tc><a:txBody><a:bodyPr /><a:lstStyle /><a:p><a:pPr lvl="0" marL="0" indent="0" algn="l"><a:buNone /></a:pPr><a:r><a:rPr /><a:t>44.50</a:t></a:r></a:p></a:txBody></a:tc><a:tc><a:txBody><a:bodyPr /><a:lstStyle /><a:p><a:pPr lvl="0" marL="0" indent="0" algn="l"><a:buNone /></a:pPr><a:r><a:rPr /><a:t>53.43</a:t></a:r></a:p></a:txBody></a:tc></a:tr><a:tr h="0"><a:tc><a:txBody><a:bodyPr /><a:lstStyle /><a:p><a:pPr lvl="0" marL="0" indent="0" algn="l"><a:buNone /></a:pPr><a14:m><m:oMath xmlns:m="http://schemas.openxmlformats.org/officeDocument/2006/math"><m:r><m:t>s</m:t></m:r></m:oMath></a14:m></a:p></a:txBody></a:tc><a:tc><a:txBody><a:bodyPr /><a:lstStyle /><a:p><a:pPr lvl="0" marL="0" indent="0" algn="l"><a:buNone /></a:pPr><a:r><a:rPr /><a:t>13.32</a:t></a:r></a:p></a:txBody></a:tc><a:tc><a:txBody><a:bodyPr /><a:lstStyle /><a:p><a:pPr lvl="0" marL="0" indent="0" algn="l"><a:buNone /></a:pPr><a:r><a:rPr /><a:t>12.22</a:t></a:r></a:p></a:txBody></a:tc></a:tr><a:tr h="0"><a:tc><a:txBody><a:bodyPr /><a:lstStyle /><a:p><a:pPr lvl="0" marL="0" indent="0" algn="l"><a:buNone /></a:pPr><a14:m><m:oMath xmlns:m="http://schemas.openxmlformats.org/officeDocument/2006/math"><m:r><m:t>n</m:t></m:r></m:oMath></a14:m></a:p></a:txBody></a:tc><a:tc><a:txBody><a:bodyPr /><a:lstStyle /><a:p><a:pPr lvl="0" marL="0" indent="0" algn="l"><a:buNone /></a:pPr><a:r><a:rPr /><a:t>23</a:t></a:r></a:p></a:txBody></a:tc><a:tc><a:txBody><a:bodyPr /><a:lstStyle /><a:p><a:pPr lvl="0" marL="0" indent="0" algn="l"><a:buNone /></a:pPr><a:r><a:rPr /><a:t>30</a:t></a:r></a:p></a:txBody></a:tc></a:tr></a:tbl></a:graphicData></a:graphic></p:graphicFrame></p:spTree></p:cSld></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 in context…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r><a:rPr /><a:t>Test</a:t></a:r><a:r><a:rPr /><a:t> </a:t></a:r><a:r><a:rPr /><a:t>statistic</a:t></a:r><a:r><a:rPr /><a:t> </a:t></a:r><a:r><a:rPr /><a:t>(cont.)</a:t></a:r></a:p></p:txBody></p:sp><p:graphicFrame><p:nvGraphicFramePr><p:cNvPr id="6" name="Content Placeholder 5" /><p:cNvGraphicFramePr><a:graphicFrameLocks noGrp="1" /></p:cNvGraphicFramePr><p:nvPr><p:ph idx="1" /></p:nvPr></p:nvGraphicFramePr><p:xfrm><a:off x="457200" y="1600200" /><a:ext cx="8229600" cy="4521200" /></p:xfrm><a:graphic><a:graphicData uri="http://schemas.openxmlformats.org/drawingml/2006/table"><a:tbl><a:tblPr firstRow="1" bandRow="1"><a:tableStyleId>{5C22544A-7EE6-4342-B048-85BDC9FD1C3A}</a:tableStyleId></a:tblPr><a:tblGrid><a:gridCol w="2743200" /><a:gridCol w="2743200" /><a:gridCol w="2743200" /></a:tblGrid><a:tr h="0"><a:tc><a:txBody><a:bodyPr /><a:lstStyle /><a:p><a:pPr lvl="0" marL="0" indent="0" algn="l"><a:buNone /></a:pPr><a14:m><m:oMath xmlns:m="http://schemas.openxmlformats.org/officeDocument/2006/math"><m:r><m:t> </m:t></m:r></m:oMath></a14:m></a:p></a:txBody><a:tcPr /></a:tc><a:tc><a:txBody><a:bodyPr /><a:lstStyle /><a:p><a:pPr lvl="0" marL="0" indent="0" algn="l"><a:buNone /></a:pPr><a:r><a:rPr /><a:t>0.99</a:t></a:r><a:r><a:rPr /><a:t> </a:t></a:r><a:r><a:rPr /><a:t>carat</a:t></a:r></a:p></a:txBody><a:tcPr /></a:tc><a:tc><a:txBody><a:bodyPr /><a:lstStyle /><a:p><a:pPr lvl="0" marL="0" indent="0" algn="l"><a:buNone /></a:pPr><a:r><a:rPr /><a:t>1</a:t></a:r><a:r><a:rPr /><a:t> </a:t></a:r><a:r><a:rPr /><a:t>carat</a:t></a:r></a:p></a:txBody><a:tcPr /></a:tc></a:tr><a:tr h="0"><a:tc><a:txBody><a:bodyPr /><a:lstStyle /><a:p><a:pPr lvl="0" marL="0" indent="0" algn="l"><a:buNone /></a:pPr><a14:m><m:oMath xmlns:m="http://schemas.openxmlformats.org/officeDocument/2006/math"><m:bar><m:barPr><m:pos m:val="top" /></m:barPr><m:e><m:r><m:t>x</m:t></m:r></m:e></m:bar></m:oMath></a14:m></a:p></a:txBody></a:tc><a:tc><a:txBody><a:bodyPr /><a:lstStyle /><a:p><a:pPr lvl="0" marL="0" indent="0" algn="l"><a:buNone /></a:pPr><a:r><a:rPr /><a:t>44.50</a:t></a:r></a:p></a:txBody></a:tc><a:tc><a:txBody><a:bodyPr /><a:lstStyle /><a:p><a:pPr lvl="0" marL="0" indent="0" algn="l"><a:buNone /></a:pPr><a:r><a:rPr /><a:t>53.43</a:t></a:r></a:p></a:txBody></a:tc></a:tr><a:tr h="0"><a:tc><a:txBody><a:bodyPr /><a:lstStyle /><a:p><a:pPr lvl="0" marL="0" indent="0" algn="l"><a:buNone /></a:pPr><a14:m><m:oMath xmlns:m="http://schemas.openxmlformats.org/officeDocument/2006/math"><m:r><m:t>s</m:t></m:r></m:oMath></a14:m></a:p></a:txBody></a:tc><a:tc><a:txBody><a:bodyPr /><a:lstStyle /><a:p><a:pPr lvl="0" marL="0" indent="0" algn="l"><a:buNone /></a:pPr><a:r><a:rPr /><a:t>13.32</a:t></a:r></a:p></a:txBody></a:tc><a:tc><a:txBody><a:bodyPr /><a:lstStyle /><a:p><a:pPr lvl="0" marL="0" indent="0" algn="l"><a:buNone /></a:pPr><a:r><a:rPr /><a:t>12.22</a:t></a:r></a:p></a:txBody></a:tc></a:tr><a:tr h="0"><a:tc><a:txBody><a:bodyPr /><a:lstStyle /><a:p><a:pPr lvl="0" marL="0" indent="0" algn="l"><a:buNone /></a:pPr><a14:m><m:oMath xmlns:m="http://schemas.openxmlformats.org/officeDocument/2006/math"><m:r><m:t>n</m:t></m:r></m:oMath></a14:m></a:p></a:txBody></a:tc><a:tc><a:txBody><a:bodyPr /><a:lstStyle /><a:p><a:pPr lvl="0" marL="0" indent="0" algn="l"><a:buNone /></a:pPr><a:r><a:rPr /><a:t>23</a:t></a:r></a:p></a:txBody></a:tc><a:tc><a:txBody><a:bodyPr /><a:lstStyle /><a:p><a:pPr lvl="0" marL="0" indent="0" algn="l"><a:buNone /></a:pPr><a:r><a:rPr /><a:t>30</a:t></a:r></a:p></a:txBody></a:tc></a:tr></a:tbl></a:graphicData></a:graphic></p:graphicFrame></p:spTree></p:cSld></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 in context…</a:t>
                </a:r>
              </a:p>
              <a:p>
                <a:pPr lvl="0" marL="0" indent="0">
                  <a:buNone/>
                </a:pPr>
                <a14:m>
                  <m:oMathPara xmlns:m="http://schemas.openxmlformats.org/officeDocument/2006/math">
                    <m:oMathParaPr>
                      <m:jc m:val="center"/>
                    </m:oMathParaPr>
                    <m:oMath>
                      <m:r>
                        <m:t>T</m:t>
                      </m:r>
                      <m:r>
                        <m:t>=</m:t>
                      </m:r>
                      <m:f>
                        <m:fPr>
                          <m:type m:val="bar"/>
                        </m:fPr>
                        <m:num>
                          <m:r>
                            <m:rPr>
                              <m:nor/>
                              <m:sty m:val="p"/>
                            </m:rPr>
                            <m:t>point estimate</m:t>
                          </m:r>
                          <m:r>
                            <m:t>−</m:t>
                          </m:r>
                          <m:r>
                            <m:rPr>
                              <m:nor/>
                              <m:sty m:val="p"/>
                            </m:rPr>
                            <m:t>null value</m:t>
                          </m:r>
                        </m:num>
                        <m:den>
                          <m:r>
                            <m:t>S</m:t>
                          </m:r>
                          <m:r>
                            <m:t>E</m:t>
                          </m:r>
                        </m:den>
                      </m:f>
                      <m:r>
                        <m:t>=</m:t>
                      </m:r>
                      <m:f>
                        <m:fPr>
                          <m:type m:val="bar"/>
                        </m:fPr>
                        <m:num>
                          <m:r>
                            <m:t>(</m:t>
                          </m:r>
                          <m:r>
                            <m:t>44.50</m:t>
                          </m:r>
                          <m:r>
                            <m:t>−</m:t>
                          </m:r>
                          <m:r>
                            <m:t>53.43</m:t>
                          </m:r>
                          <m:r>
                            <m:t>)</m:t>
                          </m:r>
                          <m:r>
                            <m:t>−</m:t>
                          </m:r>
                          <m:r>
                            <m:t>0</m:t>
                          </m:r>
                        </m:num>
                        <m:den>
                          <m:rad>
                            <m:radPr>
                              <m:degHide m:val="1"/>
                            </m:radPr>
                            <m:deg/>
                            <m:e>
                              <m:f>
                                <m:fPr>
                                  <m:type m:val="bar"/>
                                </m:fPr>
                                <m:num>
                                  <m:sSup>
                                    <m:e>
                                      <m:r>
                                        <m:t>13.32</m:t>
                                      </m:r>
                                    </m:e>
                                    <m:sup>
                                      <m:r>
                                        <m:t>2</m:t>
                                      </m:r>
                                    </m:sup>
                                  </m:sSup>
                                </m:num>
                                <m:den>
                                  <m:r>
                                    <m:t>23</m:t>
                                  </m:r>
                                </m:den>
                              </m:f>
                              <m:r>
                                <m:t>+</m:t>
                              </m:r>
                              <m:f>
                                <m:fPr>
                                  <m:type m:val="bar"/>
                                </m:fPr>
                                <m:num>
                                  <m:sSup>
                                    <m:e>
                                      <m:r>
                                        <m:t>12.22</m:t>
                                      </m:r>
                                    </m:e>
                                    <m:sup>
                                      <m:r>
                                        <m:t>2</m:t>
                                      </m:r>
                                    </m:sup>
                                  </m:sSup>
                                </m:num>
                                <m:den>
                                  <m:r>
                                    <m:t>30</m:t>
                                  </m:r>
                                </m:den>
                              </m:f>
                            </m:e>
                          </m:rad>
                        </m:den>
                      </m:f>
                    </m:oMath>
                  </m:oMathPara>
                </a14:m>
              </a:p>
            </p:txBody>
          </p:sp>
        </mc:Choice>
      </mc:AlternateContent>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Doing</a:t>
            </a:r>
            <a:r>
              <a:rPr/>
              <a:t> </a:t>
            </a:r>
            <a:r>
              <a:rPr/>
              <a:t>It</a:t>
            </a:r>
          </a:p>
        </p:txBody>
      </p:sp>
      <p:sp>
        <p:nvSpPr>
          <p:cNvPr id="3" name="Content Placeholder 2"/>
          <p:cNvSpPr>
            <a:spLocks noGrp="1"/>
          </p:cNvSpPr>
          <p:nvPr>
            <p:ph idx="1"/>
          </p:nvPr>
        </p:nvSpPr>
        <p:spPr/>
        <p:txBody>
          <a:bodyPr/>
          <a:lstStyle/>
          <a:p>
            <a:pPr lvl="0" marL="1270000" indent="0">
              <a:buNone/>
            </a:pPr>
            <a:r>
              <a:rPr sz="1800">
                <a:latin typeface="Courier"/>
              </a:rPr>
              <a:t>s1 &lt;-</a:t>
            </a:r>
            <a:r>
              <a:rPr sz="1800">
                <a:solidFill>
                  <a:srgbClr val="4070A0"/>
                </a:solidFill>
                <a:latin typeface="Courier"/>
              </a:rPr>
              <a:t> </a:t>
            </a:r>
            <a:r>
              <a:rPr sz="1800">
                <a:solidFill>
                  <a:srgbClr val="40A070"/>
                </a:solidFill>
                <a:latin typeface="Courier"/>
              </a:rPr>
              <a:t>13.32</a:t>
            </a:r>
            <a:br/>
            <a:r>
              <a:rPr sz="1800">
                <a:latin typeface="Courier"/>
              </a:rPr>
              <a:t>n1 &lt;-</a:t>
            </a:r>
            <a:r>
              <a:rPr sz="1800">
                <a:solidFill>
                  <a:srgbClr val="4070A0"/>
                </a:solidFill>
                <a:latin typeface="Courier"/>
              </a:rPr>
              <a:t> </a:t>
            </a:r>
            <a:r>
              <a:rPr sz="1800">
                <a:solidFill>
                  <a:srgbClr val="40A070"/>
                </a:solidFill>
                <a:latin typeface="Courier"/>
              </a:rPr>
              <a:t>23</a:t>
            </a:r>
            <a:br/>
            <a:r>
              <a:rPr sz="1800">
                <a:latin typeface="Courier"/>
              </a:rPr>
              <a:t>s2 &lt;-</a:t>
            </a:r>
            <a:r>
              <a:rPr sz="1800">
                <a:solidFill>
                  <a:srgbClr val="4070A0"/>
                </a:solidFill>
                <a:latin typeface="Courier"/>
              </a:rPr>
              <a:t> </a:t>
            </a:r>
            <a:r>
              <a:rPr sz="1800">
                <a:solidFill>
                  <a:srgbClr val="40A070"/>
                </a:solidFill>
                <a:latin typeface="Courier"/>
              </a:rPr>
              <a:t>12.22</a:t>
            </a:r>
            <a:br/>
            <a:r>
              <a:rPr sz="1800">
                <a:latin typeface="Courier"/>
              </a:rPr>
              <a:t>n2 &lt;-</a:t>
            </a:r>
            <a:r>
              <a:rPr sz="1800">
                <a:solidFill>
                  <a:srgbClr val="4070A0"/>
                </a:solidFill>
                <a:latin typeface="Courier"/>
              </a:rPr>
              <a:t> </a:t>
            </a:r>
            <a:r>
              <a:rPr sz="1800">
                <a:solidFill>
                  <a:srgbClr val="40A070"/>
                </a:solidFill>
                <a:latin typeface="Courier"/>
              </a:rPr>
              <a:t>30</a:t>
            </a:r>
            <a:br/>
            <a:r>
              <a:rPr sz="1800">
                <a:latin typeface="Courier"/>
              </a:rPr>
              <a:t>xbar1 &lt;-</a:t>
            </a:r>
            <a:r>
              <a:rPr sz="1800">
                <a:solidFill>
                  <a:srgbClr val="4070A0"/>
                </a:solidFill>
                <a:latin typeface="Courier"/>
              </a:rPr>
              <a:t> </a:t>
            </a:r>
            <a:r>
              <a:rPr sz="1800">
                <a:solidFill>
                  <a:srgbClr val="40A070"/>
                </a:solidFill>
                <a:latin typeface="Courier"/>
              </a:rPr>
              <a:t>44.50</a:t>
            </a:r>
            <a:br/>
            <a:r>
              <a:rPr sz="1800">
                <a:latin typeface="Courier"/>
              </a:rPr>
              <a:t>xbar2 &lt;-</a:t>
            </a:r>
            <a:r>
              <a:rPr sz="1800">
                <a:solidFill>
                  <a:srgbClr val="4070A0"/>
                </a:solidFill>
                <a:latin typeface="Courier"/>
              </a:rPr>
              <a:t> </a:t>
            </a:r>
            <a:r>
              <a:rPr sz="1800">
                <a:solidFill>
                  <a:srgbClr val="40A070"/>
                </a:solidFill>
                <a:latin typeface="Courier"/>
              </a:rPr>
              <a:t>53.43</a:t>
            </a:r>
            <a:br/>
            <a:r>
              <a:rPr sz="1800">
                <a:latin typeface="Courier"/>
              </a:rPr>
              <a:t>SE &lt;-</a:t>
            </a:r>
            <a:r>
              <a:rPr sz="1800">
                <a:solidFill>
                  <a:srgbClr val="4070A0"/>
                </a:solidFill>
                <a:latin typeface="Courier"/>
              </a:rPr>
              <a:t> </a:t>
            </a:r>
            <a:r>
              <a:rPr sz="1800" b="1">
                <a:solidFill>
                  <a:srgbClr val="007020"/>
                </a:solidFill>
                <a:latin typeface="Courier"/>
              </a:rPr>
              <a:t>sqrt</a:t>
            </a:r>
            <a:r>
              <a:rPr sz="1800">
                <a:latin typeface="Courier"/>
              </a:rPr>
              <a:t>( s1</a:t>
            </a:r>
            <a:r>
              <a:rPr sz="1800">
                <a:solidFill>
                  <a:srgbClr val="666666"/>
                </a:solidFill>
                <a:latin typeface="Courier"/>
              </a:rPr>
              <a:t>^</a:t>
            </a:r>
            <a:r>
              <a:rPr sz="1800">
                <a:solidFill>
                  <a:srgbClr val="40A070"/>
                </a:solidFill>
                <a:latin typeface="Courier"/>
              </a:rPr>
              <a:t>2</a:t>
            </a:r>
            <a:r>
              <a:rPr sz="1800">
                <a:solidFill>
                  <a:srgbClr val="666666"/>
                </a:solidFill>
                <a:latin typeface="Courier"/>
              </a:rPr>
              <a:t>/</a:t>
            </a:r>
            <a:r>
              <a:rPr sz="1800">
                <a:latin typeface="Courier"/>
              </a:rPr>
              <a:t>n1 </a:t>
            </a:r>
            <a:r>
              <a:rPr sz="1800">
                <a:solidFill>
                  <a:srgbClr val="666666"/>
                </a:solidFill>
                <a:latin typeface="Courier"/>
              </a:rPr>
              <a:t>+</a:t>
            </a:r>
            <a:r>
              <a:rPr sz="1800">
                <a:solidFill>
                  <a:srgbClr val="4070A0"/>
                </a:solidFill>
                <a:latin typeface="Courier"/>
              </a:rPr>
              <a:t> </a:t>
            </a:r>
            <a:r>
              <a:rPr sz="1800">
                <a:latin typeface="Courier"/>
              </a:rPr>
              <a:t>s2</a:t>
            </a:r>
            <a:r>
              <a:rPr sz="1800">
                <a:solidFill>
                  <a:srgbClr val="666666"/>
                </a:solidFill>
                <a:latin typeface="Courier"/>
              </a:rPr>
              <a:t>^</a:t>
            </a:r>
            <a:r>
              <a:rPr sz="1800">
                <a:solidFill>
                  <a:srgbClr val="40A070"/>
                </a:solidFill>
                <a:latin typeface="Courier"/>
              </a:rPr>
              <a:t>2</a:t>
            </a:r>
            <a:r>
              <a:rPr sz="1800">
                <a:solidFill>
                  <a:srgbClr val="666666"/>
                </a:solidFill>
                <a:latin typeface="Courier"/>
              </a:rPr>
              <a:t>/</a:t>
            </a:r>
            <a:r>
              <a:rPr sz="1800">
                <a:latin typeface="Courier"/>
              </a:rPr>
              <a:t>n2 )</a:t>
            </a:r>
            <a:br/>
            <a:r>
              <a:rPr sz="1800">
                <a:latin typeface="Courier"/>
              </a:rPr>
              <a:t>h0 &lt;-</a:t>
            </a:r>
            <a:r>
              <a:rPr sz="1800">
                <a:solidFill>
                  <a:srgbClr val="4070A0"/>
                </a:solidFill>
                <a:latin typeface="Courier"/>
              </a:rPr>
              <a:t> </a:t>
            </a:r>
            <a:r>
              <a:rPr sz="1800">
                <a:solidFill>
                  <a:srgbClr val="40A070"/>
                </a:solidFill>
                <a:latin typeface="Courier"/>
              </a:rPr>
              <a:t>0</a:t>
            </a:r>
            <a:br/>
            <a:r>
              <a:rPr sz="1800">
                <a:latin typeface="Courier"/>
              </a:rPr>
              <a:t>T &lt;-</a:t>
            </a:r>
            <a:r>
              <a:rPr sz="1800">
                <a:solidFill>
                  <a:srgbClr val="4070A0"/>
                </a:solidFill>
                <a:latin typeface="Courier"/>
              </a:rPr>
              <a:t> </a:t>
            </a:r>
            <a:r>
              <a:rPr sz="1800">
                <a:latin typeface="Courier"/>
              </a:rPr>
              <a:t>((xbar1 </a:t>
            </a:r>
            <a:r>
              <a:rPr sz="1800">
                <a:solidFill>
                  <a:srgbClr val="666666"/>
                </a:solidFill>
                <a:latin typeface="Courier"/>
              </a:rPr>
              <a:t>-</a:t>
            </a:r>
            <a:r>
              <a:rPr sz="1800">
                <a:solidFill>
                  <a:srgbClr val="4070A0"/>
                </a:solidFill>
                <a:latin typeface="Courier"/>
              </a:rPr>
              <a:t> </a:t>
            </a:r>
            <a:r>
              <a:rPr sz="1800">
                <a:latin typeface="Courier"/>
              </a:rPr>
              <a:t>xbar2) </a:t>
            </a:r>
            <a:r>
              <a:rPr sz="1800">
                <a:solidFill>
                  <a:srgbClr val="666666"/>
                </a:solidFill>
                <a:latin typeface="Courier"/>
              </a:rPr>
              <a:t>-</a:t>
            </a:r>
            <a:r>
              <a:rPr sz="1800">
                <a:solidFill>
                  <a:srgbClr val="4070A0"/>
                </a:solidFill>
                <a:latin typeface="Courier"/>
              </a:rPr>
              <a:t> </a:t>
            </a:r>
            <a:r>
              <a:rPr sz="1800">
                <a:latin typeface="Courier"/>
              </a:rPr>
              <a:t>h0) </a:t>
            </a:r>
            <a:r>
              <a:rPr sz="1800">
                <a:solidFill>
                  <a:srgbClr val="666666"/>
                </a:solidFill>
                <a:latin typeface="Courier"/>
              </a:rPr>
              <a:t>/</a:t>
            </a:r>
            <a:r>
              <a:rPr sz="1800">
                <a:solidFill>
                  <a:srgbClr val="4070A0"/>
                </a:solidFill>
                <a:latin typeface="Courier"/>
              </a:rPr>
              <a:t> </a:t>
            </a:r>
            <a:r>
              <a:rPr sz="1800">
                <a:latin typeface="Courier"/>
              </a:rPr>
              <a:t>SE</a:t>
            </a:r>
            <a:br/>
            <a:r>
              <a:rPr sz="1800">
                <a:latin typeface="Courier"/>
              </a:rPr>
              <a:t>T</a:t>
            </a:r>
          </a:p>
          <a:p>
            <a:pPr lvl="0" marL="1270000" indent="0">
              <a:buNone/>
            </a:pPr>
            <a:r>
              <a:rPr sz="1800">
                <a:latin typeface="Courier"/>
              </a:rPr>
              <a:t>## [1] -2.506644</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Test</a:t>
            </a:r>
            <a:r>
              <a:rPr/>
              <a:t> </a:t>
            </a:r>
            <a:r>
              <a:rPr/>
              <a:t>statistic</a:t>
            </a:r>
            <a:r>
              <a:rPr/>
              <a:t> </a:t>
            </a:r>
            <a:r>
              <a:rPr/>
              <a:t>(cont.)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Which of the following is the correct </a:t>
                </a:r>
                <a14:m>
                  <m:oMath xmlns:m="http://schemas.openxmlformats.org/officeDocument/2006/math">
                    <m:r>
                      <m:t>d</m:t>
                    </m:r>
                    <m:r>
                      <m:t>f</m:t>
                    </m:r>
                  </m:oMath>
                </a14:m>
                <a:r>
                  <a:rPr/>
                  <a:t> for this hypothesis test?</a:t>
                </a:r>
              </a:p>
              <a:p>
                <a:pPr lvl="1"/>
                <a:r>
                  <a:rPr/>
                  <a:t>22</a:t>
                </a:r>
              </a:p>
              <a:p>
                <a:pPr lvl="1"/>
                <a:r>
                  <a:rPr/>
                  <a:t>23</a:t>
                </a:r>
              </a:p>
              <a:p>
                <a:pPr lvl="1"/>
                <a:r>
                  <a:rPr/>
                  <a:t>30</a:t>
                </a:r>
              </a:p>
              <a:p>
                <a:pPr lvl="1"/>
                <a:r>
                  <a:rPr/>
                  <a:t>29</a:t>
                </a:r>
              </a:p>
              <a:p>
                <a:pPr lvl="1"/>
                <a:r>
                  <a:rPr/>
                  <a:t>52</a:t>
                </a:r>
              </a:p>
            </p:txBody>
          </p:sp>
        </mc:Choice>
      </mc:AlternateContent>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Test</a:t>
            </a:r>
            <a:r>
              <a:rPr/>
              <a:t> </a:t>
            </a:r>
            <a:r>
              <a:rPr/>
              <a:t>statistic</a:t>
            </a:r>
            <a:r>
              <a:rPr/>
              <a:t> </a:t>
            </a:r>
            <a:r>
              <a:rPr/>
              <a:t>(cont.)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Which of the following is the correct </a:t>
                </a:r>
                <a14:m>
                  <m:oMath xmlns:m="http://schemas.openxmlformats.org/officeDocument/2006/math">
                    <m:r>
                      <m:t>d</m:t>
                    </m:r>
                    <m:r>
                      <m:t>f</m:t>
                    </m:r>
                  </m:oMath>
                </a14:m>
                <a:r>
                  <a:rPr/>
                  <a:t> for this hypothesis test?</a:t>
                </a:r>
              </a:p>
              <a:p>
                <a:pPr lvl="1"/>
                <a:r>
                  <a:rPr/>
                  <a:t>22</a:t>
                </a:r>
              </a:p>
              <a:p>
                <a:pPr lvl="1"/>
                <a:r>
                  <a:rPr/>
                  <a:t>23</a:t>
                </a:r>
              </a:p>
              <a:p>
                <a:pPr lvl="1"/>
                <a:r>
                  <a:rPr/>
                  <a:t>30</a:t>
                </a:r>
              </a:p>
              <a:p>
                <a:pPr lvl="1"/>
                <a:r>
                  <a:rPr/>
                  <a:t>29</a:t>
                </a:r>
              </a:p>
              <a:p>
                <a:pPr lvl="1"/>
                <a:r>
                  <a:rPr/>
                  <a:t>52</a:t>
                </a:r>
              </a:p>
              <a:p>
                <a:pPr lvl="0" marL="0" indent="0">
                  <a:buNone/>
                </a:pPr>
                <a14:m>
                  <m:oMathPara xmlns:m="http://schemas.openxmlformats.org/officeDocument/2006/math">
                    <m:oMathParaPr>
                      <m:jc m:val="center"/>
                    </m:oMathParaPr>
                    <m:oMath>
                      <m:r>
                        <m:t>d</m:t>
                      </m:r>
                      <m:r>
                        <m:t>f</m:t>
                      </m:r>
                      <m:r>
                        <m:t>=</m:t>
                      </m:r>
                      <m:r>
                        <m:rPr>
                          <m:nor/>
                          <m:sty m:val="p"/>
                        </m:rPr>
                        <m:t>min</m:t>
                      </m:r>
                      <m:r>
                        <m:t>(</m:t>
                      </m:r>
                      <m:sSub>
                        <m:e>
                          <m:r>
                            <m:t>n</m:t>
                          </m:r>
                        </m:e>
                        <m:sub>
                          <m:r>
                            <m:t>p</m:t>
                          </m:r>
                          <m:r>
                            <m:t>t</m:t>
                          </m:r>
                          <m:r>
                            <m:t>99</m:t>
                          </m:r>
                        </m:sub>
                      </m:sSub>
                      <m:r>
                        <m:t>−</m:t>
                      </m:r>
                      <m:r>
                        <m:t>1</m:t>
                      </m:r>
                      <m:r>
                        <m:t>,</m:t>
                      </m:r>
                      <m:sSub>
                        <m:e>
                          <m:r>
                            <m:t>n</m:t>
                          </m:r>
                        </m:e>
                        <m:sub>
                          <m:r>
                            <m:t>p</m:t>
                          </m:r>
                          <m:r>
                            <m:t>t</m:t>
                          </m:r>
                          <m:r>
                            <m:t>100</m:t>
                          </m:r>
                        </m:sub>
                      </m:sSub>
                      <m:r>
                        <m:t>−</m:t>
                      </m:r>
                      <m:r>
                        <m:t>1</m:t>
                      </m:r>
                      <m:r>
                        <m:t>)</m:t>
                      </m:r>
                      <m:r>
                        <m:t>=</m:t>
                      </m:r>
                      <m:r>
                        <m:rPr>
                          <m:nor/>
                          <m:sty m:val="p"/>
                        </m:rPr>
                        <m:t>min</m:t>
                      </m:r>
                      <m:r>
                        <m:t>(</m:t>
                      </m:r>
                      <m:r>
                        <m:t>23</m:t>
                      </m:r>
                      <m:r>
                        <m:t>−</m:t>
                      </m:r>
                      <m:r>
                        <m:t>1</m:t>
                      </m:r>
                      <m:r>
                        <m:t>,</m:t>
                      </m:r>
                      <m:r>
                        <m:t>30</m:t>
                      </m:r>
                      <m:r>
                        <m:t>−</m:t>
                      </m:r>
                      <m:r>
                        <m:t>1</m:t>
                      </m:r>
                      <m:r>
                        <m:t>)</m:t>
                      </m:r>
                      <m:r>
                        <m:t>=</m:t>
                      </m:r>
                      <m:r>
                        <m:t>22</m:t>
                      </m:r>
                      <m:r>
                        <m:t>.</m:t>
                      </m:r>
                    </m:oMath>
                  </m:oMathPara>
                </a14:m>
              </a:p>
            </p:txBody>
          </p:sp>
        </mc:Choice>
      </mc:AlternateContent>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p-value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We know the p-value and the test statistic: let’s do this!</a:t>
                </a:r>
              </a:p>
              <a:p>
                <a:pPr lvl="0" marL="0" indent="0">
                  <a:buNone/>
                </a:pPr>
                <a14:m>
                  <m:oMathPara xmlns:m="http://schemas.openxmlformats.org/officeDocument/2006/math">
                    <m:oMathParaPr>
                      <m:jc m:val="center"/>
                    </m:oMathParaPr>
                    <m:oMath>
                      <m:r>
                        <m:t>T</m:t>
                      </m:r>
                      <m:r>
                        <m:t>=</m:t>
                      </m:r>
                      <m:r>
                        <m:t>−</m:t>
                      </m:r>
                      <m:r>
                        <m:t>2.508</m:t>
                      </m:r>
                      <m:r>
                        <m:t>  </m:t>
                      </m:r>
                      <m:r>
                        <m:t>d</m:t>
                      </m:r>
                      <m:r>
                        <m:t>f</m:t>
                      </m:r>
                      <m:r>
                        <m:t>=</m:t>
                      </m:r>
                      <m:r>
                        <m:t>22</m:t>
                      </m:r>
                    </m:oMath>
                  </m:oMathPara>
                </a14:m>
              </a:p>
              <a:p>
                <a:pPr lvl="0" marL="1270000" indent="0">
                  <a:buNone/>
                </a:pPr>
                <a:r>
                  <a:rPr sz="1800" b="1">
                    <a:solidFill>
                      <a:srgbClr val="007020"/>
                    </a:solidFill>
                    <a:latin typeface="Courier"/>
                  </a:rPr>
                  <a:t>pt</a:t>
                </a:r>
                <a:r>
                  <a:rPr sz="1800">
                    <a:latin typeface="Courier"/>
                  </a:rPr>
                  <a:t>(</a:t>
                </a:r>
                <a:r>
                  <a:rPr sz="1800">
                    <a:solidFill>
                      <a:srgbClr val="902000"/>
                    </a:solidFill>
                    <a:latin typeface="Courier"/>
                  </a:rPr>
                  <a:t>q =</a:t>
                </a:r>
                <a:r>
                  <a:rPr sz="1800">
                    <a:latin typeface="Courier"/>
                  </a:rPr>
                  <a:t> </a:t>
                </a:r>
                <a:r>
                  <a:rPr sz="1800">
                    <a:solidFill>
                      <a:srgbClr val="40A070"/>
                    </a:solidFill>
                    <a:latin typeface="Courier"/>
                  </a:rPr>
                  <a:t>-2.508</a:t>
                </a:r>
                <a:r>
                  <a:rPr sz="1800">
                    <a:latin typeface="Courier"/>
                  </a:rPr>
                  <a:t>, </a:t>
                </a:r>
                <a:r>
                  <a:rPr sz="1800">
                    <a:solidFill>
                      <a:srgbClr val="902000"/>
                    </a:solidFill>
                    <a:latin typeface="Courier"/>
                  </a:rPr>
                  <a:t>df =</a:t>
                </a:r>
                <a:r>
                  <a:rPr sz="1800">
                    <a:latin typeface="Courier"/>
                  </a:rPr>
                  <a:t> </a:t>
                </a:r>
                <a:r>
                  <a:rPr sz="1800">
                    <a:solidFill>
                      <a:srgbClr val="40A070"/>
                    </a:solidFill>
                    <a:latin typeface="Courier"/>
                  </a:rPr>
                  <a:t>22</a:t>
                </a:r>
                <a:r>
                  <a:rPr sz="1800">
                    <a:latin typeface="Courier"/>
                  </a:rPr>
                  <a:t>, </a:t>
                </a:r>
                <a:r>
                  <a:rPr sz="1800">
                    <a:solidFill>
                      <a:srgbClr val="902000"/>
                    </a:solidFill>
                    <a:latin typeface="Courier"/>
                  </a:rPr>
                  <a:t>lower.tail =</a:t>
                </a:r>
                <a:r>
                  <a:rPr sz="1800">
                    <a:latin typeface="Courier"/>
                  </a:rPr>
                  <a:t> </a:t>
                </a:r>
                <a:r>
                  <a:rPr sz="1800">
                    <a:solidFill>
                      <a:srgbClr val="007020"/>
                    </a:solidFill>
                    <a:latin typeface="Courier"/>
                  </a:rPr>
                  <a:t>TRUE</a:t>
                </a:r>
                <a:r>
                  <a:rPr sz="1800">
                    <a:latin typeface="Courier"/>
                  </a:rPr>
                  <a:t>)</a:t>
                </a:r>
              </a:p>
              <a:p>
                <a:pPr lvl="0" marL="1270000" indent="0">
                  <a:buNone/>
                </a:pPr>
                <a:r>
                  <a:rPr sz="1800">
                    <a:latin typeface="Courier"/>
                  </a:rPr>
                  <a:t>## [1] 0.0100071</a:t>
                </a:r>
              </a:p>
              <a:p>
                <a:pPr lvl="0" marL="0" indent="0">
                  <a:buNone/>
                </a:pPr>
                <a:r>
                  <a:rPr/>
                  <a:t>We use lower.tail = TRUE because the alternative was </a:t>
                </a:r>
                <a14:m>
                  <m:oMath xmlns:m="http://schemas.openxmlformats.org/officeDocument/2006/math">
                    <m:sSub>
                      <m:e>
                        <m:r>
                          <m:t>H</m:t>
                        </m:r>
                      </m:e>
                      <m:sub>
                        <m:r>
                          <m:t>A</m:t>
                        </m:r>
                      </m:sub>
                    </m:sSub>
                    <m:r>
                      <m:t>:</m:t>
                    </m:r>
                    <m:sSub>
                      <m:e>
                        <m:r>
                          <m:t>μ</m:t>
                        </m:r>
                      </m:e>
                      <m:sub>
                        <m:r>
                          <m:t>p</m:t>
                        </m:r>
                        <m:r>
                          <m:t>t</m:t>
                        </m:r>
                        <m:r>
                          <m:t>99</m:t>
                        </m:r>
                      </m:sub>
                    </m:sSub>
                    <m:r>
                      <m:t>&lt;</m:t>
                    </m:r>
                    <m:sSub>
                      <m:e>
                        <m:r>
                          <m:t>μ</m:t>
                        </m:r>
                      </m:e>
                      <m:sub>
                        <m:r>
                          <m:t>p</m:t>
                        </m:r>
                        <m:r>
                          <m:t>t</m:t>
                        </m:r>
                        <m:r>
                          <m:t>100</m:t>
                        </m:r>
                      </m:sub>
                    </m:sSub>
                  </m:oMath>
                </a14:m>
                <a:r>
                  <a:rPr/>
                  <a:t>.</a:t>
                </a:r>
              </a:p>
            </p:txBody>
          </p:sp>
        </mc:Choice>
      </mc:AlternateContent>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Synthesis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What is the conclusion of the hypothesis test? How (if at all) would this conclusion change your behavior if you went diamond shopping?</a:t>
                </a:r>
              </a:p>
              <a:p>
                <a:pPr lvl="1"/>
                <a:r>
                  <a:rPr/>
                  <a:t>p-value is small so reject </a:t>
                </a:r>
                <a14:m>
                  <m:oMath xmlns:m="http://schemas.openxmlformats.org/officeDocument/2006/math">
                    <m:sSub>
                      <m:e>
                        <m:r>
                          <m:t>H</m:t>
                        </m:r>
                      </m:e>
                      <m:sub>
                        <m:r>
                          <m:t>0</m:t>
                        </m:r>
                      </m:sub>
                    </m:sSub>
                  </m:oMath>
                </a14:m>
                <a:r>
                  <a:rPr/>
                  <a:t>. The data provide convincing evidence to suggest that the point price of 0.99 carat diamonds is lower than the point price of 1 carat diamonds.</a:t>
                </a:r>
              </a:p>
              <a:p>
                <a:pPr lvl="1"/>
                <a:r>
                  <a:rPr/>
                  <a:t>Maybe buy a 0.99 carat diamond? It looks like a 1 carat, but is significantly cheaper.</a:t>
                </a:r>
              </a:p>
            </p:txBody>
          </p:sp>
        </mc:Choice>
      </mc:AlternateContent>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Parameter</a:t>
            </a:r>
            <a:r>
              <a:rPr/>
              <a:t> </a:t>
            </a:r>
            <a:r>
              <a:rPr/>
              <a:t>and</a:t>
            </a:r>
            <a:r>
              <a:rPr/>
              <a:t> </a:t>
            </a:r>
            <a:r>
              <a:rPr/>
              <a:t>Point</a:t>
            </a:r>
            <a:r>
              <a:rPr/>
              <a:t> </a:t>
            </a:r>
            <a:r>
              <a:rPr/>
              <a:t>Estimation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Parameter of Interest: Mean of </a:t>
                </a:r>
                <a:r>
                  <a:rPr b="1"/>
                  <a:t>all</a:t>
                </a:r>
                <a:r>
                  <a:rPr/>
                  <a:t> [whatever your data is]</a:t>
                </a:r>
              </a:p>
              <a:p>
                <a:pPr lvl="0" marL="0" indent="0">
                  <a:buNone/>
                </a:pPr>
                <a14:m>
                  <m:oMath xmlns:m="http://schemas.openxmlformats.org/officeDocument/2006/math">
                    <m:r>
                      <m:t>μ</m:t>
                    </m:r>
                  </m:oMath>
                </a14:m>
                <a:r>
                  <a:rPr/>
                  <a:t>: a population proportion</a:t>
                </a:r>
              </a:p>
              <a:p>
                <a:pPr lvl="0" marL="0" indent="0">
                  <a:buNone/>
                </a:pPr>
                <a:r>
                  <a:rPr/>
                  <a:t>Point Estimate: Average of </a:t>
                </a:r>
                <a:r>
                  <a:rPr b="1"/>
                  <a:t>sampled</a:t>
                </a:r>
                <a:r>
                  <a:rPr/>
                  <a:t> [whatever your data is]</a:t>
                </a:r>
              </a:p>
              <a:p>
                <a:pPr lvl="0" marL="0" indent="0">
                  <a:buNone/>
                </a:pPr>
                <a14:m>
                  <m:oMath xmlns:m="http://schemas.openxmlformats.org/officeDocument/2006/math">
                    <m:bar>
                      <m:barPr>
                        <m:pos m:val="top"/>
                      </m:barPr>
                      <m:e>
                        <m:r>
                          <m:t>x</m:t>
                        </m:r>
                      </m:e>
                    </m:bar>
                  </m:oMath>
                </a14:m>
                <a:r>
                  <a:rPr/>
                  <a:t>: a sample mean</a:t>
                </a:r>
              </a:p>
            </p:txBody>
          </p:sp>
        </mc:Choice>
      </mc:AlternateContent>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Confidence</a:t>
            </a:r>
            <a:r>
              <a:rPr/>
              <a:t> </a:t>
            </a:r>
            <a:r>
              <a:rPr/>
              <a:t>intervals</a:t>
            </a:r>
            <a:r>
              <a:rPr/>
              <a:t> </a:t>
            </a:r>
            <a:r>
              <a:rPr/>
              <a:t>for</a:t>
            </a:r>
            <a:r>
              <a:rPr/>
              <a:t> </a:t>
            </a:r>
            <a:r>
              <a:rPr/>
              <a:t>the</a:t>
            </a:r>
            <a:r>
              <a:rPr/>
              <a:t> </a:t>
            </a:r>
            <a:r>
              <a:rPr/>
              <a:t>difference</a:t>
            </a:r>
            <a:r>
              <a:rPr/>
              <a:t> </a:t>
            </a:r>
            <a:r>
              <a:rPr/>
              <a:t>of</a:t>
            </a:r>
            <a:r>
              <a:rPr/>
              <a:t> </a:t>
            </a:r>
            <a:r>
              <a:rPr/>
              <a:t>two</a:t>
            </a:r>
            <a:r>
              <a:rPr/>
              <a:t> </a:t>
            </a:r>
            <a:r>
              <a:rPr/>
              <a:t>means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Equivalent</a:t>
            </a:r>
            <a:r>
              <a:rPr/>
              <a:t> </a:t>
            </a:r>
            <a:r>
              <a:rPr/>
              <a:t>confidence</a:t>
            </a:r>
            <a:r>
              <a:rPr/>
              <a:t> </a:t>
            </a:r>
            <a:r>
              <a:rPr/>
              <a:t>level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What is the equivalent confidence level for a one-sided hypothesis test at </a:t>
                </a:r>
                <a14:m>
                  <m:oMath xmlns:m="http://schemas.openxmlformats.org/officeDocument/2006/math">
                    <m:r>
                      <m:t>α</m:t>
                    </m:r>
                    <m:r>
                      <m:t>=</m:t>
                    </m:r>
                    <m:r>
                      <m:t>0.05</m:t>
                    </m:r>
                  </m:oMath>
                </a14:m>
                <a:r>
                  <a:rPr/>
                  <a:t>?</a:t>
                </a:r>
              </a:p>
              <a:p>
                <a:pPr lvl="1"/>
                <a:r>
                  <a:rPr/>
                  <a:t>90%</a:t>
                </a:r>
              </a:p>
              <a:p>
                <a:pPr lvl="1"/>
                <a:r>
                  <a:rPr/>
                  <a:t>92.5%</a:t>
                </a:r>
              </a:p>
              <a:p>
                <a:pPr lvl="1"/>
                <a:r>
                  <a:rPr/>
                  <a:t>95%</a:t>
                </a:r>
              </a:p>
              <a:p>
                <a:pPr lvl="1"/>
                <a:r>
                  <a:rPr/>
                  <a:t>97.5%</a:t>
                </a:r>
              </a:p>
              <a:p>
                <a:pPr lvl="0" marL="0" indent="0">
                  <a:buNone/>
                </a:pPr>
              </a:p>
            </p:txBody>
          </p:sp>
        </mc:Choice>
      </mc:AlternateContent>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Equivalent</a:t>
            </a:r>
            <a:r>
              <a:rPr/>
              <a:t> </a:t>
            </a:r>
            <a:r>
              <a:rPr/>
              <a:t>confidence</a:t>
            </a:r>
            <a:r>
              <a:rPr/>
              <a:t> </a:t>
            </a:r>
            <a:r>
              <a:rPr/>
              <a:t>level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What is the equivalent confidence level for a one-sided hypothesis test at </a:t>
                </a:r>
                <a14:m>
                  <m:oMath xmlns:m="http://schemas.openxmlformats.org/officeDocument/2006/math">
                    <m:r>
                      <m:t>α</m:t>
                    </m:r>
                    <m:r>
                      <m:t>=</m:t>
                    </m:r>
                    <m:r>
                      <m:t>0.05</m:t>
                    </m:r>
                  </m:oMath>
                </a14:m>
                <a:r>
                  <a:rPr/>
                  <a:t>?</a:t>
                </a:r>
              </a:p>
              <a:p>
                <a:pPr lvl="1"/>
                <a:r>
                  <a:rPr/>
                  <a:t>90%</a:t>
                </a:r>
              </a:p>
              <a:p>
                <a:pPr lvl="1"/>
                <a:r>
                  <a:rPr/>
                  <a:t>92.5%</a:t>
                </a:r>
              </a:p>
              <a:p>
                <a:pPr lvl="1"/>
                <a:r>
                  <a:rPr/>
                  <a:t>95%</a:t>
                </a:r>
              </a:p>
              <a:p>
                <a:pPr lvl="1"/>
                <a:r>
                  <a:rPr/>
                  <a:t>97.5%</a:t>
                </a:r>
              </a:p>
              <a:p>
                <a:pPr lvl="0" marL="0" indent="0">
                  <a:buNone/>
                </a:pPr>
                <a:r>
                  <a:rPr/>
                  <a:t>One-sided tests with specific alpha aren’t identical to the corresponding confidence levels!</a:t>
                </a:r>
              </a:p>
            </p:txBody>
          </p:sp>
        </mc:Choice>
      </mc:AlternateContent>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Critical</a:t>
            </a:r>
            <a:r>
              <a:rPr/>
              <a:t> </a:t>
            </a:r>
            <a:r>
              <a:rPr/>
              <a:t>value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What is the appropriate </a:t>
                </a:r>
                <a14:m>
                  <m:oMath xmlns:m="http://schemas.openxmlformats.org/officeDocument/2006/math">
                    <m:sSup>
                      <m:e>
                        <m:r>
                          <m:t>t</m:t>
                        </m:r>
                      </m:e>
                      <m:sup>
                        <m:r>
                          <m:t>⋆</m:t>
                        </m:r>
                      </m:sup>
                    </m:sSup>
                  </m:oMath>
                </a14:m>
                <a:r>
                  <a:rPr/>
                  <a:t> for a confidence interval for the average difference between the point prices of 0.99 and 1 carat diamonds?</a:t>
                </a:r>
              </a:p>
              <a:p>
                <a:pPr lvl="1"/>
                <a:r>
                  <a:rPr/>
                  <a:t>1.32</a:t>
                </a:r>
              </a:p>
              <a:p>
                <a:pPr lvl="1"/>
                <a:r>
                  <a:rPr/>
                  <a:t>1.72</a:t>
                </a:r>
              </a:p>
              <a:p>
                <a:pPr lvl="1"/>
                <a:r>
                  <a:rPr/>
                  <a:t>2.07</a:t>
                </a:r>
              </a:p>
              <a:p>
                <a:pPr lvl="1"/>
                <a:r>
                  <a:rPr/>
                  <a:t>2.82</a:t>
                </a:r>
              </a:p>
              <a:p>
                <a:pPr lvl="0" marL="1270000" indent="0">
                  <a:buNone/>
                </a:pPr>
                <a:r>
                  <a:rPr sz="1800" b="1">
                    <a:solidFill>
                      <a:srgbClr val="007020"/>
                    </a:solidFill>
                    <a:latin typeface="Courier"/>
                  </a:rPr>
                  <a:t>qt</a:t>
                </a:r>
                <a:r>
                  <a:rPr sz="1800">
                    <a:latin typeface="Courier"/>
                  </a:rPr>
                  <a:t>(</a:t>
                </a:r>
                <a:r>
                  <a:rPr sz="1800">
                    <a:solidFill>
                      <a:srgbClr val="902000"/>
                    </a:solidFill>
                    <a:latin typeface="Courier"/>
                  </a:rPr>
                  <a:t>p =</a:t>
                </a:r>
                <a:r>
                  <a:rPr sz="1800">
                    <a:latin typeface="Courier"/>
                  </a:rPr>
                  <a:t> (</a:t>
                </a:r>
                <a:r>
                  <a:rPr sz="1800">
                    <a:solidFill>
                      <a:srgbClr val="40A070"/>
                    </a:solidFill>
                    <a:latin typeface="Courier"/>
                  </a:rPr>
                  <a:t>1</a:t>
                </a:r>
                <a:r>
                  <a:rPr sz="1800">
                    <a:latin typeface="Courier"/>
                  </a:rPr>
                  <a:t> </a:t>
                </a:r>
                <a:r>
                  <a:rPr sz="1800">
                    <a:solidFill>
                      <a:srgbClr val="666666"/>
                    </a:solidFill>
                    <a:latin typeface="Courier"/>
                  </a:rPr>
                  <a:t>-</a:t>
                </a:r>
                <a:r>
                  <a:rPr sz="1800">
                    <a:solidFill>
                      <a:srgbClr val="4070A0"/>
                    </a:solidFill>
                    <a:latin typeface="Courier"/>
                  </a:rPr>
                  <a:t> </a:t>
                </a:r>
                <a:r>
                  <a:rPr sz="1800">
                    <a:solidFill>
                      <a:srgbClr val="40A070"/>
                    </a:solidFill>
                    <a:latin typeface="Courier"/>
                  </a:rPr>
                  <a:t>0.90</a:t>
                </a:r>
                <a:r>
                  <a:rPr sz="1800">
                    <a:latin typeface="Courier"/>
                  </a:rPr>
                  <a:t>) </a:t>
                </a:r>
                <a:r>
                  <a:rPr sz="1800">
                    <a:solidFill>
                      <a:srgbClr val="666666"/>
                    </a:solidFill>
                    <a:latin typeface="Courier"/>
                  </a:rPr>
                  <a:t>/</a:t>
                </a:r>
                <a:r>
                  <a:rPr sz="1800">
                    <a:solidFill>
                      <a:srgbClr val="4070A0"/>
                    </a:solidFill>
                    <a:latin typeface="Courier"/>
                  </a:rPr>
                  <a:t> </a:t>
                </a:r>
                <a:r>
                  <a:rPr sz="1800">
                    <a:solidFill>
                      <a:srgbClr val="40A070"/>
                    </a:solidFill>
                    <a:latin typeface="Courier"/>
                  </a:rPr>
                  <a:t>2</a:t>
                </a:r>
                <a:r>
                  <a:rPr sz="1800">
                    <a:latin typeface="Courier"/>
                  </a:rPr>
                  <a:t>, </a:t>
                </a:r>
                <a:r>
                  <a:rPr sz="1800">
                    <a:solidFill>
                      <a:srgbClr val="902000"/>
                    </a:solidFill>
                    <a:latin typeface="Courier"/>
                  </a:rPr>
                  <a:t>df =</a:t>
                </a:r>
                <a:r>
                  <a:rPr sz="1800">
                    <a:latin typeface="Courier"/>
                  </a:rPr>
                  <a:t> </a:t>
                </a:r>
                <a:r>
                  <a:rPr sz="1800">
                    <a:solidFill>
                      <a:srgbClr val="40A070"/>
                    </a:solidFill>
                    <a:latin typeface="Courier"/>
                  </a:rPr>
                  <a:t>22</a:t>
                </a:r>
                <a:r>
                  <a:rPr sz="1800">
                    <a:latin typeface="Courier"/>
                  </a:rPr>
                  <a:t>, </a:t>
                </a:r>
                <a:r>
                  <a:rPr sz="1800">
                    <a:solidFill>
                      <a:srgbClr val="902000"/>
                    </a:solidFill>
                    <a:latin typeface="Courier"/>
                  </a:rPr>
                  <a:t>lower.tail =</a:t>
                </a:r>
                <a:r>
                  <a:rPr sz="1800">
                    <a:latin typeface="Courier"/>
                  </a:rPr>
                  <a:t> </a:t>
                </a:r>
                <a:r>
                  <a:rPr sz="1800">
                    <a:solidFill>
                      <a:srgbClr val="007020"/>
                    </a:solidFill>
                    <a:latin typeface="Courier"/>
                  </a:rPr>
                  <a:t>FALSE</a:t>
                </a:r>
                <a:r>
                  <a:rPr sz="1800">
                    <a:latin typeface="Courier"/>
                  </a:rPr>
                  <a:t>)</a:t>
                </a:r>
              </a:p>
              <a:p>
                <a:pPr lvl="0" marL="1270000" indent="0">
                  <a:buNone/>
                </a:pPr>
                <a:r>
                  <a:rPr sz="1800">
                    <a:latin typeface="Courier"/>
                  </a:rPr>
                  <a:t>## [1] 1.717144</a:t>
                </a:r>
              </a:p>
            </p:txBody>
          </p:sp>
        </mc:Choice>
      </mc:AlternateContent>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Confidence</a:t>
            </a:r>
            <a:r>
              <a:rPr/>
              <a:t> </a:t>
            </a:r>
            <a:r>
              <a:rPr/>
              <a:t>interval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Calculate the interval, and interpret it in context.</a:t>
                </a:r>
              </a:p>
              <a:p>
                <a:pPr lvl="0" marL="0" indent="0">
                  <a:buNone/>
                </a:pPr>
                <a14:m>
                  <m:oMathPara xmlns:m="http://schemas.openxmlformats.org/officeDocument/2006/math">
                    <m:oMathParaPr>
                      <m:jc m:val="center"/>
                    </m:oMathParaPr>
                    <m:oMath>
                      <m:r>
                        <m:rPr>
                          <m:nor/>
                          <m:sty m:val="p"/>
                        </m:rPr>
                        <m:t>point estimate</m:t>
                      </m:r>
                      <m:r>
                        <m:t>±</m:t>
                      </m:r>
                      <m:r>
                        <m:t>M</m:t>
                      </m:r>
                      <m:r>
                        <m:t>E</m:t>
                      </m:r>
                    </m:oMath>
                  </m:oMathPara>
                </a14:m>
              </a:p>
              <a:p>
                <a:pPr lvl="0" marL="0" indent="0">
                  <a:buNone/>
                </a:pPr>
                <a:r>
                  <a:rPr/>
                  <a:t>Filled in, this is:</a:t>
                </a:r>
              </a:p>
              <a:p>
                <a:pPr lvl="0" marL="0" indent="0">
                  <a:buNone/>
                </a:pPr>
                <a14:m>
                  <m:oMathPara xmlns:m="http://schemas.openxmlformats.org/officeDocument/2006/math">
                    <m:oMathParaPr>
                      <m:jc m:val="center"/>
                    </m:oMathParaPr>
                    <m:oMath>
                      <m:r>
                        <m:t>(</m:t>
                      </m:r>
                      <m:sSub>
                        <m:e>
                          <m:bar>
                            <m:barPr>
                              <m:pos m:val="top"/>
                            </m:barPr>
                            <m:e>
                              <m:r>
                                <m:t>x</m:t>
                              </m:r>
                            </m:e>
                          </m:bar>
                        </m:e>
                        <m:sub>
                          <m:r>
                            <m:t>p</m:t>
                          </m:r>
                          <m:r>
                            <m:t>t</m:t>
                          </m:r>
                          <m:r>
                            <m:t>99</m:t>
                          </m:r>
                        </m:sub>
                      </m:sSub>
                      <m:r>
                        <m:t>−</m:t>
                      </m:r>
                      <m:sSub>
                        <m:e>
                          <m:bar>
                            <m:barPr>
                              <m:pos m:val="top"/>
                            </m:barPr>
                            <m:e>
                              <m:r>
                                <m:t>x</m:t>
                              </m:r>
                            </m:e>
                          </m:bar>
                        </m:e>
                        <m:sub>
                          <m:r>
                            <m:t>p</m:t>
                          </m:r>
                          <m:r>
                            <m:t>t</m:t>
                          </m:r>
                          <m:r>
                            <m:t>1</m:t>
                          </m:r>
                        </m:sub>
                      </m:sSub>
                      <m:r>
                        <m:t>)</m:t>
                      </m:r>
                      <m:r>
                        <m:t>±</m:t>
                      </m:r>
                      <m:sSubSup>
                        <m:e>
                          <m:r>
                            <m:t>t</m:t>
                          </m:r>
                        </m:e>
                        <m:sub>
                          <m:r>
                            <m:t>d</m:t>
                          </m:r>
                          <m:r>
                            <m:t>f</m:t>
                          </m:r>
                        </m:sub>
                        <m:sup>
                          <m:r>
                            <m:t>⋆</m:t>
                          </m:r>
                        </m:sup>
                      </m:sSubSup>
                      <m:r>
                        <m:t>×</m:t>
                      </m:r>
                      <m:r>
                        <m:t>S</m:t>
                      </m:r>
                      <m:r>
                        <m:t>E</m:t>
                      </m:r>
                      <m:r>
                        <m:t>=</m:t>
                      </m:r>
                      <m:r>
                        <m:t>(</m:t>
                      </m:r>
                      <m:r>
                        <m:t>44.50</m:t>
                      </m:r>
                      <m:r>
                        <m:t>−</m:t>
                      </m:r>
                      <m:r>
                        <m:t>53.43</m:t>
                      </m:r>
                      <m:r>
                        <m:t>)</m:t>
                      </m:r>
                      <m:r>
                        <m:t>±</m:t>
                      </m:r>
                      <m:r>
                        <m:t>1.72</m:t>
                      </m:r>
                      <m:r>
                        <m:t>×</m:t>
                      </m:r>
                      <m:r>
                        <m:t>3.56</m:t>
                      </m:r>
                    </m:oMath>
                  </m:oMathPara>
                </a14:m>
              </a:p>
              <a:p>
                <a:pPr lvl="0" marL="1270000" indent="0">
                  <a:buNone/>
                </a:pPr>
                <a:r>
                  <a:rPr sz="1800">
                    <a:latin typeface="Courier"/>
                  </a:rPr>
                  <a:t>(</a:t>
                </a:r>
                <a:r>
                  <a:rPr sz="1800">
                    <a:solidFill>
                      <a:srgbClr val="40A070"/>
                    </a:solidFill>
                    <a:latin typeface="Courier"/>
                  </a:rPr>
                  <a:t>44.50</a:t>
                </a:r>
                <a:r>
                  <a:rPr sz="1800">
                    <a:latin typeface="Courier"/>
                  </a:rPr>
                  <a:t> </a:t>
                </a:r>
                <a:r>
                  <a:rPr sz="1800">
                    <a:solidFill>
                      <a:srgbClr val="666666"/>
                    </a:solidFill>
                    <a:latin typeface="Courier"/>
                  </a:rPr>
                  <a:t>-</a:t>
                </a:r>
                <a:r>
                  <a:rPr sz="1800">
                    <a:solidFill>
                      <a:srgbClr val="4070A0"/>
                    </a:solidFill>
                    <a:latin typeface="Courier"/>
                  </a:rPr>
                  <a:t> </a:t>
                </a:r>
                <a:r>
                  <a:rPr sz="1800">
                    <a:solidFill>
                      <a:srgbClr val="40A070"/>
                    </a:solidFill>
                    <a:latin typeface="Courier"/>
                  </a:rPr>
                  <a:t>53.43</a:t>
                </a:r>
                <a:r>
                  <a:rPr sz="1800">
                    <a:latin typeface="Courier"/>
                  </a:rPr>
                  <a:t>) </a:t>
                </a:r>
                <a:r>
                  <a:rPr sz="1800">
                    <a:solidFill>
                      <a:srgbClr val="666666"/>
                    </a:solidFill>
                    <a:latin typeface="Courier"/>
                  </a:rPr>
                  <a:t>+</a:t>
                </a:r>
                <a:r>
                  <a:rPr sz="1800">
                    <a:solidFill>
                      <a:srgbClr val="4070A0"/>
                    </a:solidFill>
                    <a:latin typeface="Courier"/>
                  </a:rPr>
                  <a:t> </a:t>
                </a:r>
                <a:r>
                  <a:rPr sz="1800" b="1">
                    <a:solidFill>
                      <a:srgbClr val="007020"/>
                    </a:solidFill>
                    <a:latin typeface="Courier"/>
                  </a:rPr>
                  <a:t>c</a:t>
                </a:r>
                <a:r>
                  <a:rPr sz="1800">
                    <a:latin typeface="Courier"/>
                  </a:rPr>
                  <a:t>(</a:t>
                </a:r>
                <a:r>
                  <a:rPr sz="1800">
                    <a:solidFill>
                      <a:srgbClr val="666666"/>
                    </a:solidFill>
                    <a:latin typeface="Courier"/>
                  </a:rPr>
                  <a:t>-</a:t>
                </a:r>
                <a:r>
                  <a:rPr sz="1800">
                    <a:solidFill>
                      <a:srgbClr val="40A070"/>
                    </a:solidFill>
                    <a:latin typeface="Courier"/>
                  </a:rPr>
                  <a:t>1</a:t>
                </a:r>
                <a:r>
                  <a:rPr sz="1800">
                    <a:latin typeface="Courier"/>
                  </a:rPr>
                  <a:t>, </a:t>
                </a:r>
                <a:r>
                  <a:rPr sz="1800">
                    <a:solidFill>
                      <a:srgbClr val="40A070"/>
                    </a:solidFill>
                    <a:latin typeface="Courier"/>
                  </a:rPr>
                  <a:t>1</a:t>
                </a:r>
                <a:r>
                  <a:rPr sz="1800">
                    <a:latin typeface="Courier"/>
                  </a:rPr>
                  <a:t>) </a:t>
                </a:r>
                <a:r>
                  <a:rPr sz="1800">
                    <a:solidFill>
                      <a:srgbClr val="666666"/>
                    </a:solidFill>
                    <a:latin typeface="Courier"/>
                  </a:rPr>
                  <a:t>*</a:t>
                </a:r>
                <a:r>
                  <a:rPr sz="1800">
                    <a:solidFill>
                      <a:srgbClr val="4070A0"/>
                    </a:solidFill>
                    <a:latin typeface="Courier"/>
                  </a:rPr>
                  <a:t> </a:t>
                </a:r>
                <a:r>
                  <a:rPr sz="1800">
                    <a:solidFill>
                      <a:srgbClr val="40A070"/>
                    </a:solidFill>
                    <a:latin typeface="Courier"/>
                  </a:rPr>
                  <a:t>1.717144</a:t>
                </a:r>
                <a:r>
                  <a:rPr sz="1800">
                    <a:latin typeface="Courier"/>
                  </a:rPr>
                  <a:t> </a:t>
                </a:r>
                <a:r>
                  <a:rPr sz="1800">
                    <a:solidFill>
                      <a:srgbClr val="666666"/>
                    </a:solidFill>
                    <a:latin typeface="Courier"/>
                  </a:rPr>
                  <a:t>*</a:t>
                </a:r>
                <a:r>
                  <a:rPr sz="1800">
                    <a:solidFill>
                      <a:srgbClr val="4070A0"/>
                    </a:solidFill>
                    <a:latin typeface="Courier"/>
                  </a:rPr>
                  <a:t> </a:t>
                </a:r>
                <a:r>
                  <a:rPr sz="1800">
                    <a:solidFill>
                      <a:srgbClr val="40A070"/>
                    </a:solidFill>
                    <a:latin typeface="Courier"/>
                  </a:rPr>
                  <a:t>3.56</a:t>
                </a:r>
              </a:p>
              <a:p>
                <a:pPr lvl="0" marL="1270000" indent="0">
                  <a:buNone/>
                </a:pPr>
                <a:r>
                  <a:rPr sz="1800">
                    <a:latin typeface="Courier"/>
                  </a:rPr>
                  <a:t>## [1] -15.043033  -2.816967</a:t>
                </a:r>
              </a:p>
              <a:p>
                <a:pPr lvl="0" marL="0" indent="0">
                  <a:buNone/>
                </a:pPr>
                <a:r>
                  <a:rPr/>
                  <a:t>Thus, we are 90% confident that the average point price of a 0.99 carat diamond is $15.04 to $2.82 lower than the average point price of a 1 carat diamond.</a:t>
                </a:r>
              </a:p>
            </p:txBody>
          </p:sp>
        </mc:Choice>
      </mc:AlternateContent>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Recap:</a:t>
            </a:r>
            <a:r>
              <a:rPr/>
              <a:t> </a:t>
            </a:r>
            <a:r>
              <a:rPr/>
              <a:t>Inference</a:t>
            </a:r>
            <a:r>
              <a:rPr/>
              <a:t> </a:t>
            </a:r>
            <a:r>
              <a:rPr/>
              <a:t>using</a:t>
            </a:r>
            <a:r>
              <a:rPr/>
              <a:t> </a:t>
            </a:r>
            <a:r>
              <a:rPr/>
              <a:t>difference</a:t>
            </a:r>
            <a:r>
              <a:rPr/>
              <a:t> </a:t>
            </a:r>
            <a:r>
              <a:rPr/>
              <a:t>of</a:t>
            </a:r>
            <a:r>
              <a:rPr/>
              <a:t> </a:t>
            </a:r>
            <a:r>
              <a:rPr/>
              <a:t>two</a:t>
            </a:r>
            <a:r>
              <a:rPr/>
              <a:t> </a:t>
            </a:r>
            <a:r>
              <a:rPr/>
              <a:t>small</a:t>
            </a:r>
            <a:r>
              <a:rPr/>
              <a:t> </a:t>
            </a:r>
            <a:r>
              <a:rPr/>
              <a:t>sample</a:t>
            </a:r>
            <a:r>
              <a:rPr/>
              <a:t> </a:t>
            </a:r>
            <a:r>
              <a:rPr/>
              <a:t>means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If </a:t>
                </a:r>
                <a14:m>
                  <m:oMath xmlns:m="http://schemas.openxmlformats.org/officeDocument/2006/math">
                    <m:sSub>
                      <m:e>
                        <m:r>
                          <m:t>σ</m:t>
                        </m:r>
                      </m:e>
                      <m:sub>
                        <m:r>
                          <m:t>1</m:t>
                        </m:r>
                      </m:sub>
                    </m:sSub>
                  </m:oMath>
                </a14:m>
                <a:r>
                  <a:rPr/>
                  <a:t> or </a:t>
                </a:r>
                <a14:m>
                  <m:oMath xmlns:m="http://schemas.openxmlformats.org/officeDocument/2006/math">
                    <m:sSub>
                      <m:e>
                        <m:r>
                          <m:t>σ</m:t>
                        </m:r>
                      </m:e>
                      <m:sub>
                        <m:r>
                          <m:t>2</m:t>
                        </m:r>
                      </m:sub>
                    </m:sSub>
                  </m:oMath>
                </a14:m>
                <a:r>
                  <a:rPr/>
                  <a:t> is unknown, difference between the sample means follow a </a:t>
                </a:r>
                <a14:m>
                  <m:oMath xmlns:m="http://schemas.openxmlformats.org/officeDocument/2006/math">
                    <m:r>
                      <m:t>t</m:t>
                    </m:r>
                  </m:oMath>
                </a14:m>
                <a:r>
                  <a:rPr/>
                  <a:t>-distribution with </a:t>
                </a:r>
                <a14:m>
                  <m:oMath xmlns:m="http://schemas.openxmlformats.org/officeDocument/2006/math">
                    <m:r>
                      <m:t>S</m:t>
                    </m:r>
                    <m:r>
                      <m:t>E</m:t>
                    </m:r>
                    <m:r>
                      <m:t>=</m:t>
                    </m:r>
                    <m:rad>
                      <m:radPr>
                        <m:degHide m:val="1"/>
                      </m:radPr>
                      <m:deg/>
                      <m:e>
                        <m:f>
                          <m:fPr>
                            <m:type m:val="bar"/>
                          </m:fPr>
                          <m:num>
                            <m:sSubSup>
                              <m:e>
                                <m:r>
                                  <m:t>s</m:t>
                                </m:r>
                              </m:e>
                              <m:sub>
                                <m:r>
                                  <m:t>1</m:t>
                                </m:r>
                              </m:sub>
                              <m:sup>
                                <m:r>
                                  <m:t>2</m:t>
                                </m:r>
                              </m:sup>
                            </m:sSubSup>
                          </m:num>
                          <m:den>
                            <m:sSub>
                              <m:e>
                                <m:r>
                                  <m:t>n</m:t>
                                </m:r>
                              </m:e>
                              <m:sub>
                                <m:r>
                                  <m:t>1</m:t>
                                </m:r>
                              </m:sub>
                            </m:sSub>
                          </m:den>
                        </m:f>
                        <m:r>
                          <m:t>+</m:t>
                        </m:r>
                        <m:f>
                          <m:fPr>
                            <m:type m:val="bar"/>
                          </m:fPr>
                          <m:num>
                            <m:sSubSup>
                              <m:e>
                                <m:r>
                                  <m:t>s</m:t>
                                </m:r>
                              </m:e>
                              <m:sub>
                                <m:r>
                                  <m:t>2</m:t>
                                </m:r>
                              </m:sub>
                              <m:sup>
                                <m:r>
                                  <m:t>2</m:t>
                                </m:r>
                              </m:sup>
                            </m:sSubSup>
                          </m:num>
                          <m:den>
                            <m:sSub>
                              <m:e>
                                <m:r>
                                  <m:t>n</m:t>
                                </m:r>
                              </m:e>
                              <m:sub>
                                <m:r>
                                  <m:t>1</m:t>
                                </m:r>
                              </m:sub>
                            </m:sSub>
                          </m:den>
                        </m:f>
                      </m:e>
                    </m:rad>
                  </m:oMath>
                </a14:m>
                <a:r>
                  <a:rPr/>
                  <a:t>.</a:t>
                </a:r>
              </a:p>
              <a:p>
                <a:pPr lvl="1"/>
                <a:r>
                  <a:rPr/>
                  <a:t>Conditions:</a:t>
                </a:r>
              </a:p>
              <a:p>
                <a:pPr lvl="2"/>
                <a:r>
                  <a:rPr/>
                  <a:t>independence within groups (often verified by a random sample, and if sampling without replacement, $n &lt; $ 10% of population) and between groups</a:t>
                </a:r>
              </a:p>
              <a:p>
                <a:pPr lvl="2"/>
                <a:r>
                  <a:rPr/>
                  <a:t>no extreme skew in either group</a:t>
                </a:r>
              </a:p>
            </p:txBody>
          </p:sp>
        </mc:Choice>
      </mc:AlternateContent>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Recap:</a:t>
            </a:r>
            <a:r>
              <a:rPr/>
              <a:t> </a:t>
            </a:r>
            <a:r>
              <a:rPr/>
              <a:t>Inference</a:t>
            </a:r>
            <a:r>
              <a:rPr/>
              <a:t> </a:t>
            </a:r>
            <a:r>
              <a:rPr/>
              <a:t>using</a:t>
            </a:r>
            <a:r>
              <a:rPr/>
              <a:t> </a:t>
            </a:r>
            <a:r>
              <a:rPr/>
              <a:t>difference</a:t>
            </a:r>
            <a:r>
              <a:rPr/>
              <a:t> </a:t>
            </a:r>
            <a:r>
              <a:rPr/>
              <a:t>of</a:t>
            </a:r>
            <a:r>
              <a:rPr/>
              <a:t> </a:t>
            </a:r>
            <a:r>
              <a:rPr/>
              <a:t>two</a:t>
            </a:r>
            <a:r>
              <a:rPr/>
              <a:t> </a:t>
            </a:r>
            <a:r>
              <a:rPr/>
              <a:t>small</a:t>
            </a:r>
            <a:r>
              <a:rPr/>
              <a:t> </a:t>
            </a:r>
            <a:r>
              <a:rPr/>
              <a:t>sample</a:t>
            </a:r>
            <a:r>
              <a:rPr/>
              <a:t> </a:t>
            </a:r>
            <a:r>
              <a:rPr/>
              <a:t>means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Hypothesis testing:</a:t>
                </a:r>
              </a:p>
              <a:p>
                <a:pPr lvl="1"/>
                <a14:m>
                  <m:oMathPara xmlns:m="http://schemas.openxmlformats.org/officeDocument/2006/math">
                    <m:oMathParaPr>
                      <m:jc m:val="center"/>
                    </m:oMathParaPr>
                    <m:oMath>
                      <m:sSub>
                        <m:e>
                          <m:r>
                            <m:t>T</m:t>
                          </m:r>
                        </m:e>
                        <m:sub>
                          <m:r>
                            <m:t>d</m:t>
                          </m:r>
                          <m:r>
                            <m:t>f</m:t>
                          </m:r>
                        </m:sub>
                      </m:sSub>
                      <m:r>
                        <m:t>=</m:t>
                      </m:r>
                      <m:f>
                        <m:fPr>
                          <m:type m:val="bar"/>
                        </m:fPr>
                        <m:num>
                          <m:r>
                            <m:rPr>
                              <m:nor/>
                              <m:sty m:val="p"/>
                            </m:rPr>
                            <m:t>point estimate</m:t>
                          </m:r>
                          <m:r>
                            <m:t>−</m:t>
                          </m:r>
                          <m:r>
                            <m:rPr>
                              <m:nor/>
                              <m:sty m:val="p"/>
                            </m:rPr>
                            <m:t>null value</m:t>
                          </m:r>
                        </m:num>
                        <m:den>
                          <m:r>
                            <m:t>S</m:t>
                          </m:r>
                          <m:r>
                            <m:t>E</m:t>
                          </m:r>
                        </m:den>
                      </m:f>
                      <m:r>
                        <m:rPr>
                          <m:nor/>
                          <m:sty m:val="p"/>
                        </m:rPr>
                        <m:t>, where </m:t>
                      </m:r>
                      <m:r>
                        <m:t>d</m:t>
                      </m:r>
                      <m:r>
                        <m:t>f</m:t>
                      </m:r>
                      <m:r>
                        <m:t>=</m:t>
                      </m:r>
                      <m:r>
                        <m:t>m</m:t>
                      </m:r>
                      <m:r>
                        <m:t>i</m:t>
                      </m:r>
                      <m:r>
                        <m:t>n</m:t>
                      </m:r>
                      <m:r>
                        <m:t>(</m:t>
                      </m:r>
                      <m:sSub>
                        <m:e>
                          <m:r>
                            <m:t>n</m:t>
                          </m:r>
                        </m:e>
                        <m:sub>
                          <m:r>
                            <m:t>1</m:t>
                          </m:r>
                        </m:sub>
                      </m:sSub>
                      <m:r>
                        <m:t>−</m:t>
                      </m:r>
                      <m:r>
                        <m:t>1</m:t>
                      </m:r>
                      <m:r>
                        <m:t>,</m:t>
                      </m:r>
                      <m:sSub>
                        <m:e>
                          <m:r>
                            <m:t>n</m:t>
                          </m:r>
                        </m:e>
                        <m:sub>
                          <m:r>
                            <m:t>2</m:t>
                          </m:r>
                        </m:sub>
                      </m:sSub>
                      <m:r>
                        <m:t>−</m:t>
                      </m:r>
                      <m:r>
                        <m:t>1</m:t>
                      </m:r>
                      <m:r>
                        <m:t>)</m:t>
                      </m:r>
                    </m:oMath>
                  </m:oMathPara>
                </a14:m>
              </a:p>
              <a:p>
                <a:pPr lvl="1"/>
                <a:r>
                  <a:rPr/>
                  <a:t>Confidence interval:</a:t>
                </a:r>
              </a:p>
              <a:p>
                <a:pPr lvl="1"/>
                <a14:m>
                  <m:oMathPara xmlns:m="http://schemas.openxmlformats.org/officeDocument/2006/math">
                    <m:oMathParaPr>
                      <m:jc m:val="center"/>
                    </m:oMathParaPr>
                    <m:oMath>
                      <m:r>
                        <m:rPr>
                          <m:nor/>
                          <m:sty m:val="p"/>
                        </m:rPr>
                        <m:t>point estimate</m:t>
                      </m:r>
                      <m:r>
                        <m:t>±</m:t>
                      </m:r>
                      <m:sSubSup>
                        <m:e>
                          <m:r>
                            <m:t>t</m:t>
                          </m:r>
                        </m:e>
                        <m:sub>
                          <m:r>
                            <m:t>d</m:t>
                          </m:r>
                          <m:r>
                            <m:t>f</m:t>
                          </m:r>
                        </m:sub>
                        <m:sup>
                          <m:r>
                            <m:t>⋆</m:t>
                          </m:r>
                        </m:sup>
                      </m:sSubSup>
                      <m:r>
                        <m:t>×</m:t>
                      </m:r>
                      <m:r>
                        <m:t>S</m:t>
                      </m:r>
                      <m:r>
                        <m:t>E</m:t>
                      </m:r>
                    </m:oMath>
                  </m:oMathPara>
                </a14:m>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Advanced:</a:t>
            </a:r>
            <a:r>
              <a:rPr/>
              <a:t> </a:t>
            </a:r>
            <a:r>
              <a:rPr/>
              <a:t>Using</a:t>
            </a:r>
            <a:r>
              <a:rPr/>
              <a:t> </a:t>
            </a:r>
            <a:r>
              <a:rPr/>
              <a:t>R,</a:t>
            </a:r>
            <a:r>
              <a:rPr/>
              <a:t> </a:t>
            </a:r>
            <a:r>
              <a:rPr/>
              <a:t>Skipping</a:t>
            </a:r>
            <a:r>
              <a:rPr/>
              <a:t> </a:t>
            </a:r>
            <a:r>
              <a:rPr/>
              <a:t>the</a:t>
            </a:r>
            <a:r>
              <a:rPr/>
              <a:t> </a:t>
            </a:r>
            <a:r>
              <a:rPr/>
              <a:t>df</a:t>
            </a:r>
            <a:r>
              <a:rPr/>
              <a:t> </a:t>
            </a:r>
            <a:r>
              <a:rPr/>
              <a:t>Approximation</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Advanced</a:t>
            </a:r>
            <a:r>
              <a:rPr/>
              <a:t> </a:t>
            </a:r>
            <a:r>
              <a:rPr/>
              <a:t>Option</a:t>
            </a:r>
          </a:p>
        </p:txBody>
      </p:sp>
      <p:sp>
        <p:nvSpPr>
          <p:cNvPr id="3" name="Content Placeholder 2"/>
          <p:cNvSpPr>
            <a:spLocks noGrp="1"/>
          </p:cNvSpPr>
          <p:nvPr>
            <p:ph idx="1"/>
          </p:nvPr>
        </p:nvSpPr>
        <p:spPr/>
        <p:txBody>
          <a:bodyPr/>
          <a:lstStyle/>
          <a:p>
            <a:pPr lvl="0" marL="0" indent="0">
              <a:buNone/>
            </a:pPr>
            <a:r>
              <a:rPr/>
              <a:t>We used an approximation for the degrees-of-freedom in the earlier discussion, because we needed a convenient way to approximate the df without using a really complicated formula. However, when you’re using the built-in functions in R, it does it for you!</a:t>
            </a:r>
          </a:p>
          <a:p>
            <a:pPr lvl="0" marL="0" indent="0">
              <a:buNone/>
            </a:pPr>
            <a:r>
              <a:rPr/>
              <a:t>So, in this example, we’ll show you how this might shake out. The only things that get influenced are p-values (for hypothesis tests) and the critical (star) values (for confidence intervals).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Some</a:t>
            </a:r>
            <a:r>
              <a:rPr/>
              <a:t> </a:t>
            </a:r>
            <a:r>
              <a:rPr/>
              <a:t>Data</a:t>
            </a:r>
          </a:p>
        </p:txBody>
      </p:sp>
      <p:sp>
        <p:nvSpPr>
          <p:cNvPr id="3" name="Content Placeholder 2"/>
          <p:cNvSpPr>
            <a:spLocks noGrp="1"/>
          </p:cNvSpPr>
          <p:nvPr>
            <p:ph idx="1"/>
          </p:nvPr>
        </p:nvSpPr>
        <p:spPr/>
        <p:txBody>
          <a:bodyPr/>
          <a:lstStyle/>
          <a:p>
            <a:pPr lvl="0" marL="0" indent="0">
              <a:buNone/>
            </a:pPr>
            <a:r>
              <a:rPr/>
              <a:t>In a spreadsheet called grades.csv, I have saved a random sample of final (completely anonymous!) grades from MATH 1051H (Fall, 2019) and MATH 1051H (Summer, 2019). Just grades, no student info. I’m interested in whether the overall average performance is the same between Fall and Summer. Let’s do a test!</a:t>
            </a:r>
          </a:p>
          <a:p>
            <a:pPr lvl="0" marL="1270000" indent="0">
              <a:buNone/>
            </a:pPr>
            <a:r>
              <a:rPr sz="1800">
                <a:latin typeface="Courier"/>
              </a:rPr>
              <a:t>grades &lt;-</a:t>
            </a:r>
            <a:r>
              <a:rPr sz="1800">
                <a:solidFill>
                  <a:srgbClr val="4070A0"/>
                </a:solidFill>
                <a:latin typeface="Courier"/>
              </a:rPr>
              <a:t> </a:t>
            </a:r>
            <a:r>
              <a:rPr sz="1800" b="1">
                <a:solidFill>
                  <a:srgbClr val="007020"/>
                </a:solidFill>
                <a:latin typeface="Courier"/>
              </a:rPr>
              <a:t>read.csv</a:t>
            </a:r>
            <a:r>
              <a:rPr sz="1800">
                <a:latin typeface="Courier"/>
              </a:rPr>
              <a:t>(</a:t>
            </a:r>
            <a:r>
              <a:rPr sz="1800">
                <a:solidFill>
                  <a:srgbClr val="4070A0"/>
                </a:solidFill>
                <a:latin typeface="Courier"/>
              </a:rPr>
              <a:t>"grades.csv"</a:t>
            </a:r>
            <a:r>
              <a:rPr sz="1800">
                <a:latin typeface="Courier"/>
              </a:rPr>
              <a:t>, </a:t>
            </a:r>
            <a:r>
              <a:rPr sz="1800">
                <a:solidFill>
                  <a:srgbClr val="902000"/>
                </a:solidFill>
                <a:latin typeface="Courier"/>
              </a:rPr>
              <a:t>header =</a:t>
            </a:r>
            <a:r>
              <a:rPr sz="1800">
                <a:latin typeface="Courier"/>
              </a:rPr>
              <a:t> </a:t>
            </a:r>
            <a:r>
              <a:rPr sz="1800">
                <a:solidFill>
                  <a:srgbClr val="007020"/>
                </a:solidFill>
                <a:latin typeface="Courier"/>
              </a:rPr>
              <a:t>TRUE</a:t>
            </a:r>
            <a:r>
              <a:rPr sz="1800">
                <a:latin typeface="Courier"/>
              </a:rPr>
              <a:t>)</a:t>
            </a:r>
            <a:br/>
            <a:r>
              <a:rPr sz="1800" b="1">
                <a:solidFill>
                  <a:srgbClr val="007020"/>
                </a:solidFill>
                <a:latin typeface="Courier"/>
              </a:rPr>
              <a:t>str</a:t>
            </a:r>
            <a:r>
              <a:rPr sz="1800">
                <a:latin typeface="Courier"/>
              </a:rPr>
              <a:t>(grades)</a:t>
            </a:r>
          </a:p>
          <a:p>
            <a:pPr lvl="0" marL="1270000" indent="0">
              <a:buNone/>
            </a:pPr>
            <a:r>
              <a:rPr sz="1800">
                <a:latin typeface="Courier"/>
              </a:rPr>
              <a:t>## 'data.frame':    40 obs. of  2 variables:
##  $ Fall  : int  93 87 57 75 96 70 50 76 100 87 ...
##  $ Summer: int  54 70 69 79 91 46 66 88 84 66 ...</a:t>
            </a:r>
          </a:p>
        </p:txBody>
      </p:sp>
    </p:spTree>
  </p:cSld>
</p:sld>
</file>

<file path=ppt/slides/slide4.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r><a:rPr /><a:t>Formula:</a:t></a:r><a:r><a:rPr /><a:t> </a:t></a:r><a:r><a:rPr /><a:t>SE</a:t></a:r><a:r><a:rPr /><a:t> </a:t></a:r><a:r><a:rPr /><a:t>of</a:t></a:r><a:r><a:rPr /><a:t> </a:t></a:r><a:r><a:rPr /><a:t>a</a:t></a:r><a:r><a:rPr /><a:t> </a:t></a:r><a:r><a:rPr /><a:t>Point</a:t></a:r><a:r><a:rPr /><a:t> </a:t></a:r><a:r><a:rPr /><a:t>Estimate</a:t></a:r><a:r><a:rPr /><a:t> </a:t></a:r><a14:m><m:oMath xmlns:m="http://schemas.openxmlformats.org/officeDocument/2006/math"><m:bar><m:barPr><m:pos m:val="top" /></m:barPr><m:e><m:r><m:t>x</m:t></m:r></m:e></m:bar></m:oMath></a14:m></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marL="0" indent="0"><a:buNone /></a:pPr><a:r><a:rPr /><a:t>When we have a </a:t></a:r><a:r><a:rPr b="1" /><a:t>sample mean</a:t></a:r><a:r><a:rPr /><a:t>, the standard error has a known formula:</a:t></a:r></a:p><a:p><a:pPr lvl="0" marL="0" indent="0"><a:buNone /></a:pPr><a14:m><m:oMathPara xmlns:m="http://schemas.openxmlformats.org/officeDocument/2006/math"><m:oMathParaPr><m:jc m:val="center" /></m:oMathParaPr><m:oMath><m:sSub><m:e><m:r><m:rPr><m:nor /><m:sty m:val="p" /></m:rPr><m:t>SE</m:t></m:r></m:e><m:sub><m:bar><m:barPr><m:pos m:val="top" /></m:barPr><m:e><m:r><m:t>x</m:t></m:r></m:e></m:bar></m:sub></m:sSub><m:r><m:t>=</m:t></m:r><m:f><m:fPr><m:type m:val="bar" /></m:fPr><m:num><m:r><m:t>σ</m:t></m:r></m:num><m:den><m:rad><m:radPr><m:degHide m:val="1" /></m:radPr><m:deg /><m:e><m:r><m:t>n</m:t></m:r></m:e></m:rad></m:den></m:f><m:r><m:t>≈</m:t></m:r><m:f><m:fPr><m:type m:val="bar" /></m:fPr><m:num><m:r><m:t>s</m:t></m:r></m:num><m:den><m:rad><m:radPr><m:degHide m:val="1" /></m:radPr><m:deg /><m:e><m:r><m:t>n</m:t></m:r></m:e></m:rad></m:den></m:f></m:oMath></m:oMathPara></a14:m></a:p><a:p><a:pPr lvl="0" marL="0" indent="0"><a:buNone /></a:pPr><a:r><a:rPr /><a:t>What are </a:t></a:r><a14:m><m:oMath xmlns:m="http://schemas.openxmlformats.org/officeDocument/2006/math"><m:r><m:t>μ</m:t></m:r></m:oMath></a14:m><a:r><a:rPr /><a:t> and </a:t></a:r><a14:m><m:oMath xmlns:m="http://schemas.openxmlformats.org/officeDocument/2006/math"><m:r><m:t>n</m:t></m:r></m:oMath></a14:m><a:r><a:rPr /><a:t>?</a:t></a:r></a:p><a:p><a:pPr lvl="1"><a:buAutoNum type="arabicPeriod" /></a:pPr><a14:m><m:oMath xmlns:m="http://schemas.openxmlformats.org/officeDocument/2006/math"><m:r><m:t>n</m:t></m:r></m:oMath></a14:m><a:r><a:rPr /><a:t> is the number of samples (it’s a </a:t></a:r><a:r><a:rPr b="1" /><a:t>sample mean</a:t></a:r><a:r><a:rPr /><a:t>)</a:t></a:r></a:p><a:p><a:pPr lvl="1"><a:buAutoNum type="arabicPeriod" /></a:pPr><a14:m><m:oMathPara xmlns:m="http://schemas.openxmlformats.org/officeDocument/2006/math"><m:oMathParaPr><m:jc m:val="center" /></m:oMathParaPr><m:oMath><m:r><m:t>μ</m:t></m:r></m:oMath></m:oMathPara></a14:m></a:p><a:p><a:pPr lvl="1"><a:buAutoNum type="arabicPeriod" /></a:pPr><a:r><a:rPr /><a:t>is the true underlying population mean …</a:t></a:r></a:p></p:txBody></p:sp></mc:Choice></mc:AlternateContent></p:spTree></p:cSld></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Manually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I assume:</a:t>
                </a:r>
              </a:p>
              <a:p>
                <a:pPr lvl="0" marL="0" indent="0">
                  <a:buNone/>
                </a:pPr>
                <a14:m>
                  <m:oMathPara xmlns:m="http://schemas.openxmlformats.org/officeDocument/2006/math">
                    <m:oMathParaPr>
                      <m:jc m:val="center"/>
                    </m:oMathParaPr>
                    <m:oMath>
                      <m:sSub>
                        <m:e>
                          <m:r>
                            <m:t>H</m:t>
                          </m:r>
                        </m:e>
                        <m:sub>
                          <m:r>
                            <m:t>0</m:t>
                          </m:r>
                        </m:sub>
                      </m:sSub>
                      <m:r>
                        <m:t>:</m:t>
                      </m:r>
                      <m:sSub>
                        <m:e>
                          <m:r>
                            <m:t>μ</m:t>
                          </m:r>
                        </m:e>
                        <m:sub>
                          <m:r>
                            <m:t>1</m:t>
                          </m:r>
                        </m:sub>
                      </m:sSub>
                      <m:r>
                        <m:t>−</m:t>
                      </m:r>
                      <m:sSub>
                        <m:e>
                          <m:r>
                            <m:t>μ</m:t>
                          </m:r>
                        </m:e>
                        <m:sub>
                          <m:r>
                            <m:t>2</m:t>
                          </m:r>
                        </m:sub>
                      </m:sSub>
                      <m:r>
                        <m:t>=</m:t>
                      </m:r>
                      <m:r>
                        <m:t>0</m:t>
                      </m:r>
                      <m:r>
                        <m:t>  </m:t>
                      </m:r>
                      <m:r>
                        <m:rPr>
                          <m:nor/>
                          <m:sty m:val="p"/>
                        </m:rPr>
                        <m:t>versus</m:t>
                      </m:r>
                      <m:r>
                        <m:t>  </m:t>
                      </m:r>
                      <m:sSub>
                        <m:e>
                          <m:r>
                            <m:t>H</m:t>
                          </m:r>
                        </m:e>
                        <m:sub>
                          <m:r>
                            <m:t>A</m:t>
                          </m:r>
                        </m:sub>
                      </m:sSub>
                      <m:r>
                        <m:t>:</m:t>
                      </m:r>
                      <m:sSub>
                        <m:e>
                          <m:r>
                            <m:t>μ</m:t>
                          </m:r>
                        </m:e>
                        <m:sub>
                          <m:r>
                            <m:t>1</m:t>
                          </m:r>
                        </m:sub>
                      </m:sSub>
                      <m:r>
                        <m:t>−</m:t>
                      </m:r>
                      <m:sSub>
                        <m:e>
                          <m:r>
                            <m:t>μ</m:t>
                          </m:r>
                        </m:e>
                        <m:sub>
                          <m:r>
                            <m:t>2</m:t>
                          </m:r>
                        </m:sub>
                      </m:sSub>
                      <m:r>
                        <m:t>≠</m:t>
                      </m:r>
                      <m:r>
                        <m:t>0</m:t>
                      </m:r>
                    </m:oMath>
                  </m:oMathPara>
                </a14:m>
              </a:p>
              <a:p>
                <a:pPr lvl="0" marL="1270000" indent="0">
                  <a:buNone/>
                </a:pPr>
                <a:r>
                  <a:rPr sz="1800">
                    <a:latin typeface="Courier"/>
                  </a:rPr>
                  <a:t>xbar1 &lt;-</a:t>
                </a:r>
                <a:r>
                  <a:rPr sz="1800">
                    <a:solidFill>
                      <a:srgbClr val="4070A0"/>
                    </a:solidFill>
                    <a:latin typeface="Courier"/>
                  </a:rPr>
                  <a:t> </a:t>
                </a:r>
                <a:r>
                  <a:rPr sz="1800" b="1">
                    <a:solidFill>
                      <a:srgbClr val="007020"/>
                    </a:solidFill>
                    <a:latin typeface="Courier"/>
                  </a:rPr>
                  <a:t>mean</a:t>
                </a:r>
                <a:r>
                  <a:rPr sz="1800">
                    <a:latin typeface="Courier"/>
                  </a:rPr>
                  <a:t>(grades</a:t>
                </a:r>
                <a:r>
                  <a:rPr sz="1800">
                    <a:solidFill>
                      <a:srgbClr val="666666"/>
                    </a:solidFill>
                    <a:latin typeface="Courier"/>
                  </a:rPr>
                  <a:t>$</a:t>
                </a:r>
                <a:r>
                  <a:rPr sz="1800">
                    <a:latin typeface="Courier"/>
                  </a:rPr>
                  <a:t>Fall, </a:t>
                </a:r>
                <a:r>
                  <a:rPr sz="1800">
                    <a:solidFill>
                      <a:srgbClr val="902000"/>
                    </a:solidFill>
                    <a:latin typeface="Courier"/>
                  </a:rPr>
                  <a:t>na.rm =</a:t>
                </a:r>
                <a:r>
                  <a:rPr sz="1800">
                    <a:latin typeface="Courier"/>
                  </a:rPr>
                  <a:t> </a:t>
                </a:r>
                <a:r>
                  <a:rPr sz="1800">
                    <a:solidFill>
                      <a:srgbClr val="007020"/>
                    </a:solidFill>
                    <a:latin typeface="Courier"/>
                  </a:rPr>
                  <a:t>TRUE</a:t>
                </a:r>
                <a:r>
                  <a:rPr sz="1800">
                    <a:latin typeface="Courier"/>
                  </a:rPr>
                  <a:t>)</a:t>
                </a:r>
                <a:br/>
                <a:r>
                  <a:rPr sz="1800">
                    <a:latin typeface="Courier"/>
                  </a:rPr>
                  <a:t>s1 &lt;-</a:t>
                </a:r>
                <a:r>
                  <a:rPr sz="1800">
                    <a:solidFill>
                      <a:srgbClr val="4070A0"/>
                    </a:solidFill>
                    <a:latin typeface="Courier"/>
                  </a:rPr>
                  <a:t> </a:t>
                </a:r>
                <a:r>
                  <a:rPr sz="1800" b="1">
                    <a:solidFill>
                      <a:srgbClr val="007020"/>
                    </a:solidFill>
                    <a:latin typeface="Courier"/>
                  </a:rPr>
                  <a:t>sd</a:t>
                </a:r>
                <a:r>
                  <a:rPr sz="1800">
                    <a:latin typeface="Courier"/>
                  </a:rPr>
                  <a:t>(grades</a:t>
                </a:r>
                <a:r>
                  <a:rPr sz="1800">
                    <a:solidFill>
                      <a:srgbClr val="666666"/>
                    </a:solidFill>
                    <a:latin typeface="Courier"/>
                  </a:rPr>
                  <a:t>$</a:t>
                </a:r>
                <a:r>
                  <a:rPr sz="1800">
                    <a:latin typeface="Courier"/>
                  </a:rPr>
                  <a:t>Fall, </a:t>
                </a:r>
                <a:r>
                  <a:rPr sz="1800">
                    <a:solidFill>
                      <a:srgbClr val="902000"/>
                    </a:solidFill>
                    <a:latin typeface="Courier"/>
                  </a:rPr>
                  <a:t>na.rm =</a:t>
                </a:r>
                <a:r>
                  <a:rPr sz="1800">
                    <a:latin typeface="Courier"/>
                  </a:rPr>
                  <a:t> </a:t>
                </a:r>
                <a:r>
                  <a:rPr sz="1800">
                    <a:solidFill>
                      <a:srgbClr val="007020"/>
                    </a:solidFill>
                    <a:latin typeface="Courier"/>
                  </a:rPr>
                  <a:t>TRUE</a:t>
                </a:r>
                <a:r>
                  <a:rPr sz="1800">
                    <a:latin typeface="Courier"/>
                  </a:rPr>
                  <a:t>)</a:t>
                </a:r>
                <a:br/>
                <a:r>
                  <a:rPr sz="1800">
                    <a:latin typeface="Courier"/>
                  </a:rPr>
                  <a:t>n1 &lt;-</a:t>
                </a:r>
                <a:r>
                  <a:rPr sz="1800">
                    <a:solidFill>
                      <a:srgbClr val="4070A0"/>
                    </a:solidFill>
                    <a:latin typeface="Courier"/>
                  </a:rPr>
                  <a:t> </a:t>
                </a:r>
                <a:r>
                  <a:rPr sz="1800" b="1">
                    <a:solidFill>
                      <a:srgbClr val="007020"/>
                    </a:solidFill>
                    <a:latin typeface="Courier"/>
                  </a:rPr>
                  <a:t>length</a:t>
                </a:r>
                <a:r>
                  <a:rPr sz="1800">
                    <a:latin typeface="Courier"/>
                  </a:rPr>
                  <a:t>(</a:t>
                </a:r>
                <a:r>
                  <a:rPr sz="1800" b="1">
                    <a:solidFill>
                      <a:srgbClr val="007020"/>
                    </a:solidFill>
                    <a:latin typeface="Courier"/>
                  </a:rPr>
                  <a:t>which</a:t>
                </a:r>
                <a:r>
                  <a:rPr sz="1800">
                    <a:latin typeface="Courier"/>
                  </a:rPr>
                  <a:t>(</a:t>
                </a:r>
                <a:r>
                  <a:rPr sz="1800">
                    <a:solidFill>
                      <a:srgbClr val="666666"/>
                    </a:solidFill>
                    <a:latin typeface="Courier"/>
                  </a:rPr>
                  <a:t>!</a:t>
                </a:r>
                <a:r>
                  <a:rPr sz="1800" b="1">
                    <a:solidFill>
                      <a:srgbClr val="007020"/>
                    </a:solidFill>
                    <a:latin typeface="Courier"/>
                  </a:rPr>
                  <a:t>is.na</a:t>
                </a:r>
                <a:r>
                  <a:rPr sz="1800">
                    <a:latin typeface="Courier"/>
                  </a:rPr>
                  <a:t>(grades</a:t>
                </a:r>
                <a:r>
                  <a:rPr sz="1800">
                    <a:solidFill>
                      <a:srgbClr val="666666"/>
                    </a:solidFill>
                    <a:latin typeface="Courier"/>
                  </a:rPr>
                  <a:t>$</a:t>
                </a:r>
                <a:r>
                  <a:rPr sz="1800">
                    <a:latin typeface="Courier"/>
                  </a:rPr>
                  <a:t>Fall)))</a:t>
                </a:r>
                <a:br/>
                <a:r>
                  <a:rPr sz="1800">
                    <a:latin typeface="Courier"/>
                  </a:rPr>
                  <a:t>xbar2 &lt;-</a:t>
                </a:r>
                <a:r>
                  <a:rPr sz="1800">
                    <a:solidFill>
                      <a:srgbClr val="4070A0"/>
                    </a:solidFill>
                    <a:latin typeface="Courier"/>
                  </a:rPr>
                  <a:t> </a:t>
                </a:r>
                <a:r>
                  <a:rPr sz="1800" b="1">
                    <a:solidFill>
                      <a:srgbClr val="007020"/>
                    </a:solidFill>
                    <a:latin typeface="Courier"/>
                  </a:rPr>
                  <a:t>mean</a:t>
                </a:r>
                <a:r>
                  <a:rPr sz="1800">
                    <a:latin typeface="Courier"/>
                  </a:rPr>
                  <a:t>(grades</a:t>
                </a:r>
                <a:r>
                  <a:rPr sz="1800">
                    <a:solidFill>
                      <a:srgbClr val="666666"/>
                    </a:solidFill>
                    <a:latin typeface="Courier"/>
                  </a:rPr>
                  <a:t>$</a:t>
                </a:r>
                <a:r>
                  <a:rPr sz="1800">
                    <a:latin typeface="Courier"/>
                  </a:rPr>
                  <a:t>Summer, </a:t>
                </a:r>
                <a:r>
                  <a:rPr sz="1800">
                    <a:solidFill>
                      <a:srgbClr val="902000"/>
                    </a:solidFill>
                    <a:latin typeface="Courier"/>
                  </a:rPr>
                  <a:t>na.rm =</a:t>
                </a:r>
                <a:r>
                  <a:rPr sz="1800">
                    <a:latin typeface="Courier"/>
                  </a:rPr>
                  <a:t> </a:t>
                </a:r>
                <a:r>
                  <a:rPr sz="1800">
                    <a:solidFill>
                      <a:srgbClr val="007020"/>
                    </a:solidFill>
                    <a:latin typeface="Courier"/>
                  </a:rPr>
                  <a:t>TRUE</a:t>
                </a:r>
                <a:r>
                  <a:rPr sz="1800">
                    <a:latin typeface="Courier"/>
                  </a:rPr>
                  <a:t>)</a:t>
                </a:r>
                <a:br/>
                <a:r>
                  <a:rPr sz="1800">
                    <a:latin typeface="Courier"/>
                  </a:rPr>
                  <a:t>s2 &lt;-</a:t>
                </a:r>
                <a:r>
                  <a:rPr sz="1800">
                    <a:solidFill>
                      <a:srgbClr val="4070A0"/>
                    </a:solidFill>
                    <a:latin typeface="Courier"/>
                  </a:rPr>
                  <a:t> </a:t>
                </a:r>
                <a:r>
                  <a:rPr sz="1800" b="1">
                    <a:solidFill>
                      <a:srgbClr val="007020"/>
                    </a:solidFill>
                    <a:latin typeface="Courier"/>
                  </a:rPr>
                  <a:t>sd</a:t>
                </a:r>
                <a:r>
                  <a:rPr sz="1800">
                    <a:latin typeface="Courier"/>
                  </a:rPr>
                  <a:t>(grades</a:t>
                </a:r>
                <a:r>
                  <a:rPr sz="1800">
                    <a:solidFill>
                      <a:srgbClr val="666666"/>
                    </a:solidFill>
                    <a:latin typeface="Courier"/>
                  </a:rPr>
                  <a:t>$</a:t>
                </a:r>
                <a:r>
                  <a:rPr sz="1800">
                    <a:latin typeface="Courier"/>
                  </a:rPr>
                  <a:t>Summer, </a:t>
                </a:r>
                <a:r>
                  <a:rPr sz="1800">
                    <a:solidFill>
                      <a:srgbClr val="902000"/>
                    </a:solidFill>
                    <a:latin typeface="Courier"/>
                  </a:rPr>
                  <a:t>na.rm =</a:t>
                </a:r>
                <a:r>
                  <a:rPr sz="1800">
                    <a:latin typeface="Courier"/>
                  </a:rPr>
                  <a:t> </a:t>
                </a:r>
                <a:r>
                  <a:rPr sz="1800">
                    <a:solidFill>
                      <a:srgbClr val="007020"/>
                    </a:solidFill>
                    <a:latin typeface="Courier"/>
                  </a:rPr>
                  <a:t>TRUE</a:t>
                </a:r>
                <a:r>
                  <a:rPr sz="1800">
                    <a:latin typeface="Courier"/>
                  </a:rPr>
                  <a:t>)</a:t>
                </a:r>
                <a:br/>
                <a:r>
                  <a:rPr sz="1800">
                    <a:latin typeface="Courier"/>
                  </a:rPr>
                  <a:t>n2 &lt;-</a:t>
                </a:r>
                <a:r>
                  <a:rPr sz="1800">
                    <a:solidFill>
                      <a:srgbClr val="4070A0"/>
                    </a:solidFill>
                    <a:latin typeface="Courier"/>
                  </a:rPr>
                  <a:t> </a:t>
                </a:r>
                <a:r>
                  <a:rPr sz="1800" b="1">
                    <a:solidFill>
                      <a:srgbClr val="007020"/>
                    </a:solidFill>
                    <a:latin typeface="Courier"/>
                  </a:rPr>
                  <a:t>length</a:t>
                </a:r>
                <a:r>
                  <a:rPr sz="1800">
                    <a:latin typeface="Courier"/>
                  </a:rPr>
                  <a:t>(</a:t>
                </a:r>
                <a:r>
                  <a:rPr sz="1800" b="1">
                    <a:solidFill>
                      <a:srgbClr val="007020"/>
                    </a:solidFill>
                    <a:latin typeface="Courier"/>
                  </a:rPr>
                  <a:t>which</a:t>
                </a:r>
                <a:r>
                  <a:rPr sz="1800">
                    <a:latin typeface="Courier"/>
                  </a:rPr>
                  <a:t>(</a:t>
                </a:r>
                <a:r>
                  <a:rPr sz="1800">
                    <a:solidFill>
                      <a:srgbClr val="666666"/>
                    </a:solidFill>
                    <a:latin typeface="Courier"/>
                  </a:rPr>
                  <a:t>!</a:t>
                </a:r>
                <a:r>
                  <a:rPr sz="1800" b="1">
                    <a:solidFill>
                      <a:srgbClr val="007020"/>
                    </a:solidFill>
                    <a:latin typeface="Courier"/>
                  </a:rPr>
                  <a:t>is.na</a:t>
                </a:r>
                <a:r>
                  <a:rPr sz="1800">
                    <a:latin typeface="Courier"/>
                  </a:rPr>
                  <a:t>(grades</a:t>
                </a:r>
                <a:r>
                  <a:rPr sz="1800">
                    <a:solidFill>
                      <a:srgbClr val="666666"/>
                    </a:solidFill>
                    <a:latin typeface="Courier"/>
                  </a:rPr>
                  <a:t>$</a:t>
                </a:r>
                <a:r>
                  <a:rPr sz="1800">
                    <a:latin typeface="Courier"/>
                  </a:rPr>
                  <a:t>Summer)))</a:t>
                </a:r>
                <a:br/>
                <a:r>
                  <a:rPr sz="1800">
                    <a:latin typeface="Courier"/>
                  </a:rPr>
                  <a:t>SE &lt;-</a:t>
                </a:r>
                <a:r>
                  <a:rPr sz="1800">
                    <a:solidFill>
                      <a:srgbClr val="4070A0"/>
                    </a:solidFill>
                    <a:latin typeface="Courier"/>
                  </a:rPr>
                  <a:t> </a:t>
                </a:r>
                <a:r>
                  <a:rPr sz="1800" b="1">
                    <a:solidFill>
                      <a:srgbClr val="007020"/>
                    </a:solidFill>
                    <a:latin typeface="Courier"/>
                  </a:rPr>
                  <a:t>sqrt</a:t>
                </a:r>
                <a:r>
                  <a:rPr sz="1800">
                    <a:latin typeface="Courier"/>
                  </a:rPr>
                  <a:t>( s1</a:t>
                </a:r>
                <a:r>
                  <a:rPr sz="1800">
                    <a:solidFill>
                      <a:srgbClr val="666666"/>
                    </a:solidFill>
                    <a:latin typeface="Courier"/>
                  </a:rPr>
                  <a:t>^</a:t>
                </a:r>
                <a:r>
                  <a:rPr sz="1800">
                    <a:solidFill>
                      <a:srgbClr val="40A070"/>
                    </a:solidFill>
                    <a:latin typeface="Courier"/>
                  </a:rPr>
                  <a:t>2</a:t>
                </a:r>
                <a:r>
                  <a:rPr sz="1800">
                    <a:solidFill>
                      <a:srgbClr val="666666"/>
                    </a:solidFill>
                    <a:latin typeface="Courier"/>
                  </a:rPr>
                  <a:t>/</a:t>
                </a:r>
                <a:r>
                  <a:rPr sz="1800">
                    <a:latin typeface="Courier"/>
                  </a:rPr>
                  <a:t>n1 </a:t>
                </a:r>
                <a:r>
                  <a:rPr sz="1800">
                    <a:solidFill>
                      <a:srgbClr val="666666"/>
                    </a:solidFill>
                    <a:latin typeface="Courier"/>
                  </a:rPr>
                  <a:t>+</a:t>
                </a:r>
                <a:r>
                  <a:rPr sz="1800">
                    <a:solidFill>
                      <a:srgbClr val="4070A0"/>
                    </a:solidFill>
                    <a:latin typeface="Courier"/>
                  </a:rPr>
                  <a:t> </a:t>
                </a:r>
                <a:r>
                  <a:rPr sz="1800">
                    <a:latin typeface="Courier"/>
                  </a:rPr>
                  <a:t>s2</a:t>
                </a:r>
                <a:r>
                  <a:rPr sz="1800">
                    <a:solidFill>
                      <a:srgbClr val="666666"/>
                    </a:solidFill>
                    <a:latin typeface="Courier"/>
                  </a:rPr>
                  <a:t>^</a:t>
                </a:r>
                <a:r>
                  <a:rPr sz="1800">
                    <a:solidFill>
                      <a:srgbClr val="40A070"/>
                    </a:solidFill>
                    <a:latin typeface="Courier"/>
                  </a:rPr>
                  <a:t>2</a:t>
                </a:r>
                <a:r>
                  <a:rPr sz="1800">
                    <a:solidFill>
                      <a:srgbClr val="666666"/>
                    </a:solidFill>
                    <a:latin typeface="Courier"/>
                  </a:rPr>
                  <a:t>/</a:t>
                </a:r>
                <a:r>
                  <a:rPr sz="1800">
                    <a:latin typeface="Courier"/>
                  </a:rPr>
                  <a:t>n2 )</a:t>
                </a:r>
                <a:br/>
                <a:r>
                  <a:rPr sz="1800">
                    <a:latin typeface="Courier"/>
                  </a:rPr>
                  <a:t>h0 &lt;-</a:t>
                </a:r>
                <a:r>
                  <a:rPr sz="1800">
                    <a:solidFill>
                      <a:srgbClr val="4070A0"/>
                    </a:solidFill>
                    <a:latin typeface="Courier"/>
                  </a:rPr>
                  <a:t> </a:t>
                </a:r>
                <a:r>
                  <a:rPr sz="1800">
                    <a:solidFill>
                      <a:srgbClr val="40A070"/>
                    </a:solidFill>
                    <a:latin typeface="Courier"/>
                  </a:rPr>
                  <a:t>0</a:t>
                </a:r>
                <a:br/>
                <a:r>
                  <a:rPr sz="1800">
                    <a:latin typeface="Courier"/>
                  </a:rPr>
                  <a:t>T &lt;-</a:t>
                </a:r>
                <a:r>
                  <a:rPr sz="1800">
                    <a:solidFill>
                      <a:srgbClr val="4070A0"/>
                    </a:solidFill>
                    <a:latin typeface="Courier"/>
                  </a:rPr>
                  <a:t> </a:t>
                </a:r>
                <a:r>
                  <a:rPr sz="1800">
                    <a:latin typeface="Courier"/>
                  </a:rPr>
                  <a:t>((xbar1 </a:t>
                </a:r>
                <a:r>
                  <a:rPr sz="1800">
                    <a:solidFill>
                      <a:srgbClr val="666666"/>
                    </a:solidFill>
                    <a:latin typeface="Courier"/>
                  </a:rPr>
                  <a:t>-</a:t>
                </a:r>
                <a:r>
                  <a:rPr sz="1800">
                    <a:solidFill>
                      <a:srgbClr val="4070A0"/>
                    </a:solidFill>
                    <a:latin typeface="Courier"/>
                  </a:rPr>
                  <a:t> </a:t>
                </a:r>
                <a:r>
                  <a:rPr sz="1800">
                    <a:latin typeface="Courier"/>
                  </a:rPr>
                  <a:t>xbar2) </a:t>
                </a:r>
                <a:r>
                  <a:rPr sz="1800">
                    <a:solidFill>
                      <a:srgbClr val="666666"/>
                    </a:solidFill>
                    <a:latin typeface="Courier"/>
                  </a:rPr>
                  <a:t>-</a:t>
                </a:r>
                <a:r>
                  <a:rPr sz="1800">
                    <a:solidFill>
                      <a:srgbClr val="4070A0"/>
                    </a:solidFill>
                    <a:latin typeface="Courier"/>
                  </a:rPr>
                  <a:t> </a:t>
                </a:r>
                <a:r>
                  <a:rPr sz="1800">
                    <a:latin typeface="Courier"/>
                  </a:rPr>
                  <a:t>h0) </a:t>
                </a:r>
                <a:r>
                  <a:rPr sz="1800">
                    <a:solidFill>
                      <a:srgbClr val="666666"/>
                    </a:solidFill>
                    <a:latin typeface="Courier"/>
                  </a:rPr>
                  <a:t>/</a:t>
                </a:r>
                <a:r>
                  <a:rPr sz="1800">
                    <a:solidFill>
                      <a:srgbClr val="4070A0"/>
                    </a:solidFill>
                    <a:latin typeface="Courier"/>
                  </a:rPr>
                  <a:t> </a:t>
                </a:r>
                <a:r>
                  <a:rPr sz="1800">
                    <a:latin typeface="Courier"/>
                  </a:rPr>
                  <a:t>SE</a:t>
                </a:r>
                <a:br/>
                <a:r>
                  <a:rPr sz="1800">
                    <a:latin typeface="Courier"/>
                  </a:rPr>
                  <a:t>T</a:t>
                </a:r>
              </a:p>
              <a:p>
                <a:pPr lvl="0" marL="1270000" indent="0">
                  <a:buNone/>
                </a:pPr>
                <a:r>
                  <a:rPr sz="1800">
                    <a:latin typeface="Courier"/>
                  </a:rPr>
                  <a:t>## [1] -0.5169846</a:t>
                </a:r>
              </a:p>
            </p:txBody>
          </p:sp>
        </mc:Choice>
      </mc:AlternateContent>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Conclusion</a:t>
            </a:r>
            <a:r>
              <a:rPr/>
              <a:t> </a:t>
            </a:r>
            <a:r>
              <a:rPr/>
              <a:t>(Manual)</a:t>
            </a:r>
          </a:p>
        </p:txBody>
      </p:sp>
      <p:sp>
        <p:nvSpPr>
          <p:cNvPr id="3" name="Content Placeholder 2"/>
          <p:cNvSpPr>
            <a:spLocks noGrp="1"/>
          </p:cNvSpPr>
          <p:nvPr>
            <p:ph idx="1"/>
          </p:nvPr>
        </p:nvSpPr>
        <p:spPr/>
        <p:txBody>
          <a:bodyPr/>
          <a:lstStyle/>
          <a:p>
            <a:pPr lvl="0" marL="0" indent="0">
              <a:buNone/>
            </a:pPr>
            <a:r>
              <a:rPr/>
              <a:t>So we compute the p-value:</a:t>
            </a:r>
          </a:p>
          <a:p>
            <a:pPr lvl="0" marL="1270000" indent="0">
              <a:buNone/>
            </a:pPr>
            <a:r>
              <a:rPr sz="1800">
                <a:latin typeface="Courier"/>
              </a:rPr>
              <a:t>df &lt;-</a:t>
            </a:r>
            <a:r>
              <a:rPr sz="1800">
                <a:solidFill>
                  <a:srgbClr val="4070A0"/>
                </a:solidFill>
                <a:latin typeface="Courier"/>
              </a:rPr>
              <a:t> </a:t>
            </a:r>
            <a:r>
              <a:rPr sz="1800" b="1">
                <a:solidFill>
                  <a:srgbClr val="007020"/>
                </a:solidFill>
                <a:latin typeface="Courier"/>
              </a:rPr>
              <a:t>min</a:t>
            </a:r>
            <a:r>
              <a:rPr sz="1800">
                <a:latin typeface="Courier"/>
              </a:rPr>
              <a:t>(n1 </a:t>
            </a:r>
            <a:r>
              <a:rPr sz="1800">
                <a:solidFill>
                  <a:srgbClr val="666666"/>
                </a:solidFill>
                <a:latin typeface="Courier"/>
              </a:rPr>
              <a:t>-</a:t>
            </a:r>
            <a:r>
              <a:rPr sz="1800">
                <a:solidFill>
                  <a:srgbClr val="4070A0"/>
                </a:solidFill>
                <a:latin typeface="Courier"/>
              </a:rPr>
              <a:t> </a:t>
            </a:r>
            <a:r>
              <a:rPr sz="1800">
                <a:solidFill>
                  <a:srgbClr val="40A070"/>
                </a:solidFill>
                <a:latin typeface="Courier"/>
              </a:rPr>
              <a:t>1</a:t>
            </a:r>
            <a:r>
              <a:rPr sz="1800">
                <a:latin typeface="Courier"/>
              </a:rPr>
              <a:t>, n2 </a:t>
            </a:r>
            <a:r>
              <a:rPr sz="1800">
                <a:solidFill>
                  <a:srgbClr val="666666"/>
                </a:solidFill>
                <a:latin typeface="Courier"/>
              </a:rPr>
              <a:t>-</a:t>
            </a:r>
            <a:r>
              <a:rPr sz="1800">
                <a:solidFill>
                  <a:srgbClr val="4070A0"/>
                </a:solidFill>
                <a:latin typeface="Courier"/>
              </a:rPr>
              <a:t> </a:t>
            </a:r>
            <a:r>
              <a:rPr sz="1800">
                <a:solidFill>
                  <a:srgbClr val="40A070"/>
                </a:solidFill>
                <a:latin typeface="Courier"/>
              </a:rPr>
              <a:t>1</a:t>
            </a:r>
            <a:r>
              <a:rPr sz="1800">
                <a:latin typeface="Courier"/>
              </a:rPr>
              <a:t>)</a:t>
            </a:r>
            <a:br/>
            <a:r>
              <a:rPr sz="1800" b="1">
                <a:solidFill>
                  <a:srgbClr val="007020"/>
                </a:solidFill>
                <a:latin typeface="Courier"/>
              </a:rPr>
              <a:t>pt</a:t>
            </a:r>
            <a:r>
              <a:rPr sz="1800">
                <a:latin typeface="Courier"/>
              </a:rPr>
              <a:t>(T, </a:t>
            </a:r>
            <a:r>
              <a:rPr sz="1800">
                <a:solidFill>
                  <a:srgbClr val="902000"/>
                </a:solidFill>
                <a:latin typeface="Courier"/>
              </a:rPr>
              <a:t>df =</a:t>
            </a:r>
            <a:r>
              <a:rPr sz="1800">
                <a:latin typeface="Courier"/>
              </a:rPr>
              <a:t> df, </a:t>
            </a:r>
            <a:r>
              <a:rPr sz="1800">
                <a:solidFill>
                  <a:srgbClr val="902000"/>
                </a:solidFill>
                <a:latin typeface="Courier"/>
              </a:rPr>
              <a:t>lower.tail =</a:t>
            </a:r>
            <a:r>
              <a:rPr sz="1800">
                <a:latin typeface="Courier"/>
              </a:rPr>
              <a:t> </a:t>
            </a:r>
            <a:r>
              <a:rPr sz="1800">
                <a:solidFill>
                  <a:srgbClr val="007020"/>
                </a:solidFill>
                <a:latin typeface="Courier"/>
              </a:rPr>
              <a:t>TRUE</a:t>
            </a:r>
            <a:r>
              <a:rPr sz="1800">
                <a:latin typeface="Courier"/>
              </a:rPr>
              <a:t>) </a:t>
            </a:r>
            <a:r>
              <a:rPr sz="1800">
                <a:solidFill>
                  <a:srgbClr val="666666"/>
                </a:solidFill>
                <a:latin typeface="Courier"/>
              </a:rPr>
              <a:t>*</a:t>
            </a:r>
            <a:r>
              <a:rPr sz="1800">
                <a:solidFill>
                  <a:srgbClr val="4070A0"/>
                </a:solidFill>
                <a:latin typeface="Courier"/>
              </a:rPr>
              <a:t> </a:t>
            </a:r>
            <a:r>
              <a:rPr sz="1800">
                <a:solidFill>
                  <a:srgbClr val="40A070"/>
                </a:solidFill>
                <a:latin typeface="Courier"/>
              </a:rPr>
              <a:t>2</a:t>
            </a:r>
          </a:p>
          <a:p>
            <a:pPr lvl="0" marL="1270000" indent="0">
              <a:buNone/>
            </a:pPr>
            <a:r>
              <a:rPr sz="1800">
                <a:latin typeface="Courier"/>
              </a:rPr>
              <a:t>## [1] 0.6085139</a:t>
            </a:r>
          </a:p>
          <a:p>
            <a:pPr lvl="0" marL="0" indent="0">
              <a:buNone/>
            </a:pPr>
            <a:r>
              <a:rPr/>
              <a:t>So this p-value is large, and we fail to reject the null: we do not have evidence of a difference in the average final grade for MATH 1051H for Fall versus Summer.</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Automatic</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1270000" indent="0">
                  <a:buNone/>
                </a:pPr>
                <a:r>
                  <a:rPr sz="1800" b="1">
                    <a:solidFill>
                      <a:srgbClr val="007020"/>
                    </a:solidFill>
                    <a:latin typeface="Courier"/>
                  </a:rPr>
                  <a:t>t.test</a:t>
                </a:r>
                <a:r>
                  <a:rPr sz="1800">
                    <a:latin typeface="Courier"/>
                  </a:rPr>
                  <a:t>(</a:t>
                </a:r>
                <a:r>
                  <a:rPr sz="1800">
                    <a:solidFill>
                      <a:srgbClr val="902000"/>
                    </a:solidFill>
                    <a:latin typeface="Courier"/>
                  </a:rPr>
                  <a:t>x =</a:t>
                </a:r>
                <a:r>
                  <a:rPr sz="1800">
                    <a:latin typeface="Courier"/>
                  </a:rPr>
                  <a:t> grades</a:t>
                </a:r>
                <a:r>
                  <a:rPr sz="1800">
                    <a:solidFill>
                      <a:srgbClr val="666666"/>
                    </a:solidFill>
                    <a:latin typeface="Courier"/>
                  </a:rPr>
                  <a:t>$</a:t>
                </a:r>
                <a:r>
                  <a:rPr sz="1800">
                    <a:latin typeface="Courier"/>
                  </a:rPr>
                  <a:t>Fall, </a:t>
                </a:r>
                <a:r>
                  <a:rPr sz="1800">
                    <a:solidFill>
                      <a:srgbClr val="902000"/>
                    </a:solidFill>
                    <a:latin typeface="Courier"/>
                  </a:rPr>
                  <a:t>y =</a:t>
                </a:r>
                <a:r>
                  <a:rPr sz="1800">
                    <a:latin typeface="Courier"/>
                  </a:rPr>
                  <a:t> grades</a:t>
                </a:r>
                <a:r>
                  <a:rPr sz="1800">
                    <a:solidFill>
                      <a:srgbClr val="666666"/>
                    </a:solidFill>
                    <a:latin typeface="Courier"/>
                  </a:rPr>
                  <a:t>$</a:t>
                </a:r>
                <a:r>
                  <a:rPr sz="1800">
                    <a:latin typeface="Courier"/>
                  </a:rPr>
                  <a:t>Summer, </a:t>
                </a:r>
                <a:br/>
                <a:r>
                  <a:rPr sz="1800">
                    <a:latin typeface="Courier"/>
                  </a:rPr>
                  <a:t>       </a:t>
                </a:r>
                <a:r>
                  <a:rPr sz="1800">
                    <a:solidFill>
                      <a:srgbClr val="902000"/>
                    </a:solidFill>
                    <a:latin typeface="Courier"/>
                  </a:rPr>
                  <a:t>alternative =</a:t>
                </a:r>
                <a:r>
                  <a:rPr sz="1800">
                    <a:latin typeface="Courier"/>
                  </a:rPr>
                  <a:t> </a:t>
                </a:r>
                <a:r>
                  <a:rPr sz="1800">
                    <a:solidFill>
                      <a:srgbClr val="4070A0"/>
                    </a:solidFill>
                    <a:latin typeface="Courier"/>
                  </a:rPr>
                  <a:t>"two.sided"</a:t>
                </a:r>
                <a:r>
                  <a:rPr sz="1800">
                    <a:latin typeface="Courier"/>
                  </a:rPr>
                  <a:t>, </a:t>
                </a:r>
                <a:r>
                  <a:rPr sz="1800">
                    <a:solidFill>
                      <a:srgbClr val="902000"/>
                    </a:solidFill>
                    <a:latin typeface="Courier"/>
                  </a:rPr>
                  <a:t>mu =</a:t>
                </a:r>
                <a:r>
                  <a:rPr sz="1800">
                    <a:latin typeface="Courier"/>
                  </a:rPr>
                  <a:t> </a:t>
                </a:r>
                <a:r>
                  <a:rPr sz="1800">
                    <a:solidFill>
                      <a:srgbClr val="40A070"/>
                    </a:solidFill>
                    <a:latin typeface="Courier"/>
                  </a:rPr>
                  <a:t>0</a:t>
                </a:r>
                <a:r>
                  <a:rPr sz="1800">
                    <a:latin typeface="Courier"/>
                  </a:rPr>
                  <a:t>)</a:t>
                </a:r>
              </a:p>
              <a:p>
                <a:pPr lvl="0" marL="1270000" indent="0">
                  <a:buNone/>
                </a:pPr>
                <a:r>
                  <a:rPr sz="1800">
                    <a:latin typeface="Courier"/>
                  </a:rPr>
                  <a:t>## 
##  Welch Two Sample t-test
## 
## data:  grades$Fall and grades$Summer
## t = -0.51698, df = 72.951, p-value = 0.6067
## alternative hypothesis: true difference in means is not equal to 0
## 95 percent confidence interval:
##  -8.773833  5.159547
## sample estimates:
## mean of x mean of y 
##  72.25000  74.05714</a:t>
                </a:r>
              </a:p>
              <a:p>
                <a:pPr lvl="0" marL="0" indent="0">
                  <a:buNone/>
                </a:pPr>
                <a:r>
                  <a:rPr/>
                  <a:t>See the output? We get exactly the same test statistic, but the df is estimated to be 72.951 instead of the smaller of </a:t>
                </a:r>
                <a14:m>
                  <m:oMath xmlns:m="http://schemas.openxmlformats.org/officeDocument/2006/math">
                    <m:sSub>
                      <m:e>
                        <m:r>
                          <m:t>n</m:t>
                        </m:r>
                      </m:e>
                      <m:sub>
                        <m:r>
                          <m:t>1</m:t>
                        </m:r>
                      </m:sub>
                    </m:sSub>
                    <m:r>
                      <m:t>−</m:t>
                    </m:r>
                    <m:r>
                      <m:t>1</m:t>
                    </m:r>
                  </m:oMath>
                </a14:m>
                <a:r>
                  <a:rPr/>
                  <a:t> and </a:t>
                </a:r>
                <a14:m>
                  <m:oMath xmlns:m="http://schemas.openxmlformats.org/officeDocument/2006/math">
                    <m:sSub>
                      <m:e>
                        <m:r>
                          <m:t>n</m:t>
                        </m:r>
                      </m:e>
                      <m:sub>
                        <m:r>
                          <m:t>2</m:t>
                        </m:r>
                      </m:sub>
                    </m:sSub>
                    <m:r>
                      <m:t>−</m:t>
                    </m:r>
                    <m:r>
                      <m:t>1</m:t>
                    </m:r>
                  </m:oMath>
                </a14:m>
                <a:r>
                  <a:rPr/>
                  <a:t>. This changes the p-value from 0.6085 to 0.6067.</a:t>
                </a:r>
              </a:p>
            </p:txBody>
          </p:sp>
        </mc:Choice>
      </mc:AlternateContent>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Conclusion</a:t>
            </a:r>
          </a:p>
        </p:txBody>
      </p:sp>
      <p:sp>
        <p:nvSpPr>
          <p:cNvPr id="3" name="Content Placeholder 2"/>
          <p:cNvSpPr>
            <a:spLocks noGrp="1"/>
          </p:cNvSpPr>
          <p:nvPr>
            <p:ph idx="1"/>
          </p:nvPr>
        </p:nvSpPr>
        <p:spPr/>
        <p:txBody>
          <a:bodyPr/>
          <a:lstStyle/>
          <a:p>
            <a:pPr lvl="0" marL="0" indent="0">
              <a:buNone/>
            </a:pPr>
            <a:r>
              <a:rPr b="1"/>
              <a:t>So</a:t>
            </a:r>
            <a:r>
              <a:rPr/>
              <a:t> be careful and use the method indicated by the problem you’re doing. Mostly, we will use the simple approximation, but look for WeBWorK problems that tell you not to do this!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Sample</a:t>
            </a:r>
            <a:r>
              <a:rPr/>
              <a:t> </a:t>
            </a:r>
            <a:r>
              <a:rPr/>
              <a:t>Means</a:t>
            </a:r>
            <a:r>
              <a:rPr/>
              <a:t> </a:t>
            </a:r>
            <a:r>
              <a:rPr/>
              <a:t>are</a:t>
            </a:r>
            <a:r>
              <a:rPr/>
              <a:t> </a:t>
            </a:r>
            <a:r>
              <a:rPr/>
              <a:t>Almost</a:t>
            </a:r>
            <a:r>
              <a:rPr/>
              <a:t> </a:t>
            </a:r>
            <a:r>
              <a:rPr/>
              <a:t>Normally</a:t>
            </a:r>
            <a:r>
              <a:rPr/>
              <a:t> </a:t>
            </a:r>
            <a:r>
              <a:rPr/>
              <a:t>Distributed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Remember the Central Limit Theorem (CLT).</a:t>
                </a:r>
              </a:p>
              <a:p>
                <a:pPr lvl="0" marL="0" indent="0">
                  <a:buNone/>
                </a:pPr>
                <a:r>
                  <a:rPr/>
                  <a:t>Sample means will be nearly normally distributed with mean equal to the population mean, </a:t>
                </a:r>
                <a14:m>
                  <m:oMath xmlns:m="http://schemas.openxmlformats.org/officeDocument/2006/math">
                    <m:r>
                      <m:t>μ</m:t>
                    </m:r>
                  </m:oMath>
                </a14:m>
                <a:r>
                  <a:rPr/>
                  <a:t>, and standard error equal to </a:t>
                </a:r>
                <a14:m>
                  <m:oMath xmlns:m="http://schemas.openxmlformats.org/officeDocument/2006/math">
                    <m:sSub>
                      <m:e>
                        <m:r>
                          <m:rPr>
                            <m:nor/>
                            <m:sty m:val="p"/>
                          </m:rPr>
                          <m:t>SE</m:t>
                        </m:r>
                      </m:e>
                      <m:sub>
                        <m:bar>
                          <m:barPr>
                            <m:pos m:val="top"/>
                          </m:barPr>
                          <m:e>
                            <m:r>
                              <m:t>x</m:t>
                            </m:r>
                          </m:e>
                        </m:bar>
                      </m:sub>
                    </m:sSub>
                  </m:oMath>
                </a14:m>
                <a:r>
                  <a:rPr/>
                  <a:t> from the last slide. We can write this formally.</a:t>
                </a:r>
              </a:p>
              <a:p>
                <a:pPr lvl="0" marL="0" indent="0">
                  <a:buNone/>
                </a:pPr>
                <a14:m>
                  <m:oMathPara xmlns:m="http://schemas.openxmlformats.org/officeDocument/2006/math">
                    <m:oMathParaPr>
                      <m:jc m:val="center"/>
                    </m:oMathParaPr>
                    <m:oMath>
                      <m:bar>
                        <m:barPr>
                          <m:pos m:val="top"/>
                        </m:barPr>
                        <m:e>
                          <m:r>
                            <m:t>x</m:t>
                          </m:r>
                        </m:e>
                      </m:bar>
                      <m:r>
                        <m:t>∼</m:t>
                      </m:r>
                      <m:r>
                        <m:rPr>
                          <m:sty m:val="p"/>
                          <m:scr m:val="script"/>
                        </m:rPr>
                        <m:t>N</m:t>
                      </m:r>
                      <m:d>
                        <m:dPr>
                          <m:begChr m:val="("/>
                          <m:endChr m:val=")"/>
                          <m:grow/>
                        </m:dPr>
                        <m:e>
                          <m:r>
                            <m:rPr>
                              <m:nor/>
                              <m:sty m:val="p"/>
                            </m:rPr>
                            <m:t>mean</m:t>
                          </m:r>
                          <m:r>
                            <m:t>=</m:t>
                          </m:r>
                          <m:r>
                            <m:t>μ</m:t>
                          </m:r>
                          <m:r>
                            <m:t>,</m:t>
                          </m:r>
                          <m:r>
                            <m:rPr>
                              <m:nor/>
                              <m:sty m:val="p"/>
                            </m:rPr>
                            <m:t>SE</m:t>
                          </m:r>
                          <m:r>
                            <m:t>=</m:t>
                          </m:r>
                          <m:f>
                            <m:fPr>
                              <m:type m:val="bar"/>
                            </m:fPr>
                            <m:num>
                              <m:r>
                                <m:t>σ</m:t>
                              </m:r>
                            </m:num>
                            <m:den>
                              <m:rad>
                                <m:radPr>
                                  <m:degHide m:val="1"/>
                                </m:radPr>
                                <m:deg/>
                                <m:e>
                                  <m:r>
                                    <m:t>n</m:t>
                                  </m:r>
                                </m:e>
                              </m:rad>
                            </m:den>
                          </m:f>
                        </m:e>
                      </m:d>
                    </m:oMath>
                  </m:oMathPara>
                </a14:m>
              </a:p>
              <a:p>
                <a:pPr lvl="0" marL="0" indent="0">
                  <a:buNone/>
                </a:pPr>
                <a:r>
                  <a:rPr/>
                  <a:t>But, of course, this is only true under certain conditions … same ones as usual!</a:t>
                </a:r>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Difference</a:t>
            </a:r>
            <a:r>
              <a:rPr/>
              <a:t> </a:t>
            </a:r>
            <a:r>
              <a:rPr/>
              <a:t>of</a:t>
            </a:r>
            <a:r>
              <a:rPr/>
              <a:t> </a:t>
            </a:r>
            <a:r>
              <a:rPr/>
              <a:t>Two</a:t>
            </a:r>
            <a:r>
              <a:rPr/>
              <a:t> </a:t>
            </a:r>
            <a:r>
              <a:rPr/>
              <a:t>Means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Diamonds</a:t>
            </a:r>
          </a:p>
        </p:txBody>
      </p:sp>
      <p:sp>
        <p:nvSpPr>
          <p:cNvPr id="3" name="Content Placeholder 2"/>
          <p:cNvSpPr>
            <a:spLocks noGrp="1"/>
          </p:cNvSpPr>
          <p:nvPr>
            <p:ph idx="1"/>
          </p:nvPr>
        </p:nvSpPr>
        <p:spPr/>
        <p:txBody>
          <a:bodyPr/>
          <a:lstStyle/>
          <a:p>
            <a:pPr lvl="1"/>
            <a:r>
              <a:rPr/>
              <a:t>Weights of diamonds are measured in carats.</a:t>
            </a:r>
          </a:p>
          <a:p>
            <a:pPr lvl="1"/>
            <a:r>
              <a:rPr/>
              <a:t>1 carat = 100 points, 0.99 carats = 99 points, etc.</a:t>
            </a:r>
          </a:p>
          <a:p>
            <a:pPr lvl="1"/>
            <a:r>
              <a:rPr/>
              <a:t>The difference between the size of a 0.99 carat diamond and a 1 carat diamond is undetectable to the naked human eye, but does the price of a 1 carat diamond tend to be higher than the price of a 0.99 diamond?</a:t>
            </a:r>
          </a:p>
          <a:p>
            <a:pPr lvl="1"/>
            <a:r>
              <a:rPr/>
              <a:t>We are going to test to see if there is a difference between the average prices of 0.99 and 1 carat diamonds.</a:t>
            </a:r>
          </a:p>
          <a:p>
            <a:pPr lvl="1"/>
            <a:r>
              <a:rPr/>
              <a:t>In order to be able to compare equivalent units, we divide the prices of 0.99 carat diamonds by 99 and 1 carat diamonds by 100, and compare the average point prices.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diamond.png" id="0" name="Picture 1"/>
          <p:cNvPicPr>
            <a:picLocks noGrp="1" noChangeAspect="1"/>
          </p:cNvPicPr>
          <p:nvPr/>
        </p:nvPicPr>
        <p:blipFill>
          <a:blip r:embed="rId2"/>
          <a:stretch>
            <a:fillRect/>
          </a:stretch>
        </p:blipFill>
        <p:spPr bwMode="auto">
          <a:xfrm>
            <a:off x="596900" y="1600200"/>
            <a:ext cx="7962900" cy="45212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 1052H - S62 - Lecture 04</dc:title>
  <dc:creator/>
  <cp:keywords/>
  <dcterms:created xsi:type="dcterms:W3CDTF">2020-06-28T02:25:45Z</dcterms:created>
  <dcterms:modified xsi:type="dcterms:W3CDTF">2020-06-28T02:25:45Z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yes</vt:lpwstr>
  </property>
  <property fmtid="{D5CDD505-2E9C-101B-9397-08002B2CF9AE}" pid="3" name="output">
    <vt:lpwstr/>
  </property>
</Properties>
</file>