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6" Type="http://schemas.openxmlformats.org/officeDocument/2006/relationships/viewProps" Target="viewProps.xml" /><Relationship Id="rId55" Type="http://schemas.openxmlformats.org/officeDocument/2006/relationships/presProps" Target="presProps.xml" /><Relationship Id="rId1" Type="http://schemas.openxmlformats.org/officeDocument/2006/relationships/slideMaster" Target="slideMasters/slideMaster1.xml" /><Relationship Id="rId58" Type="http://schemas.openxmlformats.org/officeDocument/2006/relationships/tableStyles" Target="tableStyles.xml" /><Relationship Id="rId5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MATH</a:t>
            </a:r>
            <a:r>
              <a:rPr/>
              <a:t> </a:t>
            </a:r>
            <a:r>
              <a:rPr/>
              <a:t>1052H</a:t>
            </a:r>
            <a:r>
              <a:rPr/>
              <a:t> </a:t>
            </a:r>
            <a:r>
              <a:rPr/>
              <a:t>-</a:t>
            </a:r>
            <a:r>
              <a:rPr/>
              <a:t> </a:t>
            </a:r>
            <a:r>
              <a:rPr/>
              <a:t>S62</a:t>
            </a:r>
            <a:r>
              <a:rPr/>
              <a:t> </a:t>
            </a:r>
            <a:r>
              <a:rPr/>
              <a:t>-</a:t>
            </a:r>
            <a:r>
              <a:rPr/>
              <a:t> </a:t>
            </a:r>
            <a:r>
              <a:rPr/>
              <a:t>Lecture</a:t>
            </a:r>
            <a:r>
              <a:rPr/>
              <a:t> </a:t>
            </a:r>
            <a:r>
              <a:rPr/>
              <a:t>05</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Friday</a:t>
            </a:r>
            <a:r>
              <a:rPr/>
              <a:t> </a:t>
            </a:r>
            <a:r>
              <a:rPr/>
              <a:t>the</a:t>
            </a:r>
            <a:r>
              <a:rPr/>
              <a:t> </a:t>
            </a:r>
            <a:r>
              <a:rPr/>
              <a:t>13th</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We want to investigate if people’s behavior is different on Friday 13th compared to Friday 6th. One approach is to compare the traffic flow on these two days.</a:t>
                </a:r>
              </a:p>
              <a:p>
                <a:pPr lvl="1"/>
                <a14:m>
                  <m:oMath xmlns:m="http://schemas.openxmlformats.org/officeDocument/2006/math">
                    <m:sSub>
                      <m:e>
                        <m:r>
                          <m:t>H</m:t>
                        </m:r>
                      </m:e>
                      <m:sub>
                        <m:r>
                          <m:t>0</m:t>
                        </m:r>
                      </m:sub>
                    </m:sSub>
                  </m:oMath>
                </a14:m>
                <a:r>
                  <a:rPr/>
                  <a:t>: Average traffic flow on Friday 6th and 13th are equal.</a:t>
                </a:r>
              </a:p>
              <a:p>
                <a:pPr lvl="1"/>
                <a14:m>
                  <m:oMath xmlns:m="http://schemas.openxmlformats.org/officeDocument/2006/math">
                    <m:sSub>
                      <m:e>
                        <m:r>
                          <m:t>H</m:t>
                        </m:r>
                      </m:e>
                      <m:sub>
                        <m:r>
                          <m:t>A</m:t>
                        </m:r>
                      </m:sub>
                    </m:sSub>
                  </m:oMath>
                </a14:m>
                <a:r>
                  <a:rPr/>
                  <a:t>: Average traffic flow on Friday 6th and 13th are different.</a:t>
                </a:r>
              </a:p>
              <a:p>
                <a:pPr lvl="0" marL="0" indent="0">
                  <a:buNone/>
                </a:pPr>
                <a:r>
                  <a:rPr/>
                  <a:t>Each case in the data set represents traffic flow recorded at the same location in the same month of the same year: one count from Friday 6th and the other Friday 13th. Are these two counts independent?</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Friday</a:t>
            </a:r>
            <a:r>
              <a:rPr/>
              <a:t> </a:t>
            </a:r>
            <a:r>
              <a:rPr/>
              <a:t>the</a:t>
            </a:r>
            <a:r>
              <a:rPr/>
              <a:t> </a:t>
            </a:r>
            <a:r>
              <a:rPr/>
              <a:t>13th</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We want to investigate if people’s behavior is different on Friday 13th compared to Friday 6th. One approach is to compare the traffic flow on these two days.</a:t>
                </a:r>
              </a:p>
              <a:p>
                <a:pPr lvl="1"/>
                <a14:m>
                  <m:oMath xmlns:m="http://schemas.openxmlformats.org/officeDocument/2006/math">
                    <m:sSub>
                      <m:e>
                        <m:r>
                          <m:t>H</m:t>
                        </m:r>
                      </m:e>
                      <m:sub>
                        <m:r>
                          <m:t>0</m:t>
                        </m:r>
                      </m:sub>
                    </m:sSub>
                  </m:oMath>
                </a14:m>
                <a:r>
                  <a:rPr/>
                  <a:t>: Average traffic flow on Friday 6th and 13th are equal.</a:t>
                </a:r>
              </a:p>
              <a:p>
                <a:pPr lvl="1"/>
                <a14:m>
                  <m:oMath xmlns:m="http://schemas.openxmlformats.org/officeDocument/2006/math">
                    <m:sSub>
                      <m:e>
                        <m:r>
                          <m:t>H</m:t>
                        </m:r>
                      </m:e>
                      <m:sub>
                        <m:r>
                          <m:t>A</m:t>
                        </m:r>
                      </m:sub>
                    </m:sSub>
                  </m:oMath>
                </a14:m>
                <a:r>
                  <a:rPr/>
                  <a:t>: Average traffic flow on Friday 6th and 13th are different.</a:t>
                </a:r>
              </a:p>
              <a:p>
                <a:pPr lvl="0" marL="0" indent="0">
                  <a:buNone/>
                </a:pPr>
                <a:r>
                  <a:rPr/>
                  <a:t>Each case in the data set represents traffic flow recorded at the same location in the same month of the same year: one count from Friday 6th and the other Friday 13th. Are these two counts independent?</a:t>
                </a:r>
              </a:p>
              <a:p>
                <a:pPr lvl="0" marL="0" indent="0">
                  <a:buNone/>
                </a:pPr>
                <a:r>
                  <a:rPr b="1"/>
                  <a:t>No</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Hypotheses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are the hypotheses for testing for a difference between the average traffic flow between Friday 6th and 13th?</a:t>
                </a:r>
              </a:p>
              <a:p>
                <a:pPr lvl="1"/>
                <a14:m>
                  <m:oMath xmlns:m="http://schemas.openxmlformats.org/officeDocument/2006/math">
                    <m:sSub>
                      <m:e>
                        <m:r>
                          <m:t>H</m:t>
                        </m:r>
                      </m:e>
                      <m:sub>
                        <m:r>
                          <m:t>0</m:t>
                        </m:r>
                      </m:sub>
                    </m:sSub>
                    <m:r>
                      <m:t>:</m:t>
                    </m:r>
                    <m:sSub>
                      <m:e>
                        <m:r>
                          <m:t>μ</m:t>
                        </m:r>
                      </m:e>
                      <m:sub>
                        <m:r>
                          <m:rPr>
                            <m:nor/>
                            <m:sty m:val="p"/>
                          </m:rPr>
                          <m:t>6th</m:t>
                        </m:r>
                      </m:sub>
                    </m:sSub>
                    <m:r>
                      <m:t>=</m:t>
                    </m:r>
                    <m:sSub>
                      <m:e>
                        <m:r>
                          <m:t>μ</m:t>
                        </m:r>
                      </m:e>
                      <m:sub>
                        <m:r>
                          <m:rPr>
                            <m:nor/>
                            <m:sty m:val="p"/>
                          </m:rPr>
                          <m:t>13th</m:t>
                        </m:r>
                      </m:sub>
                    </m:sSub>
                    <m:r>
                      <m:t>  </m:t>
                    </m:r>
                    <m:r>
                      <m:rPr>
                        <m:nor/>
                        <m:sty m:val="p"/>
                      </m:rPr>
                      <m:t>versus</m:t>
                    </m:r>
                    <m:r>
                      <m:t>  </m:t>
                    </m:r>
                    <m:sSub>
                      <m:e>
                        <m:r>
                          <m:t>H</m:t>
                        </m:r>
                      </m:e>
                      <m:sub>
                        <m:r>
                          <m:t>A</m:t>
                        </m:r>
                      </m:sub>
                    </m:sSub>
                    <m:r>
                      <m:t>:</m:t>
                    </m:r>
                    <m:sSub>
                      <m:e>
                        <m:r>
                          <m:t>μ</m:t>
                        </m:r>
                      </m:e>
                      <m:sub>
                        <m:r>
                          <m:rPr>
                            <m:nor/>
                            <m:sty m:val="p"/>
                          </m:rPr>
                          <m:t>6th</m:t>
                        </m:r>
                      </m:sub>
                    </m:sSub>
                    <m:r>
                      <m:t>≠</m:t>
                    </m:r>
                    <m:sSub>
                      <m:e>
                        <m:r>
                          <m:t>μ</m:t>
                        </m:r>
                      </m:e>
                      <m:sub>
                        <m:r>
                          <m:rPr>
                            <m:nor/>
                            <m:sty m:val="p"/>
                          </m:rPr>
                          <m:t>13th</m:t>
                        </m:r>
                      </m:sub>
                    </m:sSub>
                  </m:oMath>
                </a14:m>
              </a:p>
              <a:p>
                <a:pPr lvl="1"/>
                <a14:m>
                  <m:oMath xmlns:m="http://schemas.openxmlformats.org/officeDocument/2006/math">
                    <m:sSub>
                      <m:e>
                        <m:r>
                          <m:t>H</m:t>
                        </m:r>
                      </m:e>
                      <m:sub>
                        <m:r>
                          <m:t>0</m:t>
                        </m:r>
                      </m:sub>
                    </m:sSub>
                    <m:r>
                      <m:t>:</m:t>
                    </m:r>
                    <m:sSub>
                      <m:e>
                        <m:r>
                          <m:t>p</m:t>
                        </m:r>
                      </m:e>
                      <m:sub>
                        <m:r>
                          <m:rPr>
                            <m:nor/>
                            <m:sty m:val="p"/>
                          </m:rPr>
                          <m:t>6th</m:t>
                        </m:r>
                      </m:sub>
                    </m:sSub>
                    <m:r>
                      <m:t>=</m:t>
                    </m:r>
                    <m:sSub>
                      <m:e>
                        <m:r>
                          <m:t>p</m:t>
                        </m:r>
                      </m:e>
                      <m:sub>
                        <m:r>
                          <m:rPr>
                            <m:nor/>
                            <m:sty m:val="p"/>
                          </m:rPr>
                          <m:t>13th</m:t>
                        </m:r>
                      </m:sub>
                    </m:sSub>
                    <m:r>
                      <m:t>  </m:t>
                    </m:r>
                    <m:r>
                      <m:rPr>
                        <m:nor/>
                        <m:sty m:val="p"/>
                      </m:rPr>
                      <m:t>versus</m:t>
                    </m:r>
                    <m:r>
                      <m:t>  </m:t>
                    </m:r>
                    <m:sSub>
                      <m:e>
                        <m:r>
                          <m:t>H</m:t>
                        </m:r>
                      </m:e>
                      <m:sub>
                        <m:r>
                          <m:t>A</m:t>
                        </m:r>
                      </m:sub>
                    </m:sSub>
                    <m:r>
                      <m:t>:</m:t>
                    </m:r>
                    <m:sSub>
                      <m:e>
                        <m:r>
                          <m:t>p</m:t>
                        </m:r>
                      </m:e>
                      <m:sub>
                        <m:r>
                          <m:rPr>
                            <m:nor/>
                            <m:sty m:val="p"/>
                          </m:rPr>
                          <m:t>6th</m:t>
                        </m:r>
                      </m:sub>
                    </m:sSub>
                    <m:r>
                      <m:t>≠</m:t>
                    </m:r>
                    <m:sSub>
                      <m:e>
                        <m:r>
                          <m:t>p</m:t>
                        </m:r>
                      </m:e>
                      <m:sub>
                        <m:r>
                          <m:rPr>
                            <m:nor/>
                            <m:sty m:val="p"/>
                          </m:rPr>
                          <m:t>13th</m:t>
                        </m:r>
                      </m:sub>
                    </m:sSub>
                  </m:oMath>
                </a14:m>
              </a:p>
              <a:p>
                <a:pPr lvl="1"/>
                <a14:m>
                  <m:oMath xmlns:m="http://schemas.openxmlformats.org/officeDocument/2006/math">
                    <m:sSub>
                      <m:e>
                        <m:r>
                          <m:t>H</m:t>
                        </m:r>
                      </m:e>
                      <m:sub>
                        <m:r>
                          <m:t>0</m:t>
                        </m:r>
                      </m:sub>
                    </m:sSub>
                    <m:r>
                      <m:t>:</m:t>
                    </m:r>
                    <m:sSub>
                      <m:e>
                        <m:r>
                          <m:t>μ</m:t>
                        </m:r>
                      </m:e>
                      <m:sub>
                        <m:r>
                          <m:rPr>
                            <m:nor/>
                            <m:sty m:val="p"/>
                          </m:rPr>
                          <m:t>diff</m:t>
                        </m:r>
                      </m:sub>
                    </m:sSub>
                    <m:r>
                      <m:t>=</m:t>
                    </m:r>
                    <m:r>
                      <m:t>0</m:t>
                    </m:r>
                    <m:r>
                      <m:t>  </m:t>
                    </m:r>
                    <m:r>
                      <m:rPr>
                        <m:nor/>
                        <m:sty m:val="p"/>
                      </m:rPr>
                      <m:t>versus</m:t>
                    </m:r>
                    <m:r>
                      <m:t>  </m:t>
                    </m:r>
                    <m:sSub>
                      <m:e>
                        <m:r>
                          <m:t>H</m:t>
                        </m:r>
                      </m:e>
                      <m:sub>
                        <m:r>
                          <m:t>A</m:t>
                        </m:r>
                      </m:sub>
                    </m:sSub>
                    <m:r>
                      <m:t>:</m:t>
                    </m:r>
                    <m:sSub>
                      <m:e>
                        <m:r>
                          <m:t>μ</m:t>
                        </m:r>
                      </m:e>
                      <m:sub>
                        <m:r>
                          <m:rPr>
                            <m:nor/>
                            <m:sty m:val="p"/>
                          </m:rPr>
                          <m:t>diff</m:t>
                        </m:r>
                      </m:sub>
                    </m:sSub>
                    <m:r>
                      <m:t>≠</m:t>
                    </m:r>
                    <m:r>
                      <m:t>0</m:t>
                    </m:r>
                  </m:oMath>
                </a14:m>
              </a:p>
              <a:p>
                <a:pPr lvl="1"/>
                <a14:m>
                  <m:oMath xmlns:m="http://schemas.openxmlformats.org/officeDocument/2006/math">
                    <m:sSub>
                      <m:e>
                        <m:r>
                          <m:t>H</m:t>
                        </m:r>
                      </m:e>
                      <m:sub>
                        <m:r>
                          <m:t>0</m:t>
                        </m:r>
                      </m:sub>
                    </m:sSub>
                    <m:r>
                      <m:t>:</m:t>
                    </m:r>
                    <m:sSub>
                      <m:e>
                        <m:bar>
                          <m:barPr>
                            <m:pos m:val="top"/>
                          </m:barPr>
                          <m:e>
                            <m:r>
                              <m:t>x</m:t>
                            </m:r>
                          </m:e>
                        </m:bar>
                      </m:e>
                      <m:sub>
                        <m:r>
                          <m:rPr>
                            <m:nor/>
                            <m:sty m:val="p"/>
                          </m:rPr>
                          <m:t>diff</m:t>
                        </m:r>
                      </m:sub>
                    </m:sSub>
                    <m:r>
                      <m:t>=</m:t>
                    </m:r>
                    <m:r>
                      <m:t>0</m:t>
                    </m:r>
                    <m:r>
                      <m:t>  </m:t>
                    </m:r>
                    <m:r>
                      <m:rPr>
                        <m:nor/>
                        <m:sty m:val="p"/>
                      </m:rPr>
                      <m:t>versus</m:t>
                    </m:r>
                    <m:r>
                      <m:t>  </m:t>
                    </m:r>
                    <m:sSub>
                      <m:e>
                        <m:r>
                          <m:t>H</m:t>
                        </m:r>
                      </m:e>
                      <m:sub>
                        <m:r>
                          <m:t>A</m:t>
                        </m:r>
                      </m:sub>
                    </m:sSub>
                    <m:r>
                      <m:t>:</m:t>
                    </m:r>
                    <m:sSub>
                      <m:e>
                        <m:bar>
                          <m:barPr>
                            <m:pos m:val="top"/>
                          </m:barPr>
                          <m:e>
                            <m:r>
                              <m:t>x</m:t>
                            </m:r>
                          </m:e>
                        </m:bar>
                      </m:e>
                      <m:sub>
                        <m:r>
                          <m:rPr>
                            <m:nor/>
                            <m:sty m:val="p"/>
                          </m:rPr>
                          <m:t>diff</m:t>
                        </m:r>
                      </m:sub>
                    </m:sSub>
                    <m:r>
                      <m:t>≠</m:t>
                    </m:r>
                    <m:r>
                      <m:t>0</m:t>
                    </m:r>
                  </m:oMath>
                </a14:m>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Hypotheses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are the hypotheses for testing for a difference between the average traffic flow between Friday 6th and 13th?</a:t>
                </a:r>
              </a:p>
              <a:p>
                <a:pPr lvl="1"/>
                <a14:m>
                  <m:oMath xmlns:m="http://schemas.openxmlformats.org/officeDocument/2006/math">
                    <m:sSub>
                      <m:e>
                        <m:r>
                          <m:t>H</m:t>
                        </m:r>
                      </m:e>
                      <m:sub>
                        <m:r>
                          <m:t>0</m:t>
                        </m:r>
                      </m:sub>
                    </m:sSub>
                    <m:r>
                      <m:t>:</m:t>
                    </m:r>
                    <m:sSub>
                      <m:e>
                        <m:r>
                          <m:t>μ</m:t>
                        </m:r>
                      </m:e>
                      <m:sub>
                        <m:r>
                          <m:rPr>
                            <m:nor/>
                            <m:sty m:val="p"/>
                          </m:rPr>
                          <m:t>6th</m:t>
                        </m:r>
                      </m:sub>
                    </m:sSub>
                    <m:r>
                      <m:t>=</m:t>
                    </m:r>
                    <m:sSub>
                      <m:e>
                        <m:r>
                          <m:t>μ</m:t>
                        </m:r>
                      </m:e>
                      <m:sub>
                        <m:r>
                          <m:rPr>
                            <m:nor/>
                            <m:sty m:val="p"/>
                          </m:rPr>
                          <m:t>13th</m:t>
                        </m:r>
                      </m:sub>
                    </m:sSub>
                    <m:r>
                      <m:t>  </m:t>
                    </m:r>
                    <m:r>
                      <m:rPr>
                        <m:nor/>
                        <m:sty m:val="p"/>
                      </m:rPr>
                      <m:t>versus</m:t>
                    </m:r>
                    <m:r>
                      <m:t>  </m:t>
                    </m:r>
                    <m:sSub>
                      <m:e>
                        <m:r>
                          <m:t>H</m:t>
                        </m:r>
                      </m:e>
                      <m:sub>
                        <m:r>
                          <m:t>A</m:t>
                        </m:r>
                      </m:sub>
                    </m:sSub>
                    <m:r>
                      <m:t>:</m:t>
                    </m:r>
                    <m:sSub>
                      <m:e>
                        <m:r>
                          <m:t>μ</m:t>
                        </m:r>
                      </m:e>
                      <m:sub>
                        <m:r>
                          <m:rPr>
                            <m:nor/>
                            <m:sty m:val="p"/>
                          </m:rPr>
                          <m:t>6th</m:t>
                        </m:r>
                      </m:sub>
                    </m:sSub>
                    <m:r>
                      <m:t>≠</m:t>
                    </m:r>
                    <m:sSub>
                      <m:e>
                        <m:r>
                          <m:t>μ</m:t>
                        </m:r>
                      </m:e>
                      <m:sub>
                        <m:r>
                          <m:rPr>
                            <m:nor/>
                            <m:sty m:val="p"/>
                          </m:rPr>
                          <m:t>13th</m:t>
                        </m:r>
                      </m:sub>
                    </m:sSub>
                  </m:oMath>
                </a14:m>
              </a:p>
              <a:p>
                <a:pPr lvl="1"/>
                <a14:m>
                  <m:oMath xmlns:m="http://schemas.openxmlformats.org/officeDocument/2006/math">
                    <m:sSub>
                      <m:e>
                        <m:r>
                          <m:t>H</m:t>
                        </m:r>
                      </m:e>
                      <m:sub>
                        <m:r>
                          <m:t>0</m:t>
                        </m:r>
                      </m:sub>
                    </m:sSub>
                    <m:r>
                      <m:t>:</m:t>
                    </m:r>
                    <m:sSub>
                      <m:e>
                        <m:r>
                          <m:t>p</m:t>
                        </m:r>
                      </m:e>
                      <m:sub>
                        <m:r>
                          <m:rPr>
                            <m:nor/>
                            <m:sty m:val="p"/>
                          </m:rPr>
                          <m:t>6th</m:t>
                        </m:r>
                      </m:sub>
                    </m:sSub>
                    <m:r>
                      <m:t>=</m:t>
                    </m:r>
                    <m:sSub>
                      <m:e>
                        <m:r>
                          <m:t>p</m:t>
                        </m:r>
                      </m:e>
                      <m:sub>
                        <m:r>
                          <m:rPr>
                            <m:nor/>
                            <m:sty m:val="p"/>
                          </m:rPr>
                          <m:t>13th</m:t>
                        </m:r>
                      </m:sub>
                    </m:sSub>
                    <m:r>
                      <m:t>  </m:t>
                    </m:r>
                    <m:r>
                      <m:rPr>
                        <m:nor/>
                        <m:sty m:val="p"/>
                      </m:rPr>
                      <m:t>versus</m:t>
                    </m:r>
                    <m:r>
                      <m:t>  </m:t>
                    </m:r>
                    <m:sSub>
                      <m:e>
                        <m:r>
                          <m:t>H</m:t>
                        </m:r>
                      </m:e>
                      <m:sub>
                        <m:r>
                          <m:t>A</m:t>
                        </m:r>
                      </m:sub>
                    </m:sSub>
                    <m:r>
                      <m:t>:</m:t>
                    </m:r>
                    <m:sSub>
                      <m:e>
                        <m:r>
                          <m:t>p</m:t>
                        </m:r>
                      </m:e>
                      <m:sub>
                        <m:r>
                          <m:rPr>
                            <m:nor/>
                            <m:sty m:val="p"/>
                          </m:rPr>
                          <m:t>6th</m:t>
                        </m:r>
                      </m:sub>
                    </m:sSub>
                    <m:r>
                      <m:t>≠</m:t>
                    </m:r>
                    <m:sSub>
                      <m:e>
                        <m:r>
                          <m:t>p</m:t>
                        </m:r>
                      </m:e>
                      <m:sub>
                        <m:r>
                          <m:rPr>
                            <m:nor/>
                            <m:sty m:val="p"/>
                          </m:rPr>
                          <m:t>13th</m:t>
                        </m:r>
                      </m:sub>
                    </m:sSub>
                  </m:oMath>
                </a14:m>
              </a:p>
              <a:p>
                <a:pPr lvl="1"/>
                <a14:m>
                  <m:oMath xmlns:m="http://schemas.openxmlformats.org/officeDocument/2006/math">
                    <m:sSub>
                      <m:e>
                        <m:r>
                          <m:t>H</m:t>
                        </m:r>
                      </m:e>
                      <m:sub>
                        <m:r>
                          <m:t>0</m:t>
                        </m:r>
                      </m:sub>
                    </m:sSub>
                    <m:r>
                      <m:t>:</m:t>
                    </m:r>
                    <m:sSub>
                      <m:e>
                        <m:r>
                          <m:t>μ</m:t>
                        </m:r>
                      </m:e>
                      <m:sub>
                        <m:r>
                          <m:rPr>
                            <m:nor/>
                            <m:sty m:val="p"/>
                          </m:rPr>
                          <m:t>diff</m:t>
                        </m:r>
                      </m:sub>
                    </m:sSub>
                    <m:r>
                      <m:t>=</m:t>
                    </m:r>
                    <m:r>
                      <m:t>0</m:t>
                    </m:r>
                    <m:r>
                      <m:t>  </m:t>
                    </m:r>
                    <m:r>
                      <m:rPr>
                        <m:nor/>
                        <m:sty m:val="p"/>
                      </m:rPr>
                      <m:t>versus</m:t>
                    </m:r>
                    <m:r>
                      <m:t>  </m:t>
                    </m:r>
                    <m:sSub>
                      <m:e>
                        <m:r>
                          <m:t>H</m:t>
                        </m:r>
                      </m:e>
                      <m:sub>
                        <m:r>
                          <m:t>A</m:t>
                        </m:r>
                      </m:sub>
                    </m:sSub>
                    <m:r>
                      <m:t>:</m:t>
                    </m:r>
                    <m:sSub>
                      <m:e>
                        <m:r>
                          <m:t>μ</m:t>
                        </m:r>
                      </m:e>
                      <m:sub>
                        <m:r>
                          <m:rPr>
                            <m:nor/>
                            <m:sty m:val="p"/>
                          </m:rPr>
                          <m:t>diff</m:t>
                        </m:r>
                      </m:sub>
                    </m:sSub>
                    <m:r>
                      <m:t>≠</m:t>
                    </m:r>
                    <m:r>
                      <m:t>0</m:t>
                    </m:r>
                  </m:oMath>
                </a14:m>
              </a:p>
              <a:p>
                <a:pPr lvl="1"/>
                <a14:m>
                  <m:oMath xmlns:m="http://schemas.openxmlformats.org/officeDocument/2006/math">
                    <m:sSub>
                      <m:e>
                        <m:r>
                          <m:t>H</m:t>
                        </m:r>
                      </m:e>
                      <m:sub>
                        <m:r>
                          <m:t>0</m:t>
                        </m:r>
                      </m:sub>
                    </m:sSub>
                    <m:r>
                      <m:t>:</m:t>
                    </m:r>
                    <m:sSub>
                      <m:e>
                        <m:bar>
                          <m:barPr>
                            <m:pos m:val="top"/>
                          </m:barPr>
                          <m:e>
                            <m:r>
                              <m:t>x</m:t>
                            </m:r>
                          </m:e>
                        </m:bar>
                      </m:e>
                      <m:sub>
                        <m:r>
                          <m:rPr>
                            <m:nor/>
                            <m:sty m:val="p"/>
                          </m:rPr>
                          <m:t>diff</m:t>
                        </m:r>
                      </m:sub>
                    </m:sSub>
                    <m:r>
                      <m:t>=</m:t>
                    </m:r>
                    <m:r>
                      <m:t>0</m:t>
                    </m:r>
                    <m:r>
                      <m:t>  </m:t>
                    </m:r>
                    <m:r>
                      <m:rPr>
                        <m:nor/>
                        <m:sty m:val="p"/>
                      </m:rPr>
                      <m:t>versus</m:t>
                    </m:r>
                    <m:r>
                      <m:t>  </m:t>
                    </m:r>
                    <m:sSub>
                      <m:e>
                        <m:r>
                          <m:t>H</m:t>
                        </m:r>
                      </m:e>
                      <m:sub>
                        <m:r>
                          <m:t>A</m:t>
                        </m:r>
                      </m:sub>
                    </m:sSub>
                    <m:r>
                      <m:t>:</m:t>
                    </m:r>
                    <m:sSub>
                      <m:e>
                        <m:bar>
                          <m:barPr>
                            <m:pos m:val="top"/>
                          </m:barPr>
                          <m:e>
                            <m:r>
                              <m:t>x</m:t>
                            </m:r>
                          </m:e>
                        </m:bar>
                      </m:e>
                      <m:sub>
                        <m:r>
                          <m:rPr>
                            <m:nor/>
                            <m:sty m:val="p"/>
                          </m:rPr>
                          <m:t>diff</m:t>
                        </m:r>
                      </m:sub>
                    </m:sSub>
                    <m:r>
                      <m:t>≠</m:t>
                    </m:r>
                    <m:r>
                      <m:t>0</m:t>
                    </m:r>
                  </m:oMath>
                </a14:m>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Plot</a:t>
            </a:r>
            <a:r>
              <a:rPr/>
              <a:t> </a:t>
            </a:r>
            <a:r>
              <a:rPr/>
              <a:t>of</a:t>
            </a:r>
            <a:r>
              <a:rPr/>
              <a:t> </a:t>
            </a:r>
            <a:r>
              <a:rPr/>
              <a:t>the</a:t>
            </a:r>
            <a:r>
              <a:rPr/>
              <a:t> </a:t>
            </a:r>
            <a:r>
              <a:rPr/>
              <a:t>Data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ig_4_1_friday_13_plot.png" id="0" name="Picture 1"/>
          <p:cNvPicPr>
            <a:picLocks noGrp="1" noChangeAspect="1"/>
          </p:cNvPicPr>
          <p:nvPr/>
        </p:nvPicPr>
        <p:blipFill>
          <a:blip r:embed="rId2"/>
          <a:stretch>
            <a:fillRect/>
          </a:stretch>
        </p:blipFill>
        <p:spPr bwMode="auto">
          <a:xfrm>
            <a:off x="711200" y="1600200"/>
            <a:ext cx="7721600" cy="45212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Conditions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b="1"/>
                  <a:t>Independence</a:t>
                </a:r>
                <a:r>
                  <a:rPr/>
                  <a:t>: we are told to assume that the cases (rows in the table) are independent</a:t>
                </a:r>
              </a:p>
              <a:p>
                <a:pPr lvl="0" marL="0" indent="0">
                  <a:buNone/>
                </a:pPr>
                <a:r>
                  <a:rPr b="1"/>
                  <a:t>Sample size/skew</a:t>
                </a:r>
                <a:r>
                  <a:rPr/>
                  <a:t>: the sample distribution, shown on the last slide, does not seem to be extremely skewed, but it’s very difficult to assess with such a small sample size. We might want to think about whether we would expect the population distribution to be skewed or not – probably not, as it should be equally likely to have days with lower than average traffic and higher than average traffic.</a:t>
                </a:r>
              </a:p>
              <a:p>
                <a:pPr lvl="0" marL="0" indent="0">
                  <a:buNone/>
                </a:pPr>
                <a:r>
                  <a:rPr b="1"/>
                  <a:t>Note</a:t>
                </a:r>
                <a:r>
                  <a:rPr/>
                  <a:t>: </a:t>
                </a:r>
                <a14:m>
                  <m:oMath xmlns:m="http://schemas.openxmlformats.org/officeDocument/2006/math">
                    <m:r>
                      <m:t>n</m:t>
                    </m:r>
                    <m:r>
                      <m:t>&lt;</m:t>
                    </m:r>
                    <m:r>
                      <m:t>30</m:t>
                    </m:r>
                  </m:oMath>
                </a14:m>
                <a:r>
                  <a:rPr/>
                  <a:t>!</a:t>
                </a:r>
              </a:p>
              <a:p>
                <a:pPr lvl="0" marL="0" indent="0">
                  <a:buNone/>
                </a:pPr>
                <a:r>
                  <a:rPr/>
                  <a:t>So what do we do when the sample size is small? </a:t>
                </a:r>
                <a:r>
                  <a:rPr b="1"/>
                  <a:t>Use a t!</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Computing</a:t>
            </a:r>
            <a:r>
              <a:rPr/>
              <a:t> </a:t>
            </a:r>
            <a:r>
              <a:rPr/>
              <a:t>the</a:t>
            </a:r>
            <a:r>
              <a:rPr/>
              <a:t> </a:t>
            </a:r>
            <a:r>
              <a:rPr/>
              <a:t>Statistics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ig_4_1_friday_13.png" id="0" name="Picture 1"/>
          <p:cNvPicPr>
            <a:picLocks noGrp="1" noChangeAspect="1"/>
          </p:cNvPicPr>
          <p:nvPr/>
        </p:nvPicPr>
        <p:blipFill>
          <a:blip r:embed="rId2"/>
          <a:stretch>
            <a:fillRect/>
          </a:stretch>
        </p:blipFill>
        <p:spPr bwMode="auto">
          <a:xfrm>
            <a:off x="457200" y="2311400"/>
            <a:ext cx="8229600" cy="30988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We have, from this table:</a:t>
                </a:r>
              </a:p>
              <a:p>
                <a:pPr lvl="1"/>
                <a14:m>
                  <m:oMath xmlns:m="http://schemas.openxmlformats.org/officeDocument/2006/math">
                    <m:sSub>
                      <m:e>
                        <m:bar>
                          <m:barPr>
                            <m:pos m:val="top"/>
                          </m:barPr>
                          <m:e>
                            <m:r>
                              <m:t>x</m:t>
                            </m:r>
                          </m:e>
                        </m:bar>
                      </m:e>
                      <m:sub>
                        <m:r>
                          <m:rPr>
                            <m:nor/>
                            <m:sty m:val="p"/>
                          </m:rPr>
                          <m:t>diff</m:t>
                        </m:r>
                      </m:sub>
                    </m:sSub>
                    <m:r>
                      <m:t>=</m:t>
                    </m:r>
                    <m:r>
                      <m:t>1836</m:t>
                    </m:r>
                  </m:oMath>
                </a14:m>
              </a:p>
              <a:p>
                <a:pPr lvl="1"/>
                <a14:m>
                  <m:oMath xmlns:m="http://schemas.openxmlformats.org/officeDocument/2006/math">
                    <m:sSub>
                      <m:e>
                        <m:r>
                          <m:t>s</m:t>
                        </m:r>
                      </m:e>
                      <m:sub>
                        <m:r>
                          <m:rPr>
                            <m:nor/>
                            <m:sty m:val="p"/>
                          </m:rPr>
                          <m:t>diff</m:t>
                        </m:r>
                      </m:sub>
                    </m:sSub>
                    <m:r>
                      <m:t>=</m:t>
                    </m:r>
                    <m:r>
                      <m:t>1176</m:t>
                    </m:r>
                  </m:oMath>
                </a14:m>
              </a:p>
              <a:p>
                <a:pPr lvl="1"/>
                <a14:m>
                  <m:oMath xmlns:m="http://schemas.openxmlformats.org/officeDocument/2006/math">
                    <m:r>
                      <m:t>n</m:t>
                    </m:r>
                    <m:r>
                      <m:t>=</m:t>
                    </m:r>
                    <m:r>
                      <m:t>10</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Inference</a:t>
            </a:r>
            <a:r>
              <a:rPr/>
              <a:t> </a:t>
            </a:r>
            <a:r>
              <a:rPr/>
              <a:t>for</a:t>
            </a:r>
            <a:r>
              <a:rPr/>
              <a:t> </a:t>
            </a:r>
            <a:r>
              <a:rPr/>
              <a:t>Paired</a:t>
            </a:r>
            <a:r>
              <a:rPr/>
              <a:t> </a:t>
            </a:r>
            <a:r>
              <a:rPr/>
              <a:t>Means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Finding</a:t>
            </a:r>
            <a:r>
              <a:rPr/>
              <a:t> </a:t>
            </a:r>
            <a:r>
              <a:rPr/>
              <a:t>the</a:t>
            </a:r>
            <a:r>
              <a:rPr/>
              <a:t> </a:t>
            </a:r>
            <a:r>
              <a:rPr/>
              <a:t>test</a:t>
            </a:r>
            <a:r>
              <a:rPr/>
              <a:t> </a:t>
            </a:r>
            <a:r>
              <a:rPr/>
              <a:t>statistic</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test statistic for inference on a small-sample mean (</a:t>
                </a:r>
                <a14:m>
                  <m:oMath xmlns:m="http://schemas.openxmlformats.org/officeDocument/2006/math">
                    <m:r>
                      <m:t>n</m:t>
                    </m:r>
                    <m:r>
                      <m:t>&lt;</m:t>
                    </m:r>
                    <m:r>
                      <m:t>50</m:t>
                    </m:r>
                  </m:oMath>
                </a14:m>
                <a:r>
                  <a:rPr/>
                  <a:t>) is the </a:t>
                </a:r>
                <a14:m>
                  <m:oMath xmlns:m="http://schemas.openxmlformats.org/officeDocument/2006/math">
                    <m:r>
                      <m:t>t</m:t>
                    </m:r>
                  </m:oMath>
                </a14:m>
                <a:r>
                  <a:rPr/>
                  <a:t> statistic with </a:t>
                </a:r>
                <a14:m>
                  <m:oMath xmlns:m="http://schemas.openxmlformats.org/officeDocument/2006/math">
                    <m:r>
                      <m:t>d</m:t>
                    </m:r>
                    <m:r>
                      <m:t>f</m:t>
                    </m:r>
                    <m:r>
                      <m:t>=</m:t>
                    </m:r>
                    <m:r>
                      <m:t>n</m:t>
                    </m:r>
                    <m:r>
                      <m:t>−</m:t>
                    </m:r>
                    <m:r>
                      <m:t>1</m:t>
                    </m:r>
                  </m:oMath>
                </a14:m>
                <a:r>
                  <a:rPr/>
                  <a:t>.</a:t>
                </a:r>
              </a:p>
              <a:p>
                <a:pPr lvl="0" marL="0" indent="0">
                  <a:buNone/>
                </a:pPr>
                <a14:m>
                  <m:oMathPara xmlns:m="http://schemas.openxmlformats.org/officeDocument/2006/math">
                    <m:oMathParaPr>
                      <m:jc m:val="center"/>
                    </m:oMathParaPr>
                    <m:oMath>
                      <m:sSub>
                        <m:e>
                          <m:r>
                            <m:t>t</m:t>
                          </m:r>
                        </m:e>
                        <m:sub>
                          <m:r>
                            <m:rPr>
                              <m:nor/>
                              <m:sty m:val="p"/>
                            </m:rPr>
                            <m:t>df</m:t>
                          </m:r>
                        </m:sub>
                      </m:sSub>
                      <m:r>
                        <m:t>=</m:t>
                      </m:r>
                      <m:f>
                        <m:fPr>
                          <m:type m:val="bar"/>
                        </m:fPr>
                        <m:num>
                          <m:r>
                            <m:rPr>
                              <m:nor/>
                              <m:sty m:val="p"/>
                            </m:rPr>
                            <m:t>point estimate</m:t>
                          </m:r>
                          <m:r>
                            <m:t>−</m:t>
                          </m:r>
                          <m:r>
                            <m:rPr>
                              <m:nor/>
                              <m:sty m:val="p"/>
                            </m:rPr>
                            <m:t>null value</m:t>
                          </m:r>
                        </m:num>
                        <m:den>
                          <m:r>
                            <m:t>S</m:t>
                          </m:r>
                          <m:r>
                            <m:t>E</m:t>
                          </m:r>
                        </m:den>
                      </m:f>
                    </m:oMath>
                  </m:oMathPara>
                </a14:m>
              </a:p>
              <a:p>
                <a:pPr lvl="0" marL="0" indent="0">
                  <a:buNone/>
                </a:pPr>
                <a:r>
                  <a:rPr/>
                  <a:t>In this context, these become:</a:t>
                </a:r>
              </a:p>
              <a:p>
                <a:pPr lvl="1"/>
                <a:r>
                  <a:rPr/>
                  <a:t>Point Estimate: </a:t>
                </a:r>
                <a14:m>
                  <m:oMath xmlns:m="http://schemas.openxmlformats.org/officeDocument/2006/math">
                    <m:sSub>
                      <m:e>
                        <m:bar>
                          <m:barPr>
                            <m:pos m:val="top"/>
                          </m:barPr>
                          <m:e>
                            <m:r>
                              <m:t>x</m:t>
                            </m:r>
                          </m:e>
                        </m:bar>
                      </m:e>
                      <m:sub>
                        <m:r>
                          <m:rPr>
                            <m:nor/>
                            <m:sty m:val="p"/>
                          </m:rPr>
                          <m:t>diff</m:t>
                        </m:r>
                      </m:sub>
                    </m:sSub>
                    <m:r>
                      <m:t>=</m:t>
                    </m:r>
                    <m:r>
                      <m:t>1836</m:t>
                    </m:r>
                  </m:oMath>
                </a14:m>
              </a:p>
              <a:p>
                <a:pPr lvl="1"/>
                <a:r>
                  <a:rPr/>
                  <a:t>SE: </a:t>
                </a:r>
                <a14:m>
                  <m:oMath xmlns:m="http://schemas.openxmlformats.org/officeDocument/2006/math">
                    <m:r>
                      <m:t>S</m:t>
                    </m:r>
                    <m:r>
                      <m:t>E</m:t>
                    </m:r>
                    <m:r>
                      <m:t>=</m:t>
                    </m:r>
                    <m:f>
                      <m:fPr>
                        <m:type m:val="bar"/>
                      </m:fPr>
                      <m:num>
                        <m:sSub>
                          <m:e>
                            <m:r>
                              <m:t>s</m:t>
                            </m:r>
                          </m:e>
                          <m:sub>
                            <m:r>
                              <m:rPr>
                                <m:nor/>
                                <m:sty m:val="p"/>
                              </m:rPr>
                              <m:t>diff</m:t>
                            </m:r>
                          </m:sub>
                        </m:sSub>
                      </m:num>
                      <m:den>
                        <m:rad>
                          <m:radPr>
                            <m:degHide m:val="1"/>
                          </m:radPr>
                          <m:deg/>
                          <m:e>
                            <m:r>
                              <m:t>n</m:t>
                            </m:r>
                          </m:e>
                        </m:rad>
                      </m:den>
                    </m:f>
                    <m:r>
                      <m:t>=</m:t>
                    </m:r>
                    <m:f>
                      <m:fPr>
                        <m:type m:val="bar"/>
                      </m:fPr>
                      <m:num>
                        <m:r>
                          <m:t>1176</m:t>
                        </m:r>
                      </m:num>
                      <m:den>
                        <m:rad>
                          <m:radPr>
                            <m:degHide m:val="1"/>
                          </m:radPr>
                          <m:deg/>
                          <m:e>
                            <m:r>
                              <m:t>10</m:t>
                            </m:r>
                          </m:e>
                        </m:rad>
                      </m:den>
                    </m:f>
                    <m:r>
                      <m:t>=</m:t>
                    </m:r>
                    <m:r>
                      <m:t>371.88</m:t>
                    </m:r>
                  </m:oMath>
                </a14:m>
              </a:p>
              <a:p>
                <a:pPr lvl="1"/>
                <a14:m>
                  <m:oMath xmlns:m="http://schemas.openxmlformats.org/officeDocument/2006/math">
                    <m:r>
                      <m:t>t</m:t>
                    </m:r>
                  </m:oMath>
                </a14:m>
                <a:r>
                  <a:rPr/>
                  <a:t>: </a:t>
                </a:r>
                <a14:m>
                  <m:oMath xmlns:m="http://schemas.openxmlformats.org/officeDocument/2006/math">
                    <m:r>
                      <m:t>t</m:t>
                    </m:r>
                    <m:r>
                      <m:t>=</m:t>
                    </m:r>
                    <m:f>
                      <m:fPr>
                        <m:type m:val="bar"/>
                      </m:fPr>
                      <m:num>
                        <m:r>
                          <m:t>1836</m:t>
                        </m:r>
                        <m:r>
                          <m:t>−</m:t>
                        </m:r>
                        <m:r>
                          <m:t>0</m:t>
                        </m:r>
                      </m:num>
                      <m:den>
                        <m:r>
                          <m:t>371.88</m:t>
                        </m:r>
                      </m:den>
                    </m:f>
                    <m:r>
                      <m:t>=</m:t>
                    </m:r>
                    <m:r>
                      <m:t>4.937</m:t>
                    </m:r>
                  </m:oMath>
                </a14:m>
              </a:p>
              <a:p>
                <a:pPr lvl="1"/>
                <a14:m>
                  <m:oMath xmlns:m="http://schemas.openxmlformats.org/officeDocument/2006/math">
                    <m:r>
                      <m:t>d</m:t>
                    </m:r>
                    <m:r>
                      <m:t>f</m:t>
                    </m:r>
                  </m:oMath>
                </a14:m>
                <a:r>
                  <a:rPr/>
                  <a:t>: </a:t>
                </a:r>
                <a14:m>
                  <m:oMath xmlns:m="http://schemas.openxmlformats.org/officeDocument/2006/math">
                    <m:r>
                      <m:t>d</m:t>
                    </m:r>
                    <m:r>
                      <m:t>f</m:t>
                    </m:r>
                    <m:r>
                      <m:t>=</m:t>
                    </m:r>
                    <m:r>
                      <m:t>10</m:t>
                    </m:r>
                    <m:r>
                      <m:t>−</m:t>
                    </m:r>
                    <m:r>
                      <m:t>1</m:t>
                    </m:r>
                    <m:r>
                      <m:t>=</m:t>
                    </m:r>
                    <m:r>
                      <m:t>9</m:t>
                    </m:r>
                  </m:oMath>
                </a14:m>
              </a:p>
              <a:p>
                <a:pPr lvl="0" marL="0" indent="0">
                  <a:buNone/>
                </a:pPr>
                <a:r>
                  <a:rPr b="1"/>
                  <a:t>Note</a:t>
                </a:r>
                <a:r>
                  <a:rPr/>
                  <a:t>: the null value is </a:t>
                </a:r>
                <a14:m>
                  <m:oMath xmlns:m="http://schemas.openxmlformats.org/officeDocument/2006/math">
                    <m:r>
                      <m:t>0</m:t>
                    </m:r>
                  </m:oMath>
                </a14:m>
                <a:r>
                  <a:rPr/>
                  <a:t> here because the null hypothesis we set at the start of the lecture is </a:t>
                </a:r>
                <a14:m>
                  <m:oMath xmlns:m="http://schemas.openxmlformats.org/officeDocument/2006/math">
                    <m:sSub>
                      <m:e>
                        <m:r>
                          <m:t>μ</m:t>
                        </m:r>
                      </m:e>
                      <m:sub>
                        <m:r>
                          <m:rPr>
                            <m:nor/>
                            <m:sty m:val="p"/>
                          </m:rPr>
                          <m:t>diff</m:t>
                        </m:r>
                      </m:sub>
                    </m:sSub>
                    <m:r>
                      <m:t>=</m:t>
                    </m:r>
                    <m:r>
                      <m:t>0</m:t>
                    </m:r>
                  </m:oMath>
                </a14:m>
                <a:r>
                  <a:rPr/>
                  <a:t>.</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Finding</a:t>
            </a:r>
            <a:r>
              <a:rPr/>
              <a:t> </a:t>
            </a:r>
            <a:r>
              <a:rPr/>
              <a:t>the</a:t>
            </a:r>
            <a:r>
              <a:rPr/>
              <a:t> </a:t>
            </a:r>
            <a:r>
              <a:rPr/>
              <a:t>p-value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p-value of this test statistic is, again, the tail area under the null (</a:t>
                </a:r>
                <a:r>
                  <a:rPr i="1"/>
                  <a:t>t</a:t>
                </a:r>
                <a:r>
                  <a:rPr/>
                  <a:t>) distribution.</a:t>
                </a:r>
              </a:p>
              <a:p>
                <a:pPr lvl="0" marL="1270000" indent="0">
                  <a:buNone/>
                </a:pPr>
                <a:r>
                  <a:rPr sz="1800">
                    <a:solidFill>
                      <a:srgbClr val="40A070"/>
                    </a:solidFill>
                    <a:latin typeface="Courier"/>
                  </a:rPr>
                  <a:t>2</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pt</a:t>
                </a:r>
                <a:r>
                  <a:rPr sz="1800">
                    <a:latin typeface="Courier"/>
                  </a:rPr>
                  <a:t>(</a:t>
                </a:r>
                <a:r>
                  <a:rPr sz="1800">
                    <a:solidFill>
                      <a:srgbClr val="40A070"/>
                    </a:solidFill>
                    <a:latin typeface="Courier"/>
                  </a:rPr>
                  <a:t>4.937</a:t>
                </a:r>
                <a:r>
                  <a:rPr sz="1800">
                    <a:latin typeface="Courier"/>
                  </a:rPr>
                  <a:t>, </a:t>
                </a:r>
                <a:r>
                  <a:rPr sz="1800">
                    <a:solidFill>
                      <a:srgbClr val="902000"/>
                    </a:solidFill>
                    <a:latin typeface="Courier"/>
                  </a:rPr>
                  <a:t>df =</a:t>
                </a:r>
                <a:r>
                  <a:rPr sz="1800">
                    <a:latin typeface="Courier"/>
                  </a:rPr>
                  <a:t> </a:t>
                </a:r>
                <a:r>
                  <a:rPr sz="1800">
                    <a:solidFill>
                      <a:srgbClr val="40A070"/>
                    </a:solidFill>
                    <a:latin typeface="Courier"/>
                  </a:rPr>
                  <a:t>9</a:t>
                </a: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FALSE</a:t>
                </a:r>
                <a:r>
                  <a:rPr sz="1800">
                    <a:latin typeface="Courier"/>
                  </a:rPr>
                  <a:t>)</a:t>
                </a:r>
              </a:p>
              <a:p>
                <a:pPr lvl="0" marL="1270000" indent="0">
                  <a:buNone/>
                </a:pPr>
                <a:r>
                  <a:rPr sz="1800">
                    <a:latin typeface="Courier"/>
                  </a:rPr>
                  <a:t>## [1] 0.0008055524</a:t>
                </a:r>
              </a:p>
              <a:p>
                <a:pPr lvl="0" marL="0" indent="0">
                  <a:buNone/>
                </a:pPr>
                <a:r>
                  <a:rPr/>
                  <a:t>Since this p-value is smaller than an arbitrary </a:t>
                </a:r>
                <a14:m>
                  <m:oMath xmlns:m="http://schemas.openxmlformats.org/officeDocument/2006/math">
                    <m:r>
                      <m:t>α</m:t>
                    </m:r>
                    <m:r>
                      <m:t>=</m:t>
                    </m:r>
                    <m:r>
                      <m:t>0.05</m:t>
                    </m:r>
                  </m:oMath>
                </a14:m>
                <a:r>
                  <a:rPr/>
                  <a:t>, we would conclude at a 95% level of significance that our mean difference is </a:t>
                </a:r>
                <a:r>
                  <a:rPr b="1"/>
                  <a:t>not</a:t>
                </a:r>
                <a:r>
                  <a:rPr/>
                  <a:t> 0. Thus, the data provide convincing evidence of a difference between traffic flow on Friday the 6th and Friday the 13th.</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the</a:t>
            </a:r>
            <a:r>
              <a:rPr/>
              <a:t> </a:t>
            </a:r>
            <a:r>
              <a:rPr/>
              <a:t>difference?</a:t>
            </a:r>
          </a:p>
        </p:txBody>
      </p:sp>
      <p:sp>
        <p:nvSpPr>
          <p:cNvPr id="3" name="Content Placeholder 2"/>
          <p:cNvSpPr>
            <a:spLocks noGrp="1"/>
          </p:cNvSpPr>
          <p:nvPr>
            <p:ph idx="1"/>
          </p:nvPr>
        </p:nvSpPr>
        <p:spPr/>
        <p:txBody>
          <a:bodyPr/>
          <a:lstStyle/>
          <a:p>
            <a:pPr lvl="0" marL="0" indent="0">
              <a:buNone/>
            </a:pPr>
            <a:r>
              <a:rPr/>
              <a:t>We concluded that there is a difference in the traffic flow between Friday 6th and 13th.</a:t>
            </a:r>
          </a:p>
          <a:p>
            <a:pPr lvl="0" marL="0" indent="0">
              <a:buNone/>
            </a:pPr>
            <a:r>
              <a:rPr/>
              <a:t>But it would be more interesting to find out what exactly this difference is.</a:t>
            </a:r>
          </a:p>
          <a:p>
            <a:pPr lvl="0" marL="0" indent="0">
              <a:buNone/>
            </a:pPr>
            <a:r>
              <a:rPr/>
              <a:t>We can use a confidence interval to estimate this difference.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Confidence</a:t>
            </a:r>
            <a:r>
              <a:rPr/>
              <a:t> </a:t>
            </a:r>
            <a:r>
              <a:rPr/>
              <a:t>intervals</a:t>
            </a:r>
            <a:r>
              <a:rPr/>
              <a:t> </a:t>
            </a:r>
            <a:r>
              <a:rPr/>
              <a:t>for</a:t>
            </a:r>
            <a:r>
              <a:rPr/>
              <a:t> </a:t>
            </a:r>
            <a:r>
              <a:rPr/>
              <a:t>a</a:t>
            </a:r>
            <a:r>
              <a:rPr/>
              <a:t> </a:t>
            </a:r>
            <a:r>
              <a:rPr/>
              <a:t>small-sample</a:t>
            </a:r>
            <a:r>
              <a:rPr/>
              <a:t> </a:t>
            </a:r>
            <a:r>
              <a:rPr/>
              <a:t>mean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Confidence intervals are always of the form</a:t>
                </a:r>
              </a:p>
              <a:p>
                <a:pPr lvl="0" marL="0" indent="0">
                  <a:buNone/>
                </a:pPr>
                <a14:m>
                  <m:oMathPara xmlns:m="http://schemas.openxmlformats.org/officeDocument/2006/math">
                    <m:oMathParaPr>
                      <m:jc m:val="center"/>
                    </m:oMathParaPr>
                    <m:oMath>
                      <m:r>
                        <m:rPr>
                          <m:nor/>
                          <m:sty m:val="p"/>
                        </m:rPr>
                        <m:t>point estimate</m:t>
                      </m:r>
                      <m:r>
                        <m:t>±</m:t>
                      </m:r>
                      <m:r>
                        <m:rPr>
                          <m:nor/>
                          <m:sty m:val="p"/>
                        </m:rPr>
                        <m:t>ME</m:t>
                      </m:r>
                    </m:oMath>
                  </m:oMathPara>
                </a14:m>
              </a:p>
              <a:p>
                <a:pPr lvl="0" marL="0" indent="0">
                  <a:buNone/>
                </a:pPr>
                <a:r>
                  <a:rPr/>
                  <a:t>ME is always calculated as the product of a critical value (remember: </a:t>
                </a:r>
                <a14:m>
                  <m:oMath xmlns:m="http://schemas.openxmlformats.org/officeDocument/2006/math">
                    <m:sSup>
                      <m:e>
                        <m:r>
                          <m:t>z</m:t>
                        </m:r>
                      </m:e>
                      <m:sup>
                        <m:r>
                          <m:t>*</m:t>
                        </m:r>
                      </m:sup>
                    </m:sSup>
                  </m:oMath>
                </a14:m>
                <a:r>
                  <a:rPr/>
                  <a:t>) and SE.</a:t>
                </a:r>
              </a:p>
              <a:p>
                <a:pPr lvl="0" marL="0" indent="0">
                  <a:buNone/>
                </a:pPr>
                <a:r>
                  <a:rPr/>
                  <a:t>Since small-sample means follow a </a:t>
                </a:r>
                <a14:m>
                  <m:oMath xmlns:m="http://schemas.openxmlformats.org/officeDocument/2006/math">
                    <m:r>
                      <m:t>t</m:t>
                    </m:r>
                  </m:oMath>
                </a14:m>
                <a:r>
                  <a:rPr/>
                  <a:t> distribution (and not a </a:t>
                </a:r>
                <a14:m>
                  <m:oMath xmlns:m="http://schemas.openxmlformats.org/officeDocument/2006/math">
                    <m:r>
                      <m:t>z</m:t>
                    </m:r>
                  </m:oMath>
                </a14:m>
                <a:r>
                  <a:rPr/>
                  <a:t> distribution), the critical value is a </a:t>
                </a:r>
                <a14:m>
                  <m:oMath xmlns:m="http://schemas.openxmlformats.org/officeDocument/2006/math">
                    <m:sSup>
                      <m:e>
                        <m:r>
                          <m:t>t</m:t>
                        </m:r>
                      </m:e>
                      <m:sup>
                        <m:r>
                          <m:t>*</m:t>
                        </m:r>
                      </m:sup>
                    </m:sSup>
                  </m:oMath>
                </a14:m>
                <a:r>
                  <a:rPr/>
                  <a:t> (as opposed to a </a:t>
                </a:r>
                <a14:m>
                  <m:oMath xmlns:m="http://schemas.openxmlformats.org/officeDocument/2006/math">
                    <m:sSup>
                      <m:e>
                        <m:r>
                          <m:t>z</m:t>
                        </m:r>
                      </m:e>
                      <m:sup>
                        <m:r>
                          <m:t>*</m:t>
                        </m:r>
                      </m:sup>
                    </m:sSup>
                  </m:oMath>
                </a14:m>
                <a:r>
                  <a:rPr/>
                  <a:t>).</a:t>
                </a:r>
              </a:p>
              <a:p>
                <a:pPr lvl="0" marL="0" indent="0">
                  <a:buNone/>
                </a:pPr>
                <a14:m>
                  <m:oMathPara xmlns:m="http://schemas.openxmlformats.org/officeDocument/2006/math">
                    <m:oMathParaPr>
                      <m:jc m:val="center"/>
                    </m:oMathParaPr>
                    <m:oMath>
                      <m:r>
                        <m:rPr>
                          <m:nor/>
                          <m:sty m:val="p"/>
                        </m:rPr>
                        <m:t>point estimate</m:t>
                      </m:r>
                      <m:r>
                        <m:t>±</m:t>
                      </m:r>
                      <m:sSup>
                        <m:e>
                          <m:r>
                            <m:t>t</m:t>
                          </m:r>
                        </m:e>
                        <m:sup>
                          <m:r>
                            <m:t>*</m:t>
                          </m:r>
                        </m:sup>
                      </m:sSup>
                      <m:r>
                        <m:t>×</m:t>
                      </m:r>
                      <m:r>
                        <m:rPr>
                          <m:nor/>
                          <m:sty m:val="p"/>
                        </m:rPr>
                        <m:t>SE</m:t>
                      </m:r>
                    </m:oMath>
                  </m:oMathPara>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Finding</a:t></a:r><a:r><a:rPr /><a:t> </a:t></a:r><a:r><a:rPr /><a:t>the</a:t></a:r><a:r><a:rPr /><a:t> </a:t></a:r><a:r><a:rPr /><a:t>critical</a:t></a:r><a:r><a:rPr /><a:t> </a:t></a:r><a14:m><m:oMath xmlns:m="http://schemas.openxmlformats.org/officeDocument/2006/math"><m:sSup><m:e><m:r><m:t>t</m:t></m:r></m:e><m:sup><m:r><m:t>*</m:t></m:r></m:sup></m:sSup></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a:t>Since </a:t></a:r><a14:m><m:oMath xmlns:m="http://schemas.openxmlformats.org/officeDocument/2006/math"><m:r><m:t>n</m:t></m:r><m:r><m:t>=</m:t></m:r><m:r><m:t>10</m:t></m:r></m:oMath></a14:m><a:r><a:rPr /><a:t>, we have </a:t></a:r><a14:m><m:oMath xmlns:m="http://schemas.openxmlformats.org/officeDocument/2006/math"><m:r><m:t>d</m:t></m:r><m:r><m:t>f</m:t></m:r><m:r><m:t>=</m:t></m:r><m:r><m:t>10</m:t></m:r><m:r><m:t>−</m:t></m:r><m:r><m:t>1</m:t></m:r><m:r><m:t>=</m:t></m:r><m:r><m:t>9</m:t></m:r></m:oMath></a14:m><a:r><a:rPr /><a:t>.</a:t></a:r></a:p><a:p><a:pPr lvl="0" marL="1270000" indent="0"><a:buNone /></a:pPr><a:r><a:rPr sz="1800" b="1"><a:solidFill><a:srgbClr val="007020" /></a:solidFill><a:latin typeface="Courier" /></a:rPr><a:t>qt</a:t></a:r><a:r><a:rPr sz="1800"><a:latin typeface="Courier" /></a:rPr><a:t>(</a:t></a:r><a:r><a:rPr sz="1800"><a:solidFill><a:srgbClr val="40A070" /></a:solidFill><a:latin typeface="Courier" /></a:rPr><a:t>0.025</a:t></a:r><a:r><a:rPr sz="1800"><a:latin typeface="Courier" /></a:rPr><a:t>, </a:t></a:r><a:r><a:rPr sz="1800"><a:solidFill><a:srgbClr val="902000" /></a:solidFill><a:latin typeface="Courier" /></a:rPr><a:t>df =</a:t></a:r><a:r><a:rPr sz="1800"><a:latin typeface="Courier" /></a:rPr><a:t> </a:t></a:r><a:r><a:rPr sz="1800"><a:solidFill><a:srgbClr val="40A070" /></a:solidFill><a:latin typeface="Courier" /></a:rPr><a:t>9</a:t></a:r><a:r><a:rPr sz="1800"><a:latin typeface="Courier" /></a:rPr><a:t>)</a:t></a:r></a:p><a:p><a:pPr lvl="0" marL="1270000" indent="0"><a:buNone /></a:pPr><a:r><a:rPr sz="1800"><a:latin typeface="Courier" /></a:rPr><a:t>## [1] -2.262157</a:t></a:r></a:p><a:p><a:pPr lvl="0" marL="1270000" indent="0"><a:buNone /></a:pPr><a:r><a:rPr sz="1800" b="1"><a:solidFill><a:srgbClr val="007020" /></a:solidFill><a:latin typeface="Courier" /></a:rPr><a:t>qt</a:t></a:r><a:r><a:rPr sz="1800"><a:latin typeface="Courier" /></a:rPr><a:t>(</a:t></a:r><a:r><a:rPr sz="1800"><a:solidFill><a:srgbClr val="40A070" /></a:solidFill><a:latin typeface="Courier" /></a:rPr><a:t>0.975</a:t></a:r><a:r><a:rPr sz="1800"><a:latin typeface="Courier" /></a:rPr><a:t>, </a:t></a:r><a:r><a:rPr sz="1800"><a:solidFill><a:srgbClr val="902000" /></a:solidFill><a:latin typeface="Courier" /></a:rPr><a:t>df =</a:t></a:r><a:r><a:rPr sz="1800"><a:latin typeface="Courier" /></a:rPr><a:t> </a:t></a:r><a:r><a:rPr sz="1800"><a:solidFill><a:srgbClr val="40A070" /></a:solidFill><a:latin typeface="Courier" /></a:rPr><a:t>9</a:t></a:r><a:r><a:rPr sz="1800"><a:latin typeface="Courier" /></a:rPr><a:t>)</a:t></a:r></a:p><a:p><a:pPr lvl="0" marL="1270000" indent="0"><a:buNone /></a:pPr><a:r><a:rPr sz="1800"><a:latin typeface="Courier" /></a:rPr><a:t>## [1] 2.262157</a:t></a:r></a:p></p:txBody></p:sp></mc:Choice></mc:AlternateContent></p:spTree></p:cSld></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Which of the following is the correct calculation of a 95% confidence interval for the difference between the traffic flow between Friday 6th and 13th?</a:t>
                </a:r>
              </a:p>
              <a:p>
                <a:pPr lvl="0" marL="0" indent="0">
                  <a:buNone/>
                </a:pPr>
                <a14:m>
                  <m:oMath xmlns:m="http://schemas.openxmlformats.org/officeDocument/2006/math">
                    <m:sSub>
                      <m:e>
                        <m:bar>
                          <m:barPr>
                            <m:pos m:val="top"/>
                          </m:barPr>
                          <m:e>
                            <m:r>
                              <m:t>x</m:t>
                            </m:r>
                          </m:e>
                        </m:bar>
                      </m:e>
                      <m:sub>
                        <m:r>
                          <m:rPr>
                            <m:nor/>
                            <m:sty m:val="p"/>
                          </m:rPr>
                          <m:t>diff</m:t>
                        </m:r>
                      </m:sub>
                    </m:sSub>
                    <m:r>
                      <m:t>=</m:t>
                    </m:r>
                    <m:r>
                      <m:t>1836</m:t>
                    </m:r>
                  </m:oMath>
                </a14:m>
                <a:r>
                  <a:rPr/>
                  <a:t>, </a:t>
                </a:r>
                <a14:m>
                  <m:oMath xmlns:m="http://schemas.openxmlformats.org/officeDocument/2006/math">
                    <m:sSub>
                      <m:e>
                        <m:r>
                          <m:t>s</m:t>
                        </m:r>
                      </m:e>
                      <m:sub>
                        <m:r>
                          <m:rPr>
                            <m:nor/>
                            <m:sty m:val="p"/>
                          </m:rPr>
                          <m:t>diff</m:t>
                        </m:r>
                      </m:sub>
                    </m:sSub>
                    <m:r>
                      <m:t>=</m:t>
                    </m:r>
                    <m:r>
                      <m:t>1176</m:t>
                    </m:r>
                  </m:oMath>
                </a14:m>
                <a:r>
                  <a:rPr/>
                  <a:t> and </a:t>
                </a:r>
                <a14:m>
                  <m:oMath xmlns:m="http://schemas.openxmlformats.org/officeDocument/2006/math">
                    <m:r>
                      <m:t>n</m:t>
                    </m:r>
                    <m:r>
                      <m:t>=</m:t>
                    </m:r>
                    <m:r>
                      <m:t>10</m:t>
                    </m:r>
                  </m:oMath>
                </a14:m>
                <a:r>
                  <a:rPr/>
                  <a:t>, with </a:t>
                </a:r>
                <a14:m>
                  <m:oMath xmlns:m="http://schemas.openxmlformats.org/officeDocument/2006/math">
                    <m:r>
                      <m:t>S</m:t>
                    </m:r>
                    <m:r>
                      <m:t>E</m:t>
                    </m:r>
                    <m:r>
                      <m:t>=</m:t>
                    </m:r>
                    <m:r>
                      <m:t>371.88</m:t>
                    </m:r>
                  </m:oMath>
                </a14:m>
                <a:r>
                  <a:rPr/>
                  <a:t>.</a:t>
                </a:r>
              </a:p>
              <a:p>
                <a:pPr lvl="1"/>
                <a14:m>
                  <m:oMath xmlns:m="http://schemas.openxmlformats.org/officeDocument/2006/math">
                    <m:r>
                      <m:t>1836</m:t>
                    </m:r>
                    <m:r>
                      <m:t>±</m:t>
                    </m:r>
                    <m:r>
                      <m:t>1.96</m:t>
                    </m:r>
                    <m:r>
                      <m:t>×</m:t>
                    </m:r>
                    <m:r>
                      <m:t>372</m:t>
                    </m:r>
                  </m:oMath>
                </a14:m>
              </a:p>
              <a:p>
                <a:pPr lvl="1"/>
                <a14:m>
                  <m:oMath xmlns:m="http://schemas.openxmlformats.org/officeDocument/2006/math">
                    <m:r>
                      <m:t>1836</m:t>
                    </m:r>
                    <m:r>
                      <m:t>±</m:t>
                    </m:r>
                    <m:r>
                      <m:t>2.26</m:t>
                    </m:r>
                    <m:r>
                      <m:t>×</m:t>
                    </m:r>
                    <m:r>
                      <m:t>372</m:t>
                    </m:r>
                  </m:oMath>
                </a14:m>
              </a:p>
              <a:p>
                <a:pPr lvl="1"/>
                <a14:m>
                  <m:oMath xmlns:m="http://schemas.openxmlformats.org/officeDocument/2006/math">
                    <m:r>
                      <m:t>1836</m:t>
                    </m:r>
                    <m:r>
                      <m:t>±</m:t>
                    </m:r>
                    <m:r>
                      <m:t>2.26</m:t>
                    </m:r>
                    <m:r>
                      <m:t>×</m:t>
                    </m:r>
                    <m:r>
                      <m:t>1176</m:t>
                    </m:r>
                  </m:oMath>
                </a14:m>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Which of the following is the correct calculation of a 95% confidence interval for the difference between the traffic flow between Friday 6th and 13th?</a:t>
                </a:r>
              </a:p>
              <a:p>
                <a:pPr lvl="0" marL="0" indent="0">
                  <a:buNone/>
                </a:pPr>
                <a14:m>
                  <m:oMath xmlns:m="http://schemas.openxmlformats.org/officeDocument/2006/math">
                    <m:sSub>
                      <m:e>
                        <m:bar>
                          <m:barPr>
                            <m:pos m:val="top"/>
                          </m:barPr>
                          <m:e>
                            <m:r>
                              <m:t>x</m:t>
                            </m:r>
                          </m:e>
                        </m:bar>
                      </m:e>
                      <m:sub>
                        <m:r>
                          <m:rPr>
                            <m:nor/>
                            <m:sty m:val="p"/>
                          </m:rPr>
                          <m:t>diff</m:t>
                        </m:r>
                      </m:sub>
                    </m:sSub>
                    <m:r>
                      <m:t>=</m:t>
                    </m:r>
                    <m:r>
                      <m:t>1836</m:t>
                    </m:r>
                  </m:oMath>
                </a14:m>
                <a:r>
                  <a:rPr/>
                  <a:t>, </a:t>
                </a:r>
                <a14:m>
                  <m:oMath xmlns:m="http://schemas.openxmlformats.org/officeDocument/2006/math">
                    <m:sSub>
                      <m:e>
                        <m:r>
                          <m:t>s</m:t>
                        </m:r>
                      </m:e>
                      <m:sub>
                        <m:r>
                          <m:rPr>
                            <m:nor/>
                            <m:sty m:val="p"/>
                          </m:rPr>
                          <m:t>diff</m:t>
                        </m:r>
                      </m:sub>
                    </m:sSub>
                    <m:r>
                      <m:t>=</m:t>
                    </m:r>
                    <m:r>
                      <m:t>1176</m:t>
                    </m:r>
                  </m:oMath>
                </a14:m>
                <a:r>
                  <a:rPr/>
                  <a:t> and </a:t>
                </a:r>
                <a14:m>
                  <m:oMath xmlns:m="http://schemas.openxmlformats.org/officeDocument/2006/math">
                    <m:r>
                      <m:t>n</m:t>
                    </m:r>
                    <m:r>
                      <m:t>=</m:t>
                    </m:r>
                    <m:r>
                      <m:t>10</m:t>
                    </m:r>
                  </m:oMath>
                </a14:m>
                <a:r>
                  <a:rPr/>
                  <a:t>, with </a:t>
                </a:r>
                <a14:m>
                  <m:oMath xmlns:m="http://schemas.openxmlformats.org/officeDocument/2006/math">
                    <m:r>
                      <m:t>S</m:t>
                    </m:r>
                    <m:r>
                      <m:t>E</m:t>
                    </m:r>
                    <m:r>
                      <m:t>=</m:t>
                    </m:r>
                    <m:r>
                      <m:t>371.88</m:t>
                    </m:r>
                  </m:oMath>
                </a14:m>
                <a:r>
                  <a:rPr/>
                  <a:t>.</a:t>
                </a:r>
              </a:p>
              <a:p>
                <a:pPr lvl="1"/>
                <a14:m>
                  <m:oMath xmlns:m="http://schemas.openxmlformats.org/officeDocument/2006/math">
                    <m:r>
                      <m:t>1836</m:t>
                    </m:r>
                    <m:r>
                      <m:t>±</m:t>
                    </m:r>
                    <m:r>
                      <m:t>1.96</m:t>
                    </m:r>
                    <m:r>
                      <m:t>×</m:t>
                    </m:r>
                    <m:r>
                      <m:t>372</m:t>
                    </m:r>
                  </m:oMath>
                </a14:m>
              </a:p>
              <a:p>
                <a:pPr lvl="1"/>
                <a14:m>
                  <m:oMath xmlns:m="http://schemas.openxmlformats.org/officeDocument/2006/math">
                    <m:r>
                      <m:t>1836</m:t>
                    </m:r>
                    <m:r>
                      <m:t>±</m:t>
                    </m:r>
                    <m:r>
                      <m:t>2.26</m:t>
                    </m:r>
                    <m:r>
                      <m:t>×</m:t>
                    </m:r>
                    <m:r>
                      <m:t>372</m:t>
                    </m:r>
                    <m:r>
                      <m:t>→</m:t>
                    </m:r>
                    <m:r>
                      <m:t>(</m:t>
                    </m:r>
                    <m:r>
                      <m:t>995</m:t>
                    </m:r>
                    <m:r>
                      <m:t>,</m:t>
                    </m:r>
                    <m:r>
                      <m:t>2677</m:t>
                    </m:r>
                    <m:r>
                      <m:t>)</m:t>
                    </m:r>
                  </m:oMath>
                </a14:m>
              </a:p>
              <a:p>
                <a:pPr lvl="1"/>
                <a14:m>
                  <m:oMath xmlns:m="http://schemas.openxmlformats.org/officeDocument/2006/math">
                    <m:r>
                      <m:t>1836</m:t>
                    </m:r>
                    <m:r>
                      <m:t>±</m:t>
                    </m:r>
                    <m:r>
                      <m:t>2.26</m:t>
                    </m:r>
                    <m:r>
                      <m:t>×</m:t>
                    </m:r>
                    <m:r>
                      <m:t>1176</m:t>
                    </m:r>
                  </m:oMath>
                </a14:m>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Interpreting</a:t>
            </a:r>
            <a:r>
              <a:rPr/>
              <a:t> </a:t>
            </a:r>
            <a:r>
              <a:rPr/>
              <a:t>the</a:t>
            </a:r>
            <a:r>
              <a:rPr/>
              <a:t> </a:t>
            </a:r>
            <a:r>
              <a:rPr/>
              <a:t>CI</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Which of the following is the best interpretation for the confidence interval we just calculated?</a:t>
                </a:r>
              </a:p>
              <a:p>
                <a:pPr lvl="0" marL="0" indent="0">
                  <a:buNone/>
                </a:pPr>
                <a14:m>
                  <m:oMathPara xmlns:m="http://schemas.openxmlformats.org/officeDocument/2006/math">
                    <m:oMathParaPr>
                      <m:jc m:val="center"/>
                    </m:oMathParaPr>
                    <m:oMath>
                      <m:sSub>
                        <m:e>
                          <m:r>
                            <m:t>μ</m:t>
                          </m:r>
                        </m:e>
                        <m:sub>
                          <m:r>
                            <m:rPr>
                              <m:nor/>
                              <m:sty m:val="p"/>
                            </m:rPr>
                            <m:t>diff: 6th - 13th</m:t>
                          </m:r>
                        </m:sub>
                      </m:sSub>
                      <m:r>
                        <m:t>=</m:t>
                      </m:r>
                      <m:r>
                        <m:t>(</m:t>
                      </m:r>
                      <m:r>
                        <m:t>995</m:t>
                      </m:r>
                      <m:r>
                        <m:t>,</m:t>
                      </m:r>
                      <m:r>
                        <m:t>2677</m:t>
                      </m:r>
                      <m:r>
                        <m:t>)</m:t>
                      </m:r>
                    </m:oMath>
                  </m:oMathPara>
                </a14:m>
              </a:p>
              <a:p>
                <a:pPr lvl="0" marL="0" indent="0">
                  <a:buNone/>
                </a:pPr>
                <a:r>
                  <a:rPr/>
                  <a:t>We are 95% confident that …</a:t>
                </a:r>
              </a:p>
              <a:p>
                <a:pPr lvl="1"/>
                <a:r>
                  <a:rPr/>
                  <a:t>the difference between the average number of cars on the road on Friday 6th and 13th is between 995 and 2,677.</a:t>
                </a:r>
              </a:p>
              <a:p>
                <a:pPr lvl="1"/>
                <a:r>
                  <a:rPr/>
                  <a:t>on Friday 6th there are 995 to 2,677 fewer cars on the road than on the Friday 13th, on average.</a:t>
                </a:r>
              </a:p>
              <a:p>
                <a:pPr lvl="1"/>
                <a:r>
                  <a:rPr/>
                  <a:t>on Friday 6th there are 995 fewer to 2,677 more cars on the road than on the Friday 13th, on average.</a:t>
                </a:r>
              </a:p>
              <a:p>
                <a:pPr lvl="1"/>
                <a:r>
                  <a:rPr/>
                  <a:t>on Friday 13th there are 995 to 2,677 fewer cars on the road than on the Friday 6th, on average.</a:t>
                </a:r>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Interpreting</a:t>
            </a:r>
            <a:r>
              <a:rPr/>
              <a:t> </a:t>
            </a:r>
            <a:r>
              <a:rPr/>
              <a:t>the</a:t>
            </a:r>
            <a:r>
              <a:rPr/>
              <a:t> </a:t>
            </a:r>
            <a:r>
              <a:rPr/>
              <a:t>CI</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Which of the following is the best interpretation for the confidence interval we just calculated?</a:t>
                </a:r>
              </a:p>
              <a:p>
                <a:pPr lvl="0" marL="0" indent="0">
                  <a:buNone/>
                </a:pPr>
                <a14:m>
                  <m:oMathPara xmlns:m="http://schemas.openxmlformats.org/officeDocument/2006/math">
                    <m:oMathParaPr>
                      <m:jc m:val="center"/>
                    </m:oMathParaPr>
                    <m:oMath>
                      <m:sSub>
                        <m:e>
                          <m:r>
                            <m:t>μ</m:t>
                          </m:r>
                        </m:e>
                        <m:sub>
                          <m:r>
                            <m:rPr>
                              <m:nor/>
                              <m:sty m:val="p"/>
                            </m:rPr>
                            <m:t>diff: 6th - 13th</m:t>
                          </m:r>
                        </m:sub>
                      </m:sSub>
                      <m:r>
                        <m:t>=</m:t>
                      </m:r>
                      <m:r>
                        <m:t>(</m:t>
                      </m:r>
                      <m:r>
                        <m:t>995</m:t>
                      </m:r>
                      <m:r>
                        <m:t>,</m:t>
                      </m:r>
                      <m:r>
                        <m:t>2677</m:t>
                      </m:r>
                      <m:r>
                        <m:t>)</m:t>
                      </m:r>
                    </m:oMath>
                  </m:oMathPara>
                </a14:m>
              </a:p>
              <a:p>
                <a:pPr lvl="0" marL="0" indent="0">
                  <a:buNone/>
                </a:pPr>
                <a:r>
                  <a:rPr/>
                  <a:t>We are 95% confident that …</a:t>
                </a:r>
              </a:p>
              <a:p>
                <a:pPr lvl="1"/>
                <a:r>
                  <a:rPr/>
                  <a:t>the difference between the average number of cars on the road on Friday 6th and 13th is between 995 and 2,677.</a:t>
                </a:r>
              </a:p>
              <a:p>
                <a:pPr lvl="1"/>
                <a:r>
                  <a:rPr/>
                  <a:t>on Friday 6th there are 995 to 2,677 fewer cars on the road than on the Friday 13th, on average.</a:t>
                </a:r>
              </a:p>
              <a:p>
                <a:pPr lvl="1"/>
                <a:r>
                  <a:rPr/>
                  <a:t>on Friday 6th there are 995 fewer to 2,677 more cars on the road than on the Friday 13th, on average.</a:t>
                </a:r>
              </a:p>
              <a:p>
                <a:pPr lvl="1"/>
                <a:r>
                  <a:rPr/>
                  <a:t>on Friday 13th there are 995 to 2,677 fewer cars on the road than on the Friday 6th, on average.</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One</a:t>
            </a:r>
            <a:r>
              <a:rPr/>
              <a:t> </a:t>
            </a:r>
            <a:r>
              <a:rPr/>
              <a:t>Final</a:t>
            </a:r>
            <a:r>
              <a:rPr/>
              <a:t> </a:t>
            </a:r>
            <a:r>
              <a:rPr/>
              <a:t>Note</a:t>
            </a:r>
          </a:p>
        </p:txBody>
      </p:sp>
      <p:sp>
        <p:nvSpPr>
          <p:cNvPr id="3" name="Content Placeholder 2"/>
          <p:cNvSpPr>
            <a:spLocks noGrp="1"/>
          </p:cNvSpPr>
          <p:nvPr>
            <p:ph idx="1"/>
          </p:nvPr>
        </p:nvSpPr>
        <p:spPr/>
        <p:txBody>
          <a:bodyPr/>
          <a:lstStyle/>
          <a:p>
            <a:pPr lvl="0" marL="0" indent="0">
              <a:buNone/>
            </a:pPr>
            <a:r>
              <a:rPr b="1"/>
              <a:t>Note</a:t>
            </a:r>
            <a:r>
              <a:rPr/>
              <a:t>: The example we used was for paired means (difference between dependent groups). We took the difference between the observations and used only these differences (one sample) in our analysis, therefore the mechanics are the same as when we are working with just one sample.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Our</a:t>
            </a:r>
            <a:r>
              <a:rPr/>
              <a:t> </a:t>
            </a:r>
            <a:r>
              <a:rPr/>
              <a:t>New</a:t>
            </a:r>
            <a:r>
              <a:rPr/>
              <a:t> </a:t>
            </a:r>
            <a:r>
              <a:rPr/>
              <a:t>Case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In our previous lectures, we’re reviewed hypothesis tests on a single sample and its mean (</a:t>
                </a:r>
                <a14:m>
                  <m:oMath xmlns:m="http://schemas.openxmlformats.org/officeDocument/2006/math">
                    <m:bar>
                      <m:barPr>
                        <m:pos m:val="top"/>
                      </m:barPr>
                      <m:e>
                        <m:r>
                          <m:t>x</m:t>
                        </m:r>
                      </m:e>
                    </m:bar>
                  </m:oMath>
                </a14:m>
                <a:r>
                  <a:rPr/>
                  <a:t>), and hypothesis tests on two samples and the difference of their means (</a:t>
                </a:r>
                <a14:m>
                  <m:oMath xmlns:m="http://schemas.openxmlformats.org/officeDocument/2006/math">
                    <m:sSub>
                      <m:e>
                        <m:bar>
                          <m:barPr>
                            <m:pos m:val="top"/>
                          </m:barPr>
                          <m:e>
                            <m:r>
                              <m:t>x</m:t>
                            </m:r>
                          </m:e>
                        </m:bar>
                      </m:e>
                      <m:sub>
                        <m:r>
                          <m:t>1</m:t>
                        </m:r>
                      </m:sub>
                    </m:sSub>
                    <m:r>
                      <m:t>−</m:t>
                    </m:r>
                    <m:sSub>
                      <m:e>
                        <m:bar>
                          <m:barPr>
                            <m:pos m:val="top"/>
                          </m:barPr>
                          <m:e>
                            <m:r>
                              <m:t>x</m:t>
                            </m:r>
                          </m:e>
                        </m:bar>
                      </m:e>
                      <m:sub>
                        <m:r>
                          <m:t>2</m:t>
                        </m:r>
                      </m:sub>
                    </m:sSub>
                  </m:oMath>
                </a14:m>
                <a:r>
                  <a:rPr/>
                  <a:t>).</a:t>
                </a:r>
              </a:p>
              <a:p>
                <a:pPr lvl="0" marL="0" indent="0">
                  <a:buNone/>
                </a:pPr>
                <a:r>
                  <a:rPr/>
                  <a:t>In this lecture, we’re going to talk about one more example of this kind of test: differences of means, from two samples, but with a special twist - the data is </a:t>
                </a:r>
                <a:r>
                  <a:rPr b="1"/>
                  <a:t>paired</a:t>
                </a:r>
                <a:r>
                  <a:rPr/>
                  <a:t>.</a:t>
                </a: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2:</a:t>
            </a:r>
            <a:r>
              <a:rPr/>
              <a:t> </a:t>
            </a:r>
            <a:r>
              <a:rPr/>
              <a:t>High</a:t>
            </a:r>
            <a:r>
              <a:rPr/>
              <a:t> </a:t>
            </a:r>
            <a:r>
              <a:rPr/>
              <a:t>School</a:t>
            </a:r>
            <a:r>
              <a:rPr/>
              <a:t> </a:t>
            </a:r>
            <a:r>
              <a:rPr/>
              <a:t>Grades</a:t>
            </a:r>
          </a:p>
        </p:txBody>
      </p:sp>
      <p:sp>
        <p:nvSpPr>
          <p:cNvPr id="3" name="Content Placeholder 2"/>
          <p:cNvSpPr>
            <a:spLocks noGrp="1"/>
          </p:cNvSpPr>
          <p:nvPr>
            <p:ph idx="1"/>
          </p:nvPr>
        </p:nvSpPr>
        <p:spPr/>
        <p:txBody>
          <a:bodyPr/>
          <a:lstStyle/>
          <a:p>
            <a:pPr lvl="0" marL="0" indent="0">
              <a:buNone/>
            </a:pPr>
            <a:r>
              <a:rPr/>
              <a:t>200 observations were randomly sampled from the </a:t>
            </a:r>
            <a:r>
              <a:rPr i="1"/>
              <a:t>High School and Beyond</a:t>
            </a:r>
            <a:r>
              <a:rPr/>
              <a:t> survey. The same students took a reading and writing test and their scores are shown below. At a first glance, does there appear to be a difference between the average reading and writing test score?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ig_4_2_high_school.png" id="0" name="Picture 1"/>
          <p:cNvPicPr>
            <a:picLocks noGrp="1" noChangeAspect="1"/>
          </p:cNvPicPr>
          <p:nvPr/>
        </p:nvPicPr>
        <p:blipFill>
          <a:blip r:embed="rId2"/>
          <a:stretch>
            <a:fillRect/>
          </a:stretch>
        </p:blipFill>
        <p:spPr bwMode="auto">
          <a:xfrm>
            <a:off x="660400" y="1600200"/>
            <a:ext cx="7835900" cy="45212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Paired</a:t>
            </a:r>
            <a:r>
              <a:rPr/>
              <a:t> </a:t>
            </a:r>
            <a:r>
              <a:rPr/>
              <a:t>Observations</a:t>
            </a:r>
          </a:p>
        </p:txBody>
      </p:sp>
      <p:sp>
        <p:nvSpPr>
          <p:cNvPr id="3" name="Content Placeholder 2"/>
          <p:cNvSpPr>
            <a:spLocks noGrp="1"/>
          </p:cNvSpPr>
          <p:nvPr>
            <p:ph idx="1"/>
          </p:nvPr>
        </p:nvSpPr>
        <p:spPr/>
        <p:txBody>
          <a:bodyPr/>
          <a:lstStyle/>
          <a:p>
            <a:pPr lvl="0" marL="0" indent="0">
              <a:buNone/>
            </a:pPr>
            <a:r>
              <a:rPr/>
              <a:t>The same students took a reading and writing test and their scores are shown below. Are the reading and writing scores of each student independent of each other?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ig_4_2_high_school_table.png" id="0" name="Picture 1"/>
          <p:cNvPicPr>
            <a:picLocks noGrp="1" noChangeAspect="1"/>
          </p:cNvPicPr>
          <p:nvPr/>
        </p:nvPicPr>
        <p:blipFill>
          <a:blip r:embed="rId2"/>
          <a:stretch>
            <a:fillRect/>
          </a:stretch>
        </p:blipFill>
        <p:spPr bwMode="auto">
          <a:xfrm>
            <a:off x="1638300" y="1600200"/>
            <a:ext cx="5867400" cy="45212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buAutoNum type="alphaLcParenBoth"/>
            </a:pPr>
            <a:r>
              <a:rPr/>
              <a:t>Yes (b) No</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Paired</a:t>
            </a:r>
            <a:r>
              <a:rPr/>
              <a:t> </a:t>
            </a:r>
            <a:r>
              <a:rPr/>
              <a:t>Observations</a:t>
            </a:r>
          </a:p>
        </p:txBody>
      </p:sp>
      <p:sp>
        <p:nvSpPr>
          <p:cNvPr id="3" name="Content Placeholder 2"/>
          <p:cNvSpPr>
            <a:spLocks noGrp="1"/>
          </p:cNvSpPr>
          <p:nvPr>
            <p:ph idx="1"/>
          </p:nvPr>
        </p:nvSpPr>
        <p:spPr/>
        <p:txBody>
          <a:bodyPr/>
          <a:lstStyle/>
          <a:p>
            <a:pPr lvl="0" marL="0" indent="0">
              <a:buNone/>
            </a:pPr>
            <a:r>
              <a:rPr/>
              <a:t>The same students took a reading and writing test and their scores are shown below. Are the reading and writing scores of each student independent of each other?</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ig_4_2_high_school_table.png" id="0" name="Picture 1"/>
          <p:cNvPicPr>
            <a:picLocks noGrp="1" noChangeAspect="1"/>
          </p:cNvPicPr>
          <p:nvPr/>
        </p:nvPicPr>
        <p:blipFill>
          <a:blip r:embed="rId2"/>
          <a:stretch>
            <a:fillRect/>
          </a:stretch>
        </p:blipFill>
        <p:spPr bwMode="auto">
          <a:xfrm>
            <a:off x="1638300" y="1600200"/>
            <a:ext cx="5867400" cy="45212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buAutoNum type="alphaLcParenBoth"/>
            </a:pPr>
            <a:r>
              <a:rPr/>
              <a:t>Yes (b) No</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Analyzing</a:t>
            </a:r>
            <a:r>
              <a:rPr/>
              <a:t> </a:t>
            </a:r>
            <a:r>
              <a:rPr/>
              <a:t>Paired</a:t>
            </a:r>
            <a:r>
              <a:rPr/>
              <a:t> </a:t>
            </a:r>
            <a:r>
              <a:rPr/>
              <a:t>Data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As we mentioned earlier, when two sets of observations have this special correspondence (not independent), they are said to be </a:t>
                </a:r>
                <a:r>
                  <a:rPr b="1"/>
                  <a:t>paired</a:t>
                </a:r>
                <a:r>
                  <a:rPr/>
                  <a:t>.</a:t>
                </a:r>
              </a:p>
              <a:p>
                <a:pPr lvl="0" marL="0" indent="0">
                  <a:buNone/>
                </a:pPr>
                <a:r>
                  <a:rPr/>
                  <a:t>To analyze paired data, it is often useful to look at the difference in outcomes of each pair of observations.</a:t>
                </a:r>
              </a:p>
              <a:p>
                <a:pPr lvl="0" marL="0" indent="0">
                  <a:buNone/>
                </a:pPr>
                <a14:m>
                  <m:oMathPara xmlns:m="http://schemas.openxmlformats.org/officeDocument/2006/math">
                    <m:oMathParaPr>
                      <m:jc m:val="center"/>
                    </m:oMathParaPr>
                    <m:oMath>
                      <m:r>
                        <m:rPr>
                          <m:nor/>
                          <m:sty m:val="p"/>
                        </m:rPr>
                        <m:t>diff</m:t>
                      </m:r>
                      <m:r>
                        <m:t>=</m:t>
                      </m:r>
                      <m:r>
                        <m:rPr>
                          <m:nor/>
                          <m:sty m:val="p"/>
                        </m:rPr>
                        <m:t>read - write</m:t>
                      </m:r>
                    </m:oMath>
                  </m:oMathPara>
                </a14:m>
              </a:p>
              <a:p>
                <a:pPr lvl="0" marL="0" indent="0">
                  <a:buNone/>
                </a:pPr>
                <a:r>
                  <a:rPr/>
                  <a:t>It is important that we always subtract using a consistent order, from student to student or patient to patient, or whatever our operational unit is.</a:t>
                </a:r>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ig_4_2_high_school_hist.png" id="0" name="Picture 1"/>
          <p:cNvPicPr>
            <a:picLocks noGrp="1" noChangeAspect="1"/>
          </p:cNvPicPr>
          <p:nvPr/>
        </p:nvPicPr>
        <p:blipFill>
          <a:blip r:embed="rId2"/>
          <a:stretch>
            <a:fillRect/>
          </a:stretch>
        </p:blipFill>
        <p:spPr bwMode="auto">
          <a:xfrm>
            <a:off x="457200" y="2654300"/>
            <a:ext cx="8229600" cy="24130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does</a:t>
            </a:r>
            <a:r>
              <a:rPr/>
              <a:t> </a:t>
            </a:r>
            <a:r>
              <a:rPr/>
              <a:t>Pairing</a:t>
            </a:r>
            <a:r>
              <a:rPr/>
              <a:t> </a:t>
            </a:r>
            <a:r>
              <a:rPr/>
              <a:t>Mean?</a:t>
            </a:r>
          </a:p>
        </p:txBody>
      </p:sp>
      <p:sp>
        <p:nvSpPr>
          <p:cNvPr id="3" name="Content Placeholder 2"/>
          <p:cNvSpPr>
            <a:spLocks noGrp="1"/>
          </p:cNvSpPr>
          <p:nvPr>
            <p:ph idx="1"/>
          </p:nvPr>
        </p:nvSpPr>
        <p:spPr/>
        <p:txBody>
          <a:bodyPr/>
          <a:lstStyle/>
          <a:p>
            <a:pPr lvl="0" marL="0" indent="0">
              <a:buNone/>
            </a:pPr>
            <a:r>
              <a:rPr b="1"/>
              <a:t>Paired data</a:t>
            </a:r>
            <a:r>
              <a:rPr/>
              <a:t> occurs when we have two samples, and the samples somehow have a link so that each element of one sample has a natural pair in another sample. Here are some examples:</a:t>
            </a:r>
          </a:p>
          <a:p>
            <a:pPr lvl="1"/>
            <a:r>
              <a:rPr/>
              <a:t>Daily total sales from a convenience store in June of 2019 and June of 2020</a:t>
            </a:r>
          </a:p>
          <a:p>
            <a:pPr lvl="1"/>
            <a:r>
              <a:rPr/>
              <a:t>Hourly traffic from Highway 115 for June 24th and July 1st of 2020</a:t>
            </a:r>
          </a:p>
          <a:p>
            <a:pPr lvl="1"/>
            <a:r>
              <a:rPr/>
              <a:t>Final grades for fourth-year high school students in English and Math</a:t>
            </a:r>
          </a:p>
          <a:p>
            <a:pPr lvl="0" marL="0" indent="0">
              <a:buNone/>
            </a:pPr>
            <a:r>
              <a:rPr/>
              <a:t>Can you see what the pairing unit is across these sets?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Parameter</a:t>
            </a:r>
            <a:r>
              <a:rPr/>
              <a:t> </a:t>
            </a:r>
            <a:r>
              <a:rPr/>
              <a:t>and</a:t>
            </a:r>
            <a:r>
              <a:rPr/>
              <a:t> </a:t>
            </a:r>
            <a:r>
              <a:rPr/>
              <a:t>Point</a:t>
            </a:r>
            <a:r>
              <a:rPr/>
              <a:t> </a:t>
            </a:r>
            <a:r>
              <a:rPr/>
              <a:t>Estimate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b="1"/>
                  <a:t>Parameter of interest</a:t>
                </a:r>
                <a:r>
                  <a:rPr/>
                  <a:t>: Average difference between the reading and writing scores of </a:t>
                </a:r>
                <a:r>
                  <a:rPr b="1"/>
                  <a:t>all</a:t>
                </a:r>
                <a:r>
                  <a:rPr/>
                  <a:t> high school students.</a:t>
                </a:r>
              </a:p>
              <a:p>
                <a:pPr lvl="0" marL="0" indent="0">
                  <a:buNone/>
                </a:pPr>
                <a14:m>
                  <m:oMathPara xmlns:m="http://schemas.openxmlformats.org/officeDocument/2006/math">
                    <m:oMathParaPr>
                      <m:jc m:val="center"/>
                    </m:oMathParaPr>
                    <m:oMath>
                      <m:sSub>
                        <m:e>
                          <m:r>
                            <m:t>μ</m:t>
                          </m:r>
                        </m:e>
                        <m:sub>
                          <m:r>
                            <m:rPr>
                              <m:nor/>
                              <m:sty m:val="p"/>
                            </m:rPr>
                            <m:t>diff</m:t>
                          </m:r>
                        </m:sub>
                      </m:sSub>
                    </m:oMath>
                  </m:oMathPara>
                </a14:m>
              </a:p>
              <a:p>
                <a:pPr lvl="0" marL="0" indent="0">
                  <a:buNone/>
                </a:pPr>
                <a:r>
                  <a:rPr b="1"/>
                  <a:t>Point estimate</a:t>
                </a:r>
                <a:r>
                  <a:rPr/>
                  <a:t>: Average difference between the reading and writing scores of </a:t>
                </a:r>
                <a:r>
                  <a:rPr b="1"/>
                  <a:t>sampled</a:t>
                </a:r>
                <a:r>
                  <a:rPr/>
                  <a:t> high school students.</a:t>
                </a:r>
              </a:p>
              <a:p>
                <a:pPr lvl="0" marL="0" indent="0">
                  <a:buNone/>
                </a:pPr>
                <a14:m>
                  <m:oMathPara xmlns:m="http://schemas.openxmlformats.org/officeDocument/2006/math">
                    <m:oMathParaPr>
                      <m:jc m:val="center"/>
                    </m:oMathParaPr>
                    <m:oMath>
                      <m:sSub>
                        <m:e>
                          <m:bar>
                            <m:barPr>
                              <m:pos m:val="top"/>
                            </m:barPr>
                            <m:e>
                              <m:r>
                                <m:t>x</m:t>
                              </m:r>
                            </m:e>
                          </m:bar>
                        </m:e>
                        <m:sub>
                          <m:r>
                            <m:rPr>
                              <m:nor/>
                              <m:sty m:val="p"/>
                            </m:rPr>
                            <m:t>diff</m:t>
                          </m:r>
                        </m:sub>
                      </m:sSub>
                    </m:oMath>
                  </m:oMathPara>
                </a14:m>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Setting</a:t>
            </a:r>
            <a:r>
              <a:rPr/>
              <a:t> </a:t>
            </a:r>
            <a:r>
              <a:rPr/>
              <a:t>the</a:t>
            </a:r>
            <a:r>
              <a:rPr/>
              <a:t> </a:t>
            </a:r>
            <a:r>
              <a:rPr/>
              <a:t>Hypotheses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If in fact there was no difference between the scores on the reading and writing exams, what would you expect the average difference to be?</a:t>
                </a:r>
              </a:p>
              <a:p>
                <a:pPr lvl="0" marL="0" indent="0">
                  <a:buNone/>
                </a:pPr>
                <a14:m>
                  <m:oMathPara xmlns:m="http://schemas.openxmlformats.org/officeDocument/2006/math">
                    <m:oMathParaPr>
                      <m:jc m:val="center"/>
                    </m:oMathParaPr>
                    <m:oMath>
                      <m:r>
                        <m:t>0</m:t>
                      </m:r>
                    </m:oMath>
                  </m:oMathPara>
                </a14:m>
              </a:p>
              <a:p>
                <a:pPr lvl="0" marL="0" indent="0">
                  <a:buNone/>
                </a:pPr>
                <a:r>
                  <a:rPr/>
                  <a:t>What are the hypotheses for testing if there is a difference between the average reading and writing scores?</a:t>
                </a:r>
              </a:p>
              <a:p>
                <a:pPr lvl="0" marL="0" indent="0">
                  <a:buNone/>
                </a:pPr>
                <a:r>
                  <a:rPr/>
                  <a:t>$$
H_0: \text{There is no difference between the}\\
\text{average reading and writing score,} \mu_\text{diff} = 0
$$</a:t>
                </a:r>
              </a:p>
              <a:p>
                <a:pPr lvl="0" marL="0" indent="0">
                  <a:buNone/>
                </a:pPr>
                <a:r>
                  <a:rPr/>
                  <a:t>versus</a:t>
                </a:r>
              </a:p>
              <a:p>
                <a:pPr lvl="0" marL="0" indent="0">
                  <a:buNone/>
                </a:pPr>
                <a:r>
                  <a:rPr/>
                  <a:t>$$
H_A: \text{There is a difference between the}\\
\text{average reading and writing score,} \mu_\text{diff} \neq 0
$$</a:t>
                </a:r>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Checking</a:t>
            </a:r>
            <a:r>
              <a:rPr/>
              <a:t> </a:t>
            </a:r>
            <a:r>
              <a:rPr/>
              <a:t>assumptions</a:t>
            </a:r>
            <a:r>
              <a:rPr/>
              <a:t> </a:t>
            </a:r>
            <a:r>
              <a:rPr/>
              <a:t>and</a:t>
            </a:r>
            <a:r>
              <a:rPr/>
              <a:t> </a:t>
            </a:r>
            <a:r>
              <a:rPr/>
              <a:t>conditions</a:t>
            </a:r>
          </a:p>
        </p:txBody>
      </p:sp>
      <p:sp>
        <p:nvSpPr>
          <p:cNvPr id="3" name="Content Placeholder 2"/>
          <p:cNvSpPr>
            <a:spLocks noGrp="1"/>
          </p:cNvSpPr>
          <p:nvPr>
            <p:ph idx="1"/>
          </p:nvPr>
        </p:nvSpPr>
        <p:spPr/>
        <p:txBody>
          <a:bodyPr/>
          <a:lstStyle/>
          <a:p>
            <a:pPr lvl="0" marL="0" indent="0">
              <a:buNone/>
            </a:pPr>
            <a:r>
              <a:rPr/>
              <a:t>Which of the following is true?</a:t>
            </a:r>
          </a:p>
          <a:p>
            <a:pPr lvl="1"/>
            <a:r>
              <a:rPr/>
              <a:t>Since students are sampled randomly and are less than 10% of all high school students, we can assume that the difference between the reading and writing scores of one student in the sample is independent of another.</a:t>
            </a:r>
          </a:p>
          <a:p>
            <a:pPr lvl="1"/>
            <a:r>
              <a:rPr/>
              <a:t>The distribution of differences is bimodal, therefore we cannot continue with the hypothesis test.</a:t>
            </a:r>
          </a:p>
          <a:p>
            <a:pPr lvl="1"/>
            <a:r>
              <a:rPr/>
              <a:t>In order for differences to be random we should have sampled with replacement.</a:t>
            </a:r>
          </a:p>
          <a:p>
            <a:pPr lvl="1"/>
            <a:r>
              <a:rPr/>
              <a:t>Since students are sampled randomly and are less than 10% of all students, we can assume that the sampling distribution of the average difference will be nearly normal.</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Checking</a:t>
            </a:r>
            <a:r>
              <a:rPr/>
              <a:t> </a:t>
            </a:r>
            <a:r>
              <a:rPr/>
              <a:t>assumptions</a:t>
            </a:r>
            <a:r>
              <a:rPr/>
              <a:t> </a:t>
            </a:r>
            <a:r>
              <a:rPr/>
              <a:t>and</a:t>
            </a:r>
            <a:r>
              <a:rPr/>
              <a:t> </a:t>
            </a:r>
            <a:r>
              <a:rPr/>
              <a:t>conditions</a:t>
            </a:r>
          </a:p>
        </p:txBody>
      </p:sp>
      <p:sp>
        <p:nvSpPr>
          <p:cNvPr id="3" name="Content Placeholder 2"/>
          <p:cNvSpPr>
            <a:spLocks noGrp="1"/>
          </p:cNvSpPr>
          <p:nvPr>
            <p:ph idx="1"/>
          </p:nvPr>
        </p:nvSpPr>
        <p:spPr/>
        <p:txBody>
          <a:bodyPr/>
          <a:lstStyle/>
          <a:p>
            <a:pPr lvl="0" marL="0" indent="0">
              <a:buNone/>
            </a:pPr>
            <a:r>
              <a:rPr/>
              <a:t>Which of the following is true?</a:t>
            </a:r>
          </a:p>
          <a:p>
            <a:pPr lvl="1"/>
            <a:r>
              <a:rPr/>
              <a:t>Since students are sampled randomly and are less than 10% of all high school students, we can assume that the difference between the reading and writing scores of one student in the sample is independent of another.</a:t>
            </a:r>
          </a:p>
          <a:p>
            <a:pPr lvl="1"/>
            <a:r>
              <a:rPr/>
              <a:t>The distribution of differences is bimodal, therefore we cannot continue with the hypothesis test.</a:t>
            </a:r>
          </a:p>
          <a:p>
            <a:pPr lvl="1"/>
            <a:r>
              <a:rPr/>
              <a:t>In order for differences to be random we should have sampled with replacement.</a:t>
            </a:r>
          </a:p>
          <a:p>
            <a:pPr lvl="1"/>
            <a:r>
              <a:rPr/>
              <a:t>Since students are sampled randomly and are less than 10% of all students, we can assume that the sampling distribution of the average difference will be nearly normal.</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Calculating</a:t>
            </a:r>
            <a:r>
              <a:rPr/>
              <a:t> </a:t>
            </a:r>
            <a:r>
              <a:rPr/>
              <a:t>the</a:t>
            </a:r>
            <a:r>
              <a:rPr/>
              <a:t> </a:t>
            </a:r>
            <a:r>
              <a:rPr/>
              <a:t>test</a:t>
            </a:r>
            <a:r>
              <a:rPr/>
              <a:t> </a:t>
            </a:r>
            <a:r>
              <a:rPr/>
              <a:t>statistic</a:t>
            </a:r>
            <a:r>
              <a:rPr/>
              <a:t> </a:t>
            </a:r>
            <a:r>
              <a:rPr/>
              <a:t>and</a:t>
            </a:r>
            <a:r>
              <a:rPr/>
              <a:t> </a:t>
            </a:r>
            <a:r>
              <a:rPr/>
              <a:t>the</a:t>
            </a:r>
            <a:r>
              <a:rPr/>
              <a:t> </a:t>
            </a:r>
            <a:r>
              <a:rPr/>
              <a:t>p-value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observed average difference between the two scores is -0.545 points and the standard deviation of the difference is 8.887 points. Do these data provide convincing evidence of a difference between the average scores on the two exams? Use </a:t>
                </a:r>
                <a14:m>
                  <m:oMath xmlns:m="http://schemas.openxmlformats.org/officeDocument/2006/math">
                    <m:r>
                      <m:t>α</m:t>
                    </m:r>
                    <m:r>
                      <m:t>=</m:t>
                    </m:r>
                    <m:r>
                      <m:t>0.05</m:t>
                    </m:r>
                  </m:oMath>
                </a14:m>
                <a:r>
                  <a:rPr/>
                  <a:t>.</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ig_4_2_tdist.png" id="0" name="Picture 1"/>
          <p:cNvPicPr>
            <a:picLocks noGrp="1" noChangeAspect="1"/>
          </p:cNvPicPr>
          <p:nvPr/>
        </p:nvPicPr>
        <p:blipFill>
          <a:blip r:embed="rId2"/>
          <a:stretch>
            <a:fillRect/>
          </a:stretch>
        </p:blipFill>
        <p:spPr bwMode="auto">
          <a:xfrm>
            <a:off x="457200" y="1879600"/>
            <a:ext cx="8229600" cy="3962400"/>
          </a:xfrm>
          <a:prstGeom prst="rect">
            <a:avLst/>
          </a:prstGeom>
          <a:noFill/>
          <a:ln w="9525">
            <a:noFill/>
            <a:headEnd/>
            <a:tailEnd/>
          </a:ln>
        </p:spPr>
      </p:pic>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Z</m:t>
                            </m:r>
                          </m:e>
                          <m:e>
                            <m:r>
                              <m:t>=</m:t>
                            </m:r>
                            <m:f>
                              <m:fPr>
                                <m:type m:val="bar"/>
                              </m:fPr>
                              <m:num>
                                <m:r>
                                  <m:t>−</m:t>
                                </m:r>
                                <m:r>
                                  <m:t>0.545</m:t>
                                </m:r>
                                <m:r>
                                  <m:t>−</m:t>
                                </m:r>
                                <m:r>
                                  <m:t>0</m:t>
                                </m:r>
                              </m:num>
                              <m:den>
                                <m:f>
                                  <m:fPr>
                                    <m:type m:val="bar"/>
                                  </m:fPr>
                                  <m:num>
                                    <m:r>
                                      <m:t>8.887</m:t>
                                    </m:r>
                                  </m:num>
                                  <m:den>
                                    <m:rad>
                                      <m:radPr>
                                        <m:degHide m:val="1"/>
                                      </m:radPr>
                                      <m:deg/>
                                      <m:e>
                                        <m:r>
                                          <m:t>200</m:t>
                                        </m:r>
                                      </m:e>
                                    </m:rad>
                                  </m:den>
                                </m:f>
                              </m:den>
                            </m:f>
                            <m:r>
                              <m:t>=</m:t>
                            </m:r>
                            <m:f>
                              <m:fPr>
                                <m:type m:val="bar"/>
                              </m:fPr>
                              <m:num>
                                <m:r>
                                  <m:t>−</m:t>
                                </m:r>
                                <m:r>
                                  <m:t>0.545</m:t>
                                </m:r>
                              </m:num>
                              <m:den>
                                <m:r>
                                  <m:t>0.626</m:t>
                                </m:r>
                              </m:den>
                            </m:f>
                          </m:e>
                        </m:mr>
                        <m:mr>
                          <m:e/>
                          <m:e>
                            <m:r>
                              <m:t>=</m:t>
                            </m:r>
                            <m:r>
                              <m:t>−</m:t>
                            </m:r>
                            <m:r>
                              <m:t>0.87</m:t>
                            </m:r>
                          </m:e>
                        </m:mr>
                      </m:m>
                    </m:oMath>
                  </m:oMathPara>
                </a14:m>
              </a:p>
              <a:p>
                <a:pPr lvl="0" marL="0" indent="0">
                  <a:buNone/>
                </a:pPr>
                <a:r>
                  <a:rPr/>
                  <a:t>with p-value of </a:t>
                </a:r>
                <a14:m>
                  <m:oMath xmlns:m="http://schemas.openxmlformats.org/officeDocument/2006/math">
                    <m:r>
                      <m:t>0.1949</m:t>
                    </m:r>
                    <m:r>
                      <m:t>×</m:t>
                    </m:r>
                    <m:r>
                      <m:t>2</m:t>
                    </m:r>
                    <m:r>
                      <m:t>=</m:t>
                    </m:r>
                    <m:r>
                      <m:t>0.3898</m:t>
                    </m:r>
                  </m:oMath>
                </a14:m>
                <a:r>
                  <a:rPr/>
                  <a:t>.</a:t>
                </a:r>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p:sp>
        <p:nvSpPr>
          <p:cNvPr id="3" name="Content Placeholder 2"/>
          <p:cNvSpPr>
            <a:spLocks noGrp="1"/>
          </p:cNvSpPr>
          <p:nvPr>
            <p:ph idx="1"/>
          </p:nvPr>
        </p:nvSpPr>
        <p:spPr/>
        <p:txBody>
          <a:bodyPr/>
          <a:lstStyle/>
          <a:p>
            <a:pPr lvl="0" marL="0" indent="0">
              <a:buNone/>
            </a:pPr>
            <a:r>
              <a:rPr/>
              <a:t>How did we get this p-value?</a:t>
            </a:r>
          </a:p>
          <a:p>
            <a:pPr lvl="0" marL="1270000" indent="0">
              <a:buNone/>
            </a:pPr>
            <a:r>
              <a:rPr sz="1800">
                <a:solidFill>
                  <a:srgbClr val="40A070"/>
                </a:solidFill>
                <a:latin typeface="Courier"/>
              </a:rPr>
              <a:t>2</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pt</a:t>
            </a:r>
            <a:r>
              <a:rPr sz="1800">
                <a:latin typeface="Courier"/>
              </a:rPr>
              <a:t>(</a:t>
            </a:r>
            <a:r>
              <a:rPr sz="1800">
                <a:solidFill>
                  <a:srgbClr val="666666"/>
                </a:solidFill>
                <a:latin typeface="Courier"/>
              </a:rPr>
              <a:t>-</a:t>
            </a:r>
            <a:r>
              <a:rPr sz="1800">
                <a:solidFill>
                  <a:srgbClr val="40A070"/>
                </a:solidFill>
                <a:latin typeface="Courier"/>
              </a:rPr>
              <a:t>0.87</a:t>
            </a:r>
            <a:r>
              <a:rPr sz="1800">
                <a:latin typeface="Courier"/>
              </a:rPr>
              <a:t>, </a:t>
            </a:r>
            <a:r>
              <a:rPr sz="1800">
                <a:solidFill>
                  <a:srgbClr val="902000"/>
                </a:solidFill>
                <a:latin typeface="Courier"/>
              </a:rPr>
              <a:t>df =</a:t>
            </a:r>
            <a:r>
              <a:rPr sz="1800">
                <a:latin typeface="Courier"/>
              </a:rPr>
              <a:t> </a:t>
            </a:r>
            <a:r>
              <a:rPr sz="1800">
                <a:solidFill>
                  <a:srgbClr val="40A070"/>
                </a:solidFill>
                <a:latin typeface="Courier"/>
              </a:rPr>
              <a:t>199</a:t>
            </a: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TRUE</a:t>
            </a:r>
            <a:r>
              <a:rPr sz="1800">
                <a:latin typeface="Courier"/>
              </a:rPr>
              <a:t>)</a:t>
            </a:r>
          </a:p>
          <a:p>
            <a:pPr lvl="0" marL="1270000" indent="0">
              <a:buNone/>
            </a:pPr>
            <a:r>
              <a:rPr sz="1800">
                <a:latin typeface="Courier"/>
              </a:rPr>
              <a:t>## [1] 0.3853486</a:t>
            </a:r>
          </a:p>
          <a:p>
            <a:pPr lvl="0" marL="0" indent="0">
              <a:buNone/>
            </a:pPr>
            <a:r>
              <a:rPr/>
              <a:t>Since p-value &gt; 0.05, we fail to reject, and the data do not provide convincing evidence of a difference between the average reading and writing scores.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Interpretation</a:t>
            </a:r>
            <a:r>
              <a:rPr/>
              <a:t> </a:t>
            </a:r>
            <a:r>
              <a:rPr/>
              <a:t>of</a:t>
            </a:r>
            <a:r>
              <a:rPr/>
              <a:t> </a:t>
            </a:r>
            <a:r>
              <a:rPr/>
              <a:t>p-value</a:t>
            </a:r>
          </a:p>
        </p:txBody>
      </p:sp>
      <p:sp>
        <p:nvSpPr>
          <p:cNvPr id="3" name="Content Placeholder 2"/>
          <p:cNvSpPr>
            <a:spLocks noGrp="1"/>
          </p:cNvSpPr>
          <p:nvPr>
            <p:ph idx="1"/>
          </p:nvPr>
        </p:nvSpPr>
        <p:spPr/>
        <p:txBody>
          <a:bodyPr/>
          <a:lstStyle/>
          <a:p>
            <a:pPr lvl="0" marL="0" indent="0">
              <a:buNone/>
            </a:pPr>
            <a:r>
              <a:rPr/>
              <a:t>Which of the following is the correct interpretation of the p-value?</a:t>
            </a:r>
          </a:p>
          <a:p>
            <a:pPr lvl="1"/>
            <a:r>
              <a:rPr/>
              <a:t>Probability that the average scores on the reading and writing exams are equal.</a:t>
            </a:r>
          </a:p>
          <a:p>
            <a:pPr lvl="1"/>
            <a:r>
              <a:rPr/>
              <a:t>Probability that the average scores on the reading and writing exams are different.</a:t>
            </a:r>
          </a:p>
          <a:p>
            <a:pPr lvl="1"/>
            <a:r>
              <a:rPr/>
              <a:t>Probability of obtaining a random sample of 200 students where the average difference between the reading and writing scores is at least 0.545 (in either direction), if in fact the true average difference between the scores is 0.</a:t>
            </a:r>
          </a:p>
          <a:p>
            <a:pPr lvl="1"/>
            <a:r>
              <a:rPr/>
              <a:t>Probability of incorrectly rejecting the null hypothesis if in fact the null hypothesis is true.</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Interpretation</a:t>
            </a:r>
            <a:r>
              <a:rPr/>
              <a:t> </a:t>
            </a:r>
            <a:r>
              <a:rPr/>
              <a:t>of</a:t>
            </a:r>
            <a:r>
              <a:rPr/>
              <a:t> </a:t>
            </a:r>
            <a:r>
              <a:rPr/>
              <a:t>p-value</a:t>
            </a:r>
          </a:p>
        </p:txBody>
      </p:sp>
      <p:sp>
        <p:nvSpPr>
          <p:cNvPr id="3" name="Content Placeholder 2"/>
          <p:cNvSpPr>
            <a:spLocks noGrp="1"/>
          </p:cNvSpPr>
          <p:nvPr>
            <p:ph idx="1"/>
          </p:nvPr>
        </p:nvSpPr>
        <p:spPr/>
        <p:txBody>
          <a:bodyPr/>
          <a:lstStyle/>
          <a:p>
            <a:pPr lvl="0" marL="0" indent="0">
              <a:buNone/>
            </a:pPr>
            <a:r>
              <a:rPr/>
              <a:t>Which of the following is the correct interpretation of the p-value?</a:t>
            </a:r>
          </a:p>
          <a:p>
            <a:pPr lvl="1"/>
            <a:r>
              <a:rPr/>
              <a:t>Probability that the average scores on the reading and writing exams are equal.</a:t>
            </a:r>
          </a:p>
          <a:p>
            <a:pPr lvl="1"/>
            <a:r>
              <a:rPr/>
              <a:t>Probability that the average scores on the reading and writing exams are different.</a:t>
            </a:r>
          </a:p>
          <a:p>
            <a:pPr lvl="1"/>
            <a:r>
              <a:rPr/>
              <a:t>Probability of obtaining a random sample of 200 students where the average difference between the reading and writing scores is at least 0.545 (in either direction), if in fact the true average difference between the scores is 0.</a:t>
            </a:r>
          </a:p>
          <a:p>
            <a:pPr lvl="1"/>
            <a:r>
              <a:rPr/>
              <a:t>Probability of incorrectly rejecting the null hypothesis if in fact the null hypothesis is true.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Rule</a:t>
            </a:r>
          </a:p>
        </p:txBody>
      </p:sp>
      <p:sp>
        <p:nvSpPr>
          <p:cNvPr id="3" name="Content Placeholder 2"/>
          <p:cNvSpPr>
            <a:spLocks noGrp="1"/>
          </p:cNvSpPr>
          <p:nvPr>
            <p:ph idx="1"/>
          </p:nvPr>
        </p:nvSpPr>
        <p:spPr/>
        <p:txBody>
          <a:bodyPr/>
          <a:lstStyle/>
          <a:p>
            <a:pPr lvl="0" marL="0" indent="0">
              <a:buNone/>
            </a:pPr>
            <a:r>
              <a:rPr/>
              <a:t>We normally compare two sets by taking the average of each, and then comparing those averages. However, when the data are paired, that no longer makes sense, because the sets </a:t>
            </a:r>
            <a:r>
              <a:rPr b="1"/>
              <a:t>are not independent</a:t>
            </a:r>
            <a:r>
              <a:rPr/>
              <a:t>.</a:t>
            </a:r>
          </a:p>
          <a:p>
            <a:pPr lvl="0" marL="0" indent="0">
              <a:buNone/>
            </a:pPr>
            <a:r>
              <a:rPr/>
              <a:t>So, when the data is naturally paired, we can’t use our previous test, and need a new one!</a:t>
            </a:r>
          </a:p>
        </p:txBody>
      </p:sp>
    </p:spTree>
  </p:cSld>
</p:sld>
</file>

<file path=ppt/slides/slide50.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Hypothesis</a:t></a:r><a:r><a:rPr /><a:t> </a:t></a:r><a:r><a:rPr /><a:t>Test</a:t></a:r><a:r><a:rPr /><a:t> </a:t></a:r><a14:m><m:oMath xmlns:m="http://schemas.openxmlformats.org/officeDocument/2006/math"><m:r><m:t>⇔</m:t></m:r></m:oMath></a14:m><a:r><a:rPr /><a:t> </a:t></a:r><a:r><a:rPr /><a:t>Confidence</a:t></a:r><a:r><a:rPr /><a:t> </a:t></a:r><a:r><a:rPr /><a:t>Interval</a:t></a:r></a:p></p:txBody></p:sp><p:sp><p:nvSpPr><p:cNvPr id="3" name="Content Placeholder 2" /><p:cNvSpPr><a:spLocks noGrp="1" /></p:cNvSpPr><p:nvPr><p:ph idx="1" /></p:nvPr></p:nvSpPr><p:spPr /><p:txBody><a:bodyPr /><a:lstStyle /><a:p><a:pPr lvl="0" marL="0" indent="0"><a:buNone /></a:pPr><a:r><a:rPr /><a:t>Suppose we were to construct a 95% confidence interval for the average difference between the reading and writing scores. Would you expect this interval to include 0?</a:t></a:r></a:p><a:p><a:pPr lvl="1" /><a:r><a:rPr /><a:t>yes</a:t></a:r></a:p><a:p><a:pPr lvl="1" /><a:r><a:rPr /><a:t>no</a:t></a:r></a:p><a:p><a:pPr lvl="1" /><a:r><a:rPr /><a:t>cannot tell from the information given</a:t></a:r></a:p></p:txBody></p:sp></p:spTree></p:cSld></p:sld>
</file>

<file path=ppt/slides/slide51.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Hypothesis</a:t></a:r><a:r><a:rPr /><a:t> </a:t></a:r><a:r><a:rPr /><a:t>Test</a:t></a:r><a:r><a:rPr /><a:t> </a:t></a:r><a14:m><m:oMath xmlns:m="http://schemas.openxmlformats.org/officeDocument/2006/math"><m:r><m:t>⇔</m:t></m:r></m:oMath></a14:m><a:r><a:rPr /><a:t> </a:t></a:r><a:r><a:rPr /><a:t>Confidence</a:t></a:r><a:r><a:rPr /><a:t> </a:t></a:r><a:r><a:rPr /><a:t>Interval</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a:t>Suppose we were to construct a 95% confidence interval for the average difference between the reading and writing scores. Would you expect this interval to include 0?</a:t></a:r></a:p><a:p><a:pPr lvl="1" /><a:r><a:rPr /><a:t>yes</a:t></a:r></a:p><a:p><a:pPr lvl="1" /><a:r><a:rPr /><a:t>no</a:t></a:r></a:p><a:p><a:pPr lvl="1" /><a:r><a:rPr /><a:t>cannot tell from the information given</a:t></a:r></a:p><a:p><a:pPr lvl="0" marL="0" indent="0"><a:buNone /></a:pPr><a14:m><m:oMathPara xmlns:m="http://schemas.openxmlformats.org/officeDocument/2006/math"><m:oMathParaPr><m:jc m:val="center" /></m:oMathParaPr><m:oMath><m:r><m:t>−</m:t></m:r><m:r><m:t>0.545</m:t></m:r><m:r><m:t>±</m:t></m:r><m:r><m:t>1.96</m:t></m:r><m:f><m:fPr><m:type m:val="bar" /></m:fPr><m:num><m:r><m:t>8.887</m:t></m:r></m:num><m:den><m:rad><m:radPr><m:degHide m:val="1" /></m:radPr><m:deg /><m:e><m:r><m:t>200</m:t></m:r></m:e></m:rad></m:den></m:f><m:r><m:t>=</m:t></m:r><m:r><m:t>−</m:t></m:r><m:r><m:t>0.545</m:t></m:r><m:r><m:t>±</m:t></m:r><m:r><m:t>1.96</m:t></m:r><m:r><m:t>×</m:t></m:r><m:r><m:t>0.626</m:t></m:r><m:r><m:t>=</m:t></m:r><m:r><m:t>(</m:t></m:r><m:r><m:t>−</m:t></m:r><m:r><m:t>1.775</m:t></m:r><m:r><m:t>,</m:t></m:r><m:r><m:t>0.685</m:t></m:r><m:r><m:t>)</m:t></m:r></m:oMath></m:oMathPara></a14:m></a:p></p:txBody></p:sp></mc:Choice></mc:AlternateContent></p:spTree></p:cSld></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General</a:t>
            </a:r>
            <a:r>
              <a:rPr/>
              <a:t> </a:t>
            </a:r>
            <a:r>
              <a:rPr/>
              <a:t>Hypothesis</a:t>
            </a:r>
            <a:r>
              <a:rPr/>
              <a:t> </a:t>
            </a:r>
            <a:r>
              <a:rPr/>
              <a:t>Test</a:t>
            </a:r>
            <a:r>
              <a:rPr/>
              <a:t> </a:t>
            </a:r>
            <a:r>
              <a:rPr/>
              <a:t>Conclusion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There are actually three separate ways we can </a:t>
                </a:r>
                <a:r>
                  <a:rPr b="1"/>
                  <a:t>finish</a:t>
                </a:r>
                <a:r>
                  <a:rPr/>
                  <a:t> a NHST scenario.</a:t>
                </a:r>
              </a:p>
              <a:p>
                <a:pPr lvl="1"/>
                <a:r>
                  <a:rPr/>
                  <a:t>compute the p-value, compare it to </a:t>
                </a:r>
                <a14:m>
                  <m:oMath xmlns:m="http://schemas.openxmlformats.org/officeDocument/2006/math">
                    <m:r>
                      <m:t>α</m:t>
                    </m:r>
                  </m:oMath>
                </a14:m>
              </a:p>
              <a:p>
                <a:pPr lvl="1"/>
                <a:r>
                  <a:rPr/>
                  <a:t>compute a critical value of a statistic, compare it to the test statistic (we don’t cover this in MATH 1051H/1052H)</a:t>
                </a:r>
              </a:p>
              <a:p>
                <a:pPr lvl="1"/>
                <a:r>
                  <a:rPr/>
                  <a:t>compute the confidence interval, check if it contains the null hypothesis</a:t>
                </a:r>
              </a:p>
              <a:p>
                <a:pPr lvl="0" marL="0" indent="0">
                  <a:buNone/>
                </a:pPr>
                <a:r>
                  <a:rPr/>
                  <a:t>Any one of these is sufficient: they will </a:t>
                </a:r>
                <a:r>
                  <a:rPr b="1"/>
                  <a:t>always</a:t>
                </a:r>
                <a:r>
                  <a:rPr/>
                  <a:t> agree.</a:t>
                </a:r>
              </a:p>
            </p:txBody>
          </p:sp>
        </mc:Choice>
      </mc:AlternateContent>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Recap</a:t>
            </a:r>
            <a:r>
              <a:rPr/>
              <a:t> </a:t>
            </a:r>
            <a:r>
              <a:rPr/>
              <a:t>/</a:t>
            </a:r>
            <a:r>
              <a:rPr/>
              <a:t> </a:t>
            </a:r>
            <a:r>
              <a:rPr/>
              <a:t>Conclusion</a:t>
            </a:r>
          </a:p>
        </p:txBody>
      </p:sp>
      <p:sp>
        <p:nvSpPr>
          <p:cNvPr id="3" name="Content Placeholder 2"/>
          <p:cNvSpPr>
            <a:spLocks noGrp="1"/>
          </p:cNvSpPr>
          <p:nvPr>
            <p:ph idx="1"/>
          </p:nvPr>
        </p:nvSpPr>
        <p:spPr/>
        <p:txBody>
          <a:bodyPr/>
          <a:lstStyle/>
          <a:p>
            <a:pPr lvl="0" marL="0" indent="0">
              <a:buNone/>
            </a:pPr>
            <a:r>
              <a:rPr/>
              <a:t>We now have a few ways of analyzing means: single sample means, paired sample means (that turn into the same test as single samples!), and independent sample means.</a:t>
            </a:r>
          </a:p>
          <a:p>
            <a:pPr lvl="0" marL="0" indent="0">
              <a:buNone/>
            </a:pPr>
            <a:r>
              <a:rPr/>
              <a:t>A logical question you might think to ask is … what happens if we have </a:t>
            </a:r>
            <a:r>
              <a:rPr b="1"/>
              <a:t>more than two</a:t>
            </a:r>
            <a:r>
              <a:rPr/>
              <a:t> sets of data? And that’s our next topic!</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Parameter</a:t>
            </a:r>
            <a:r>
              <a:rPr/>
              <a:t> </a:t>
            </a:r>
            <a:r>
              <a:rPr/>
              <a:t>and</a:t>
            </a:r>
            <a:r>
              <a:rPr/>
              <a:t> </a:t>
            </a:r>
            <a:r>
              <a:rPr/>
              <a:t>Point</a:t>
            </a:r>
            <a:r>
              <a:rPr/>
              <a:t> </a:t>
            </a:r>
            <a:r>
              <a:rPr/>
              <a:t>Estimation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Parameter of Interest: Mean Difference of </a:t>
                </a:r>
                <a:r>
                  <a:rPr b="1"/>
                  <a:t>all</a:t>
                </a:r>
                <a:r>
                  <a:rPr/>
                  <a:t> [whatever your data is]</a:t>
                </a:r>
              </a:p>
              <a:p>
                <a:pPr lvl="0" marL="0" indent="0">
                  <a:buNone/>
                </a:pPr>
                <a14:m>
                  <m:oMath xmlns:m="http://schemas.openxmlformats.org/officeDocument/2006/math">
                    <m:r>
                      <m:t>μ</m:t>
                    </m:r>
                  </m:oMath>
                </a14:m>
                <a:r>
                  <a:rPr/>
                  <a:t>: the population-level mean difference (paired)</a:t>
                </a:r>
              </a:p>
              <a:p>
                <a:pPr lvl="0" marL="0" indent="0">
                  <a:buNone/>
                </a:pPr>
                <a:r>
                  <a:rPr/>
                  <a:t>Point Estimate: Average difference of </a:t>
                </a:r>
                <a:r>
                  <a:rPr b="1"/>
                  <a:t>sampled</a:t>
                </a:r>
                <a:r>
                  <a:rPr/>
                  <a:t> [whatever your data is]</a:t>
                </a:r>
              </a:p>
              <a:p>
                <a:pPr lvl="0" marL="0" indent="0">
                  <a:buNone/>
                </a:pPr>
                <a14:m>
                  <m:oMath xmlns:m="http://schemas.openxmlformats.org/officeDocument/2006/math">
                    <m:bar>
                      <m:barPr>
                        <m:pos m:val="top"/>
                      </m:barPr>
                      <m:e>
                        <m:r>
                          <m:t>x</m:t>
                        </m:r>
                      </m:e>
                    </m:bar>
                  </m:oMath>
                </a14:m>
                <a:r>
                  <a:rPr/>
                  <a:t>: a sample mean difference (paired)</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Friday</a:t>
            </a:r>
            <a:r>
              <a:rPr/>
              <a:t> </a:t>
            </a:r>
            <a:r>
              <a:rPr/>
              <a:t>the</a:t>
            </a:r>
            <a:r>
              <a:rPr/>
              <a:t> </a:t>
            </a:r>
            <a:r>
              <a:rPr/>
              <a:t>13th</a:t>
            </a:r>
          </a:p>
        </p:txBody>
      </p:sp>
      <p:sp>
        <p:nvSpPr>
          <p:cNvPr id="3" name="Content Placeholder 2"/>
          <p:cNvSpPr>
            <a:spLocks noGrp="1"/>
          </p:cNvSpPr>
          <p:nvPr>
            <p:ph idx="1"/>
          </p:nvPr>
        </p:nvSpPr>
        <p:spPr/>
        <p:txBody>
          <a:bodyPr/>
          <a:lstStyle/>
          <a:p>
            <a:pPr lvl="0" marL="0" indent="0">
              <a:buNone/>
            </a:pPr>
            <a:r>
              <a:rPr/>
              <a:t>Between 1990 - 1992 researchers in the UK collected data on traffic flow, accidents, and hospital admissions on Friday 13th and the previous Friday, Friday 6th. Below is an excerpt from this data set on traffic flow. We can assume that traffic flow on a given day at locations 1 and 2 are independent.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ig_4_1_friday_13.png" id="0" name="Picture 1"/>
          <p:cNvPicPr>
            <a:picLocks noGrp="1" noChangeAspect="1"/>
          </p:cNvPicPr>
          <p:nvPr/>
        </p:nvPicPr>
        <p:blipFill>
          <a:blip r:embed="rId2"/>
          <a:stretch>
            <a:fillRect/>
          </a:stretch>
        </p:blipFill>
        <p:spPr bwMode="auto">
          <a:xfrm>
            <a:off x="457200" y="2311400"/>
            <a:ext cx="8229600" cy="3098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Scanlon, T.J., Luben, R.N., Scanlon, F.L., Singleton, N. (1993), “Is Friday the 13th Bad For Your Health?” BMJ, 307, 1584-1586.</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1052H - S62 - Lecture 05</dc:title>
  <dc:creator/>
  <cp:keywords/>
  <dcterms:created xsi:type="dcterms:W3CDTF">2020-07-03T19:13:29Z</dcterms:created>
  <dcterms:modified xsi:type="dcterms:W3CDTF">2020-07-03T19:13:29Z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yes</vt:lpwstr>
  </property>
  <property fmtid="{D5CDD505-2E9C-101B-9397-08002B2CF9AE}" pid="3" name="output">
    <vt:lpwstr/>
  </property>
</Properties>
</file>