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4" Type="http://schemas.openxmlformats.org/officeDocument/2006/relationships/viewProps" Target="viewProps.xml" /><Relationship Id="rId63" Type="http://schemas.openxmlformats.org/officeDocument/2006/relationships/presProps" Target="presProps.xml" /><Relationship Id="rId1" Type="http://schemas.openxmlformats.org/officeDocument/2006/relationships/slideMaster" Target="slideMasters/slideMaster1.xml" /><Relationship Id="rId66" Type="http://schemas.openxmlformats.org/officeDocument/2006/relationships/tableStyles" Target="tableStyles.xml" /><Relationship Id="rId6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1052H</a:t>
            </a:r>
            <a:r>
              <a:rPr/>
              <a:t> </a:t>
            </a:r>
            <a:r>
              <a:rPr/>
              <a:t>-</a:t>
            </a:r>
            <a:r>
              <a:rPr/>
              <a:t> </a:t>
            </a:r>
            <a:r>
              <a:rPr/>
              <a:t>S62</a:t>
            </a:r>
            <a:r>
              <a:rPr/>
              <a:t> </a:t>
            </a:r>
            <a:r>
              <a:rPr/>
              <a:t>-</a:t>
            </a:r>
            <a:r>
              <a:rPr/>
              <a:t> </a:t>
            </a:r>
            <a:r>
              <a:rPr/>
              <a:t>Lecture</a:t>
            </a:r>
            <a:r>
              <a:rPr/>
              <a:t> </a:t>
            </a:r>
            <a:r>
              <a:rPr/>
              <a:t>06</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6_files/figure-pptx/unnamed-chunk-20-1.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n mean   sd
## 1   bottom 10 6.04 1.58
## 2 middepth 10 5.05 1.10
## 3  surface 10 4.20 0.66</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question</a:t>
            </a:r>
          </a:p>
        </p:txBody>
      </p:sp>
      <p:sp>
        <p:nvSpPr>
          <p:cNvPr id="3" name="Content Placeholder 2"/>
          <p:cNvSpPr>
            <a:spLocks noGrp="1"/>
          </p:cNvSpPr>
          <p:nvPr>
            <p:ph idx="1"/>
          </p:nvPr>
        </p:nvSpPr>
        <p:spPr/>
        <p:txBody>
          <a:bodyPr/>
          <a:lstStyle/>
          <a:p>
            <a:pPr lvl="0" marL="0" indent="0">
              <a:buNone/>
            </a:pPr>
            <a:r>
              <a:rPr b="1"/>
              <a:t>Is there a difference between the mean aldrin concentrations among the three levels?</a:t>
            </a:r>
          </a:p>
          <a:p>
            <a:pPr lvl="1"/>
            <a:r>
              <a:rPr/>
              <a:t>To compare means of 2 groups we use a Z or a T statistic.</a:t>
            </a:r>
          </a:p>
          <a:p>
            <a:pPr lvl="1"/>
            <a:r>
              <a:rPr/>
              <a:t>To compare means of 3+ groups we use a new test called </a:t>
            </a:r>
            <a:r>
              <a:rPr b="1"/>
              <a:t>ANOVA</a:t>
            </a:r>
            <a:r>
              <a:rPr/>
              <a:t> and a new statistic called </a:t>
            </a:r>
            <a:r>
              <a:rPr b="1"/>
              <a:t>F</a:t>
            </a:r>
            <a: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ANOVA is used to assess whether the mean of the outcome variable is different for different levels of a categorical variable.</a:t>
                </a:r>
              </a:p>
              <a:p>
                <a:pPr lvl="0" marL="0" indent="0">
                  <a:buNone/>
                </a:pPr>
                <a14:m>
                  <m:oMath xmlns:m="http://schemas.openxmlformats.org/officeDocument/2006/math">
                    <m:sSub>
                      <m:e>
                        <m:r>
                          <m:t>H</m:t>
                        </m:r>
                      </m:e>
                      <m:sub>
                        <m:r>
                          <m:t>0</m:t>
                        </m:r>
                      </m:sub>
                    </m:sSub>
                    <m:r>
                      <m:t>:</m:t>
                    </m:r>
                  </m:oMath>
                </a14:m>
                <a:r>
                  <a:rPr/>
                  <a:t> The mean outcome is the same across all categories,</a:t>
                </a:r>
              </a:p>
              <a:p>
                <a:pPr lvl="0" marL="0" indent="0">
                  <a:buNone/>
                </a:pPr>
                <a14:m>
                  <m:oMathPara xmlns:m="http://schemas.openxmlformats.org/officeDocument/2006/math">
                    <m:oMathParaPr>
                      <m:jc m:val="center"/>
                    </m:oMathParaPr>
                    <m:oMath>
                      <m:sSub>
                        <m:e>
                          <m:r>
                            <m:t>μ</m:t>
                          </m:r>
                        </m:e>
                        <m:sub>
                          <m:r>
                            <m:t>1</m:t>
                          </m:r>
                        </m:sub>
                      </m:sSub>
                      <m:r>
                        <m:t>=</m:t>
                      </m:r>
                      <m:sSub>
                        <m:e>
                          <m:r>
                            <m:t>μ</m:t>
                          </m:r>
                        </m:e>
                        <m:sub>
                          <m:r>
                            <m:t>2</m:t>
                          </m:r>
                        </m:sub>
                      </m:sSub>
                      <m:r>
                        <m:t>=</m:t>
                      </m:r>
                      <m:r>
                        <m:t>⋯</m:t>
                      </m:r>
                      <m:r>
                        <m:t>=</m:t>
                      </m:r>
                      <m:sSub>
                        <m:e>
                          <m:r>
                            <m:t>μ</m:t>
                          </m:r>
                        </m:e>
                        <m:sub>
                          <m:r>
                            <m:t>k</m:t>
                          </m:r>
                        </m:sub>
                      </m:sSub>
                      <m:r>
                        <m:t>,</m:t>
                      </m:r>
                    </m:oMath>
                  </m:oMathPara>
                </a14:m>
              </a:p>
              <a:p>
                <a:pPr lvl="0" marL="0" indent="0">
                  <a:buNone/>
                </a:pPr>
                <a:r>
                  <a:rPr/>
                  <a:t>where </a:t>
                </a:r>
                <a14:m>
                  <m:oMath xmlns:m="http://schemas.openxmlformats.org/officeDocument/2006/math">
                    <m:sSub>
                      <m:e>
                        <m:r>
                          <m:t>μ</m:t>
                        </m:r>
                      </m:e>
                      <m:sub>
                        <m:r>
                          <m:t>i</m:t>
                        </m:r>
                      </m:sub>
                    </m:sSub>
                  </m:oMath>
                </a14:m>
                <a:r>
                  <a:rPr/>
                  <a:t> represents the mean of the outcome for observations in category </a:t>
                </a:r>
                <a14:m>
                  <m:oMath xmlns:m="http://schemas.openxmlformats.org/officeDocument/2006/math">
                    <m:r>
                      <m:t>i</m:t>
                    </m:r>
                  </m:oMath>
                </a14:m>
                <a:r>
                  <a:rPr/>
                  <a:t>.</a:t>
                </a:r>
              </a:p>
              <a:p>
                <a:pPr lvl="0" marL="0" indent="0">
                  <a:buNone/>
                </a:pPr>
                <a14:m>
                  <m:oMath xmlns:m="http://schemas.openxmlformats.org/officeDocument/2006/math">
                    <m:sSub>
                      <m:e>
                        <m:r>
                          <m:t>H</m:t>
                        </m:r>
                      </m:e>
                      <m:sub>
                        <m:r>
                          <m:t>A</m:t>
                        </m:r>
                      </m:sub>
                    </m:sSub>
                    <m:r>
                      <m:t>:</m:t>
                    </m:r>
                  </m:oMath>
                </a14:m>
                <a:r>
                  <a:rPr/>
                  <a:t> At least one mean is different than others.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p>
        </p:txBody>
      </p:sp>
      <p:sp>
        <p:nvSpPr>
          <p:cNvPr id="3" name="Content Placeholder 2"/>
          <p:cNvSpPr>
            <a:spLocks noGrp="1"/>
          </p:cNvSpPr>
          <p:nvPr>
            <p:ph idx="1"/>
          </p:nvPr>
        </p:nvSpPr>
        <p:spPr/>
        <p:txBody>
          <a:bodyPr/>
          <a:lstStyle/>
          <a:p>
            <a:pPr lvl="1"/>
            <a:r>
              <a:rPr/>
              <a:t>The observations should be independent within and between groups</a:t>
            </a:r>
          </a:p>
          <a:p>
            <a:pPr lvl="2"/>
            <a:r>
              <a:rPr/>
              <a:t>If the data are a simple random sample from less than 10% of the population, this condition is satisfied.</a:t>
            </a:r>
          </a:p>
          <a:p>
            <a:pPr lvl="2"/>
            <a:r>
              <a:rPr/>
              <a:t>Carefully consider whether the data may be independent (e.g. no pairing).</a:t>
            </a:r>
          </a:p>
          <a:p>
            <a:pPr lvl="2"/>
            <a:r>
              <a:rPr/>
              <a:t>Always important, but sometimes difficult to check.</a:t>
            </a:r>
          </a:p>
          <a:p>
            <a:pPr lvl="1"/>
            <a:r>
              <a:rPr/>
              <a:t>The observations within each group should be nearly normal.</a:t>
            </a:r>
          </a:p>
          <a:p>
            <a:pPr lvl="2"/>
            <a:r>
              <a:rPr/>
              <a:t>Especially important when the sample sizes are small.</a:t>
            </a:r>
          </a:p>
          <a:p>
            <a:pPr lvl="0" marL="0" indent="0">
              <a:buNone/>
            </a:pPr>
            <a:r>
              <a:rPr b="1"/>
              <a:t>How do we check for normality?</a:t>
            </a:r>
          </a:p>
          <a:p>
            <a:pPr lvl="1"/>
            <a:r>
              <a:rPr/>
              <a:t>The variability across the groups should be about equal.</a:t>
            </a:r>
          </a:p>
          <a:p>
            <a:pPr lvl="2"/>
            <a:r>
              <a:rPr/>
              <a:t>Especially important when the sample sizes differ between groups.</a:t>
            </a:r>
          </a:p>
          <a:p>
            <a:pPr lvl="0" marL="0" indent="0">
              <a:buNone/>
            </a:pPr>
            <a:r>
              <a:rPr b="1"/>
              <a:t>How can we check this condition?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z</m:t></m:r></m:oMath></a14:m><a:r><a:rPr /><a:t>/</a:t></a:r><a14:m><m:oMath xmlns:m="http://schemas.openxmlformats.org/officeDocument/2006/math"><m:r><m:t>t</m:t></m:r></m:oMath></a14:m><a:r><a:rPr /><a:t> </a:t></a:r><a:r><a:rPr /><a:t>test</a:t></a:r><a:r><a:rPr /><a:t> </a:t></a:r><a:r><a:rPr /><a:t>vs. ANOVA</a:t></a:r><a:r><a:rPr /><a:t> </a:t></a:r><a:r><a:rPr /><a:t>-</a:t></a:r><a:r><a:rPr /><a:t> </a:t></a:r><a:r><a:rPr /><a:t>Purpose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14:m><m:oMath xmlns:m="http://schemas.openxmlformats.org/officeDocument/2006/math"><m:r><m:t>z</m:t></m:r></m:oMath></a14:m><a:r><a:rPr b="1" /><a:t>/</a:t></a:r><a14:m><m:oMath xmlns:m="http://schemas.openxmlformats.org/officeDocument/2006/math"><m:r><m:t>t</m:t></m:r></m:oMath></a14:m><a:r><a:rPr b="1" /><a:t> test</a:t></a:r></a:p><a:p><a:pPr lvl="0" marL="0" indent="0"><a:buNone /></a:pPr><a:r><a:rPr /><a:t>Compare means from </a:t></a:r><a:r><a:rPr b="1" /><a:t>two</a:t></a:r><a:r><a:rPr /><a:t> groups to see whether they are so far apart that the observed difference cannot reasonably be attributed to sampling variability.</a:t></a:r></a:p><a:p><a:pPr lvl="0" marL="0" indent="0"><a:buNone /></a:pPr><a14:m><m:oMathPara xmlns:m="http://schemas.openxmlformats.org/officeDocument/2006/math"><m:oMathParaPr><m:jc m:val="center" /></m:oMathParaPr><m:oMath><m:sSub><m:e><m:r><m:t>H</m:t></m:r></m:e><m:sub><m:r><m:t>0</m:t></m:r></m:sub></m:sSub><m:r><m:t>:</m:t></m:r><m:sSub><m:e><m:r><m:t>μ</m:t></m:r></m:e><m:sub><m:r><m:t>1</m:t></m:r></m:sub></m:sSub><m:r><m:t>=</m:t></m:r><m:sSub><m:e><m:r><m:t>μ</m:t></m:r></m:e><m:sub><m:r><m:t>2</m:t></m:r></m:sub></m:sSub></m:oMath></m:oMathPara></a14:m></a:p><a:p><a:pPr lvl="0" marL="0" indent="0"><a:buNone /></a:pPr><a:r><a:rPr b="1" /><a:t>ANOVA</a:t></a:r></a:p><a:p><a:pPr lvl="0" marL="0" indent="0"><a:buNone /></a:pPr><a:r><a:rPr /><a:t>Compare the means from </a:t></a:r><a:r><a:rPr b="1" /><a:t>two or more</a:t></a:r><a:r><a:rPr /><a:t> groups to see whether they are so far apart that the observed differences cannot all reasonably be attributed to sampling variability.</a:t></a:r></a:p><a:p><a:pPr lvl="0" marL="0" indent="0"><a:buNone /></a:pPr><a14:m><m:oMathPara xmlns:m="http://schemas.openxmlformats.org/officeDocument/2006/math"><m:oMathParaPr><m:jc m:val="center" /></m:oMathParaPr><m:oMath><m:sSub><m:e><m:r><m:t>H</m:t></m:r></m:e><m:sub><m:r><m:t>0</m:t></m:r></m:sub></m:sSub><m:r><m:t>:</m:t></m:r><m:sSub><m:e><m:r><m:t>μ</m:t></m:r></m:e><m:sub><m:r><m:t>1</m:t></m:r></m:sub></m:sSub><m:r><m:t>=</m:t></m:r><m:sSub><m:e><m:r><m:t>μ</m:t></m:r></m:e><m:sub><m:r><m:t>2</m:t></m:r></m:sub></m:sSub><m:r><m:t>=</m:t></m:r><m:r><m:t>⋯</m:t></m:r><m:r><m:t>=</m:t></m:r><m:sSub><m:e><m:r><m:t>μ</m:t></m:r></m:e><m:sub><m:r><m:t>k</m:t></m:r></m:sub></m:sSub></m:oMath></m:oMathPara></a14:m></a:p></p:txBody></p:sp></mc:Choice></mc:AlternateContent></p:spTree></p:cSld></p:sld>
</file>

<file path=ppt/slides/slide1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z</m:t></m:r></m:oMath></a14:m><a:r><a:rPr /><a:t>/</a:t></a:r><a14:m><m:oMath xmlns:m="http://schemas.openxmlformats.org/officeDocument/2006/math"><m:r><m:t>t</m:t></m:r></m:oMath></a14:m><a:r><a:rPr /><a:t> </a:t></a:r><a:r><a:rPr /><a:t>test</a:t></a:r><a:r><a:rPr /><a:t> </a:t></a:r><a:r><a:rPr /><a:t>vs. ANOVA</a:t></a:r><a:r><a:rPr /><a:t> </a:t></a:r><a:r><a:rPr /><a:t>-</a:t></a:r><a:r><a:rPr /><a:t> </a:t></a:r><a:r><a:rPr /><a:t>Method</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14:m><m:oMath xmlns:m="http://schemas.openxmlformats.org/officeDocument/2006/math"><m:r><m:t>z</m:t></m:r></m:oMath></a14:m><a:r><a:rPr b="1" /><a:t>/</a:t></a:r><a14:m><m:oMath xmlns:m="http://schemas.openxmlformats.org/officeDocument/2006/math"><m:r><m:t>t</m:t></m:r></m:oMath></a14:m><a:r><a:rPr b="1" /><a:t> test</a:t></a:r></a:p><a:p><a:pPr lvl="0" marL="0" indent="0"><a:buNone /></a:pPr><a:r><a:rPr /><a:t>Compute a test statistic (a ratio).</a:t></a:r></a:p><a:p><a:pPr lvl="0" marL="0" indent="0"><a:buNone /></a:pPr><a14:m><m:oMathPara xmlns:m="http://schemas.openxmlformats.org/officeDocument/2006/math"><m:oMathParaPr><m:jc m:val="center" /></m:oMathParaPr><m:oMath><m:r><m:t>z</m:t></m:r><m:r><m:t>/</m:t></m:r><m:r><m:t>t</m:t></m:r><m:r><m:t>=</m:t></m:r><m:f><m:fPr><m:type m:val="bar" /></m:fPr><m:num><m:r><m:t>(</m:t></m:r><m:sSub><m:e><m:bar><m:barPr><m:pos m:val="top" /></m:barPr><m:e><m:r><m:t>x</m:t></m:r></m:e></m:bar></m:e><m:sub><m:r><m:t>1</m:t></m:r></m:sub></m:sSub><m:r><m:t>−</m:t></m:r><m:sSub><m:e><m:bar><m:barPr><m:pos m:val="top" /></m:barPr><m:e><m:r><m:t>x</m:t></m:r></m:e></m:bar></m:e><m:sub><m:r><m:t>2</m:t></m:r></m:sub></m:sSub><m:r><m:t>)</m:t></m:r><m:r><m:t>−</m:t></m:r><m:r><m:t>(</m:t></m:r><m:sSub><m:e><m:r><m:t>μ</m:t></m:r></m:e><m:sub><m:r><m:t>1</m:t></m:r></m:sub></m:sSub><m:r><m:t>−</m:t></m:r><m:sSub><m:e><m:r><m:t>μ</m:t></m:r></m:e><m:sub><m:r><m:t>2</m:t></m:r></m:sub></m:sSub><m:r><m:t>)</m:t></m:r></m:num><m:den><m:r><m:t>S</m:t></m:r><m:sSub><m:e><m:r><m:t>E</m:t></m:r></m:e><m:sub><m:sSub><m:e><m:bar><m:barPr><m:pos m:val="top" /></m:barPr><m:e><m:r><m:t>x</m:t></m:r></m:e></m:bar></m:e><m:sub><m:r><m:t>1</m:t></m:r></m:sub></m:sSub><m:r><m:t>−</m:t></m:r><m:sSub><m:e><m:bar><m:barPr><m:pos m:val="top" /></m:barPr><m:e><m:r><m:t>x</m:t></m:r></m:e></m:bar></m:e><m:sub><m:r><m:t>2</m:t></m:r></m:sub></m:sSub></m:sub></m:sSub></m:den></m:f></m:oMath></m:oMathPara></a14:m></a:p><a:p><a:pPr lvl="0" marL="0" indent="0"><a:buNone /></a:pPr><a:r><a:rPr b="1" /><a:t>ANOVA</a:t></a:r></a:p><a:p><a:pPr lvl="0" marL="0" indent="0"><a:buNone /></a:pPr><a:r><a:rPr /><a:t>Compute a test statistic (a ratio).</a:t></a:r></a:p><a:p><a:pPr lvl="0" marL="0" indent="0"><a:buNone /></a:pPr><a14:m><m:oMathPara xmlns:m="http://schemas.openxmlformats.org/officeDocument/2006/math"><m:oMathParaPr><m:jc m:val="center" /></m:oMathParaPr><m:oMath><m:r><m:t>F</m:t></m:r><m:r><m:t>=</m:t></m:r><m:f><m:fPr><m:type m:val="bar" /></m:fPr><m:num><m:r><m:rPr><m:nor /><m:sty m:val="p" /></m:rPr><m:t>variability between groups</m:t></m:r></m:num><m:den><m:r><m:rPr><m:nor /><m:sty m:val="p" /></m:rPr><m:t>variability within groups</m:t></m:r></m:den></m:f></m:oMath></m:oMathPara></a14:m></a:p></p:txBody></p:sp></mc:Choice></mc:AlternateContent></p:spTree></p:cSld></p:sld>
</file>

<file path=ppt/slides/slide1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z</m:t></m:r></m:oMath></a14:m><a:r><a:rPr /><a:t>/</a:t></a:r><a14:m><m:oMath xmlns:m="http://schemas.openxmlformats.org/officeDocument/2006/math"><m:r><m:t>t</m:t></m:r></m:oMath></a14:m><a:r><a:rPr /><a:t> </a:t></a:r><a:r><a:rPr /><a:t>test</a:t></a:r><a:r><a:rPr /><a:t> </a:t></a:r><a:r><a:rPr /><a:t>vs. ANOVA</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For both:</a:t></a:r></a:p><a:p><a:pPr lvl="1" /><a:r><a:rPr /><a:t>Large test statistics lead to small p-values.</a:t></a:r></a:p><a:p><a:pPr lvl="1" /><a:r><a:rPr /><a:t>If the p-value is small enough </a:t></a:r><a14:m><m:oMath xmlns:m="http://schemas.openxmlformats.org/officeDocument/2006/math"><m:sSub><m:e><m:r><m:t>H</m:t></m:r></m:e><m:sub><m:r><m:t>0</m:t></m:r></m:sub></m:sSub></m:oMath></a14:m><a:r><a:rPr /><a:t> is rejected, we conclude that the population means are not equal.</a:t></a:r></a:p><a:p><a:pPr lvl="0" marL="0" indent="0"><a:buNone /></a:pPr><a:r><a:rPr /><a:t>In general:</a:t></a:r></a:p><a:p><a:pPr lvl="1" /><a:r><a:rPr /><a:t>With only two groups t-test and ANOVA are equivalent, but only if we use a pooled standard variance in the denominator of the test statistic.</a:t></a:r></a:p><a:p><a:pPr lvl="1" /><a:r><a:rPr /><a:t>With more than two groups, ANOVA compares the sample means to an overall </a:t></a:r><a:r><a:rPr b="1" /><a:t>grand mean</a:t></a:r><a:r><a:rPr /><a:t>.</a:t></a:r></a:p></p:txBody></p:sp></mc:Choice></mc:AlternateContent></p:spTree></p:cSld></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r>
              <a:rPr/>
              <a:t> </a:t>
            </a:r>
            <a:r>
              <a:rPr/>
              <a:t>(back</a:t>
            </a:r>
            <a:r>
              <a:rPr/>
              <a:t> </a:t>
            </a:r>
            <a:r>
              <a:rPr/>
              <a:t>to</a:t>
            </a:r>
            <a:r>
              <a:rPr/>
              <a:t> </a:t>
            </a:r>
            <a:r>
              <a:rPr/>
              <a:t>our</a:t>
            </a:r>
            <a:r>
              <a:rPr/>
              <a:t> </a:t>
            </a:r>
            <a:r>
              <a:rPr/>
              <a:t>Case</a:t>
            </a:r>
            <a:r>
              <a:rPr/>
              <a:t> </a:t>
            </a:r>
            <a:r>
              <a:rPr/>
              <a:t>Study)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What are the correct hypotheses for testing for a difference between the mean aldrin concentrations among the three levels?</a:t>
                </a:r>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rPr>
                        <m:nor/>
                        <m:sty m:val="p"/>
                      </m:rPr>
                      <m:t> versus </m:t>
                    </m:r>
                    <m:sSub>
                      <m:e>
                        <m:r>
                          <m:t>H</m:t>
                        </m:r>
                      </m:e>
                      <m:sub>
                        <m:r>
                          <m:t>A</m:t>
                        </m:r>
                      </m:sub>
                    </m:sSub>
                    <m:r>
                      <m:t>:</m:t>
                    </m:r>
                    <m:sSub>
                      <m:e>
                        <m:r>
                          <m:t>μ</m:t>
                        </m:r>
                      </m:e>
                      <m:sub>
                        <m:r>
                          <m:t>B</m:t>
                        </m:r>
                      </m:sub>
                    </m:sSub>
                    <m:r>
                      <m:t>≠</m:t>
                    </m:r>
                    <m:sSub>
                      <m:e>
                        <m:r>
                          <m:t>μ</m:t>
                        </m:r>
                      </m:e>
                      <m:sub>
                        <m:r>
                          <m:t>M</m:t>
                        </m:r>
                      </m:sub>
                    </m:sSub>
                    <m:r>
                      <m:t>≠</m:t>
                    </m:r>
                    <m:sSub>
                      <m:e>
                        <m:r>
                          <m:t>μ</m:t>
                        </m:r>
                      </m:e>
                      <m:sub>
                        <m:r>
                          <m:t>S</m:t>
                        </m:r>
                      </m:sub>
                    </m:sSub>
                  </m:oMath>
                </a14:m>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rPr>
                        <m:nor/>
                        <m:sty m:val="p"/>
                      </m:rPr>
                      <m:t> versus </m:t>
                    </m:r>
                    <m:sSub>
                      <m:e>
                        <m:r>
                          <m:t>H</m:t>
                        </m:r>
                      </m:e>
                      <m:sub>
                        <m:r>
                          <m:t>A</m:t>
                        </m:r>
                      </m:sub>
                    </m:sSub>
                    <m:r>
                      <m:t>:</m:t>
                    </m:r>
                    <m:sSub>
                      <m:e>
                        <m:r>
                          <m:t>μ</m:t>
                        </m:r>
                      </m:e>
                      <m:sub>
                        <m:r>
                          <m:t>B</m:t>
                        </m:r>
                      </m:sub>
                    </m:sSub>
                    <m:r>
                      <m:t>=</m:t>
                    </m:r>
                    <m:sSub>
                      <m:e>
                        <m:r>
                          <m:t>μ</m:t>
                        </m:r>
                      </m:e>
                      <m:sub>
                        <m:r>
                          <m:t>M</m:t>
                        </m:r>
                      </m:sub>
                    </m:sSub>
                    <m:r>
                      <m:t>=</m:t>
                    </m:r>
                    <m:sSub>
                      <m:e>
                        <m:r>
                          <m:t>μ</m:t>
                        </m:r>
                      </m:e>
                      <m:sub>
                        <m:r>
                          <m:t>S</m:t>
                        </m:r>
                      </m:sub>
                    </m:sSub>
                  </m:oMath>
                </a14:m>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rPr>
                        <m:nor/>
                        <m:sty m:val="p"/>
                      </m:rPr>
                      <m:t> versus </m:t>
                    </m:r>
                    <m:sSub>
                      <m:e>
                        <m:r>
                          <m:t>H</m:t>
                        </m:r>
                      </m:e>
                      <m:sub>
                        <m:r>
                          <m:t>A</m:t>
                        </m:r>
                      </m:sub>
                    </m:sSub>
                    <m:r>
                      <m:t>:</m:t>
                    </m:r>
                  </m:oMath>
                </a14:m>
                <a:r>
                  <a:rPr/>
                  <a:t> At least one mean is different.</a:t>
                </a:r>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t>=</m:t>
                    </m:r>
                    <m:r>
                      <m:t>0</m:t>
                    </m:r>
                    <m:r>
                      <m:rPr>
                        <m:nor/>
                        <m:sty m:val="p"/>
                      </m:rPr>
                      <m:t> versus </m:t>
                    </m:r>
                    <m:sSub>
                      <m:e>
                        <m:r>
                          <m:t>H</m:t>
                        </m:r>
                      </m:e>
                      <m:sub>
                        <m:r>
                          <m:t>A</m:t>
                        </m:r>
                      </m:sub>
                    </m:sSub>
                    <m:r>
                      <m:t>:</m:t>
                    </m:r>
                  </m:oMath>
                </a14:m>
                <a:r>
                  <a:rPr/>
                  <a:t> At least one mean is different.</a:t>
                </a:r>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rPr>
                        <m:nor/>
                        <m:sty m:val="p"/>
                      </m:rPr>
                      <m:t> versus </m:t>
                    </m:r>
                    <m:sSub>
                      <m:e>
                        <m:r>
                          <m:t>H</m:t>
                        </m:r>
                      </m:e>
                      <m:sub>
                        <m:r>
                          <m:t>A</m:t>
                        </m:r>
                      </m:sub>
                    </m:sSub>
                    <m:r>
                      <m:t>:</m:t>
                    </m:r>
                    <m:sSub>
                      <m:e>
                        <m:r>
                          <m:t>μ</m:t>
                        </m:r>
                      </m:e>
                      <m:sub>
                        <m:r>
                          <m:t>B</m:t>
                        </m:r>
                      </m:sub>
                    </m:sSub>
                    <m:r>
                      <m:t>&gt;</m:t>
                    </m:r>
                    <m:sSub>
                      <m:e>
                        <m:r>
                          <m:t>μ</m:t>
                        </m:r>
                      </m:e>
                      <m:sub>
                        <m:r>
                          <m:t>M</m:t>
                        </m:r>
                      </m:sub>
                    </m:sSub>
                    <m:r>
                      <m:t>&gt;</m:t>
                    </m:r>
                    <m:sSub>
                      <m:e>
                        <m:r>
                          <m:t>μ</m:t>
                        </m:r>
                      </m:e>
                      <m:sub>
                        <m:r>
                          <m:t>S</m:t>
                        </m:r>
                      </m:sub>
                    </m:sSub>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What are the correct hypotheses for testing for a difference between the mean aldrin concentrations among the three levels?</a:t>
                </a:r>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rPr>
                        <m:nor/>
                        <m:sty m:val="p"/>
                      </m:rPr>
                      <m:t> versus </m:t>
                    </m:r>
                    <m:sSub>
                      <m:e>
                        <m:r>
                          <m:t>H</m:t>
                        </m:r>
                      </m:e>
                      <m:sub>
                        <m:r>
                          <m:t>A</m:t>
                        </m:r>
                      </m:sub>
                    </m:sSub>
                    <m:r>
                      <m:t>:</m:t>
                    </m:r>
                    <m:sSub>
                      <m:e>
                        <m:r>
                          <m:t>μ</m:t>
                        </m:r>
                      </m:e>
                      <m:sub>
                        <m:r>
                          <m:t>B</m:t>
                        </m:r>
                      </m:sub>
                    </m:sSub>
                    <m:r>
                      <m:t>≠</m:t>
                    </m:r>
                    <m:sSub>
                      <m:e>
                        <m:r>
                          <m:t>μ</m:t>
                        </m:r>
                      </m:e>
                      <m:sub>
                        <m:r>
                          <m:t>M</m:t>
                        </m:r>
                      </m:sub>
                    </m:sSub>
                    <m:r>
                      <m:t>≠</m:t>
                    </m:r>
                    <m:sSub>
                      <m:e>
                        <m:r>
                          <m:t>μ</m:t>
                        </m:r>
                      </m:e>
                      <m:sub>
                        <m:r>
                          <m:t>S</m:t>
                        </m:r>
                      </m:sub>
                    </m:sSub>
                  </m:oMath>
                </a14:m>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rPr>
                        <m:nor/>
                        <m:sty m:val="p"/>
                      </m:rPr>
                      <m:t> versus </m:t>
                    </m:r>
                    <m:sSub>
                      <m:e>
                        <m:r>
                          <m:t>H</m:t>
                        </m:r>
                      </m:e>
                      <m:sub>
                        <m:r>
                          <m:t>A</m:t>
                        </m:r>
                      </m:sub>
                    </m:sSub>
                    <m:r>
                      <m:t>:</m:t>
                    </m:r>
                    <m:sSub>
                      <m:e>
                        <m:r>
                          <m:t>μ</m:t>
                        </m:r>
                      </m:e>
                      <m:sub>
                        <m:r>
                          <m:t>B</m:t>
                        </m:r>
                      </m:sub>
                    </m:sSub>
                    <m:r>
                      <m:t>=</m:t>
                    </m:r>
                    <m:sSub>
                      <m:e>
                        <m:r>
                          <m:t>μ</m:t>
                        </m:r>
                      </m:e>
                      <m:sub>
                        <m:r>
                          <m:t>M</m:t>
                        </m:r>
                      </m:sub>
                    </m:sSub>
                    <m:r>
                      <m:t>=</m:t>
                    </m:r>
                    <m:sSub>
                      <m:e>
                        <m:r>
                          <m:t>μ</m:t>
                        </m:r>
                      </m:e>
                      <m:sub>
                        <m:r>
                          <m:t>S</m:t>
                        </m:r>
                      </m:sub>
                    </m:sSub>
                  </m:oMath>
                </a14:m>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rPr>
                        <m:nor/>
                        <m:sty m:val="p"/>
                      </m:rPr>
                      <m:t> versus </m:t>
                    </m:r>
                    <m:sSub>
                      <m:e>
                        <m:r>
                          <m:t>H</m:t>
                        </m:r>
                      </m:e>
                      <m:sub>
                        <m:r>
                          <m:t>A</m:t>
                        </m:r>
                      </m:sub>
                    </m:sSub>
                    <m:r>
                      <m:t>:</m:t>
                    </m:r>
                  </m:oMath>
                </a14:m>
                <a:r>
                  <a:rPr b="1"/>
                  <a:t> At least one mean is different.</a:t>
                </a:r>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t>=</m:t>
                    </m:r>
                    <m:r>
                      <m:t>0</m:t>
                    </m:r>
                    <m:r>
                      <m:rPr>
                        <m:nor/>
                        <m:sty m:val="p"/>
                      </m:rPr>
                      <m:t> versus </m:t>
                    </m:r>
                    <m:sSub>
                      <m:e>
                        <m:r>
                          <m:t>H</m:t>
                        </m:r>
                      </m:e>
                      <m:sub>
                        <m:r>
                          <m:t>A</m:t>
                        </m:r>
                      </m:sub>
                    </m:sSub>
                    <m:r>
                      <m:t>:</m:t>
                    </m:r>
                  </m:oMath>
                </a14:m>
                <a:r>
                  <a:rPr/>
                  <a:t> At least one mean is different.</a:t>
                </a:r>
              </a:p>
              <a:p>
                <a:pPr lvl="1"/>
                <a14:m>
                  <m:oMath xmlns:m="http://schemas.openxmlformats.org/officeDocument/2006/math">
                    <m:sSub>
                      <m:e>
                        <m:r>
                          <m:t>H</m:t>
                        </m:r>
                      </m:e>
                      <m:sub>
                        <m:r>
                          <m:t>0</m:t>
                        </m:r>
                      </m:sub>
                    </m:sSub>
                    <m:r>
                      <m:t>:</m:t>
                    </m:r>
                    <m:sSub>
                      <m:e>
                        <m:r>
                          <m:t>μ</m:t>
                        </m:r>
                      </m:e>
                      <m:sub>
                        <m:r>
                          <m:t>B</m:t>
                        </m:r>
                      </m:sub>
                    </m:sSub>
                    <m:r>
                      <m:t>=</m:t>
                    </m:r>
                    <m:sSub>
                      <m:e>
                        <m:r>
                          <m:t>μ</m:t>
                        </m:r>
                      </m:e>
                      <m:sub>
                        <m:r>
                          <m:t>M</m:t>
                        </m:r>
                      </m:sub>
                    </m:sSub>
                    <m:r>
                      <m:t>=</m:t>
                    </m:r>
                    <m:sSub>
                      <m:e>
                        <m:r>
                          <m:t>μ</m:t>
                        </m:r>
                      </m:e>
                      <m:sub>
                        <m:r>
                          <m:t>S</m:t>
                        </m:r>
                      </m:sub>
                    </m:sSub>
                    <m:r>
                      <m:rPr>
                        <m:nor/>
                        <m:sty m:val="p"/>
                      </m:rPr>
                      <m:t> versus </m:t>
                    </m:r>
                    <m:sSub>
                      <m:e>
                        <m:r>
                          <m:t>H</m:t>
                        </m:r>
                      </m:e>
                      <m:sub>
                        <m:r>
                          <m:t>A</m:t>
                        </m:r>
                      </m:sub>
                    </m:sSub>
                    <m:r>
                      <m:t>:</m:t>
                    </m:r>
                    <m:sSub>
                      <m:e>
                        <m:r>
                          <m:t>μ</m:t>
                        </m:r>
                      </m:e>
                      <m:sub>
                        <m:r>
                          <m:t>B</m:t>
                        </m:r>
                      </m:sub>
                    </m:sSub>
                    <m:r>
                      <m:t>&gt;</m:t>
                    </m:r>
                    <m:sSub>
                      <m:e>
                        <m:r>
                          <m:t>μ</m:t>
                        </m:r>
                      </m:e>
                      <m:sub>
                        <m:r>
                          <m:t>M</m:t>
                        </m:r>
                      </m:sub>
                    </m:sSub>
                    <m:r>
                      <m:t>&gt;</m:t>
                    </m:r>
                    <m:sSub>
                      <m:e>
                        <m:r>
                          <m:t>μ</m:t>
                        </m:r>
                      </m:e>
                      <m:sub>
                        <m:r>
                          <m:t>S</m:t>
                        </m:r>
                      </m:sub>
                    </m:sSub>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More</a:t>
            </a:r>
            <a:r>
              <a:rPr/>
              <a:t> </a:t>
            </a:r>
            <a:r>
              <a:rPr/>
              <a:t>than</a:t>
            </a:r>
            <a:r>
              <a:rPr/>
              <a:t> </a:t>
            </a:r>
            <a:r>
              <a:rPr/>
              <a:t>Two</a:t>
            </a:r>
            <a:r>
              <a:rPr/>
              <a:t> </a:t>
            </a:r>
            <a:r>
              <a:rPr/>
              <a:t>Means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ANOVA</a:t>
            </a:r>
            <a:r>
              <a:rPr/>
              <a:t> </a:t>
            </a:r>
            <a:r>
              <a:rPr/>
              <a:t>and</a:t>
            </a:r>
            <a:r>
              <a:rPr/>
              <a:t> </a:t>
            </a:r>
            <a:r>
              <a:rPr/>
              <a:t>the</a:t>
            </a:r>
            <a:r>
              <a:rPr/>
              <a:t> </a:t>
            </a:r>
            <a:r>
              <a:rPr/>
              <a:t>F</a:t>
            </a:r>
            <a:r>
              <a:rPr/>
              <a:t> </a:t>
            </a:r>
            <a:r>
              <a:rPr/>
              <a:t>test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Does there appear to be a lot of variability within groups? How about between groups?</a:t>
                </a:r>
              </a:p>
              <a:p>
                <a:pPr lvl="0" marL="0" indent="0">
                  <a:buNone/>
                </a:pPr>
                <a14:m>
                  <m:oMathPara xmlns:m="http://schemas.openxmlformats.org/officeDocument/2006/math">
                    <m:oMathParaPr>
                      <m:jc m:val="center"/>
                    </m:oMathParaPr>
                    <m:oMath>
                      <m:r>
                        <m:t>F</m:t>
                      </m:r>
                      <m:r>
                        <m:t>=</m:t>
                      </m:r>
                      <m:f>
                        <m:fPr>
                          <m:type m:val="bar"/>
                        </m:fPr>
                        <m:num>
                          <m:r>
                            <m:rPr>
                              <m:nor/>
                              <m:sty m:val="p"/>
                            </m:rPr>
                            <m:t>variability between groups</m:t>
                          </m:r>
                        </m:num>
                        <m:den>
                          <m:r>
                            <m:rPr>
                              <m:nor/>
                              <m:sty m:val="p"/>
                            </m:rPr>
                            <m:t>variability within groups</m:t>
                          </m:r>
                        </m:den>
                      </m:f>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aldrin/dotplot_var.png" id="0" name="Picture 1"/>
          <p:cNvPicPr>
            <a:picLocks noGrp="1" noChangeAspect="1"/>
          </p:cNvPicPr>
          <p:nvPr/>
        </p:nvPicPr>
        <p:blipFill>
          <a:blip r:embed="rId2"/>
          <a:stretch>
            <a:fillRect/>
          </a:stretch>
        </p:blipFill>
        <p:spPr bwMode="auto">
          <a:xfrm>
            <a:off x="457200" y="1866900"/>
            <a:ext cx="8229600" cy="40005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F</m:t>
                      </m:r>
                      <m:r>
                        <m:t>=</m:t>
                      </m:r>
                      <m:f>
                        <m:fPr>
                          <m:type m:val="bar"/>
                        </m:fPr>
                        <m:num>
                          <m:r>
                            <m:rPr>
                              <m:nor/>
                              <m:sty m:val="p"/>
                            </m:rPr>
                            <m:t>variability between groups</m:t>
                          </m:r>
                        </m:num>
                        <m:den>
                          <m:r>
                            <m:rPr>
                              <m:nor/>
                              <m:sty m:val="p"/>
                            </m:rPr>
                            <m:t>variability within groups</m:t>
                          </m:r>
                        </m:den>
                      </m:f>
                      <m:r>
                        <m:t>=</m:t>
                      </m:r>
                      <m:f>
                        <m:fPr>
                          <m:type m:val="bar"/>
                        </m:fPr>
                        <m:num>
                          <m:r>
                            <m:t>M</m:t>
                          </m:r>
                          <m:r>
                            <m:t>S</m:t>
                          </m:r>
                          <m:r>
                            <m:t>G</m:t>
                          </m:r>
                        </m:num>
                        <m:den>
                          <m:r>
                            <m:t>M</m:t>
                          </m:r>
                          <m:r>
                            <m:t>S</m:t>
                          </m:r>
                          <m:r>
                            <m:t>E</m:t>
                          </m:r>
                        </m:den>
                      </m:f>
                    </m:oMath>
                  </m:oMathPara>
                </a14:m>
              </a:p>
              <a:p>
                <a:pPr lvl="1"/>
                <a:r>
                  <a:rPr b="1"/>
                  <a:t>MSG</a:t>
                </a:r>
                <a:r>
                  <a:rPr/>
                  <a:t> is Mean Square between Groups</a:t>
                </a:r>
              </a:p>
              <a:p>
                <a:pPr lvl="1"/>
                <a14:m>
                  <m:oMathPara xmlns:m="http://schemas.openxmlformats.org/officeDocument/2006/math">
                    <m:oMathParaPr>
                      <m:jc m:val="center"/>
                    </m:oMathParaPr>
                    <m:oMath>
                      <m:r>
                        <m:t>d</m:t>
                      </m:r>
                      <m:sSub>
                        <m:e>
                          <m:r>
                            <m:t>f</m:t>
                          </m:r>
                        </m:e>
                        <m:sub>
                          <m:r>
                            <m:t>G</m:t>
                          </m:r>
                        </m:sub>
                      </m:sSub>
                      <m:r>
                        <m:t>=</m:t>
                      </m:r>
                      <m:r>
                        <m:t>k</m:t>
                      </m:r>
                      <m:r>
                        <m:t>−</m:t>
                      </m:r>
                      <m:r>
                        <m:t>1</m:t>
                      </m:r>
                    </m:oMath>
                  </m:oMathPara>
                </a14:m>
              </a:p>
              <a:p>
                <a:pPr lvl="1"/>
                <a:r>
                  <a:rPr/>
                  <a:t>where </a:t>
                </a:r>
                <a14:m>
                  <m:oMath xmlns:m="http://schemas.openxmlformats.org/officeDocument/2006/math">
                    <m:r>
                      <m:t>k</m:t>
                    </m:r>
                  </m:oMath>
                </a14:m>
                <a:r>
                  <a:rPr/>
                  <a:t> is number of groups</a:t>
                </a:r>
              </a:p>
              <a:p>
                <a:pPr lvl="1"/>
                <a:r>
                  <a:rPr b="1"/>
                  <a:t>MSE</a:t>
                </a:r>
                <a:r>
                  <a:rPr/>
                  <a:t> is Mean Square Error - variability in residuals</a:t>
                </a:r>
              </a:p>
              <a:p>
                <a:pPr lvl="1"/>
                <a14:m>
                  <m:oMathPara xmlns:m="http://schemas.openxmlformats.org/officeDocument/2006/math">
                    <m:oMathParaPr>
                      <m:jc m:val="center"/>
                    </m:oMathParaPr>
                    <m:oMath>
                      <m:r>
                        <m:t>d</m:t>
                      </m:r>
                      <m:sSub>
                        <m:e>
                          <m:r>
                            <m:t>f</m:t>
                          </m:r>
                        </m:e>
                        <m:sub>
                          <m:r>
                            <m:t>E</m:t>
                          </m:r>
                        </m:sub>
                      </m:sSub>
                      <m:r>
                        <m:t>=</m:t>
                      </m:r>
                      <m:r>
                        <m:t>n</m:t>
                      </m:r>
                      <m:r>
                        <m:t>−</m:t>
                      </m:r>
                      <m:r>
                        <m:t>k</m:t>
                      </m:r>
                    </m:oMath>
                  </m:oMathPara>
                </a14:m>
              </a:p>
              <a:p>
                <a:pPr lvl="1"/>
                <a:r>
                  <a:rPr/>
                  <a:t>where </a:t>
                </a:r>
                <a14:m>
                  <m:oMath xmlns:m="http://schemas.openxmlformats.org/officeDocument/2006/math">
                    <m:r>
                      <m:t>n</m:t>
                    </m:r>
                  </m:oMath>
                </a14:m>
                <a:r>
                  <a:rPr/>
                  <a:t> is number of observations.</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F</m:t></m:r></m:oMath></a14:m><a:r><a:rPr /><a:t> </a:t></a:r><a:r><a:rPr /><a:t>distribution</a:t></a:r><a:r><a:rPr /><a:t> </a:t></a:r><a:r><a:rPr /><a:t>and</a:t></a:r><a:r><a:rPr /><a:t> </a:t></a:r><a:r><a:rPr /><a:t>p-value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14:m><m:oMathPara xmlns:m="http://schemas.openxmlformats.org/officeDocument/2006/math"><m:oMathParaPr><m:jc m:val="center" /></m:oMathParaPr><m:oMath><m:r><m:t>F</m:t></m:r><m:r><m:t>=</m:t></m:r><m:f><m:fPr><m:type m:val="bar" /></m:fPr><m:num><m:r><m:rPr><m:nor /><m:sty m:val="p" /></m:rPr><m:t>variability between groups</m:t></m:r></m:num><m:den><m:r><m:rPr><m:nor /><m:sty m:val="p" /></m:rPr><m:t>variability within groups</m:t></m:r></m:den></m:f></m:oMath></m:oMathPara></a14:m></a:p></p:txBody></p:sp></mc:Choice></mc:AlternateContent></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6_files/figure-pptx/unnamed-chunk-23-1.png" id="0" name="Picture 1"/>
          <p:cNvPicPr>
            <a:picLocks noGrp="1" noChangeAspect="1"/>
          </p:cNvPicPr>
          <p:nvPr/>
        </p:nvPicPr>
        <p:blipFill>
          <a:blip r:embed="rId2"/>
          <a:stretch>
            <a:fillRect/>
          </a:stretch>
        </p:blipFill>
        <p:spPr bwMode="auto">
          <a:xfrm>
            <a:off x="457200" y="2679700"/>
            <a:ext cx="8229600" cy="23495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In order to be able to reject </a:t>
                </a:r>
                <a14:m>
                  <m:oMath xmlns:m="http://schemas.openxmlformats.org/officeDocument/2006/math">
                    <m:sSub>
                      <m:e>
                        <m:r>
                          <m:t>H</m:t>
                        </m:r>
                      </m:e>
                      <m:sub>
                        <m:r>
                          <m:t>0</m:t>
                        </m:r>
                      </m:sub>
                    </m:sSub>
                  </m:oMath>
                </a14:m>
                <a:r>
                  <a:rPr/>
                  <a:t>, we need a small p-value, which requires a large F statistic.</a:t>
                </a:r>
              </a:p>
              <a:p>
                <a:pPr lvl="1"/>
                <a:r>
                  <a:rPr/>
                  <a:t>In order to obtain a large F statistic, variability between sample means needs to be greater than variability within sample means.</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ANOVA</a:t>
            </a:r>
            <a:r>
              <a:rPr/>
              <a:t> </a:t>
            </a:r>
            <a:r>
              <a:rPr/>
              <a:t>output,</a:t>
            </a:r>
            <a:r>
              <a:rPr/>
              <a:t> </a:t>
            </a:r>
            <a:r>
              <a:rPr/>
              <a:t>deconstructed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 i="1"><a:solidFill><a:srgbClr val="60A0B0" /></a:solidFill><a:latin typeface="Courier" /></a:rPr><a:t># our data is stored as a data.frame called aldrin</a:t></a:r><a:br /><a:r><a:rPr sz="1800"><a:latin typeface="Courier" /></a:rPr><a:t>our_model &lt;-</a:t></a:r><a:r><a:rPr sz="1800"><a:solidFill><a:srgbClr val="4070A0" /></a:solidFill><a:latin typeface="Courier" /></a:rPr><a:t> </a:t></a:r><a:r><a:rPr sz="1800" b="1"><a:solidFill><a:srgbClr val="007020" /></a:solidFill><a:latin typeface="Courier" /></a:rPr><a:t>lm</a:t></a:r><a:r><a:rPr sz="1800"><a:latin typeface="Courier" /></a:rPr><a:t>(aldrin </a:t></a:r><a:r><a:rPr sz="1800"><a:solidFill><a:srgbClr val="666666" /></a:solidFill><a:latin typeface="Courier" /></a:rPr><a:t>~</a:t></a:r><a:r><a:rPr sz="1800"><a:solidFill><a:srgbClr val="4070A0" /></a:solidFill><a:latin typeface="Courier" /></a:rPr><a:t> </a:t></a:r><a:r><a:rPr sz="1800"><a:latin typeface="Courier" /></a:rPr><a:t>depth, </a:t></a:r><a:r><a:rPr sz="1800"><a:solidFill><a:srgbClr val="902000" /></a:solidFill><a:latin typeface="Courier" /></a:rPr><a:t>data =</a:t></a:r><a:r><a:rPr sz="1800"><a:latin typeface="Courier" /></a:rPr><a:t> aldrin)</a:t></a:r><a:br /><a:r><a:rPr sz="1800" b="1"><a:solidFill><a:srgbClr val="007020" /></a:solidFill><a:latin typeface="Courier" /></a:rPr><a:t>summary</a:t></a:r><a:r><a:rPr sz="1800"><a:latin typeface="Courier" /></a:rPr><a:t>( </a:t></a:r><a:r><a:rPr sz="1800" b="1"><a:solidFill><a:srgbClr val="007020" /></a:solidFill><a:latin typeface="Courier" /></a:rPr><a:t>aov</a:t></a:r><a:r><a:rPr sz="1800"><a:latin typeface="Courier" /></a:rPr><a:t>( our_model ) )</a:t></a:r></a:p><a:p><a:pPr lvl="0" marL="1270000" indent="0"><a:buNone /></a:pPr><a:r><a:rPr sz="1800"><a:latin typeface="Courier" /></a:rPr><a:t>##             Df Sum Sq Mean Sq F value  Pr(&gt;F)   
## depth        2  16.96   8.480   6.134 0.00637 **
## Residuals   27  37.33   1.383                   
## ---
## Signif. codes:  0 &#39;***&#39; 0.001 &#39;**&#39; 0.01 &#39;*&#39; 0.05 &#39;.&#39; 0.1 &#39; &#39; 1</a:t></a:r></a:p><a:p><a:pPr lvl="0" marL="0" indent="0"><a:buNone /></a:pPr><a:r><a:rPr b="1" /><a:t>Degrees of freedom associated with ANOVA</a:t></a:r></a:p><a:p><a:pPr lvl="1" /><a:r><a:rPr /><a:t>groups: </a:t></a:r><a14:m><m:oMath xmlns:m="http://schemas.openxmlformats.org/officeDocument/2006/math"><m:r><m:t>d</m:t></m:r><m:sSub><m:e><m:r><m:t>f</m:t></m:r></m:e><m:sub><m:r><m:t>G</m:t></m:r></m:sub></m:sSub><m:r><m:t>=</m:t></m:r><m:r><m:t>k</m:t></m:r><m:r><m:t>−</m:t></m:r><m:r><m:t>1</m:t></m:r></m:oMath></a14:m><a:r><a:rPr /><a:t>, where </a:t></a:r><a14:m><m:oMath xmlns:m="http://schemas.openxmlformats.org/officeDocument/2006/math"><m:r><m:t>k</m:t></m:r></m:oMath></a14:m><a:r><a:rPr /><a:t> is the number of groups</a:t></a:r></a:p><a:p><a:pPr lvl="1" /><a:r><a:rPr /><a:t>total: </a:t></a:r><a14:m><m:oMath xmlns:m="http://schemas.openxmlformats.org/officeDocument/2006/math"><m:r><m:t>d</m:t></m:r><m:sSub><m:e><m:r><m:t>f</m:t></m:r></m:e><m:sub><m:r><m:t>T</m:t></m:r></m:sub></m:sSub><m:r><m:t>=</m:t></m:r><m:r><m:t>n</m:t></m:r><m:r><m:t>−</m:t></m:r><m:r><m:t>1</m:t></m:r></m:oMath></a14:m><a:r><a:rPr /><a:t>, where </a:t></a:r><a14:m><m:oMath xmlns:m="http://schemas.openxmlformats.org/officeDocument/2006/math"><m:r><m:t>n</m:t></m:r></m:oMath></a14:m><a:r><a:rPr /><a:t> is the total sample size</a:t></a:r></a:p><a:p><a:pPr lvl="1" /><a:r><a:rPr /><a:t>error: </a:t></a:r><a14:m><m:oMath xmlns:m="http://schemas.openxmlformats.org/officeDocument/2006/math"><m:r><m:t>d</m:t></m:r><m:sSub><m:e><m:r><m:t>f</m:t></m:r></m:e><m:sub><m:r><m:t>E</m:t></m:r></m:sub></m:sSub><m:r><m:t>=</m:t></m:r><m:r><m:t>d</m:t></m:r><m:sSub><m:e><m:r><m:t>f</m:t></m:r></m:e><m:sub><m:r><m:t>T</m:t></m:r></m:sub></m:sSub><m:r><m:t>−</m:t></m:r><m:r><m:t>d</m:t></m:r><m:sSub><m:e><m:r><m:t>f</m:t></m:r></m:e><m:sub><m:r><m:t>G</m:t></m:r></m:sub></m:sSub></m:oMath></a14:m></a:p></p:txBody></p:sp></mc:Choice></mc:AlternateContent></p:spTree></p:cSld></p:sld>
</file>

<file path=ppt/slides/slide2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a:p><a:pPr lvl="1" /><a14:m><m:oMath xmlns:m="http://schemas.openxmlformats.org/officeDocument/2006/math"><m:r><m:t>d</m:t></m:r><m:sSub><m:e><m:r><m:t>f</m:t></m:r></m:e><m:sub><m:r><m:t>G</m:t></m:r></m:sub></m:sSub><m:r><m:t>=</m:t></m:r><m:r><m:t>k</m:t></m:r><m:r><m:t>−</m:t></m:r><m:r><m:t>1</m:t></m:r><m:r><m:t>=</m:t></m:r><m:r><m:t>3</m:t></m:r><m:r><m:t>−</m:t></m:r><m:r><m:t>1</m:t></m:r><m:r><m:t>=</m:t></m:r><m:r><m:t>2</m:t></m:r></m:oMath></a14:m></a:p><a:p><a:pPr lvl="1" /><a14:m><m:oMath xmlns:m="http://schemas.openxmlformats.org/officeDocument/2006/math"><m:r><m:t>d</m:t></m:r><m:sSub><m:e><m:r><m:t>f</m:t></m:r></m:e><m:sub><m:r><m:t>T</m:t></m:r></m:sub></m:sSub><m:r><m:t>=</m:t></m:r><m:r><m:t>n</m:t></m:r><m:r><m:t>−</m:t></m:r><m:r><m:t>1</m:t></m:r><m:r><m:t>=</m:t></m:r><m:r><m:t>30</m:t></m:r><m:r><m:t>−</m:t></m:r><m:r><m:t>1</m:t></m:r><m:r><m:t>=</m:t></m:r><m:r><m:t>29</m:t></m:r></m:oMath></a14:m></a:p><a:p><a:pPr lvl="1" /><a14:m><m:oMath xmlns:m="http://schemas.openxmlformats.org/officeDocument/2006/math"><m:r><m:t>d</m:t></m:r><m:sSub><m:e><m:r><m:t>f</m:t></m:r></m:e><m:sub><m:r><m:t>E</m:t></m:r></m:sub></m:sSub><m:r><m:t>=</m:t></m:r><m:r><m:t>29</m:t></m:r><m:r><m:t>−</m:t></m:r><m:r><m:t>2</m:t></m:r><m:r><m:t>=</m:t></m:r><m:r><m:t>27</m:t></m:r></m:oMath></a14:m></a:p></p:txBody></p:sp></mc:Choice></mc:AlternateContent></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Context</a:t>
            </a:r>
          </a:p>
        </p:txBody>
      </p:sp>
      <p:sp>
        <p:nvSpPr>
          <p:cNvPr id="3" name="Content Placeholder 2"/>
          <p:cNvSpPr>
            <a:spLocks noGrp="1"/>
          </p:cNvSpPr>
          <p:nvPr>
            <p:ph idx="1"/>
          </p:nvPr>
        </p:nvSpPr>
        <p:spPr/>
        <p:txBody>
          <a:bodyPr/>
          <a:lstStyle/>
          <a:p>
            <a:pPr lvl="0" marL="0" indent="0">
              <a:buNone/>
            </a:pPr>
            <a:r>
              <a:rPr/>
              <a:t>In our previous lectures, we’ve discussed single sample means, paired sample means (two means), and independent sample means (two means). We hinted that something we might be interested in was more-than-two samples. In this lecture, we will start the discussion of that idea.</a:t>
            </a:r>
          </a:p>
        </p:txBody>
      </p:sp>
    </p:spTree>
  </p:cSld>
</p:sld>
</file>

<file path=ppt/slides/slide3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a:p><a:pPr lvl="0" marL="0" indent="0"><a:buNone /></a:pPr><a:r><a:rPr b="1" /><a:t>Sum of squares between groups, SSG</a:t></a:r></a:p><a:p><a:pPr lvl="0" marL="0" indent="0"><a:buNone /></a:pPr><a:r><a:rPr /><a:t>Measures the variability between groups</a:t></a:r></a:p><a:p><a:pPr lvl="0" marL="0" indent="0"><a:buNone /></a:pPr><a14:m><m:oMathPara xmlns:m="http://schemas.openxmlformats.org/officeDocument/2006/math"><m:oMathParaPr><m:jc m:val="center" /></m:oMathParaPr><m:oMath><m:r><m:t>S</m:t></m:r><m:r><m:t>S</m:t></m:r><m:r><m:t>G</m:t></m:r><m:r><m:t>=</m:t></m:r><m:nary><m:naryPr><m:chr m:val="∑" /><m:limLoc m:val="undOvr" /><m:subHide m:val="0" /><m:supHide m:val="0" /></m:naryPr><m:sub><m:r><m:t>i</m:t></m:r><m:r><m:t>=</m:t></m:r><m:r><m:t>1</m:t></m:r></m:sub><m:sup><m:r><m:t>k</m:t></m:r></m:sup><m:e><m:sSub><m:e><m:r><m:t>n</m:t></m:r></m:e><m:sub><m:r><m:t>i</m:t></m:r></m:sub></m:sSub></m:e></m:nary><m:r><m:t>(</m:t></m:r><m:sSub><m:e><m:bar><m:barPr><m:pos m:val="top" /></m:barPr><m:e><m:r><m:t>x</m:t></m:r></m:e></m:bar></m:e><m:sub><m:r><m:t>i</m:t></m:r></m:sub></m:sSub><m:r><m:t>−</m:t></m:r><m:bar><m:barPr><m:pos m:val="top" /></m:barPr><m:e><m:r><m:t>x</m:t></m:r></m:e></m:bar><m:sSup><m:e><m:r><m:t>)</m:t></m:r></m:e><m:sup><m:r><m:t>2</m:t></m:r></m:sup></m:sSup></m:oMath></m:oMathPara></a14:m></a:p><a:p><a:pPr lvl="0" marL="0" indent="0"><a:buNone /></a:pPr><a:r><a:rPr /><a:t>where </a:t></a:r><a14:m><m:oMath xmlns:m="http://schemas.openxmlformats.org/officeDocument/2006/math"><m:sSub><m:e><m:r><m:t>n</m:t></m:r></m:e><m:sub><m:r><m:t>i</m:t></m:r></m:sub></m:sSub></m:oMath></a14:m><a:r><a:rPr /><a:t> is each group size, </a:t></a:r><a14:m><m:oMath xmlns:m="http://schemas.openxmlformats.org/officeDocument/2006/math"><m:sSub><m:e><m:bar><m:barPr><m:pos m:val="top" /></m:barPr><m:e><m:r><m:t>x</m:t></m:r></m:e></m:bar></m:e><m:sub><m:r><m:t>i</m:t></m:r></m:sub></m:sSub></m:oMath></a14:m><a:r><a:rPr /><a:t> is the average for each group, </a:t></a:r><a14:m><m:oMath xmlns:m="http://schemas.openxmlformats.org/officeDocument/2006/math"><m:bar><m:barPr><m:pos m:val="top" /></m:barPr><m:e><m:r><m:t>x</m:t></m:r></m:e></m:bar></m:oMath></a14:m><a:r><a:rPr /><a:t> is the overall (grand) mean.</a:t></a:r></a:p><a:p><a:pPr lvl="0" marL="0" indent="0"><a:buNone /></a:pPr><a:r><a:rPr b="1" /><a:t>I will never make you compute this by hand!</a:t></a:r></a:p></p:txBody></p:sp></mc:Choice></mc:AlternateContent></p:spTree></p:cSld></p:sld>
</file>

<file path=ppt/slides/slide3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a:p><a:pPr lvl="0" marL="0" indent="0"><a:buNone /></a:pPr><a:r><a:rPr b="1" /><a:t>Sum of squares total, SST</a:t></a:r></a:p><a:p><a:pPr lvl="0" marL="0" indent="0"><a:buNone /></a:pPr><a:r><a:rPr /><a:t>Measures the variability between groups</a:t></a:r></a:p><a:p><a:pPr lvl="0" marL="0" indent="0"><a:buNone /></a:pPr><a14:m><m:oMathPara xmlns:m="http://schemas.openxmlformats.org/officeDocument/2006/math"><m:oMathParaPr><m:jc m:val="center" /></m:oMathParaPr><m:oMath><m:r><m:t>S</m:t></m:r><m:r><m:t>S</m:t></m:r><m:r><m:t>T</m:t></m:r><m:r><m:t>=</m:t></m:r><m:nary><m:naryPr><m:chr m:val="∑" /><m:limLoc m:val="undOvr" /><m:subHide m:val="0" /><m:supHide m:val="0" /></m:naryPr><m:sub><m:r><m:t>i</m:t></m:r><m:r><m:t>=</m:t></m:r><m:r><m:t>1</m:t></m:r></m:sub><m:sup><m:r><m:t>n</m:t></m:r></m:sup><m:e><m:r><m:t>(</m:t></m:r></m:e></m:nary><m:sSub><m:e><m:r><m:t>x</m:t></m:r></m:e><m:sub><m:r><m:t>i</m:t></m:r></m:sub></m:sSub><m:r><m:t>−</m:t></m:r><m:bar><m:barPr><m:pos m:val="top" /></m:barPr><m:e><m:r><m:t>x</m:t></m:r></m:e></m:bar><m:r><m:t>)</m:t></m:r></m:oMath></m:oMathPara></a14:m></a:p><a:p><a:pPr lvl="0" marL="0" indent="0"><a:buNone /></a:pPr><a:r><a:rPr /><a:t>where </a:t></a:r><a14:m><m:oMath xmlns:m="http://schemas.openxmlformats.org/officeDocument/2006/math"><m:sSub><m:e><m:r><m:t>x</m:t></m:r></m:e><m:sub><m:r><m:t>i</m:t></m:r></m:sub></m:sSub></m:oMath></a14:m><a:r><a:rPr /><a:t> represent each observation in the dataset.</a:t></a:r></a:p><a:p><a:pPr lvl="0" marL="0" indent="0"><a:buNone /></a:pPr><a:r><a:rPr b="1" /><a:t>Again, not something we do by hand!</a:t></a:r></a:p></p:txBody></p:sp></mc:Choice></mc:AlternateContent></p:spTree></p:cSld></p:sld>
</file>

<file path=ppt/slides/slide3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a:p><a:pPr lvl="0" marL="0" indent="0"><a:buNone /></a:pPr><a:r><a:rPr b="1" /><a:t>Sum of squares error, SSE</a:t></a:r></a:p><a:p><a:pPr lvl="0" marL="0" indent="0"><a:buNone /></a:pPr><a:r><a:rPr /><a:t>Measures the variability within groups:</a:t></a:r></a:p><a:p><a:pPr lvl="0" marL="0" indent="0"><a:buNone /></a:pPr><a14:m><m:oMathPara xmlns:m="http://schemas.openxmlformats.org/officeDocument/2006/math"><m:oMathParaPr><m:jc m:val="center" /></m:oMathParaPr><m:oMath><m:r><m:t>S</m:t></m:r><m:r><m:t>S</m:t></m:r><m:r><m:t>E</m:t></m:r><m:r><m:t>=</m:t></m:r><m:r><m:t>S</m:t></m:r><m:r><m:t>S</m:t></m:r><m:r><m:t>T</m:t></m:r><m:r><m:t>−</m:t></m:r><m:r><m:t>S</m:t></m:r><m:r><m:t>S</m:t></m:r><m:r><m:t>G</m:t></m:r></m:oMath></m:oMathPara></a14:m></a:p><a:p><a:pPr lvl="0" marL="0" indent="0"><a:buNone /></a:pPr><a:r><a:rPr /><a:t>(might make you do this one by hand, because it’s easy - so long as you have SST and SSG already!)</a:t></a:r></a:p></p:txBody></p:sp></mc:Choice></mc:AlternateContent></p:spTree></p:cSld></p:sld>
</file>

<file path=ppt/slides/slide3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a:p><a:pPr lvl="0" marL="0" indent="0"><a:buNone /></a:pPr><a:r><a:rPr b="1" /><a:t>Mean square error</a:t></a:r></a:p><a:p><a:pPr lvl="0" marL="0" indent="0"><a:buNone /></a:pPr><a:r><a:rPr /><a:t>Mean square error is calculated as sum of squares divided by the degrees of freedom.</a:t></a:r></a:p><a:p><a:pPr lvl="0" marL="0" indent="0"><a:buNone /></a:pPr><a:r><a:rPr /><a:t>(also easy, also may be asked!)</a:t></a:r></a:p><a:p><a:pPr lvl="0" marL="0" indent="0"><a:buNone /></a:pPr><a:r><a:rPr /><a:t>$$
MSG = 16.96 / 2 = 8.480 \\
MSE = 37.33 / 27 = 1.383
$$</a:t></a:r></a:p></p:txBody></p:sp></p:spTree></p:cSld></p:sld>
</file>

<file path=ppt/slides/slide3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a:p><a:pPr lvl="0" marL="0" indent="0"><a:buNone /></a:pPr><a:r><a:rPr b="1" /><a:t>Test statistic, F value</a:t></a:r></a:p><a:p><a:pPr lvl="0" marL="0" indent="0"><a:buNone /></a:pPr><a:r><a:rPr /><a:t>As we discussed before, the F statistic is the ratio of the between group and within group variability:</a:t></a:r></a:p><a:p><a:pPr lvl="0" marL="0" indent="0"><a:buNone /></a:pPr><a14:m><m:oMathPara xmlns:m="http://schemas.openxmlformats.org/officeDocument/2006/math"><m:oMathParaPr><m:jc m:val="center" /></m:oMathParaPr><m:oMath><m:r><m:t>F</m:t></m:r><m:r><m:t>=</m:t></m:r><m:f><m:fPr><m:type m:val="bar" /></m:fPr><m:num><m:r><m:t>M</m:t></m:r><m:r><m:t>S</m:t></m:r><m:r><m:t>G</m:t></m:r></m:num><m:den><m:r><m:t>M</m:t></m:r><m:r><m:t>S</m:t></m:r><m:r><m:t>E</m:t></m:r></m:den></m:f></m:oMath></m:oMathPara></a14:m></a:p><a:p><a:pPr lvl="0" marL="0" indent="0"><a:buNone /></a:pPr><a14:m><m:oMathPara xmlns:m="http://schemas.openxmlformats.org/officeDocument/2006/math"><m:oMathParaPr><m:jc m:val="center" /></m:oMathParaPr><m:oMath><m:r><m:t>F</m:t></m:r><m:r><m:t>=</m:t></m:r><m:f><m:fPr><m:type m:val="bar" /></m:fPr><m:num><m:r><m:t>8.480</m:t></m:r></m:num><m:den><m:r><m:t>1.383</m:t></m:r></m:den></m:f><m:r><m:t>=</m:t></m:r><m:r><m:t>6.134</m:t></m:r></m:oMath></m:oMathPara></a14:m></a:p></p:txBody></p:sp></mc:Choice></mc:AlternateContent></p:spTree></p:cSld></p:sld>
</file>

<file path=ppt/slides/slide3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a:p><a:pPr lvl="0" marL="0" indent="0"><a:buNone /></a:pPr><a:r><a:rPr b="1" /><a:t>p-value</a:t></a:r></a:p><a:p><a:pPr lvl="0" marL="0" indent="0"><a:buNone /></a:pPr><a:r><a:rPr /><a:t>p-value is the probability of </a:t></a:r><a:r><a:rPr b="1" /><a:t>at least as large</a:t></a:r><a:r><a:rPr /><a:t> a ratio between the </a:t></a:r><a:r><a:rPr i="1" /><a:t>between group</a:t></a:r><a:r><a:rPr /><a:t> and </a:t></a:r><a:r><a:rPr i="1" /><a:t>within group</a:t></a:r><a:r><a:rPr /><a:t> variability, if in fact the means of all groups are equal. It’s calculated as the area under the F curve, with degrees of freedom </a:t></a:r><a14:m><m:oMath xmlns:m="http://schemas.openxmlformats.org/officeDocument/2006/math"><m:r><m:t>d</m:t></m:r><m:sSub><m:e><m:r><m:t>f</m:t></m:r></m:e><m:sub><m:r><m:t>G</m:t></m:r></m:sub></m:sSub></m:oMath></a14:m><a:r><a:rPr /><a:t> and </a:t></a:r><a14:m><m:oMath xmlns:m="http://schemas.openxmlformats.org/officeDocument/2006/math"><m:r><m:t>d</m:t></m:r><m:sSub><m:e><m:r><m:t>f</m:t></m:r></m:e><m:sub><m:r><m:t>E</m:t></m:r></m:sub></m:sSub></m:oMath></a14:m><a:r><a:rPr /><a:t>, above the observed F statistic.</a:t></a:r></a:p></p:txBody></p:sp></mc:Choice></mc:AlternateContent></p:spTree></p:cSld></p:sld>
</file>

<file path=ppt/slides/slide3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p:txBody></p:sp></p:spTree></p:cSld></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6_files/figure-pptx/unnamed-chunk-33-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1270000" indent="0"><a:buNone /></a:pPr><a:r><a:rPr sz="1800"><a:latin typeface="Courier" /></a:rPr><a:t>##             Df Sum Sq Mean Sq F value  Pr(&gt;F)   
## depth        2  16.96   8.480   6.134 0.00637 **
## Residuals   27  37.33   1.383                   
## ---
## Signif. codes:  0 &#39;***&#39; 0.001 &#39;**&#39; 0.01 &#39;*&#39; 0.05 &#39;.&#39; 0.1 &#39; &#39; 1</a:t></a:r></a:p><a:p><a:pPr lvl="0" marL="1270000" indent="0"><a:buNone /></a:pPr><a:r><a:rPr sz="1800" b="1"><a:solidFill><a:srgbClr val="007020" /></a:solidFill><a:latin typeface="Courier" /></a:rPr><a:t>pf</a:t></a:r><a:r><a:rPr sz="1800"><a:latin typeface="Courier" /></a:rPr><a:t>(</a:t></a:r><a:r><a:rPr sz="1800"><a:solidFill><a:srgbClr val="902000" /></a:solidFill><a:latin typeface="Courier" /></a:rPr><a:t>q =</a:t></a:r><a:r><a:rPr sz="1800"><a:latin typeface="Courier" /></a:rPr><a:t> </a:t></a:r><a:r><a:rPr sz="1800"><a:solidFill><a:srgbClr val="40A070" /></a:solidFill><a:latin typeface="Courier" /></a:rPr><a:t>6.134</a:t></a:r><a:r><a:rPr sz="1800"><a:latin typeface="Courier" /></a:rPr><a:t>, </a:t></a:r><a:r><a:rPr sz="1800"><a:solidFill><a:srgbClr val="902000" /></a:solidFill><a:latin typeface="Courier" /></a:rPr><a:t>df1 =</a:t></a:r><a:r><a:rPr sz="1800"><a:latin typeface="Courier" /></a:rPr><a:t> </a:t></a:r><a:r><a:rPr sz="1800"><a:solidFill><a:srgbClr val="40A070" /></a:solidFill><a:latin typeface="Courier" /></a:rPr><a:t>2</a:t></a:r><a:r><a:rPr sz="1800"><a:latin typeface="Courier" /></a:rPr><a:t>, </a:t></a:r><a:r><a:rPr sz="1800"><a:solidFill><a:srgbClr val="902000" /></a:solidFill><a:latin typeface="Courier" /></a:rPr><a:t>df2 =</a:t></a:r><a:r><a:rPr sz="1800"><a:latin typeface="Courier" /></a:rPr><a:t> </a:t></a:r><a:r><a:rPr sz="1800"><a:solidFill><a:srgbClr val="40A070" /></a:solidFill><a:latin typeface="Courier" /></a:rPr><a:t>27</a:t></a:r><a:r><a:rPr sz="1800"><a:latin typeface="Courier" /></a:rPr><a:t>, </a:t></a:r><a:r><a:rPr sz="1800"><a:solidFill><a:srgbClr val="902000" /></a:solidFill><a:latin typeface="Courier" /></a:rPr><a:t>lower.tail =</a:t></a:r><a:r><a:rPr sz="1800"><a:latin typeface="Courier" /></a:rPr><a:t> </a:t></a:r><a:r><a:rPr sz="1800"><a:solidFill><a:srgbClr val="007020" /></a:solidFill><a:latin typeface="Courier" /></a:rPr><a:t>FALSE</a:t></a:r><a:r><a:rPr sz="1800"><a:latin typeface="Courier" /></a:rPr><a:t>)</a:t></a:r></a:p><a:p><a:pPr lvl="0" marL="1270000" indent="0"><a:buNone /></a:pPr><a:r><a:rPr sz="1800"><a:latin typeface="Courier" /></a:rPr><a:t>## [1] 0.006366302</a:t></a:r></a:p></p:txBody></p:sp></p:spTree></p:cSld></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r>
              <a:rPr/>
              <a:t> </a:t>
            </a:r>
            <a:r>
              <a:rPr/>
              <a:t>-</a:t>
            </a:r>
            <a:r>
              <a:rPr/>
              <a:t> </a:t>
            </a:r>
            <a:r>
              <a:rPr/>
              <a:t>in</a:t>
            </a:r>
            <a:r>
              <a:rPr/>
              <a:t> </a:t>
            </a:r>
            <a:r>
              <a:rPr/>
              <a:t>context</a:t>
            </a:r>
          </a:p>
        </p:txBody>
      </p:sp>
      <p:sp>
        <p:nvSpPr>
          <p:cNvPr id="3" name="Content Placeholder 2"/>
          <p:cNvSpPr>
            <a:spLocks noGrp="1"/>
          </p:cNvSpPr>
          <p:nvPr>
            <p:ph idx="1"/>
          </p:nvPr>
        </p:nvSpPr>
        <p:spPr/>
        <p:txBody>
          <a:bodyPr/>
          <a:lstStyle/>
          <a:p>
            <a:pPr lvl="0" marL="0" indent="0">
              <a:buNone/>
            </a:pPr>
            <a:r>
              <a:rPr b="1"/>
              <a:t>What is the conclusion of the hypothesis test?</a:t>
            </a:r>
          </a:p>
          <a:p>
            <a:pPr lvl="0" marL="0" indent="0">
              <a:buNone/>
            </a:pPr>
            <a:r>
              <a:rPr/>
              <a:t>The data provide convincing evidence that the average aldrin concentration</a:t>
            </a:r>
          </a:p>
          <a:p>
            <a:pPr lvl="1"/>
            <a:r>
              <a:rPr/>
              <a:t>is different for all groups.</a:t>
            </a:r>
          </a:p>
          <a:p>
            <a:pPr lvl="1"/>
            <a:r>
              <a:rPr/>
              <a:t>on the surface is lower than the other levels.</a:t>
            </a:r>
          </a:p>
          <a:p>
            <a:pPr lvl="1"/>
            <a:r>
              <a:rPr/>
              <a:t>is different for at least one group.</a:t>
            </a:r>
          </a:p>
          <a:p>
            <a:pPr lvl="1"/>
            <a:r>
              <a:rPr/>
              <a:t>is the same for all groups.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Aldrin</a:t>
            </a:r>
            <a:r>
              <a:rPr/>
              <a:t> </a:t>
            </a:r>
            <a:r>
              <a:rPr/>
              <a:t>in</a:t>
            </a:r>
            <a:r>
              <a:rPr/>
              <a:t> </a:t>
            </a:r>
            <a:r>
              <a:rPr/>
              <a:t>the</a:t>
            </a:r>
            <a:r>
              <a:rPr/>
              <a:t> </a:t>
            </a:r>
            <a:r>
              <a:rPr/>
              <a:t>Wolf</a:t>
            </a:r>
            <a:r>
              <a:rPr/>
              <a:t> </a:t>
            </a:r>
            <a:r>
              <a:rPr/>
              <a:t>River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r>
              <a:rPr/>
              <a:t> </a:t>
            </a:r>
            <a:r>
              <a:rPr/>
              <a:t>-</a:t>
            </a:r>
            <a:r>
              <a:rPr/>
              <a:t> </a:t>
            </a:r>
            <a:r>
              <a:rPr/>
              <a:t>in</a:t>
            </a:r>
            <a:r>
              <a:rPr/>
              <a:t> </a:t>
            </a:r>
            <a:r>
              <a:rPr/>
              <a:t>context</a:t>
            </a:r>
          </a:p>
        </p:txBody>
      </p:sp>
      <p:sp>
        <p:nvSpPr>
          <p:cNvPr id="3" name="Content Placeholder 2"/>
          <p:cNvSpPr>
            <a:spLocks noGrp="1"/>
          </p:cNvSpPr>
          <p:nvPr>
            <p:ph idx="1"/>
          </p:nvPr>
        </p:nvSpPr>
        <p:spPr/>
        <p:txBody>
          <a:bodyPr/>
          <a:lstStyle/>
          <a:p>
            <a:pPr lvl="0" marL="0" indent="0">
              <a:buNone/>
            </a:pPr>
            <a:r>
              <a:rPr b="1"/>
              <a:t>What is the conclusion of the hypothesis test?</a:t>
            </a:r>
          </a:p>
          <a:p>
            <a:pPr lvl="0" marL="0" indent="0">
              <a:buNone/>
            </a:pPr>
            <a:r>
              <a:rPr/>
              <a:t>The data provide convincing evidence that the average aldrin concentration</a:t>
            </a:r>
          </a:p>
          <a:p>
            <a:pPr lvl="1"/>
            <a:r>
              <a:rPr/>
              <a:t>is different for all groups.</a:t>
            </a:r>
          </a:p>
          <a:p>
            <a:pPr lvl="1"/>
            <a:r>
              <a:rPr/>
              <a:t>on the surface is lower than the other levels.</a:t>
            </a:r>
          </a:p>
          <a:p>
            <a:pPr lvl="1"/>
            <a:r>
              <a:rPr b="1"/>
              <a:t>is different for at least one group.</a:t>
            </a:r>
          </a:p>
          <a:p>
            <a:pPr lvl="1"/>
            <a:r>
              <a:rPr/>
              <a:t>is the same for all groups.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p-value is small (less than </a:t>
                </a:r>
                <a14:m>
                  <m:oMath xmlns:m="http://schemas.openxmlformats.org/officeDocument/2006/math">
                    <m:r>
                      <m:t>α</m:t>
                    </m:r>
                  </m:oMath>
                </a14:m>
                <a:r>
                  <a:rPr/>
                  <a:t>), reject </a:t>
                </a:r>
                <a14:m>
                  <m:oMath xmlns:m="http://schemas.openxmlformats.org/officeDocument/2006/math">
                    <m:sSub>
                      <m:e>
                        <m:r>
                          <m:t>H</m:t>
                        </m:r>
                      </m:e>
                      <m:sub>
                        <m:r>
                          <m:t>0</m:t>
                        </m:r>
                      </m:sub>
                    </m:sSub>
                  </m:oMath>
                </a14:m>
                <a:r>
                  <a:rPr/>
                  <a:t>. The data provide convincing evidence that at least one mean is different from (but we can’t tell which one).</a:t>
                </a:r>
              </a:p>
              <a:p>
                <a:pPr lvl="1"/>
                <a:r>
                  <a:rPr/>
                  <a:t>If p-value is large, fail to reject </a:t>
                </a:r>
                <a14:m>
                  <m:oMath xmlns:m="http://schemas.openxmlformats.org/officeDocument/2006/math">
                    <m:sSub>
                      <m:e>
                        <m:r>
                          <m:t>H</m:t>
                        </m:r>
                      </m:e>
                      <m:sub>
                        <m:r>
                          <m:t>0</m:t>
                        </m:r>
                      </m:sub>
                    </m:sSub>
                  </m:oMath>
                </a14:m>
                <a:r>
                  <a:rPr/>
                  <a:t>. The data do not provide convincing evidence that at least one pair of means are different from each other, the observed differences in sample means are attributable to sampling variability (or chance).</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Checking</a:t>
            </a:r>
            <a:r>
              <a:rPr/>
              <a:t> </a:t>
            </a:r>
            <a:r>
              <a:rPr/>
              <a:t>conditions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a:t>
            </a:r>
            <a:r>
              <a:rPr/>
              <a:t> </a:t>
            </a:r>
            <a:r>
              <a:rPr/>
              <a:t>independence</a:t>
            </a:r>
          </a:p>
        </p:txBody>
      </p:sp>
      <p:sp>
        <p:nvSpPr>
          <p:cNvPr id="3" name="Content Placeholder 2"/>
          <p:cNvSpPr>
            <a:spLocks noGrp="1"/>
          </p:cNvSpPr>
          <p:nvPr>
            <p:ph idx="1"/>
          </p:nvPr>
        </p:nvSpPr>
        <p:spPr/>
        <p:txBody>
          <a:bodyPr/>
          <a:lstStyle/>
          <a:p>
            <a:pPr lvl="0" marL="0" indent="0">
              <a:buNone/>
            </a:pPr>
            <a:r>
              <a:rPr b="1"/>
              <a:t>Does this condition appear to be satisfied?</a:t>
            </a:r>
          </a:p>
          <a:p>
            <a:pPr lvl="0" marL="0" indent="0">
              <a:buNone/>
            </a:pPr>
            <a:r>
              <a:rPr/>
              <a:t>In this study the we have no reason to believe that the aldrin concentration won’t be independent of each other.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a:t>
            </a:r>
            <a:r>
              <a:rPr/>
              <a:t> </a:t>
            </a:r>
            <a:r>
              <a:rPr/>
              <a:t>approximately</a:t>
            </a:r>
            <a:r>
              <a:rPr/>
              <a:t> </a:t>
            </a:r>
            <a:r>
              <a:rPr/>
              <a:t>normal</a:t>
            </a:r>
          </a:p>
        </p:txBody>
      </p:sp>
      <p:sp>
        <p:nvSpPr>
          <p:cNvPr id="3" name="Content Placeholder 2"/>
          <p:cNvSpPr>
            <a:spLocks noGrp="1"/>
          </p:cNvSpPr>
          <p:nvPr>
            <p:ph idx="1"/>
          </p:nvPr>
        </p:nvSpPr>
        <p:spPr/>
        <p:txBody>
          <a:bodyPr/>
          <a:lstStyle/>
          <a:p>
            <a:pPr lvl="0" marL="0" indent="0">
              <a:buNone/>
            </a:pPr>
            <a:r>
              <a:rPr b="1"/>
              <a:t>Does this condition appear to be satisfied?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aldrin/normal.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(3)</a:t>
            </a:r>
            <a:r>
              <a:rPr/>
              <a:t> </a:t>
            </a:r>
            <a:r>
              <a:rPr/>
              <a:t>constant</a:t>
            </a:r>
            <a:r>
              <a:rPr/>
              <a:t> </a:t>
            </a:r>
            <a:r>
              <a:rPr/>
              <a:t>variance</a:t>
            </a:r>
          </a:p>
        </p:txBody>
      </p:sp>
      <p:sp>
        <p:nvSpPr>
          <p:cNvPr id="3" name="Content Placeholder 2"/>
          <p:cNvSpPr>
            <a:spLocks noGrp="1"/>
          </p:cNvSpPr>
          <p:nvPr>
            <p:ph idx="1"/>
          </p:nvPr>
        </p:nvSpPr>
        <p:spPr/>
        <p:txBody>
          <a:bodyPr/>
          <a:lstStyle/>
          <a:p>
            <a:pPr lvl="0" marL="0" indent="0">
              <a:buNone/>
            </a:pPr>
            <a:r>
              <a:rPr b="1"/>
              <a:t>Does this condition appear to be satisfied?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aldrin/homo.png" id="0" name="Picture 1"/>
          <p:cNvPicPr>
            <a:picLocks noGrp="1" noChangeAspect="1"/>
          </p:cNvPicPr>
          <p:nvPr/>
        </p:nvPicPr>
        <p:blipFill>
          <a:blip r:embed="rId2"/>
          <a:stretch>
            <a:fillRect/>
          </a:stretch>
        </p:blipFill>
        <p:spPr bwMode="auto">
          <a:xfrm>
            <a:off x="889000" y="1600200"/>
            <a:ext cx="73787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Multiple</a:t>
            </a:r>
            <a:r>
              <a:rPr/>
              <a:t> </a:t>
            </a:r>
            <a:r>
              <a:rPr/>
              <a:t>comparisons</a:t>
            </a:r>
            <a:r>
              <a:rPr/>
              <a:t> </a:t>
            </a:r>
            <a:r>
              <a:rPr/>
              <a:t>&amp;</a:t>
            </a:r>
            <a:r>
              <a:rPr/>
              <a:t> </a:t>
            </a:r>
            <a:r>
              <a:rPr/>
              <a:t>Type</a:t>
            </a:r>
            <a:r>
              <a:rPr/>
              <a:t> </a:t>
            </a:r>
            <a:r>
              <a:rPr/>
              <a:t>1</a:t>
            </a:r>
            <a:r>
              <a:rPr/>
              <a:t> </a:t>
            </a:r>
            <a:r>
              <a:rPr/>
              <a:t>error</a:t>
            </a:r>
            <a:r>
              <a:rPr/>
              <a:t> </a:t>
            </a:r>
            <a:r>
              <a:rPr/>
              <a:t>rate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means</a:t>
            </a:r>
            <a:r>
              <a:rPr/>
              <a:t> </a:t>
            </a:r>
            <a:r>
              <a:rPr/>
              <a:t>differ?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Earlier we concluded that at least one pair of means differ. The natural question that follows is </a:t>
                </a:r>
                <a:r>
                  <a:rPr b="1"/>
                  <a:t>which ones</a:t>
                </a:r>
                <a:r>
                  <a:rPr/>
                  <a:t>?</a:t>
                </a:r>
              </a:p>
              <a:p>
                <a:pPr lvl="1"/>
                <a:r>
                  <a:rPr/>
                  <a:t>We can do two sample </a:t>
                </a:r>
                <a14:m>
                  <m:oMath xmlns:m="http://schemas.openxmlformats.org/officeDocument/2006/math">
                    <m:r>
                      <m:t>t</m:t>
                    </m:r>
                  </m:oMath>
                </a14:m>
                <a:r>
                  <a:rPr/>
                  <a:t> tests for differences in each possible pair of groups.</a:t>
                </a:r>
              </a:p>
              <a:p>
                <a:pPr lvl="0" marL="0" indent="0">
                  <a:buNone/>
                </a:pPr>
                <a:r>
                  <a:rPr b="1"/>
                  <a:t>Can you see any pitfalls with this approach?</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aldrin/wolf.png" id="0" name="Picture 1"/>
          <p:cNvPicPr>
            <a:picLocks noGrp="1" noChangeAspect="1"/>
          </p:cNvPicPr>
          <p:nvPr/>
        </p:nvPicPr>
        <p:blipFill>
          <a:blip r:embed="rId2"/>
          <a:stretch>
            <a:fillRect/>
          </a:stretch>
        </p:blipFill>
        <p:spPr bwMode="auto">
          <a:xfrm>
            <a:off x="457200" y="1816100"/>
            <a:ext cx="8229600" cy="40894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Pitfalls</a:t>
            </a:r>
          </a:p>
        </p:txBody>
      </p:sp>
      <p:sp>
        <p:nvSpPr>
          <p:cNvPr id="3" name="Content Placeholder 2"/>
          <p:cNvSpPr>
            <a:spLocks noGrp="1"/>
          </p:cNvSpPr>
          <p:nvPr>
            <p:ph idx="1"/>
          </p:nvPr>
        </p:nvSpPr>
        <p:spPr/>
        <p:txBody>
          <a:bodyPr/>
          <a:lstStyle/>
          <a:p>
            <a:pPr lvl="1"/>
            <a:r>
              <a:rPr/>
              <a:t>When we run too many tests, the Type 1 Error rate increases.</a:t>
            </a:r>
          </a:p>
          <a:p>
            <a:pPr lvl="1"/>
            <a:r>
              <a:rPr/>
              <a:t>This issue is resolved by using a modified significance level.</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Multiple</a:t>
            </a:r>
            <a:r>
              <a:rPr/>
              <a:t> </a:t>
            </a:r>
            <a:r>
              <a:rPr/>
              <a:t>comparisons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scenario of testing many pairs of groups is called </a:t>
                </a:r>
                <a:r>
                  <a:rPr b="1"/>
                  <a:t>multiple comparisons</a:t>
                </a:r>
                <a:r>
                  <a:rPr/>
                  <a:t>.</a:t>
                </a:r>
              </a:p>
              <a:p>
                <a:pPr lvl="1"/>
                <a:r>
                  <a:rPr/>
                  <a:t>The </a:t>
                </a:r>
                <a:r>
                  <a:rPr b="1"/>
                  <a:t>Bonferroni correction</a:t>
                </a:r>
                <a:r>
                  <a:rPr/>
                  <a:t> suggests that a more </a:t>
                </a:r>
                <a:r>
                  <a:rPr b="1"/>
                  <a:t>stringent</a:t>
                </a:r>
                <a:r>
                  <a:rPr/>
                  <a:t> significance level is more appropriate for these tests:</a:t>
                </a:r>
              </a:p>
              <a:p>
                <a:pPr lvl="1"/>
                <a14:m>
                  <m:oMathPara xmlns:m="http://schemas.openxmlformats.org/officeDocument/2006/math">
                    <m:oMathParaPr>
                      <m:jc m:val="center"/>
                    </m:oMathParaPr>
                    <m:oMath>
                      <m:sSup>
                        <m:e>
                          <m:r>
                            <m:t>α</m:t>
                          </m:r>
                        </m:e>
                        <m:sup>
                          <m:r>
                            <m:t>⋆</m:t>
                          </m:r>
                        </m:sup>
                      </m:sSup>
                      <m:r>
                        <m:t>=</m:t>
                      </m:r>
                      <m:r>
                        <m:t>α</m:t>
                      </m:r>
                      <m:r>
                        <m:t>/</m:t>
                      </m:r>
                      <m:r>
                        <m:t>K</m:t>
                      </m:r>
                    </m:oMath>
                  </m:oMathPara>
                </a14:m>
              </a:p>
              <a:p>
                <a:pPr lvl="1"/>
                <a:r>
                  <a:rPr/>
                  <a:t>where </a:t>
                </a:r>
                <a14:m>
                  <m:oMath xmlns:m="http://schemas.openxmlformats.org/officeDocument/2006/math">
                    <m:r>
                      <m:t>K</m:t>
                    </m:r>
                  </m:oMath>
                </a14:m>
                <a:r>
                  <a:rPr/>
                  <a:t> is the number of comparisons being considered.</a:t>
                </a:r>
              </a:p>
              <a:p>
                <a:pPr lvl="1"/>
                <a:r>
                  <a:rPr/>
                  <a:t>If there are </a:t>
                </a:r>
                <a14:m>
                  <m:oMath xmlns:m="http://schemas.openxmlformats.org/officeDocument/2006/math">
                    <m:r>
                      <m:t>k</m:t>
                    </m:r>
                  </m:oMath>
                </a14:m>
                <a:r>
                  <a:rPr/>
                  <a:t> groups, then usually all possible pairs are compared and </a:t>
                </a:r>
                <a14:m>
                  <m:oMath xmlns:m="http://schemas.openxmlformats.org/officeDocument/2006/math">
                    <m:r>
                      <m:t>K</m:t>
                    </m:r>
                    <m:r>
                      <m:t>=</m:t>
                    </m:r>
                    <m:f>
                      <m:fPr>
                        <m:type m:val="bar"/>
                      </m:fPr>
                      <m:num>
                        <m:r>
                          <m:t>k</m:t>
                        </m:r>
                        <m:r>
                          <m:t>(</m:t>
                        </m:r>
                        <m:r>
                          <m:t>k</m:t>
                        </m:r>
                        <m:r>
                          <m:t>−</m:t>
                        </m:r>
                        <m:r>
                          <m:t>1</m:t>
                        </m:r>
                        <m:r>
                          <m:t>)</m:t>
                        </m:r>
                      </m:num>
                      <m:den>
                        <m:r>
                          <m:t>2</m:t>
                        </m:r>
                      </m:den>
                    </m:f>
                  </m:oMath>
                </a14:m>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Determining</a:t></a:r><a:r><a:rPr /><a:t> </a:t></a:r><a:r><a:rPr /><a:t>the</a:t></a:r><a:r><a:rPr /><a:t> </a:t></a:r><a:r><a:rPr /><a:t>modified</a:t></a:r><a:r><a:rPr /><a:t> </a:t></a:r><a14:m><m:oMath xmlns:m="http://schemas.openxmlformats.org/officeDocument/2006/math"><m:r><m:t>α</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In the aldrin data set depth has 3 levels: bottom, mid-depth, and surface. If </a:t></a:r><a14:m><m:oMath xmlns:m="http://schemas.openxmlformats.org/officeDocument/2006/math"><m:r><m:t>α</m:t></m:r><m:r><m:t>=</m:t></m:r><m:r><m:t>0.05</m:t></m:r></m:oMath></a14:m><a:r><a:rPr b="1" /><a:t>, what should be the modified significance level for two sample </a:t></a:r><a14:m><m:oMath xmlns:m="http://schemas.openxmlformats.org/officeDocument/2006/math"><m:r><m:t>t</m:t></m:r></m:oMath></a14:m><a:r><a:rPr b="1" /><a:t> tests for determining which pairs of groups have significantly different means?</a:t></a:r></a:p><a:p><a:pPr lvl="1" /><a14:m><m:oMath xmlns:m="http://schemas.openxmlformats.org/officeDocument/2006/math"><m:sSup><m:e><m:r><m:t>α</m:t></m:r></m:e><m:sup><m:r><m:t>*</m:t></m:r></m:sup></m:sSup><m:r><m:t>=</m:t></m:r><m:r><m:t>0.05</m:t></m:r></m:oMath></a14:m></a:p><a:p><a:pPr lvl="1" /><a14:m><m:oMath xmlns:m="http://schemas.openxmlformats.org/officeDocument/2006/math"><m:sSup><m:e><m:r><m:t>α</m:t></m:r></m:e><m:sup><m:r><m:t>*</m:t></m:r></m:sup></m:sSup><m:r><m:t>=</m:t></m:r><m:r><m:t>0.05</m:t></m:r><m:r><m:t>/</m:t></m:r><m:r><m:t>2</m:t></m:r><m:r><m:t>=</m:t></m:r><m:r><m:t>0.025</m:t></m:r></m:oMath></a14:m></a:p><a:p><a:pPr lvl="1" /><a14:m><m:oMath xmlns:m="http://schemas.openxmlformats.org/officeDocument/2006/math"><m:sSup><m:e><m:r><m:t>α</m:t></m:r></m:e><m:sup><m:r><m:t>*</m:t></m:r></m:sup></m:sSup><m:r><m:t>=</m:t></m:r><m:r><m:t>0.05</m:t></m:r><m:r><m:t>/</m:t></m:r><m:r><m:t>3</m:t></m:r><m:r><m:t>=</m:t></m:r><m:r><m:t>0.0167</m:t></m:r></m:oMath></a14:m></a:p><a:p><a:pPr lvl="1" /><a14:m><m:oMath xmlns:m="http://schemas.openxmlformats.org/officeDocument/2006/math"><m:sSup><m:e><m:r><m:t>α</m:t></m:r></m:e><m:sup><m:r><m:t>*</m:t></m:r></m:sup></m:sSup><m:r><m:t>=</m:t></m:r><m:r><m:t>0.05</m:t></m:r><m:r><m:t>/</m:t></m:r><m:r><m:t>6</m:t></m:r><m:r><m:t>=</m:t></m:r><m:r><m:t>0.0083</m:t></m:r></m:oMath></a14:m></a:p></p:txBody></p:sp></mc:Choice></mc:AlternateContent></p:spTree></p:cSld></p:sld>
</file>

<file path=ppt/slides/slide5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Determining</a:t></a:r><a:r><a:rPr /><a:t> </a:t></a:r><a:r><a:rPr /><a:t>the</a:t></a:r><a:r><a:rPr /><a:t> </a:t></a:r><a:r><a:rPr /><a:t>modified</a:t></a:r><a:r><a:rPr /><a:t> </a:t></a:r><a14:m><m:oMath xmlns:m="http://schemas.openxmlformats.org/officeDocument/2006/math"><m:r><m:t>α</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In the aldrin data set depth has 3 levels: bottom, mid-depth, and surface. If </a:t></a:r><a14:m><m:oMath xmlns:m="http://schemas.openxmlformats.org/officeDocument/2006/math"><m:r><m:t>α</m:t></m:r><m:r><m:t>=</m:t></m:r><m:r><m:t>0.05</m:t></m:r></m:oMath></a14:m><a:r><a:rPr b="1" /><a:t>, what should be the modified significance level for two sample </a:t></a:r><a14:m><m:oMath xmlns:m="http://schemas.openxmlformats.org/officeDocument/2006/math"><m:r><m:t>t</m:t></m:r></m:oMath></a14:m><a:r><a:rPr b="1" /><a:t> tests for determining which pairs of groups have significantly different means?</a:t></a:r></a:p><a:p><a:pPr lvl="1" /><a14:m><m:oMath xmlns:m="http://schemas.openxmlformats.org/officeDocument/2006/math"><m:sSup><m:e><m:r><m:t>α</m:t></m:r></m:e><m:sup><m:r><m:t>*</m:t></m:r></m:sup></m:sSup><m:r><m:t>=</m:t></m:r><m:r><m:t>0.05</m:t></m:r></m:oMath></a14:m></a:p><a:p><a:pPr lvl="1" /><a14:m><m:oMath xmlns:m="http://schemas.openxmlformats.org/officeDocument/2006/math"><m:sSup><m:e><m:r><m:t>α</m:t></m:r></m:e><m:sup><m:r><m:t>*</m:t></m:r></m:sup></m:sSup><m:r><m:t>=</m:t></m:r><m:r><m:t>0.05</m:t></m:r><m:r><m:t>/</m:t></m:r><m:r><m:t>2</m:t></m:r><m:r><m:t>=</m:t></m:r><m:r><m:t>0.025</m:t></m:r></m:oMath></a14:m></a:p><a:p><a:pPr lvl="1" /><a14:m><m:oMath xmlns:m="http://schemas.openxmlformats.org/officeDocument/2006/math"><m:sSup><m:e><m:r><m:t>α</m:t></m:r></m:e><m:sup><m:r><m:t>*</m:t></m:r></m:sup></m:sSup><m:r><m:t>=</m:t></m:r><m:r><m:t>0.05</m:t></m:r><m:r><m:t>/</m:t></m:r><m:r><m:t>3</m:t></m:r><m:r><m:t>=</m:t></m:r><m:r><m:t>0.0167</m:t></m:r></m:oMath></a14:m></a:p><a:p><a:pPr lvl="1" /><a14:m><m:oMath xmlns:m="http://schemas.openxmlformats.org/officeDocument/2006/math"><m:sSup><m:e><m:r><m:t>α</m:t></m:r></m:e><m:sup><m:r><m:t>*</m:t></m:r></m:sup></m:sSup><m:r><m:t>=</m:t></m:r><m:r><m:t>0.05</m:t></m:r><m:r><m:t>/</m:t></m:r><m:r><m:t>6</m:t></m:r><m:r><m:t>=</m:t></m:r><m:r><m:t>0.0083</m:t></m:r></m:oMath></a14:m></a:p></p:txBody></p:sp></mc:Choice></mc:AlternateContent></p:spTree></p:cSld></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means</a:t>
            </a:r>
            <a:r>
              <a:rPr/>
              <a:t> </a:t>
            </a:r>
            <a:r>
              <a:rPr/>
              <a:t>differ?</a:t>
            </a:r>
          </a:p>
        </p:txBody>
      </p:sp>
      <p:sp>
        <p:nvSpPr>
          <p:cNvPr id="3" name="Content Placeholder 2"/>
          <p:cNvSpPr>
            <a:spLocks noGrp="1"/>
          </p:cNvSpPr>
          <p:nvPr>
            <p:ph idx="1"/>
          </p:nvPr>
        </p:nvSpPr>
        <p:spPr/>
        <p:txBody>
          <a:bodyPr/>
          <a:lstStyle/>
          <a:p>
            <a:pPr lvl="0" marL="0" indent="0">
              <a:buNone/>
            </a:pPr>
            <a:r>
              <a:rPr b="1"/>
              <a:t>Based on the box plots below, which means would you expect to be significantly different?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aldrin/homo.png" id="0" name="Picture 1"/>
          <p:cNvPicPr>
            <a:picLocks noGrp="1" noChangeAspect="1"/>
          </p:cNvPicPr>
          <p:nvPr/>
        </p:nvPicPr>
        <p:blipFill>
          <a:blip r:embed="rId2"/>
          <a:stretch>
            <a:fillRect/>
          </a:stretch>
        </p:blipFill>
        <p:spPr bwMode="auto">
          <a:xfrm>
            <a:off x="889000" y="1600200"/>
            <a:ext cx="73787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bottom and surface? bottom and mid-depth? mid-depth and surface? bottom and mid-depth plus mid-depth and surface? bottom and mid-depth plus bottom and surface plus mid-depth and surface?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means</a:t>
            </a:r>
            <a:r>
              <a:rPr/>
              <a:t> </a:t>
            </a:r>
            <a:r>
              <a:rPr/>
              <a:t>differ?</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the ANOVA assumption of equal variability across groups is satisfied, we can use the data from all groups to estimate variability:</a:t>
                </a:r>
              </a:p>
              <a:p>
                <a:pPr lvl="1"/>
                <a:r>
                  <a:rPr/>
                  <a:t>Estimate any within-group standard deviation with </a:t>
                </a:r>
                <a14:m>
                  <m:oMath xmlns:m="http://schemas.openxmlformats.org/officeDocument/2006/math">
                    <m:rad>
                      <m:radPr>
                        <m:degHide m:val="1"/>
                      </m:radPr>
                      <m:deg/>
                      <m:e>
                        <m:r>
                          <m:t>M</m:t>
                        </m:r>
                        <m:r>
                          <m:t>S</m:t>
                        </m:r>
                        <m:r>
                          <m:t>E</m:t>
                        </m:r>
                      </m:e>
                    </m:rad>
                  </m:oMath>
                </a14:m>
                <a:r>
                  <a:rPr/>
                  <a:t>, which is </a:t>
                </a:r>
                <a14:m>
                  <m:oMath xmlns:m="http://schemas.openxmlformats.org/officeDocument/2006/math">
                    <m:sSub>
                      <m:e>
                        <m:r>
                          <m:t>s</m:t>
                        </m:r>
                      </m:e>
                      <m:sub>
                        <m:r>
                          <m:t>p</m:t>
                        </m:r>
                        <m:r>
                          <m:t>o</m:t>
                        </m:r>
                        <m:r>
                          <m:t>o</m:t>
                        </m:r>
                        <m:r>
                          <m:t>l</m:t>
                        </m:r>
                        <m:r>
                          <m:t>e</m:t>
                        </m:r>
                        <m:r>
                          <m:t>d</m:t>
                        </m:r>
                      </m:sub>
                    </m:sSub>
                  </m:oMath>
                </a14:m>
              </a:p>
              <a:p>
                <a:pPr lvl="1"/>
                <a:r>
                  <a:rPr/>
                  <a:t>Use the error degrees of freedom, </a:t>
                </a:r>
                <a14:m>
                  <m:oMath xmlns:m="http://schemas.openxmlformats.org/officeDocument/2006/math">
                    <m:r>
                      <m:t>n</m:t>
                    </m:r>
                    <m:r>
                      <m:t>−</m:t>
                    </m:r>
                    <m:r>
                      <m:t>k</m:t>
                    </m:r>
                  </m:oMath>
                </a14:m>
                <a:r>
                  <a:rPr/>
                  <a:t>, for </a:t>
                </a:r>
                <a14:m>
                  <m:oMath xmlns:m="http://schemas.openxmlformats.org/officeDocument/2006/math">
                    <m:r>
                      <m:t>t</m:t>
                    </m:r>
                  </m:oMath>
                </a14:m>
                <a:r>
                  <a:rPr/>
                  <a:t>-distributions</a:t>
                </a:r>
              </a:p>
              <a:p>
                <a:pPr lvl="0" marL="0" indent="0">
                  <a:buNone/>
                </a:pPr>
                <a:r>
                  <a:rPr b="1"/>
                  <a:t>Difference in two means: after ANOVA</a:t>
                </a:r>
              </a:p>
              <a:p>
                <a:pPr lvl="0" marL="0" indent="0">
                  <a:buNone/>
                </a:pPr>
                <a14:m>
                  <m:oMathPara xmlns:m="http://schemas.openxmlformats.org/officeDocument/2006/math">
                    <m:oMathParaPr>
                      <m:jc m:val="center"/>
                    </m:oMathParaPr>
                    <m:oMath>
                      <m:r>
                        <m:t>S</m:t>
                      </m:r>
                      <m:r>
                        <m:t>E</m:t>
                      </m:r>
                      <m:r>
                        <m:t>=</m:t>
                      </m:r>
                      <m:rad>
                        <m:radPr>
                          <m:degHide m:val="1"/>
                        </m:radPr>
                        <m:deg/>
                        <m:e>
                          <m:f>
                            <m:fPr>
                              <m:type m:val="bar"/>
                            </m:fPr>
                            <m:num>
                              <m:sSubSup>
                                <m:e>
                                  <m:r>
                                    <m:t>σ</m:t>
                                  </m:r>
                                </m:e>
                                <m:sub>
                                  <m:r>
                                    <m:t>1</m:t>
                                  </m:r>
                                </m:sub>
                                <m:sup>
                                  <m:r>
                                    <m:t>2</m:t>
                                  </m:r>
                                </m:sup>
                              </m:sSubSup>
                            </m:num>
                            <m:den>
                              <m:sSub>
                                <m:e>
                                  <m:r>
                                    <m:t>n</m:t>
                                  </m:r>
                                </m:e>
                                <m:sub>
                                  <m:r>
                                    <m:t>1</m:t>
                                  </m:r>
                                </m:sub>
                              </m:sSub>
                            </m:den>
                          </m:f>
                          <m:r>
                            <m:t>+</m:t>
                          </m:r>
                          <m:f>
                            <m:fPr>
                              <m:type m:val="bar"/>
                            </m:fPr>
                            <m:num>
                              <m:sSubSup>
                                <m:e>
                                  <m:r>
                                    <m:t>σ</m:t>
                                  </m:r>
                                </m:e>
                                <m:sub>
                                  <m:r>
                                    <m:t>2</m:t>
                                  </m:r>
                                </m:sub>
                                <m:sup>
                                  <m:r>
                                    <m:t>2</m:t>
                                  </m:r>
                                </m:sup>
                              </m:sSubSup>
                            </m:num>
                            <m:den>
                              <m:sSub>
                                <m:e>
                                  <m:r>
                                    <m:t>n</m:t>
                                  </m:r>
                                </m:e>
                                <m:sub>
                                  <m:r>
                                    <m:t>2</m:t>
                                  </m:r>
                                </m:sub>
                              </m:sSub>
                            </m:den>
                          </m:f>
                        </m:e>
                      </m:rad>
                      <m:r>
                        <m:t>≈</m:t>
                      </m:r>
                      <m:rad>
                        <m:radPr>
                          <m:degHide m:val="1"/>
                        </m:radPr>
                        <m:deg/>
                        <m:e>
                          <m:f>
                            <m:fPr>
                              <m:type m:val="bar"/>
                            </m:fPr>
                            <m:num>
                              <m:r>
                                <m:t>M</m:t>
                              </m:r>
                              <m:r>
                                <m:t>S</m:t>
                              </m:r>
                              <m:r>
                                <m:t>E</m:t>
                              </m:r>
                            </m:num>
                            <m:den>
                              <m:sSub>
                                <m:e>
                                  <m:r>
                                    <m:t>n</m:t>
                                  </m:r>
                                </m:e>
                                <m:sub>
                                  <m:r>
                                    <m:t>1</m:t>
                                  </m:r>
                                </m:sub>
                              </m:sSub>
                            </m:den>
                          </m:f>
                          <m:r>
                            <m:t>+</m:t>
                          </m:r>
                          <m:f>
                            <m:fPr>
                              <m:type m:val="bar"/>
                            </m:fPr>
                            <m:num>
                              <m:r>
                                <m:t>M</m:t>
                              </m:r>
                              <m:r>
                                <m:t>S</m:t>
                              </m:r>
                              <m:r>
                                <m:t>E</m:t>
                              </m:r>
                            </m:num>
                            <m:den>
                              <m:sSub>
                                <m:e>
                                  <m:r>
                                    <m:t>n</m:t>
                                  </m:r>
                                </m:e>
                                <m:sub>
                                  <m:r>
                                    <m:t>2</m:t>
                                  </m:r>
                                </m:sub>
                              </m:sSub>
                            </m:den>
                          </m:f>
                        </m:e>
                      </m:rad>
                    </m:oMath>
                  </m:oMathPara>
                </a14:m>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b="1" /><a:t>Is there a difference between the average aldrin concentration at the bottom and at mid depth?</a:t></a:r></a:p><a:p><a:pPr lvl="1" /><a:r><a:rPr /><a:t>From the original summary table, mean of bottom is 6.04, mean of middepth is 5.05</a:t></a:r></a:p><a:p><a:pPr lvl="1" /><a:r><a:rPr /><a:t>From the ANOVA table, the Residuals have df 27 and Mean Sq 1.38</a:t></a:r></a:p><a:p><a:pPr lvl="0" marL="0" indent="0"><a:buNone /></a:pPr><a:r><a:rPr /><a:t>$$
T_{df_E} = \frac{(\bar{x}_{bottom} - \bar{x}_{middepth})}{\sqrt{ \frac{MSE}{n_{bottom}} + \frac{MSE}{n_{middepth}} }} \qquad \; \qquad
T_{27} = \frac{( 6.04 - 5.05 )}{\sqrt{ \frac{1.38}{10} + \frac{1.38}{10} }} = \frac{0.99}{0.53}  =1.87 \\
\alpha^\star = 0.05 / 3 = 0.0167
$$</a:t></a:r></a:p></p:txBody></p:sp></p:spTree></p:cSld></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Finish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Find the p-value:</a:t>
                </a:r>
              </a:p>
              <a:p>
                <a:pPr lvl="0" marL="1270000" indent="0">
                  <a:buNone/>
                </a:pPr>
                <a:r>
                  <a:rPr sz="1800" b="1">
                    <a:solidFill>
                      <a:srgbClr val="007020"/>
                    </a:solidFill>
                    <a:latin typeface="Courier"/>
                  </a:rPr>
                  <a:t>pt</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1.87</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27</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p>
              <a:p>
                <a:pPr lvl="0" marL="1270000" indent="0">
                  <a:buNone/>
                </a:pPr>
                <a:r>
                  <a:rPr sz="1800">
                    <a:latin typeface="Courier"/>
                  </a:rPr>
                  <a:t>## [1] 0.0723635</a:t>
                </a:r>
              </a:p>
              <a:p>
                <a:pPr lvl="0" marL="0" indent="0">
                  <a:buNone/>
                </a:pPr>
                <a:r>
                  <a:rPr/>
                  <a:t>Then since the test has </a:t>
                </a:r>
                <a14:m>
                  <m:oMath xmlns:m="http://schemas.openxmlformats.org/officeDocument/2006/math">
                    <m:sSup>
                      <m:e>
                        <m:r>
                          <m:t>α</m:t>
                        </m:r>
                      </m:e>
                      <m:sup>
                        <m:r>
                          <m:t>⋆</m:t>
                        </m:r>
                      </m:sup>
                    </m:sSup>
                    <m:r>
                      <m:t>=</m:t>
                    </m:r>
                    <m:r>
                      <m:t>0.0167</m:t>
                    </m:r>
                  </m:oMath>
                </a14:m>
                <a:r>
                  <a:rPr/>
                  <a:t>: </a:t>
                </a:r>
                <a:r>
                  <a:rPr b="1"/>
                  <a:t>fail to reject </a:t>
                </a:r>
                <a14:m>
                  <m:oMath xmlns:m="http://schemas.openxmlformats.org/officeDocument/2006/math">
                    <m:sSub>
                      <m:e>
                        <m:r>
                          <m:t>H</m:t>
                        </m:r>
                      </m:e>
                      <m:sub>
                        <m:r>
                          <m:t>0</m:t>
                        </m:r>
                      </m:sub>
                    </m:sSub>
                  </m:oMath>
                </a14:m>
                <a:r>
                  <a:rPr/>
                  <a:t>, the data do not provide convincing evidence of a difference between the average aldrin concentrations at bottom and mid depth.</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The Wolf River in Tennessee flows past an abandoned site once used by the pesticide industry for dumping wastes, including chlordane (pesticide), aldrin, and dieldrin (both insecticides).</a:t>
            </a:r>
          </a:p>
          <a:p>
            <a:pPr lvl="1"/>
            <a:r>
              <a:rPr/>
              <a:t>These highly toxic organic compounds can cause various cancers and birth defects.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Pairwise:</a:t>
            </a:r>
            <a:r>
              <a:rPr/>
              <a:t> </a:t>
            </a:r>
            <a:r>
              <a:rPr/>
              <a:t>Bottom</a:t>
            </a:r>
            <a:r>
              <a:rPr/>
              <a:t> </a:t>
            </a:r>
            <a:r>
              <a:rPr/>
              <a:t>and</a:t>
            </a:r>
            <a:r>
              <a:rPr/>
              <a:t> </a:t>
            </a:r>
            <a:r>
              <a:rPr/>
              <a:t>Surface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Is there a difference between the average aldrin concentration at the bottom and at surface?</a:t>
                </a:r>
              </a:p>
              <a:p>
                <a:pPr lvl="0" marL="0" indent="0">
                  <a:buNone/>
                </a:pPr>
                <a:r>
                  <a:rPr/>
                  <a:t>$$
T_{df_E} = \frac{(\bar{x}_{bottom} - \bar{x}_{surface})}{\sqrt{ \frac{MSE}{n_{bottom}} + \frac{MSE}{n_{surface}} }} \qquad \; \qquad
T_{27} = \frac{( 6.04 - 4.02 )}{\sqrt{ \frac{1.38}{10} + \frac{1.38}{10} }} = \frac{2.02}{0.53}  =3.81 \\
\alpha^\star = 0.05 / 3 = 0.0167
$$</a:t>
                </a:r>
              </a:p>
              <a:p>
                <a:pPr lvl="0" marL="1270000" indent="0">
                  <a:buNone/>
                </a:pPr>
                <a:r>
                  <a:rPr sz="1800" b="1">
                    <a:solidFill>
                      <a:srgbClr val="007020"/>
                    </a:solidFill>
                    <a:latin typeface="Courier"/>
                  </a:rPr>
                  <a:t>pt</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3.81</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27</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0.0003650144</a:t>
                </a:r>
              </a:p>
              <a:p>
                <a:pPr lvl="0" marL="0" indent="0">
                  <a:buNone/>
                </a:pPr>
                <a:r>
                  <a:rPr/>
                  <a:t>Conclusion: </a:t>
                </a:r>
                <a:r>
                  <a:rPr b="1"/>
                  <a:t>reject </a:t>
                </a:r>
                <a14:m>
                  <m:oMath xmlns:m="http://schemas.openxmlformats.org/officeDocument/2006/math">
                    <m:sSub>
                      <m:e>
                        <m:r>
                          <m:t>H</m:t>
                        </m:r>
                      </m:e>
                      <m:sub>
                        <m:r>
                          <m:t>0</m:t>
                        </m:r>
                      </m:sub>
                    </m:sSub>
                  </m:oMath>
                </a14:m>
                <a:r>
                  <a:rPr/>
                  <a:t>, the data provide convincing evidence of a difference between the average aldrin concentrations at bottom and surface.</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r>
              <a:rPr/>
              <a:t> </a:t>
            </a:r>
            <a:r>
              <a:rPr/>
              <a:t>Notes</a:t>
            </a:r>
          </a:p>
        </p:txBody>
      </p:sp>
      <p:sp>
        <p:nvSpPr>
          <p:cNvPr id="3" name="Content Placeholder 2"/>
          <p:cNvSpPr>
            <a:spLocks noGrp="1"/>
          </p:cNvSpPr>
          <p:nvPr>
            <p:ph idx="1"/>
          </p:nvPr>
        </p:nvSpPr>
        <p:spPr/>
        <p:txBody>
          <a:bodyPr/>
          <a:lstStyle/>
          <a:p>
            <a:pPr lvl="0" marL="0" indent="0">
              <a:buNone/>
            </a:pPr>
            <a:r>
              <a:rPr/>
              <a:t>What we have described in this lecture is known in the literature as “one-way ANOVA”. There is only one factor variable across the data, and any data source you use will be stored in a data.frame with two columns only.</a:t>
            </a:r>
          </a:p>
          <a:p>
            <a:pPr lvl="0" marL="0" indent="0">
              <a:buNone/>
            </a:pPr>
            <a:r>
              <a:rPr/>
              <a:t>This data is the natural output of </a:t>
            </a:r>
            <a:r>
              <a:rPr b="1"/>
              <a:t>experiments</a:t>
            </a:r>
            <a:r>
              <a:rPr/>
              <a:t> (remember Chapter 1 of our text from 1051H?), and we will discuss more complicated examples of this later in the term. This topic plus linear regression are the two most useful and common models used in science, so pay attention to them - you’ll definitely encounter them again!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Aldrin</a:t>
            </a:r>
            <a:r>
              <a:rPr/>
              <a:t> </a:t>
            </a:r>
            <a:r>
              <a:rPr/>
              <a:t>-</a:t>
            </a:r>
            <a:r>
              <a:rPr/>
              <a:t> </a:t>
            </a:r>
            <a:r>
              <a:rPr/>
              <a:t>Study</a:t>
            </a:r>
            <a:r>
              <a:rPr/>
              <a:t> </a:t>
            </a:r>
            <a:r>
              <a:rPr/>
              <a:t>Methods</a:t>
            </a:r>
          </a:p>
        </p:txBody>
      </p:sp>
      <p:sp>
        <p:nvSpPr>
          <p:cNvPr id="3" name="Content Placeholder 2"/>
          <p:cNvSpPr>
            <a:spLocks noGrp="1"/>
          </p:cNvSpPr>
          <p:nvPr>
            <p:ph idx="1"/>
          </p:nvPr>
        </p:nvSpPr>
        <p:spPr/>
        <p:txBody>
          <a:bodyPr/>
          <a:lstStyle/>
          <a:p>
            <a:pPr lvl="1"/>
            <a:r>
              <a:rPr/>
              <a:t>The standard methods to test whether these substances are present in a river is to take samples at six-tenths depth.</a:t>
            </a:r>
          </a:p>
          <a:p>
            <a:pPr lvl="1"/>
            <a:r>
              <a:rPr/>
              <a:t>But since these compounds are denser than water and their molecules tend to stick to particles of sediment, they are more likely to be found in higher concentrations near the bottom than near mid-depth.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p>
        </p:txBody>
      </p:sp>
      <p:sp>
        <p:nvSpPr>
          <p:cNvPr id="3" name="Content Placeholder 2"/>
          <p:cNvSpPr>
            <a:spLocks noGrp="1"/>
          </p:cNvSpPr>
          <p:nvPr>
            <p:ph idx="1"/>
          </p:nvPr>
        </p:nvSpPr>
        <p:spPr/>
        <p:txBody>
          <a:bodyPr/>
          <a:lstStyle/>
          <a:p>
            <a:pPr lvl="0" marL="0" indent="0">
              <a:buNone/>
            </a:pPr>
            <a:r>
              <a:rPr/>
              <a:t>Aldrin concentration (nanograms per liter) at three levels of depth.</a:t>
            </a:r>
          </a:p>
          <a:p>
            <a:pPr lvl="0" marL="1270000" indent="0">
              <a:buNone/>
            </a:pPr>
            <a:r>
              <a:rPr sz="1800">
                <a:latin typeface="Courier"/>
              </a:rPr>
              <a:t>##    aldrin    depth
## 1     3.8   bottom
## 2     4.8   bottom
## 3     4.9   bottom
## 4     5.3   bottom
## 10    8.8   bottom
## 11    3.2 middepth
## 12    3.8 middepth
## 13    4.3 middepth
## 20    6.6 middepth
## 21    3.1  surface
## 22    3.6  surface
## 23    3.7  surface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Exploratory</a:t>
            </a:r>
            <a:r>
              <a:rPr/>
              <a:t> </a:t>
            </a:r>
            <a:r>
              <a:rPr/>
              <a:t>analysis</a:t>
            </a:r>
          </a:p>
        </p:txBody>
      </p:sp>
      <p:sp>
        <p:nvSpPr>
          <p:cNvPr id="3" name="Content Placeholder 2"/>
          <p:cNvSpPr>
            <a:spLocks noGrp="1"/>
          </p:cNvSpPr>
          <p:nvPr>
            <p:ph idx="1"/>
          </p:nvPr>
        </p:nvSpPr>
        <p:spPr/>
        <p:txBody>
          <a:bodyPr/>
          <a:lstStyle/>
          <a:p>
            <a:pPr lvl="0" marL="0" indent="0">
              <a:buNone/>
            </a:pPr>
            <a:r>
              <a:rPr/>
              <a:t>Aldrin concentration (nanograms per liter) at three levels of depth.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1052H - S62 - Lecture 06</dc:title>
  <dc:creator/>
  <cp:keywords/>
  <dcterms:created xsi:type="dcterms:W3CDTF">2020-07-06T01:52:37Z</dcterms:created>
  <dcterms:modified xsi:type="dcterms:W3CDTF">2020-07-06T01:52:37Z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output">
    <vt:lpwstr/>
  </property>
</Properties>
</file>