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8A"/>
    <a:srgbClr val="1B9E77"/>
    <a:srgbClr val="D95F02"/>
    <a:srgbClr val="7570B3"/>
    <a:srgbClr val="66A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3"/>
    <p:restoredTop sz="94687"/>
  </p:normalViewPr>
  <p:slideViewPr>
    <p:cSldViewPr snapToGrid="0" snapToObjects="1">
      <p:cViewPr>
        <p:scale>
          <a:sx n="131" d="100"/>
          <a:sy n="131" d="100"/>
        </p:scale>
        <p:origin x="95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B45-41D0-154C-AAD5-4499F66CC6F0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E27D-C80C-3F44-8349-F763F7CB9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7E27D-C80C-3F44-8349-F763F7CB9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9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266E-6461-C54C-9B19-415D802E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DE5E-8831-8942-8BDA-59249649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09E1-A937-E844-A83B-5CDAC439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5FE1-74E4-7542-AE1A-ABE22125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8435-F03B-F64F-A40B-80D0BBCE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B20F-AC7E-814F-8A54-ABD4C8A0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15879-A460-6D43-BE90-A07E46BA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4C5B-15C6-D543-B524-AA682B72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5FF4-5BD7-F94E-BD52-E7463CD3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A03D-20C9-D140-97C1-954235AF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5D433-7A98-E54E-8527-6EF01C203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D8F0B-C83E-CA49-9266-45D8D31A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24F5-5374-4848-8BF6-A4ACA99B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B040-CA4C-D744-8201-6B4785AC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5B4D-1910-DD4A-93A1-973BEE84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66D8-20CE-4540-8D85-7285DC6E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99FB-A0B1-7C40-932E-C9E10DF7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B28-E5FB-5A4C-A164-2B4552A6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5075-3B71-9E41-9325-F07FB1A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755D-9F63-D84D-B20E-33C6005A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662A-2681-6845-A590-1F59030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39D7-FAAC-2E48-AEC6-B802DBB8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AD3F-E791-514C-9D74-A29F486F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E26A-1F14-1747-B9BB-303EC788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C4CB-68B4-4C48-83DD-5FC2CCF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8DD7-147E-DD4C-BEFF-196A13D7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FB37-3986-094B-92CF-587FC2974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1A5EF-E3CF-834B-9397-F82BB48E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99462-BFCF-AA4E-802F-E477C332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D4708-A658-9D4D-901A-0C1F7BCF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C1560-5E37-6B46-A161-3BAF983E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A2F-3EAA-144E-9B5B-F2B5BAB1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BECBE-1E48-9F41-81C8-BCC175FA4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FC8E-1585-8B4F-A92D-045385A0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3B679-63FE-674B-A44E-9ABC15083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32C10-4DFC-D34A-9496-764323F52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056DC-F1F2-CA47-9220-6F6DB8BF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69D81-82B5-7340-849D-B5C6CA21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A6AE5-B9CB-114D-BA15-E6F37359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8111-2506-F144-920F-F904FEAA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C4BE-5391-0B48-9DED-1CD1C1D5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12DA8-FE17-6D45-9C9D-E4F39BD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2366F-3E7D-9042-A0C8-C0ABA10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71732-4C67-6049-AB97-FDFCAB25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BE850-B5C6-0F48-9E22-70519261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60826-2728-C442-9D59-09AC7BD7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29E1-7FFB-5844-A383-D8633BEC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BF47-B165-DD4A-92ED-878C96C3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C9A1A-26B5-B347-A80A-B5CE1EF8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9F183-E322-CE4C-8A7E-875CB4C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0216B-2951-F049-A348-5167D867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0AD4-68A1-174D-9410-1CF126F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832-B003-BF49-8AE0-25A40944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5D9E8-9D8E-5F47-81CA-D71A8E07A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1DC91-2BC0-A147-A21E-15C4FA80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677F-7EED-D340-B8AE-B82EE4D2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026B1-7E42-5941-A93D-C8D3068C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8FA3D-6A58-B14E-A2D2-043EDED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BE508-0A32-9D4A-93D6-EFAE4E6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1F73C-E46C-8E46-8B3B-8214660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1A8C-F4AA-A540-BB70-B7841BAA5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9931-0637-0B4B-9755-3A1E85A6B199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7AF9-B3D1-424B-84FD-74F37A15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A4C3-CABF-F849-8669-2D7556698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31B6-0BD1-2540-A012-A6C15BCD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98485-27E8-7340-8B30-A860D35C4541}"/>
              </a:ext>
            </a:extLst>
          </p:cNvPr>
          <p:cNvSpPr txBox="1"/>
          <p:nvPr/>
        </p:nvSpPr>
        <p:spPr>
          <a:xfrm>
            <a:off x="3655393" y="1411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55649-F0A3-A945-938E-F2B7FCA77FF8}"/>
              </a:ext>
            </a:extLst>
          </p:cNvPr>
          <p:cNvSpPr txBox="1"/>
          <p:nvPr/>
        </p:nvSpPr>
        <p:spPr>
          <a:xfrm>
            <a:off x="5131481" y="1411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311B3-082D-984E-AF09-CBAD7EF1654E}"/>
              </a:ext>
            </a:extLst>
          </p:cNvPr>
          <p:cNvSpPr txBox="1"/>
          <p:nvPr/>
        </p:nvSpPr>
        <p:spPr>
          <a:xfrm>
            <a:off x="4335841" y="7454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600F90-49B0-8B40-95C6-2C403605409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55475" y="1596271"/>
            <a:ext cx="1176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08061A-DC01-394E-8B6C-73D2584BC2B9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flipV="1">
            <a:off x="3805434" y="930095"/>
            <a:ext cx="530407" cy="4815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11D31-C0FC-1443-829B-4F9719717F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671910" y="938286"/>
            <a:ext cx="609612" cy="473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26B201-6A11-D54A-9C76-54A59EF9DD9D}"/>
              </a:ext>
            </a:extLst>
          </p:cNvPr>
          <p:cNvSpPr txBox="1"/>
          <p:nvPr/>
        </p:nvSpPr>
        <p:spPr>
          <a:xfrm>
            <a:off x="3805434" y="80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1AED2-66CF-FD47-9D16-7F4D28791F62}"/>
              </a:ext>
            </a:extLst>
          </p:cNvPr>
          <p:cNvSpPr txBox="1"/>
          <p:nvPr/>
        </p:nvSpPr>
        <p:spPr>
          <a:xfrm>
            <a:off x="4867225" y="80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B836A5-D4BD-164E-A66B-8B6061E3D14F}"/>
              </a:ext>
            </a:extLst>
          </p:cNvPr>
          <p:cNvSpPr txBox="1"/>
          <p:nvPr/>
        </p:nvSpPr>
        <p:spPr>
          <a:xfrm>
            <a:off x="120820" y="888385"/>
            <a:ext cx="3348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m have an indirect effect</a:t>
            </a:r>
          </a:p>
          <a:p>
            <a:r>
              <a:rPr lang="en-US" sz="2000" dirty="0"/>
              <a:t>for the relationship: x → y?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FC3843-3375-9F4D-B795-6E5A0A253C6E}"/>
              </a:ext>
            </a:extLst>
          </p:cNvPr>
          <p:cNvSpPr txBox="1"/>
          <p:nvPr/>
        </p:nvSpPr>
        <p:spPr>
          <a:xfrm>
            <a:off x="471413" y="2280392"/>
            <a:ext cx="25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1: m is a mediator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50138-5805-A240-9008-F5FEB27C8EB6}"/>
              </a:ext>
            </a:extLst>
          </p:cNvPr>
          <p:cNvSpPr txBox="1"/>
          <p:nvPr/>
        </p:nvSpPr>
        <p:spPr>
          <a:xfrm>
            <a:off x="3828025" y="235641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B7F3C9-58D9-074E-B1D8-13E00BE95DE6}"/>
              </a:ext>
            </a:extLst>
          </p:cNvPr>
          <p:cNvSpPr txBox="1"/>
          <p:nvPr/>
        </p:nvSpPr>
        <p:spPr>
          <a:xfrm>
            <a:off x="5887436" y="235641"/>
            <a:ext cx="19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likelihood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679A6C-BE5B-CC44-BF0E-AF204D6BB042}"/>
              </a:ext>
            </a:extLst>
          </p:cNvPr>
          <p:cNvSpPr txBox="1"/>
          <p:nvPr/>
        </p:nvSpPr>
        <p:spPr>
          <a:xfrm>
            <a:off x="5887436" y="2290691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1B9E77"/>
                </a:solidFill>
              </a:rPr>
              <a:t>P(</a:t>
            </a:r>
            <a:r>
              <a:rPr lang="en-US" dirty="0" err="1">
                <a:solidFill>
                  <a:srgbClr val="1B9E77"/>
                </a:solidFill>
              </a:rPr>
              <a:t>m|x</a:t>
            </a:r>
            <a:r>
              <a:rPr lang="en-US" dirty="0">
                <a:solidFill>
                  <a:srgbClr val="1B9E77"/>
                </a:solidFill>
              </a:rPr>
              <a:t>)</a:t>
            </a:r>
            <a:r>
              <a:rPr lang="en-US" dirty="0"/>
              <a:t> * </a:t>
            </a:r>
            <a:r>
              <a:rPr lang="en-US" dirty="0">
                <a:solidFill>
                  <a:srgbClr val="D95F02"/>
                </a:solidFill>
              </a:rPr>
              <a:t>P(</a:t>
            </a:r>
            <a:r>
              <a:rPr lang="en-US" dirty="0" err="1">
                <a:solidFill>
                  <a:srgbClr val="D95F02"/>
                </a:solidFill>
              </a:rPr>
              <a:t>y|m,x</a:t>
            </a:r>
            <a:r>
              <a:rPr lang="en-US" dirty="0">
                <a:solidFill>
                  <a:srgbClr val="D95F02"/>
                </a:solidFill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420BF1-0D76-2C43-AC4F-02D4BD59D495}"/>
              </a:ext>
            </a:extLst>
          </p:cNvPr>
          <p:cNvSpPr txBox="1"/>
          <p:nvPr/>
        </p:nvSpPr>
        <p:spPr>
          <a:xfrm>
            <a:off x="470097" y="3566724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2:</a:t>
            </a:r>
          </a:p>
          <a:p>
            <a:r>
              <a:rPr lang="en-US" dirty="0"/>
              <a:t>x ↛ m and m ↛ y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659CF1-E173-3346-A91A-0CFDB34CDA8E}"/>
              </a:ext>
            </a:extLst>
          </p:cNvPr>
          <p:cNvSpPr txBox="1"/>
          <p:nvPr/>
        </p:nvSpPr>
        <p:spPr>
          <a:xfrm>
            <a:off x="5887436" y="376298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7570B3"/>
                </a:solidFill>
              </a:rPr>
              <a:t>P(m|1)</a:t>
            </a:r>
            <a:r>
              <a:rPr lang="en-US" dirty="0"/>
              <a:t> * </a:t>
            </a:r>
            <a:r>
              <a:rPr lang="en-US" dirty="0">
                <a:solidFill>
                  <a:srgbClr val="E7298A"/>
                </a:solidFill>
              </a:rPr>
              <a:t>P(</a:t>
            </a:r>
            <a:r>
              <a:rPr lang="en-US" dirty="0" err="1">
                <a:solidFill>
                  <a:srgbClr val="E7298A"/>
                </a:solidFill>
              </a:rPr>
              <a:t>y|x</a:t>
            </a:r>
            <a:r>
              <a:rPr lang="en-US" dirty="0">
                <a:solidFill>
                  <a:srgbClr val="E7298A"/>
                </a:solidFill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2ED614-F83D-DF48-8DFA-E17B9FCC318D}"/>
              </a:ext>
            </a:extLst>
          </p:cNvPr>
          <p:cNvSpPr/>
          <p:nvPr/>
        </p:nvSpPr>
        <p:spPr>
          <a:xfrm>
            <a:off x="0" y="2982757"/>
            <a:ext cx="311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m is not a mediator of x → 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4BA8E2-3A25-2A45-8257-75221BCD1DD5}"/>
              </a:ext>
            </a:extLst>
          </p:cNvPr>
          <p:cNvSpPr txBox="1"/>
          <p:nvPr/>
        </p:nvSpPr>
        <p:spPr>
          <a:xfrm>
            <a:off x="470097" y="4730958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3:</a:t>
            </a:r>
          </a:p>
          <a:p>
            <a:r>
              <a:rPr lang="en-US" dirty="0"/>
              <a:t>x ↛ m and m → y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F2A7D4-9C2E-E14D-8B0D-40C2ECD97768}"/>
              </a:ext>
            </a:extLst>
          </p:cNvPr>
          <p:cNvSpPr txBox="1"/>
          <p:nvPr/>
        </p:nvSpPr>
        <p:spPr>
          <a:xfrm>
            <a:off x="3655393" y="51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F1FF75-DA90-594D-B594-827B8FC23419}"/>
              </a:ext>
            </a:extLst>
          </p:cNvPr>
          <p:cNvSpPr txBox="1"/>
          <p:nvPr/>
        </p:nvSpPr>
        <p:spPr>
          <a:xfrm>
            <a:off x="5131481" y="51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1070B9-0B6D-1048-8D7C-028F991B9A11}"/>
              </a:ext>
            </a:extLst>
          </p:cNvPr>
          <p:cNvSpPr txBox="1"/>
          <p:nvPr/>
        </p:nvSpPr>
        <p:spPr>
          <a:xfrm>
            <a:off x="4335841" y="44951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410B87-DE88-ED42-BAA6-B67AC740F17F}"/>
              </a:ext>
            </a:extLst>
          </p:cNvPr>
          <p:cNvCxnSpPr>
            <a:cxnSpLocks/>
          </p:cNvCxnSpPr>
          <p:nvPr/>
        </p:nvCxnSpPr>
        <p:spPr>
          <a:xfrm>
            <a:off x="3955475" y="5324824"/>
            <a:ext cx="1176006" cy="0"/>
          </a:xfrm>
          <a:prstGeom prst="straightConnector1">
            <a:avLst/>
          </a:prstGeom>
          <a:ln>
            <a:solidFill>
              <a:srgbClr val="D95F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8A55AF-7746-2442-90C4-D6CED8F6F108}"/>
              </a:ext>
            </a:extLst>
          </p:cNvPr>
          <p:cNvCxnSpPr>
            <a:cxnSpLocks/>
            <a:stCxn id="73" idx="0"/>
            <a:endCxn id="75" idx="1"/>
          </p:cNvCxnSpPr>
          <p:nvPr/>
        </p:nvCxnSpPr>
        <p:spPr>
          <a:xfrm flipV="1">
            <a:off x="3805434" y="4679824"/>
            <a:ext cx="530407" cy="481510"/>
          </a:xfrm>
          <a:prstGeom prst="straightConnector1">
            <a:avLst/>
          </a:prstGeom>
          <a:ln>
            <a:solidFill>
              <a:srgbClr val="7570B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E0FD76-D47B-B241-9379-C02CBED9A078}"/>
              </a:ext>
            </a:extLst>
          </p:cNvPr>
          <p:cNvCxnSpPr>
            <a:cxnSpLocks/>
          </p:cNvCxnSpPr>
          <p:nvPr/>
        </p:nvCxnSpPr>
        <p:spPr>
          <a:xfrm>
            <a:off x="4671910" y="4666839"/>
            <a:ext cx="609612" cy="473319"/>
          </a:xfrm>
          <a:prstGeom prst="straightConnector1">
            <a:avLst/>
          </a:prstGeom>
          <a:ln>
            <a:solidFill>
              <a:srgbClr val="D95F0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D9859CF-1D6F-4348-9A74-625757377190}"/>
              </a:ext>
            </a:extLst>
          </p:cNvPr>
          <p:cNvSpPr txBox="1"/>
          <p:nvPr/>
        </p:nvSpPr>
        <p:spPr>
          <a:xfrm>
            <a:off x="5887436" y="483051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7570B3"/>
                </a:solidFill>
              </a:rPr>
              <a:t>P(m|1)</a:t>
            </a:r>
            <a:r>
              <a:rPr lang="en-US" dirty="0"/>
              <a:t> * </a:t>
            </a:r>
            <a:r>
              <a:rPr lang="en-US" dirty="0">
                <a:solidFill>
                  <a:srgbClr val="D95F02"/>
                </a:solidFill>
              </a:rPr>
              <a:t>P(</a:t>
            </a:r>
            <a:r>
              <a:rPr lang="en-US" dirty="0" err="1">
                <a:solidFill>
                  <a:srgbClr val="D95F02"/>
                </a:solidFill>
              </a:rPr>
              <a:t>y|m,x</a:t>
            </a:r>
            <a:r>
              <a:rPr lang="en-US" dirty="0">
                <a:solidFill>
                  <a:srgbClr val="D95F02"/>
                </a:solidFill>
              </a:rPr>
              <a:t>)</a:t>
            </a:r>
            <a:endParaRPr lang="en-US" dirty="0">
              <a:solidFill>
                <a:srgbClr val="E7298A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894AD0-634F-134C-900B-4872E992DB54}"/>
              </a:ext>
            </a:extLst>
          </p:cNvPr>
          <p:cNvSpPr txBox="1"/>
          <p:nvPr/>
        </p:nvSpPr>
        <p:spPr>
          <a:xfrm>
            <a:off x="3655393" y="26161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38D13F-15D1-884D-9C3F-EABB8CA1D3AB}"/>
              </a:ext>
            </a:extLst>
          </p:cNvPr>
          <p:cNvSpPr txBox="1"/>
          <p:nvPr/>
        </p:nvSpPr>
        <p:spPr>
          <a:xfrm>
            <a:off x="5131481" y="26161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46B3A4-CB46-194D-9C7C-FC1A695BEBF0}"/>
              </a:ext>
            </a:extLst>
          </p:cNvPr>
          <p:cNvSpPr txBox="1"/>
          <p:nvPr/>
        </p:nvSpPr>
        <p:spPr>
          <a:xfrm>
            <a:off x="4335841" y="19500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3E8176-A12E-0B4B-B911-45F9A9A183C7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3955475" y="2800864"/>
            <a:ext cx="1176006" cy="0"/>
          </a:xfrm>
          <a:prstGeom prst="straightConnector1">
            <a:avLst/>
          </a:prstGeom>
          <a:ln>
            <a:solidFill>
              <a:srgbClr val="D95F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8745E8-C4E2-D94F-80FC-317A1EC30255}"/>
              </a:ext>
            </a:extLst>
          </p:cNvPr>
          <p:cNvCxnSpPr>
            <a:cxnSpLocks/>
            <a:stCxn id="82" idx="0"/>
            <a:endCxn id="84" idx="1"/>
          </p:cNvCxnSpPr>
          <p:nvPr/>
        </p:nvCxnSpPr>
        <p:spPr>
          <a:xfrm flipV="1">
            <a:off x="3805434" y="2134688"/>
            <a:ext cx="530407" cy="481510"/>
          </a:xfrm>
          <a:prstGeom prst="straightConnector1">
            <a:avLst/>
          </a:prstGeom>
          <a:ln>
            <a:solidFill>
              <a:srgbClr val="1B9E7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67DF6-6638-D24D-B55A-F2A776B6B4B5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671910" y="2142879"/>
            <a:ext cx="609612" cy="473319"/>
          </a:xfrm>
          <a:prstGeom prst="straightConnector1">
            <a:avLst/>
          </a:prstGeom>
          <a:ln>
            <a:solidFill>
              <a:srgbClr val="D95F0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7A13E45-41DA-9E46-A105-0D82FF24478F}"/>
              </a:ext>
            </a:extLst>
          </p:cNvPr>
          <p:cNvSpPr txBox="1"/>
          <p:nvPr/>
        </p:nvSpPr>
        <p:spPr>
          <a:xfrm>
            <a:off x="3657885" y="40349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01EB00A-1946-D443-A73E-9105140AE8F2}"/>
              </a:ext>
            </a:extLst>
          </p:cNvPr>
          <p:cNvSpPr txBox="1"/>
          <p:nvPr/>
        </p:nvSpPr>
        <p:spPr>
          <a:xfrm>
            <a:off x="5133973" y="40349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926920-F7E4-A444-BE77-9943C20FE1EA}"/>
              </a:ext>
            </a:extLst>
          </p:cNvPr>
          <p:cNvSpPr txBox="1"/>
          <p:nvPr/>
        </p:nvSpPr>
        <p:spPr>
          <a:xfrm>
            <a:off x="4338333" y="33687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2578434-F083-3A47-9B1F-4F3EBF1C3762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3957967" y="4219573"/>
            <a:ext cx="1176006" cy="0"/>
          </a:xfrm>
          <a:prstGeom prst="straightConnector1">
            <a:avLst/>
          </a:prstGeom>
          <a:ln>
            <a:solidFill>
              <a:srgbClr val="E72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14F2C68-D0F5-F84D-B476-CF7F291486D0}"/>
              </a:ext>
            </a:extLst>
          </p:cNvPr>
          <p:cNvCxnSpPr>
            <a:cxnSpLocks/>
            <a:stCxn id="91" idx="0"/>
            <a:endCxn id="93" idx="1"/>
          </p:cNvCxnSpPr>
          <p:nvPr/>
        </p:nvCxnSpPr>
        <p:spPr>
          <a:xfrm flipV="1">
            <a:off x="3807926" y="3553397"/>
            <a:ext cx="530407" cy="481510"/>
          </a:xfrm>
          <a:prstGeom prst="straightConnector1">
            <a:avLst/>
          </a:prstGeom>
          <a:ln>
            <a:solidFill>
              <a:srgbClr val="7570B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A1C20A-D7B9-EA49-BE0A-1C6D85B2648F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674402" y="3561588"/>
            <a:ext cx="609612" cy="473319"/>
          </a:xfrm>
          <a:prstGeom prst="straightConnector1">
            <a:avLst/>
          </a:prstGeom>
          <a:ln>
            <a:solidFill>
              <a:srgbClr val="E7298A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F531D36-1732-9D46-A5B2-FD98F9FFEAA0}"/>
              </a:ext>
            </a:extLst>
          </p:cNvPr>
          <p:cNvSpPr txBox="1"/>
          <p:nvPr/>
        </p:nvSpPr>
        <p:spPr>
          <a:xfrm>
            <a:off x="470097" y="5769616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4:</a:t>
            </a:r>
          </a:p>
          <a:p>
            <a:r>
              <a:rPr lang="en-US" dirty="0"/>
              <a:t>x → m and m ↛ y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218152-F6E4-3143-88B8-027855C1A9AD}"/>
              </a:ext>
            </a:extLst>
          </p:cNvPr>
          <p:cNvSpPr txBox="1"/>
          <p:nvPr/>
        </p:nvSpPr>
        <p:spPr>
          <a:xfrm>
            <a:off x="3655393" y="6199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039A43-D3E0-804A-AD35-CA7590ABA248}"/>
              </a:ext>
            </a:extLst>
          </p:cNvPr>
          <p:cNvSpPr txBox="1"/>
          <p:nvPr/>
        </p:nvSpPr>
        <p:spPr>
          <a:xfrm>
            <a:off x="5131481" y="6199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E66D55E-DE86-EF48-87CE-9E5A18665D69}"/>
              </a:ext>
            </a:extLst>
          </p:cNvPr>
          <p:cNvSpPr txBox="1"/>
          <p:nvPr/>
        </p:nvSpPr>
        <p:spPr>
          <a:xfrm>
            <a:off x="4335841" y="55338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8DDE2-5AB1-A14C-8DE4-172B2C915E3F}"/>
              </a:ext>
            </a:extLst>
          </p:cNvPr>
          <p:cNvCxnSpPr>
            <a:cxnSpLocks/>
          </p:cNvCxnSpPr>
          <p:nvPr/>
        </p:nvCxnSpPr>
        <p:spPr>
          <a:xfrm>
            <a:off x="3955475" y="6363482"/>
            <a:ext cx="1176006" cy="0"/>
          </a:xfrm>
          <a:prstGeom prst="straightConnector1">
            <a:avLst/>
          </a:prstGeom>
          <a:ln>
            <a:solidFill>
              <a:srgbClr val="E72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8026EDF-4380-F34F-B40B-650BAFEA1146}"/>
              </a:ext>
            </a:extLst>
          </p:cNvPr>
          <p:cNvCxnSpPr>
            <a:cxnSpLocks/>
            <a:stCxn id="98" idx="0"/>
            <a:endCxn id="100" idx="1"/>
          </p:cNvCxnSpPr>
          <p:nvPr/>
        </p:nvCxnSpPr>
        <p:spPr>
          <a:xfrm flipV="1">
            <a:off x="3805434" y="5718482"/>
            <a:ext cx="530407" cy="481510"/>
          </a:xfrm>
          <a:prstGeom prst="straightConnector1">
            <a:avLst/>
          </a:prstGeom>
          <a:ln>
            <a:solidFill>
              <a:srgbClr val="1B9E77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B36CF51-310B-7C48-89D7-2D5321AE905F}"/>
              </a:ext>
            </a:extLst>
          </p:cNvPr>
          <p:cNvCxnSpPr>
            <a:cxnSpLocks/>
          </p:cNvCxnSpPr>
          <p:nvPr/>
        </p:nvCxnSpPr>
        <p:spPr>
          <a:xfrm>
            <a:off x="4671910" y="5705497"/>
            <a:ext cx="609612" cy="473319"/>
          </a:xfrm>
          <a:prstGeom prst="straightConnector1">
            <a:avLst/>
          </a:prstGeom>
          <a:ln>
            <a:solidFill>
              <a:srgbClr val="E7298A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E0C0B30-CB54-684A-9E7A-256D22831219}"/>
              </a:ext>
            </a:extLst>
          </p:cNvPr>
          <p:cNvSpPr txBox="1"/>
          <p:nvPr/>
        </p:nvSpPr>
        <p:spPr>
          <a:xfrm>
            <a:off x="5887436" y="586916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  <a:r>
              <a:rPr lang="en-US" baseline="-25000" dirty="0"/>
              <a:t>4</a:t>
            </a:r>
            <a:r>
              <a:rPr lang="en-US" dirty="0"/>
              <a:t> = </a:t>
            </a:r>
            <a:r>
              <a:rPr lang="en-US" dirty="0">
                <a:solidFill>
                  <a:srgbClr val="1B9E77"/>
                </a:solidFill>
              </a:rPr>
              <a:t>P(</a:t>
            </a:r>
            <a:r>
              <a:rPr lang="en-US" dirty="0" err="1">
                <a:solidFill>
                  <a:srgbClr val="1B9E77"/>
                </a:solidFill>
              </a:rPr>
              <a:t>m|x</a:t>
            </a:r>
            <a:r>
              <a:rPr lang="en-US" dirty="0">
                <a:solidFill>
                  <a:srgbClr val="1B9E77"/>
                </a:solidFill>
              </a:rPr>
              <a:t>)</a:t>
            </a:r>
            <a:r>
              <a:rPr lang="en-US" dirty="0"/>
              <a:t> * </a:t>
            </a:r>
            <a:r>
              <a:rPr lang="en-US" dirty="0">
                <a:solidFill>
                  <a:srgbClr val="E7298A"/>
                </a:solidFill>
              </a:rPr>
              <a:t>P(</a:t>
            </a:r>
            <a:r>
              <a:rPr lang="en-US" dirty="0" err="1">
                <a:solidFill>
                  <a:srgbClr val="E7298A"/>
                </a:solidFill>
              </a:rPr>
              <a:t>y|x</a:t>
            </a:r>
            <a:r>
              <a:rPr lang="en-US" dirty="0">
                <a:solidFill>
                  <a:srgbClr val="E7298A"/>
                </a:solidFill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9F76DE-4560-B94A-BF25-AAA339E22FBB}"/>
              </a:ext>
            </a:extLst>
          </p:cNvPr>
          <p:cNvSpPr txBox="1"/>
          <p:nvPr/>
        </p:nvSpPr>
        <p:spPr>
          <a:xfrm>
            <a:off x="9389001" y="4171992"/>
            <a:ext cx="197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Factor of </a:t>
            </a:r>
          </a:p>
          <a:p>
            <a:r>
              <a:rPr lang="en-US" dirty="0"/>
              <a:t>indirect effect of 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856684-4B9A-E742-898C-EFAD541FE9B1}"/>
                  </a:ext>
                </a:extLst>
              </p:cNvPr>
              <p:cNvSpPr txBox="1"/>
              <p:nvPr/>
            </p:nvSpPr>
            <p:spPr>
              <a:xfrm>
                <a:off x="8821873" y="4941405"/>
                <a:ext cx="2842445" cy="525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ML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𝜃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dirty="0" smtClean="0"/>
                          <m:t>ML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2 </m:t>
                        </m:r>
                        <m:r>
                          <m:rPr>
                            <m:nor/>
                          </m:rPr>
                          <a:rPr lang="en-US" dirty="0" smtClean="0"/>
                          <m:t>+ </m:t>
                        </m:r>
                        <m:r>
                          <m:rPr>
                            <m:nor/>
                          </m:rPr>
                          <a:rPr lang="en-US" dirty="0" smtClean="0"/>
                          <m:t>𝜃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3</m:t>
                        </m:r>
                        <m:r>
                          <m:rPr>
                            <m:nor/>
                          </m:rPr>
                          <a:rPr lang="en-US" dirty="0" smtClean="0"/>
                          <m:t>ML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3 </m:t>
                        </m:r>
                        <m:r>
                          <m:rPr>
                            <m:nor/>
                          </m:rPr>
                          <a:rPr lang="en-US" dirty="0" smtClean="0"/>
                          <m:t>+ </m:t>
                        </m:r>
                        <m:r>
                          <m:rPr>
                            <m:nor/>
                          </m:rPr>
                          <a:rPr lang="en-US" dirty="0" smtClean="0"/>
                          <m:t>𝜃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4</m:t>
                        </m:r>
                        <m:r>
                          <m:rPr>
                            <m:nor/>
                          </m:rPr>
                          <a:rPr lang="en-US" dirty="0" smtClean="0"/>
                          <m:t>ML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4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856684-4B9A-E742-898C-EFAD541FE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873" y="4941405"/>
                <a:ext cx="2842445" cy="525850"/>
              </a:xfrm>
              <a:prstGeom prst="rect">
                <a:avLst/>
              </a:prstGeom>
              <a:blipFill>
                <a:blip r:embed="rId3"/>
                <a:stretch>
                  <a:fillRect l="-17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D76A955-912D-1B47-822E-0D428A729526}"/>
                  </a:ext>
                </a:extLst>
              </p:cNvPr>
              <p:cNvSpPr/>
              <p:nvPr/>
            </p:nvSpPr>
            <p:spPr>
              <a:xfrm>
                <a:off x="8821873" y="5620322"/>
                <a:ext cx="321222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𝜃</m:t>
                    </m:r>
                    <m:r>
                      <m:rPr>
                        <m:nor/>
                      </m:rPr>
                      <a:rPr lang="en-US" b="0" i="0" baseline="-25000" dirty="0" smtClean="0"/>
                      <m:t>i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– prior probability of Model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/>
                  <a:t>DEFAULT: set to 1/3 </a:t>
                </a:r>
                <a:endParaRPr lang="en-US" baseline="-25000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D76A955-912D-1B47-822E-0D428A729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873" y="5620322"/>
                <a:ext cx="3212226" cy="646331"/>
              </a:xfrm>
              <a:prstGeom prst="rect">
                <a:avLst/>
              </a:prstGeom>
              <a:blipFill>
                <a:blip r:embed="rId4"/>
                <a:stretch>
                  <a:fillRect l="-1575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9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168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Keele</dc:creator>
  <cp:lastModifiedBy>Greg Keele</cp:lastModifiedBy>
  <cp:revision>10</cp:revision>
  <dcterms:created xsi:type="dcterms:W3CDTF">2020-07-10T14:03:37Z</dcterms:created>
  <dcterms:modified xsi:type="dcterms:W3CDTF">2020-07-10T15:42:46Z</dcterms:modified>
</cp:coreProperties>
</file>