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1272" r:id="rId5"/>
    <p:sldId id="258" r:id="rId6"/>
    <p:sldId id="1259" r:id="rId7"/>
    <p:sldId id="1260" r:id="rId8"/>
    <p:sldId id="1261" r:id="rId9"/>
    <p:sldId id="1246" r:id="rId10"/>
    <p:sldId id="1264" r:id="rId11"/>
    <p:sldId id="1266" r:id="rId12"/>
    <p:sldId id="1262" r:id="rId13"/>
    <p:sldId id="1265" r:id="rId14"/>
    <p:sldId id="1269" r:id="rId15"/>
    <p:sldId id="1268" r:id="rId16"/>
    <p:sldId id="1270" r:id="rId17"/>
    <p:sldId id="256" r:id="rId18"/>
    <p:sldId id="1267" r:id="rId19"/>
    <p:sldId id="1258" r:id="rId20"/>
    <p:sldId id="1271" r:id="rId21"/>
    <p:sldId id="1273" r:id="rId22"/>
    <p:sldId id="123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30671B-6138-1ABF-5C5D-1FA9702412E0}" name="Rodrigo Lopes De Moura" initials="RL" userId="S::rodrigo.moura@conectcar.com::38ae6d8a-f6b2-474e-8684-73c11320dadd" providerId="AD"/>
  <p188:author id="{04389321-BED0-063D-3C66-C0B3C7D94B81}" name="Giovanna Amelio Hummel" initials="GA" userId="S::giovanna.hummel@conectcar.com::67b6882d-156f-43cf-9a66-247671778735" providerId="AD"/>
  <p188:author id="{8F50AE88-4E0B-96C5-6A40-6E7402B987F0}" name="Wesley da Silva Diniz" initials="" userId="S::wesley.diniz@conectcar.com::1e8d36c4-1a18-4990-90f8-3ab8a754a2d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6332"/>
    <a:srgbClr val="0070C0"/>
    <a:srgbClr val="A5A5A5"/>
    <a:srgbClr val="3B3838"/>
    <a:srgbClr val="F09971"/>
    <a:srgbClr val="FFB198"/>
    <a:srgbClr val="FFC000"/>
    <a:srgbClr val="FFDBD0"/>
    <a:srgbClr val="B35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84529B-9767-4C77-92CB-A7531273B778}" v="73" dt="2025-03-23T23:17:26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9" autoAdjust="0"/>
  </p:normalViewPr>
  <p:slideViewPr>
    <p:cSldViewPr snapToGrid="0">
      <p:cViewPr varScale="1">
        <p:scale>
          <a:sx n="93" d="100"/>
          <a:sy n="93" d="100"/>
        </p:scale>
        <p:origin x="5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da Silva Diniz" userId="S::wesley.diniz@conectcar.com::1e8d36c4-1a18-4990-90f8-3ab8a754a2d8" providerId="AD" clId="Web-{66991B8A-195B-790D-C34C-0C2E00021687}"/>
    <pc:docChg chg="modSld">
      <pc:chgData name="Wesley da Silva Diniz" userId="S::wesley.diniz@conectcar.com::1e8d36c4-1a18-4990-90f8-3ab8a754a2d8" providerId="AD" clId="Web-{66991B8A-195B-790D-C34C-0C2E00021687}" dt="2025-03-17T14:12:33.094" v="4" actId="1076"/>
      <pc:docMkLst>
        <pc:docMk/>
      </pc:docMkLst>
      <pc:sldChg chg="modSp">
        <pc:chgData name="Wesley da Silva Diniz" userId="S::wesley.diniz@conectcar.com::1e8d36c4-1a18-4990-90f8-3ab8a754a2d8" providerId="AD" clId="Web-{66991B8A-195B-790D-C34C-0C2E00021687}" dt="2025-03-17T14:12:33.094" v="4" actId="1076"/>
        <pc:sldMkLst>
          <pc:docMk/>
          <pc:sldMk cId="2545618476" sldId="256"/>
        </pc:sldMkLst>
        <pc:spChg chg="mod">
          <ac:chgData name="Wesley da Silva Diniz" userId="S::wesley.diniz@conectcar.com::1e8d36c4-1a18-4990-90f8-3ab8a754a2d8" providerId="AD" clId="Web-{66991B8A-195B-790D-C34C-0C2E00021687}" dt="2025-03-17T14:12:33.094" v="4" actId="1076"/>
          <ac:spMkLst>
            <pc:docMk/>
            <pc:sldMk cId="2545618476" sldId="256"/>
            <ac:spMk id="3" creationId="{876C7928-765E-F094-C3D4-9F3A16B6CC2C}"/>
          </ac:spMkLst>
        </pc:spChg>
      </pc:sldChg>
    </pc:docChg>
  </pc:docChgLst>
  <pc:docChgLst>
    <pc:chgData name="Wesley da Silva Diniz" userId="1e8d36c4-1a18-4990-90f8-3ab8a754a2d8" providerId="ADAL" clId="{6884529B-9767-4C77-92CB-A7531273B778}"/>
    <pc:docChg chg="custSel addSld delSld modSld sldOrd">
      <pc:chgData name="Wesley da Silva Diniz" userId="1e8d36c4-1a18-4990-90f8-3ab8a754a2d8" providerId="ADAL" clId="{6884529B-9767-4C77-92CB-A7531273B778}" dt="2025-03-23T23:18:23.329" v="651" actId="20577"/>
      <pc:docMkLst>
        <pc:docMk/>
      </pc:docMkLst>
      <pc:sldChg chg="delSp modSp mod ord">
        <pc:chgData name="Wesley da Silva Diniz" userId="1e8d36c4-1a18-4990-90f8-3ab8a754a2d8" providerId="ADAL" clId="{6884529B-9767-4C77-92CB-A7531273B778}" dt="2025-03-23T22:33:41.854" v="570" actId="207"/>
        <pc:sldMkLst>
          <pc:docMk/>
          <pc:sldMk cId="2545618476" sldId="256"/>
        </pc:sldMkLst>
        <pc:spChg chg="mod">
          <ac:chgData name="Wesley da Silva Diniz" userId="1e8d36c4-1a18-4990-90f8-3ab8a754a2d8" providerId="ADAL" clId="{6884529B-9767-4C77-92CB-A7531273B778}" dt="2025-03-23T22:26:01.622" v="221" actId="20577"/>
          <ac:spMkLst>
            <pc:docMk/>
            <pc:sldMk cId="2545618476" sldId="256"/>
            <ac:spMk id="3" creationId="{876C7928-765E-F094-C3D4-9F3A16B6CC2C}"/>
          </ac:spMkLst>
        </pc:spChg>
        <pc:spChg chg="mod">
          <ac:chgData name="Wesley da Silva Diniz" userId="1e8d36c4-1a18-4990-90f8-3ab8a754a2d8" providerId="ADAL" clId="{6884529B-9767-4C77-92CB-A7531273B778}" dt="2025-03-23T22:23:40.561" v="90" actId="14100"/>
          <ac:spMkLst>
            <pc:docMk/>
            <pc:sldMk cId="2545618476" sldId="256"/>
            <ac:spMk id="5" creationId="{2F91CA4C-24AE-4575-84D7-DF804BD5A7C0}"/>
          </ac:spMkLst>
        </pc:spChg>
        <pc:spChg chg="del">
          <ac:chgData name="Wesley da Silva Diniz" userId="1e8d36c4-1a18-4990-90f8-3ab8a754a2d8" providerId="ADAL" clId="{6884529B-9767-4C77-92CB-A7531273B778}" dt="2025-03-23T22:23:15.376" v="85" actId="478"/>
          <ac:spMkLst>
            <pc:docMk/>
            <pc:sldMk cId="2545618476" sldId="256"/>
            <ac:spMk id="7" creationId="{24D4F3F9-BCA1-A3D8-6CB5-A480FA8D1735}"/>
          </ac:spMkLst>
        </pc:spChg>
        <pc:spChg chg="mod">
          <ac:chgData name="Wesley da Silva Diniz" userId="1e8d36c4-1a18-4990-90f8-3ab8a754a2d8" providerId="ADAL" clId="{6884529B-9767-4C77-92CB-A7531273B778}" dt="2025-03-23T22:26:10.457" v="251" actId="20577"/>
          <ac:spMkLst>
            <pc:docMk/>
            <pc:sldMk cId="2545618476" sldId="256"/>
            <ac:spMk id="29" creationId="{646A5BA4-D452-4333-87B2-2B851C7379A0}"/>
          </ac:spMkLst>
        </pc:spChg>
        <pc:graphicFrameChg chg="mod modGraphic">
          <ac:chgData name="Wesley da Silva Diniz" userId="1e8d36c4-1a18-4990-90f8-3ab8a754a2d8" providerId="ADAL" clId="{6884529B-9767-4C77-92CB-A7531273B778}" dt="2025-03-23T22:33:41.854" v="570" actId="207"/>
          <ac:graphicFrameMkLst>
            <pc:docMk/>
            <pc:sldMk cId="2545618476" sldId="256"/>
            <ac:graphicFrameMk id="6" creationId="{F76363A9-E556-48A1-90D4-C9C17A3EC691}"/>
          </ac:graphicFrameMkLst>
        </pc:graphicFrameChg>
        <pc:picChg chg="mod">
          <ac:chgData name="Wesley da Silva Diniz" userId="1e8d36c4-1a18-4990-90f8-3ab8a754a2d8" providerId="ADAL" clId="{6884529B-9767-4C77-92CB-A7531273B778}" dt="2025-03-23T22:24:10.236" v="95" actId="1076"/>
          <ac:picMkLst>
            <pc:docMk/>
            <pc:sldMk cId="2545618476" sldId="256"/>
            <ac:picMk id="9" creationId="{61C2FF53-AC62-9BA4-DB2E-2C64A0EC9D2B}"/>
          </ac:picMkLst>
        </pc:picChg>
        <pc:picChg chg="mod">
          <ac:chgData name="Wesley da Silva Diniz" userId="1e8d36c4-1a18-4990-90f8-3ab8a754a2d8" providerId="ADAL" clId="{6884529B-9767-4C77-92CB-A7531273B778}" dt="2025-03-23T22:23:51.599" v="91" actId="1076"/>
          <ac:picMkLst>
            <pc:docMk/>
            <pc:sldMk cId="2545618476" sldId="256"/>
            <ac:picMk id="10" creationId="{D8DA7FC6-30FB-4871-86EF-1315CA48D611}"/>
          </ac:picMkLst>
        </pc:picChg>
        <pc:picChg chg="mod">
          <ac:chgData name="Wesley da Silva Diniz" userId="1e8d36c4-1a18-4990-90f8-3ab8a754a2d8" providerId="ADAL" clId="{6884529B-9767-4C77-92CB-A7531273B778}" dt="2025-03-23T22:24:06.069" v="94" actId="1076"/>
          <ac:picMkLst>
            <pc:docMk/>
            <pc:sldMk cId="2545618476" sldId="256"/>
            <ac:picMk id="11" creationId="{14E8576C-D51C-5889-2B87-81D68C5118C8}"/>
          </ac:picMkLst>
        </pc:picChg>
        <pc:picChg chg="mod">
          <ac:chgData name="Wesley da Silva Diniz" userId="1e8d36c4-1a18-4990-90f8-3ab8a754a2d8" providerId="ADAL" clId="{6884529B-9767-4C77-92CB-A7531273B778}" dt="2025-03-23T22:24:01.739" v="93" actId="1076"/>
          <ac:picMkLst>
            <pc:docMk/>
            <pc:sldMk cId="2545618476" sldId="256"/>
            <ac:picMk id="15" creationId="{DB4B6C81-DA3D-F37D-3994-826E6D67051F}"/>
          </ac:picMkLst>
        </pc:picChg>
        <pc:picChg chg="mod">
          <ac:chgData name="Wesley da Silva Diniz" userId="1e8d36c4-1a18-4990-90f8-3ab8a754a2d8" providerId="ADAL" clId="{6884529B-9767-4C77-92CB-A7531273B778}" dt="2025-03-23T22:23:56.816" v="92" actId="1076"/>
          <ac:picMkLst>
            <pc:docMk/>
            <pc:sldMk cId="2545618476" sldId="256"/>
            <ac:picMk id="17" creationId="{BCA0F5DE-6665-D718-5238-3B633A4CE23A}"/>
          </ac:picMkLst>
        </pc:picChg>
      </pc:sldChg>
      <pc:sldChg chg="del">
        <pc:chgData name="Wesley da Silva Diniz" userId="1e8d36c4-1a18-4990-90f8-3ab8a754a2d8" providerId="ADAL" clId="{6884529B-9767-4C77-92CB-A7531273B778}" dt="2025-03-23T23:18:07.550" v="641" actId="47"/>
        <pc:sldMkLst>
          <pc:docMk/>
          <pc:sldMk cId="4113221126" sldId="1238"/>
        </pc:sldMkLst>
      </pc:sldChg>
      <pc:sldChg chg="modSp mod">
        <pc:chgData name="Wesley da Silva Diniz" userId="1e8d36c4-1a18-4990-90f8-3ab8a754a2d8" providerId="ADAL" clId="{6884529B-9767-4C77-92CB-A7531273B778}" dt="2025-03-23T23:18:23.329" v="651" actId="20577"/>
        <pc:sldMkLst>
          <pc:docMk/>
          <pc:sldMk cId="154048152" sldId="1239"/>
        </pc:sldMkLst>
        <pc:spChg chg="mod">
          <ac:chgData name="Wesley da Silva Diniz" userId="1e8d36c4-1a18-4990-90f8-3ab8a754a2d8" providerId="ADAL" clId="{6884529B-9767-4C77-92CB-A7531273B778}" dt="2025-03-23T23:18:23.329" v="651" actId="20577"/>
          <ac:spMkLst>
            <pc:docMk/>
            <pc:sldMk cId="154048152" sldId="1239"/>
            <ac:spMk id="3" creationId="{8DEE514B-EDD7-502A-32D9-59FDF7DE1787}"/>
          </ac:spMkLst>
        </pc:spChg>
      </pc:sldChg>
      <pc:sldChg chg="delSp del mod">
        <pc:chgData name="Wesley da Silva Diniz" userId="1e8d36c4-1a18-4990-90f8-3ab8a754a2d8" providerId="ADAL" clId="{6884529B-9767-4C77-92CB-A7531273B778}" dt="2025-03-23T23:18:01.021" v="639" actId="47"/>
        <pc:sldMkLst>
          <pc:docMk/>
          <pc:sldMk cId="3607833802" sldId="1253"/>
        </pc:sldMkLst>
        <pc:graphicFrameChg chg="del">
          <ac:chgData name="Wesley da Silva Diniz" userId="1e8d36c4-1a18-4990-90f8-3ab8a754a2d8" providerId="ADAL" clId="{6884529B-9767-4C77-92CB-A7531273B778}" dt="2025-03-23T22:50:58.288" v="602" actId="478"/>
          <ac:graphicFrameMkLst>
            <pc:docMk/>
            <pc:sldMk cId="3607833802" sldId="1253"/>
            <ac:graphicFrameMk id="15" creationId="{A1AB1ABB-2841-BEC1-3F4E-AA9B22462410}"/>
          </ac:graphicFrameMkLst>
        </pc:graphicFrameChg>
        <pc:graphicFrameChg chg="del">
          <ac:chgData name="Wesley da Silva Diniz" userId="1e8d36c4-1a18-4990-90f8-3ab8a754a2d8" providerId="ADAL" clId="{6884529B-9767-4C77-92CB-A7531273B778}" dt="2025-03-23T22:50:58.288" v="602" actId="478"/>
          <ac:graphicFrameMkLst>
            <pc:docMk/>
            <pc:sldMk cId="3607833802" sldId="1253"/>
            <ac:graphicFrameMk id="16" creationId="{0691ABF7-0E54-9ED4-32AC-75F0DED34B0C}"/>
          </ac:graphicFrameMkLst>
        </pc:graphicFrameChg>
        <pc:graphicFrameChg chg="del">
          <ac:chgData name="Wesley da Silva Diniz" userId="1e8d36c4-1a18-4990-90f8-3ab8a754a2d8" providerId="ADAL" clId="{6884529B-9767-4C77-92CB-A7531273B778}" dt="2025-03-23T22:50:58.288" v="602" actId="478"/>
          <ac:graphicFrameMkLst>
            <pc:docMk/>
            <pc:sldMk cId="3607833802" sldId="1253"/>
            <ac:graphicFrameMk id="17" creationId="{56E0AA27-89EC-4207-A4B0-F0E5550EE7E0}"/>
          </ac:graphicFrameMkLst>
        </pc:graphicFrameChg>
        <pc:graphicFrameChg chg="del">
          <ac:chgData name="Wesley da Silva Diniz" userId="1e8d36c4-1a18-4990-90f8-3ab8a754a2d8" providerId="ADAL" clId="{6884529B-9767-4C77-92CB-A7531273B778}" dt="2025-03-23T22:50:58.288" v="602" actId="478"/>
          <ac:graphicFrameMkLst>
            <pc:docMk/>
            <pc:sldMk cId="3607833802" sldId="1253"/>
            <ac:graphicFrameMk id="18" creationId="{B20FA05D-3F10-4F52-A7AE-208D4164799E}"/>
          </ac:graphicFrameMkLst>
        </pc:graphicFrameChg>
      </pc:sldChg>
      <pc:sldChg chg="del">
        <pc:chgData name="Wesley da Silva Diniz" userId="1e8d36c4-1a18-4990-90f8-3ab8a754a2d8" providerId="ADAL" clId="{6884529B-9767-4C77-92CB-A7531273B778}" dt="2025-03-23T23:18:01.626" v="640" actId="47"/>
        <pc:sldMkLst>
          <pc:docMk/>
          <pc:sldMk cId="871063027" sldId="1256"/>
        </pc:sldMkLst>
      </pc:sldChg>
      <pc:sldChg chg="del">
        <pc:chgData name="Wesley da Silva Diniz" userId="1e8d36c4-1a18-4990-90f8-3ab8a754a2d8" providerId="ADAL" clId="{6884529B-9767-4C77-92CB-A7531273B778}" dt="2025-03-23T23:18:08.116" v="642" actId="47"/>
        <pc:sldMkLst>
          <pc:docMk/>
          <pc:sldMk cId="491690160" sldId="1257"/>
        </pc:sldMkLst>
      </pc:sldChg>
      <pc:sldChg chg="modSp mod">
        <pc:chgData name="Wesley da Silva Diniz" userId="1e8d36c4-1a18-4990-90f8-3ab8a754a2d8" providerId="ADAL" clId="{6884529B-9767-4C77-92CB-A7531273B778}" dt="2025-03-23T22:18:12.659" v="42" actId="113"/>
        <pc:sldMkLst>
          <pc:docMk/>
          <pc:sldMk cId="3285611765" sldId="1262"/>
        </pc:sldMkLst>
        <pc:graphicFrameChg chg="mod">
          <ac:chgData name="Wesley da Silva Diniz" userId="1e8d36c4-1a18-4990-90f8-3ab8a754a2d8" providerId="ADAL" clId="{6884529B-9767-4C77-92CB-A7531273B778}" dt="2025-03-23T22:17:44.032" v="35" actId="207"/>
          <ac:graphicFrameMkLst>
            <pc:docMk/>
            <pc:sldMk cId="3285611765" sldId="1262"/>
            <ac:graphicFrameMk id="7" creationId="{113E4A22-1E31-430B-A985-B339F3E3C089}"/>
          </ac:graphicFrameMkLst>
        </pc:graphicFrameChg>
        <pc:graphicFrameChg chg="mod">
          <ac:chgData name="Wesley da Silva Diniz" userId="1e8d36c4-1a18-4990-90f8-3ab8a754a2d8" providerId="ADAL" clId="{6884529B-9767-4C77-92CB-A7531273B778}" dt="2025-03-23T22:18:12.659" v="42" actId="113"/>
          <ac:graphicFrameMkLst>
            <pc:docMk/>
            <pc:sldMk cId="3285611765" sldId="1262"/>
            <ac:graphicFrameMk id="11" creationId="{4299D452-25C4-47BE-A95D-4CDAF8CF82B0}"/>
          </ac:graphicFrameMkLst>
        </pc:graphicFrameChg>
      </pc:sldChg>
      <pc:sldChg chg="modSp mod">
        <pc:chgData name="Wesley da Silva Diniz" userId="1e8d36c4-1a18-4990-90f8-3ab8a754a2d8" providerId="ADAL" clId="{6884529B-9767-4C77-92CB-A7531273B778}" dt="2025-03-23T22:16:54.297" v="30" actId="113"/>
        <pc:sldMkLst>
          <pc:docMk/>
          <pc:sldMk cId="2278280010" sldId="1265"/>
        </pc:sldMkLst>
        <pc:graphicFrameChg chg="mod">
          <ac:chgData name="Wesley da Silva Diniz" userId="1e8d36c4-1a18-4990-90f8-3ab8a754a2d8" providerId="ADAL" clId="{6884529B-9767-4C77-92CB-A7531273B778}" dt="2025-03-23T22:16:33.008" v="25" actId="113"/>
          <ac:graphicFrameMkLst>
            <pc:docMk/>
            <pc:sldMk cId="2278280010" sldId="1265"/>
            <ac:graphicFrameMk id="4" creationId="{B5761981-5FFF-48E4-9610-4367A2B7167E}"/>
          </ac:graphicFrameMkLst>
        </pc:graphicFrameChg>
        <pc:graphicFrameChg chg="mod">
          <ac:chgData name="Wesley da Silva Diniz" userId="1e8d36c4-1a18-4990-90f8-3ab8a754a2d8" providerId="ADAL" clId="{6884529B-9767-4C77-92CB-A7531273B778}" dt="2025-03-23T22:16:54.297" v="30" actId="113"/>
          <ac:graphicFrameMkLst>
            <pc:docMk/>
            <pc:sldMk cId="2278280010" sldId="1265"/>
            <ac:graphicFrameMk id="5" creationId="{3444AB94-2CF5-4113-9222-977EDBE8E613}"/>
          </ac:graphicFrameMkLst>
        </pc:graphicFrameChg>
      </pc:sldChg>
      <pc:sldChg chg="modSp mod ord">
        <pc:chgData name="Wesley da Silva Diniz" userId="1e8d36c4-1a18-4990-90f8-3ab8a754a2d8" providerId="ADAL" clId="{6884529B-9767-4C77-92CB-A7531273B778}" dt="2025-03-23T22:50:50.596" v="601" actId="20577"/>
        <pc:sldMkLst>
          <pc:docMk/>
          <pc:sldMk cId="3147030856" sldId="1267"/>
        </pc:sldMkLst>
        <pc:spChg chg="mod">
          <ac:chgData name="Wesley da Silva Diniz" userId="1e8d36c4-1a18-4990-90f8-3ab8a754a2d8" providerId="ADAL" clId="{6884529B-9767-4C77-92CB-A7531273B778}" dt="2025-03-23T22:50:50.596" v="601" actId="20577"/>
          <ac:spMkLst>
            <pc:docMk/>
            <pc:sldMk cId="3147030856" sldId="1267"/>
            <ac:spMk id="3" creationId="{37398DC3-5DBA-8520-9BBC-FBFDA718EEC6}"/>
          </ac:spMkLst>
        </pc:spChg>
      </pc:sldChg>
      <pc:sldChg chg="addSp modSp mod">
        <pc:chgData name="Wesley da Silva Diniz" userId="1e8d36c4-1a18-4990-90f8-3ab8a754a2d8" providerId="ADAL" clId="{6884529B-9767-4C77-92CB-A7531273B778}" dt="2025-03-23T23:17:02.110" v="638" actId="27918"/>
        <pc:sldMkLst>
          <pc:docMk/>
          <pc:sldMk cId="1982180271" sldId="1268"/>
        </pc:sldMkLst>
        <pc:spChg chg="mod">
          <ac:chgData name="Wesley da Silva Diniz" userId="1e8d36c4-1a18-4990-90f8-3ab8a754a2d8" providerId="ADAL" clId="{6884529B-9767-4C77-92CB-A7531273B778}" dt="2025-03-23T23:16:49.309" v="635" actId="1076"/>
          <ac:spMkLst>
            <pc:docMk/>
            <pc:sldMk cId="1982180271" sldId="1268"/>
            <ac:spMk id="14" creationId="{BF825E34-639D-CEBF-A109-0CB8A204E73D}"/>
          </ac:spMkLst>
        </pc:spChg>
        <pc:graphicFrameChg chg="add mod">
          <ac:chgData name="Wesley da Silva Diniz" userId="1e8d36c4-1a18-4990-90f8-3ab8a754a2d8" providerId="ADAL" clId="{6884529B-9767-4C77-92CB-A7531273B778}" dt="2025-03-23T23:16:09.168" v="632"/>
          <ac:graphicFrameMkLst>
            <pc:docMk/>
            <pc:sldMk cId="1982180271" sldId="1268"/>
            <ac:graphicFrameMk id="2" creationId="{282AD82E-ACEC-508E-1261-CB6EEA9B4589}"/>
          </ac:graphicFrameMkLst>
        </pc:graphicFrameChg>
        <pc:graphicFrameChg chg="add mod">
          <ac:chgData name="Wesley da Silva Diniz" userId="1e8d36c4-1a18-4990-90f8-3ab8a754a2d8" providerId="ADAL" clId="{6884529B-9767-4C77-92CB-A7531273B778}" dt="2025-03-23T23:16:53.799" v="636" actId="1076"/>
          <ac:graphicFrameMkLst>
            <pc:docMk/>
            <pc:sldMk cId="1982180271" sldId="1268"/>
            <ac:graphicFrameMk id="3" creationId="{0612339C-392D-E870-BC8D-5167C25EB66A}"/>
          </ac:graphicFrameMkLst>
        </pc:graphicFrameChg>
      </pc:sldChg>
      <pc:sldChg chg="add">
        <pc:chgData name="Wesley da Silva Diniz" userId="1e8d36c4-1a18-4990-90f8-3ab8a754a2d8" providerId="ADAL" clId="{6884529B-9767-4C77-92CB-A7531273B778}" dt="2025-03-23T22:45:53.285" v="571"/>
        <pc:sldMkLst>
          <pc:docMk/>
          <pc:sldMk cId="3422889142" sldId="1269"/>
        </pc:sldMkLst>
      </pc:sldChg>
    </pc:docChg>
  </pc:docChgLst>
  <pc:docChgLst>
    <pc:chgData name="Wesley da Silva Diniz" userId="1e8d36c4-1a18-4990-90f8-3ab8a754a2d8" providerId="ADAL" clId="{2153F848-67A5-45B3-AA5A-E1FA292DF734}"/>
    <pc:docChg chg="undo custSel modSld">
      <pc:chgData name="Wesley da Silva Diniz" userId="1e8d36c4-1a18-4990-90f8-3ab8a754a2d8" providerId="ADAL" clId="{2153F848-67A5-45B3-AA5A-E1FA292DF734}" dt="2025-03-17T14:34:17.644" v="51" actId="1035"/>
      <pc:docMkLst>
        <pc:docMk/>
      </pc:docMkLst>
      <pc:sldChg chg="delSp modSp mod">
        <pc:chgData name="Wesley da Silva Diniz" userId="1e8d36c4-1a18-4990-90f8-3ab8a754a2d8" providerId="ADAL" clId="{2153F848-67A5-45B3-AA5A-E1FA292DF734}" dt="2025-03-17T14:34:17.644" v="51" actId="1035"/>
        <pc:sldMkLst>
          <pc:docMk/>
          <pc:sldMk cId="2545618476" sldId="256"/>
        </pc:sldMkLst>
        <pc:spChg chg="mod">
          <ac:chgData name="Wesley da Silva Diniz" userId="1e8d36c4-1a18-4990-90f8-3ab8a754a2d8" providerId="ADAL" clId="{2153F848-67A5-45B3-AA5A-E1FA292DF734}" dt="2025-03-17T14:33:20.085" v="10" actId="1076"/>
          <ac:spMkLst>
            <pc:docMk/>
            <pc:sldMk cId="2545618476" sldId="256"/>
            <ac:spMk id="3" creationId="{876C7928-765E-F094-C3D4-9F3A16B6CC2C}"/>
          </ac:spMkLst>
        </pc:spChg>
        <pc:spChg chg="mod">
          <ac:chgData name="Wesley da Silva Diniz" userId="1e8d36c4-1a18-4990-90f8-3ab8a754a2d8" providerId="ADAL" clId="{2153F848-67A5-45B3-AA5A-E1FA292DF734}" dt="2025-03-17T14:33:24.320" v="11" actId="14100"/>
          <ac:spMkLst>
            <pc:docMk/>
            <pc:sldMk cId="2545618476" sldId="256"/>
            <ac:spMk id="5" creationId="{2F91CA4C-24AE-4575-84D7-DF804BD5A7C0}"/>
          </ac:spMkLst>
        </pc:spChg>
        <pc:spChg chg="mod">
          <ac:chgData name="Wesley da Silva Diniz" userId="1e8d36c4-1a18-4990-90f8-3ab8a754a2d8" providerId="ADAL" clId="{2153F848-67A5-45B3-AA5A-E1FA292DF734}" dt="2025-03-17T14:34:11.982" v="48" actId="1076"/>
          <ac:spMkLst>
            <pc:docMk/>
            <pc:sldMk cId="2545618476" sldId="256"/>
            <ac:spMk id="29" creationId="{646A5BA4-D452-4333-87B2-2B851C7379A0}"/>
          </ac:spMkLst>
        </pc:spChg>
        <pc:graphicFrameChg chg="mod modGraphic">
          <ac:chgData name="Wesley da Silva Diniz" userId="1e8d36c4-1a18-4990-90f8-3ab8a754a2d8" providerId="ADAL" clId="{2153F848-67A5-45B3-AA5A-E1FA292DF734}" dt="2025-03-17T14:33:58.547" v="46" actId="20577"/>
          <ac:graphicFrameMkLst>
            <pc:docMk/>
            <pc:sldMk cId="2545618476" sldId="256"/>
            <ac:graphicFrameMk id="6" creationId="{F76363A9-E556-48A1-90D4-C9C17A3EC691}"/>
          </ac:graphicFrameMkLst>
        </pc:graphicFrameChg>
        <pc:picChg chg="mod">
          <ac:chgData name="Wesley da Silva Diniz" userId="1e8d36c4-1a18-4990-90f8-3ab8a754a2d8" providerId="ADAL" clId="{2153F848-67A5-45B3-AA5A-E1FA292DF734}" dt="2025-03-17T14:33:20.085" v="10" actId="1076"/>
          <ac:picMkLst>
            <pc:docMk/>
            <pc:sldMk cId="2545618476" sldId="256"/>
            <ac:picMk id="9" creationId="{61C2FF53-AC62-9BA4-DB2E-2C64A0EC9D2B}"/>
          </ac:picMkLst>
        </pc:picChg>
        <pc:picChg chg="mod">
          <ac:chgData name="Wesley da Silva Diniz" userId="1e8d36c4-1a18-4990-90f8-3ab8a754a2d8" providerId="ADAL" clId="{2153F848-67A5-45B3-AA5A-E1FA292DF734}" dt="2025-03-17T14:33:20.085" v="10" actId="1076"/>
          <ac:picMkLst>
            <pc:docMk/>
            <pc:sldMk cId="2545618476" sldId="256"/>
            <ac:picMk id="10" creationId="{D8DA7FC6-30FB-4871-86EF-1315CA48D611}"/>
          </ac:picMkLst>
        </pc:picChg>
        <pc:picChg chg="mod">
          <ac:chgData name="Wesley da Silva Diniz" userId="1e8d36c4-1a18-4990-90f8-3ab8a754a2d8" providerId="ADAL" clId="{2153F848-67A5-45B3-AA5A-E1FA292DF734}" dt="2025-03-17T14:33:20.085" v="10" actId="1076"/>
          <ac:picMkLst>
            <pc:docMk/>
            <pc:sldMk cId="2545618476" sldId="256"/>
            <ac:picMk id="11" creationId="{14E8576C-D51C-5889-2B87-81D68C5118C8}"/>
          </ac:picMkLst>
        </pc:picChg>
        <pc:picChg chg="mod">
          <ac:chgData name="Wesley da Silva Diniz" userId="1e8d36c4-1a18-4990-90f8-3ab8a754a2d8" providerId="ADAL" clId="{2153F848-67A5-45B3-AA5A-E1FA292DF734}" dt="2025-03-17T14:33:20.085" v="10" actId="1076"/>
          <ac:picMkLst>
            <pc:docMk/>
            <pc:sldMk cId="2545618476" sldId="256"/>
            <ac:picMk id="15" creationId="{DB4B6C81-DA3D-F37D-3994-826E6D67051F}"/>
          </ac:picMkLst>
        </pc:picChg>
        <pc:picChg chg="mod">
          <ac:chgData name="Wesley da Silva Diniz" userId="1e8d36c4-1a18-4990-90f8-3ab8a754a2d8" providerId="ADAL" clId="{2153F848-67A5-45B3-AA5A-E1FA292DF734}" dt="2025-03-17T14:33:20.085" v="10" actId="1076"/>
          <ac:picMkLst>
            <pc:docMk/>
            <pc:sldMk cId="2545618476" sldId="256"/>
            <ac:picMk id="17" creationId="{BCA0F5DE-6665-D718-5238-3B633A4CE23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.diniz\OneDrive%20-%20ConectCar%20Solu&#231;&#245;es%20em%20Mobilidade%20Eletr&#244;nica%20S%20A\wesley.diniz\Documents\introducao_estudo_taxa_recarga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.diniz\OneDrive%20-%20ConectCar%20Solu&#231;&#245;es%20em%20Mobilidade%20Eletr&#244;nica%20S%20A\wesley.diniz\Documents\introducao_estudo_taxa_recarga_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.diniz\OneDrive%20-%20ConectCar%20Solu&#231;&#245;es%20em%20Mobilidade%20Eletr&#244;nica%20S%20A\wesley.diniz\Documents\introducao_estudo_taxa_recarga_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.diniz\OneDrive%20-%20ConectCar%20Solu&#231;&#245;es%20em%20Mobilidade%20Eletr&#244;nica%20S%20A\wesley.diniz\Documents\introducao_estudo_taxa_recarga_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.diniz\OneDrive%20-%20ConectCar%20Solu&#231;&#245;es%20em%20Mobilidade%20Eletr&#244;nica%20S%20A\wesley.diniz\Documents\introducao_estudo_taxa_recarga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.diniz\OneDrive%20-%20ConectCar%20Solu&#231;&#245;es%20em%20Mobilidade%20Eletr&#244;nica%20S%20A\wesley.diniz\Documents\introducao_estudo_taxa_recarga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.diniz\OneDrive%20-%20ConectCar%20Solu&#231;&#245;es%20em%20Mobilidade%20Eletr&#244;nica%20S%20A\wesley.diniz\Documents\introducao_estudo_taxa_recarga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.diniz\OneDrive%20-%20ConectCar%20Solu&#231;&#245;es%20em%20Mobilidade%20Eletr&#244;nica%20S%20A\wesley.diniz\Documents\introducao_estudo_taxa_recarga_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.diniz\OneDrive%20-%20ConectCar%20Solu&#231;&#245;es%20em%20Mobilidade%20Eletr&#244;nica%20S%20A\wesley.diniz\Documents\introducao_estudo_taxa_recarga_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conectcar-my.sharepoint.com/personal/wesley_diniz_conectcar_com/Documents/wesley.diniz/Documents/introducao_estudo_taxa_recarga_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conectcar-my.sharepoint.com/personal/wesley_diniz_conectcar_com/Documents/wesley.diniz/Documents/introducao_estudo_taxa_recarga_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sley.diniz\OneDrive%20-%20ConectCar%20Solu&#231;&#245;es%20em%20Mobilidade%20Eletr&#244;nica%20S%20A\wesley.diniz\Documents\introducao_estudo_taxa_recarga_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Análise!$A$5</c:f>
              <c:strCache>
                <c:ptCount val="1"/>
                <c:pt idx="0">
                  <c:v>Taxa de R$ 8.98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Análise!$B$5:$N$5</c:f>
              <c:numCache>
                <c:formatCode>_-* #,##0_-;\-* #,##0_-;_-* "-"??_-;_-@_-</c:formatCode>
                <c:ptCount val="13"/>
                <c:pt idx="0">
                  <c:v>55793</c:v>
                </c:pt>
                <c:pt idx="1">
                  <c:v>55672</c:v>
                </c:pt>
                <c:pt idx="2">
                  <c:v>58909</c:v>
                </c:pt>
                <c:pt idx="3">
                  <c:v>64973</c:v>
                </c:pt>
                <c:pt idx="4">
                  <c:v>61984</c:v>
                </c:pt>
                <c:pt idx="5">
                  <c:v>59187</c:v>
                </c:pt>
                <c:pt idx="6">
                  <c:v>57973</c:v>
                </c:pt>
                <c:pt idx="7">
                  <c:v>57107</c:v>
                </c:pt>
                <c:pt idx="8">
                  <c:v>56237</c:v>
                </c:pt>
                <c:pt idx="9">
                  <c:v>55262</c:v>
                </c:pt>
                <c:pt idx="10">
                  <c:v>52794</c:v>
                </c:pt>
                <c:pt idx="11">
                  <c:v>52575</c:v>
                </c:pt>
                <c:pt idx="12">
                  <c:v>52069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0D-416E-8E61-AD658827BE64}"/>
            </c:ext>
          </c:extLst>
        </c:ser>
        <c:ser>
          <c:idx val="1"/>
          <c:order val="1"/>
          <c:tx>
            <c:strRef>
              <c:f>Análise!$A$6</c:f>
              <c:strCache>
                <c:ptCount val="1"/>
                <c:pt idx="0">
                  <c:v>Taxa de R$ 10.90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2.11677928206837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0D-416E-8E61-AD658827BE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Análise!$B$6:$N$6</c:f>
              <c:numCache>
                <c:formatCode>_-* #,##0_-;\-* #,##0_-;_-* "-"??_-;_-@_-</c:formatCode>
                <c:ptCount val="13"/>
                <c:pt idx="0">
                  <c:v>4577</c:v>
                </c:pt>
                <c:pt idx="1">
                  <c:v>4559</c:v>
                </c:pt>
                <c:pt idx="2">
                  <c:v>4381</c:v>
                </c:pt>
                <c:pt idx="3">
                  <c:v>4025</c:v>
                </c:pt>
                <c:pt idx="4">
                  <c:v>4194</c:v>
                </c:pt>
                <c:pt idx="5">
                  <c:v>4229</c:v>
                </c:pt>
                <c:pt idx="6">
                  <c:v>4221</c:v>
                </c:pt>
                <c:pt idx="7">
                  <c:v>4256</c:v>
                </c:pt>
                <c:pt idx="8">
                  <c:v>4181</c:v>
                </c:pt>
                <c:pt idx="9">
                  <c:v>4144</c:v>
                </c:pt>
                <c:pt idx="10">
                  <c:v>4055</c:v>
                </c:pt>
                <c:pt idx="11">
                  <c:v>4044</c:v>
                </c:pt>
                <c:pt idx="12">
                  <c:v>4011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0D-416E-8E61-AD658827BE64}"/>
            </c:ext>
          </c:extLst>
        </c:ser>
        <c:ser>
          <c:idx val="2"/>
          <c:order val="2"/>
          <c:tx>
            <c:strRef>
              <c:f>Análise!$A$7</c:f>
              <c:strCache>
                <c:ptCount val="1"/>
                <c:pt idx="0">
                  <c:v>Taxa de R$ 11.30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Análise!$B$7:$N$7</c:f>
              <c:numCache>
                <c:formatCode>_-* #,##0_-;\-* #,##0_-;_-* "-"??_-;_-@_-</c:formatCode>
                <c:ptCount val="13"/>
                <c:pt idx="0">
                  <c:v>51440</c:v>
                </c:pt>
                <c:pt idx="1">
                  <c:v>51902</c:v>
                </c:pt>
                <c:pt idx="2">
                  <c:v>49869</c:v>
                </c:pt>
                <c:pt idx="3">
                  <c:v>44574</c:v>
                </c:pt>
                <c:pt idx="4">
                  <c:v>48162</c:v>
                </c:pt>
                <c:pt idx="5">
                  <c:v>50761</c:v>
                </c:pt>
                <c:pt idx="6">
                  <c:v>52220</c:v>
                </c:pt>
                <c:pt idx="7">
                  <c:v>52990</c:v>
                </c:pt>
                <c:pt idx="8">
                  <c:v>53727</c:v>
                </c:pt>
                <c:pt idx="9">
                  <c:v>54803</c:v>
                </c:pt>
                <c:pt idx="10">
                  <c:v>55223</c:v>
                </c:pt>
                <c:pt idx="11">
                  <c:v>56330</c:v>
                </c:pt>
                <c:pt idx="12">
                  <c:v>57642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0D-416E-8E61-AD658827BE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504135696"/>
        <c:axId val="1504134256"/>
      </c:barChart>
      <c:dateAx>
        <c:axId val="15041356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04134256"/>
        <c:crosses val="autoZero"/>
        <c:auto val="1"/>
        <c:lblOffset val="100"/>
        <c:baseTimeUnit val="months"/>
      </c:dateAx>
      <c:valAx>
        <c:axId val="1504134256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50413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-5400000" vert="horz"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'GRAFICO SLIDE 12 E 13'!$D$14</c:f>
              <c:strCache>
                <c:ptCount val="1"/>
                <c:pt idx="0">
                  <c:v>1 Mes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13'!$B$15:$B$18</c:f>
              <c:strCache>
                <c:ptCount val="4"/>
                <c:pt idx="0">
                  <c:v>Taxa de R$ 19.23</c:v>
                </c:pt>
                <c:pt idx="1">
                  <c:v>Taxa de R$ 26.94</c:v>
                </c:pt>
                <c:pt idx="2">
                  <c:v>Taxa de R$ 29.90</c:v>
                </c:pt>
                <c:pt idx="3">
                  <c:v>Taxa de R$ 30.90</c:v>
                </c:pt>
              </c:strCache>
            </c:strRef>
          </c:cat>
          <c:val>
            <c:numRef>
              <c:f>'GRAFICO SLIDE 12 E 13'!$D$15:$D$18</c:f>
              <c:numCache>
                <c:formatCode>_-* #,##0_-;\-* #,##0_-;_-* "-"??_-;_-@_-</c:formatCode>
                <c:ptCount val="4"/>
                <c:pt idx="0">
                  <c:v>5448</c:v>
                </c:pt>
                <c:pt idx="1">
                  <c:v>7</c:v>
                </c:pt>
                <c:pt idx="2">
                  <c:v>244</c:v>
                </c:pt>
                <c:pt idx="3">
                  <c:v>4899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AC-43F6-BA69-B0B9FA8D7704}"/>
            </c:ext>
          </c:extLst>
        </c:ser>
        <c:ser>
          <c:idx val="1"/>
          <c:order val="1"/>
          <c:tx>
            <c:strRef>
              <c:f>'GRAFICO SLIDE 12 E 13'!$E$14</c:f>
              <c:strCache>
                <c:ptCount val="1"/>
                <c:pt idx="0">
                  <c:v>2 Meses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13'!$B$15:$B$18</c:f>
              <c:strCache>
                <c:ptCount val="4"/>
                <c:pt idx="0">
                  <c:v>Taxa de R$ 19.23</c:v>
                </c:pt>
                <c:pt idx="1">
                  <c:v>Taxa de R$ 26.94</c:v>
                </c:pt>
                <c:pt idx="2">
                  <c:v>Taxa de R$ 29.90</c:v>
                </c:pt>
                <c:pt idx="3">
                  <c:v>Taxa de R$ 30.90</c:v>
                </c:pt>
              </c:strCache>
            </c:strRef>
          </c:cat>
          <c:val>
            <c:numRef>
              <c:f>'GRAFICO SLIDE 12 E 13'!$E$15:$E$18</c:f>
              <c:numCache>
                <c:formatCode>_-* #,##0_-;\-* #,##0_-;_-* "-"??_-;_-@_-</c:formatCode>
                <c:ptCount val="4"/>
                <c:pt idx="0">
                  <c:v>721</c:v>
                </c:pt>
                <c:pt idx="1">
                  <c:v>1</c:v>
                </c:pt>
                <c:pt idx="2">
                  <c:v>38</c:v>
                </c:pt>
                <c:pt idx="3">
                  <c:v>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AC-43F6-BA69-B0B9FA8D7704}"/>
            </c:ext>
          </c:extLst>
        </c:ser>
        <c:ser>
          <c:idx val="2"/>
          <c:order val="2"/>
          <c:tx>
            <c:strRef>
              <c:f>'GRAFICO SLIDE 12 E 13'!$F$14</c:f>
              <c:strCache>
                <c:ptCount val="1"/>
                <c:pt idx="0">
                  <c:v>3 Meses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13'!$B$15:$B$18</c:f>
              <c:strCache>
                <c:ptCount val="4"/>
                <c:pt idx="0">
                  <c:v>Taxa de R$ 19.23</c:v>
                </c:pt>
                <c:pt idx="1">
                  <c:v>Taxa de R$ 26.94</c:v>
                </c:pt>
                <c:pt idx="2">
                  <c:v>Taxa de R$ 29.90</c:v>
                </c:pt>
                <c:pt idx="3">
                  <c:v>Taxa de R$ 30.90</c:v>
                </c:pt>
              </c:strCache>
            </c:strRef>
          </c:cat>
          <c:val>
            <c:numRef>
              <c:f>'GRAFICO SLIDE 12 E 13'!$F$15:$F$18</c:f>
              <c:numCache>
                <c:formatCode>_-* #,##0_-;\-* #,##0_-;_-* "-"??_-;_-@_-</c:formatCode>
                <c:ptCount val="4"/>
                <c:pt idx="0">
                  <c:v>356</c:v>
                </c:pt>
                <c:pt idx="2">
                  <c:v>21</c:v>
                </c:pt>
                <c:pt idx="3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AC-43F6-BA69-B0B9FA8D7704}"/>
            </c:ext>
          </c:extLst>
        </c:ser>
        <c:ser>
          <c:idx val="3"/>
          <c:order val="3"/>
          <c:tx>
            <c:strRef>
              <c:f>'GRAFICO SLIDE 12 E 13'!$G$14</c:f>
              <c:strCache>
                <c:ptCount val="1"/>
                <c:pt idx="0">
                  <c:v>4 Meses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13'!$B$15:$B$18</c:f>
              <c:strCache>
                <c:ptCount val="4"/>
                <c:pt idx="0">
                  <c:v>Taxa de R$ 19.23</c:v>
                </c:pt>
                <c:pt idx="1">
                  <c:v>Taxa de R$ 26.94</c:v>
                </c:pt>
                <c:pt idx="2">
                  <c:v>Taxa de R$ 29.90</c:v>
                </c:pt>
                <c:pt idx="3">
                  <c:v>Taxa de R$ 30.90</c:v>
                </c:pt>
              </c:strCache>
            </c:strRef>
          </c:cat>
          <c:val>
            <c:numRef>
              <c:f>'GRAFICO SLIDE 12 E 13'!$G$15:$G$18</c:f>
              <c:numCache>
                <c:formatCode>_-* #,##0_-;\-* #,##0_-;_-* "-"??_-;_-@_-</c:formatCode>
                <c:ptCount val="4"/>
                <c:pt idx="0">
                  <c:v>235</c:v>
                </c:pt>
                <c:pt idx="2">
                  <c:v>11</c:v>
                </c:pt>
                <c:pt idx="3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AC-43F6-BA69-B0B9FA8D7704}"/>
            </c:ext>
          </c:extLst>
        </c:ser>
        <c:ser>
          <c:idx val="4"/>
          <c:order val="4"/>
          <c:tx>
            <c:strRef>
              <c:f>'GRAFICO SLIDE 12 E 13'!$H$14</c:f>
              <c:strCache>
                <c:ptCount val="1"/>
                <c:pt idx="0">
                  <c:v>5 Meses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13'!$B$15:$B$18</c:f>
              <c:strCache>
                <c:ptCount val="4"/>
                <c:pt idx="0">
                  <c:v>Taxa de R$ 19.23</c:v>
                </c:pt>
                <c:pt idx="1">
                  <c:v>Taxa de R$ 26.94</c:v>
                </c:pt>
                <c:pt idx="2">
                  <c:v>Taxa de R$ 29.90</c:v>
                </c:pt>
                <c:pt idx="3">
                  <c:v>Taxa de R$ 30.90</c:v>
                </c:pt>
              </c:strCache>
            </c:strRef>
          </c:cat>
          <c:val>
            <c:numRef>
              <c:f>'GRAFICO SLIDE 12 E 13'!$H$15:$H$18</c:f>
              <c:numCache>
                <c:formatCode>_-* #,##0_-;\-* #,##0_-;_-* "-"??_-;_-@_-</c:formatCode>
                <c:ptCount val="4"/>
                <c:pt idx="0">
                  <c:v>179</c:v>
                </c:pt>
                <c:pt idx="2">
                  <c:v>14</c:v>
                </c:pt>
                <c:pt idx="3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AC-43F6-BA69-B0B9FA8D7704}"/>
            </c:ext>
          </c:extLst>
        </c:ser>
        <c:ser>
          <c:idx val="5"/>
          <c:order val="5"/>
          <c:tx>
            <c:strRef>
              <c:f>'GRAFICO SLIDE 12 E 13'!$I$14</c:f>
              <c:strCache>
                <c:ptCount val="1"/>
                <c:pt idx="0">
                  <c:v>A partir de 6 Meses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13'!$B$15:$B$18</c:f>
              <c:strCache>
                <c:ptCount val="4"/>
                <c:pt idx="0">
                  <c:v>Taxa de R$ 19.23</c:v>
                </c:pt>
                <c:pt idx="1">
                  <c:v>Taxa de R$ 26.94</c:v>
                </c:pt>
                <c:pt idx="2">
                  <c:v>Taxa de R$ 29.90</c:v>
                </c:pt>
                <c:pt idx="3">
                  <c:v>Taxa de R$ 30.90</c:v>
                </c:pt>
              </c:strCache>
            </c:strRef>
          </c:cat>
          <c:val>
            <c:numRef>
              <c:f>'GRAFICO SLIDE 12 E 13'!$I$15:$I$18</c:f>
              <c:numCache>
                <c:formatCode>_-* #,##0_-;\-* #,##0_-;_-* "-"??_-;_-@_-</c:formatCode>
                <c:ptCount val="4"/>
                <c:pt idx="0">
                  <c:v>5374</c:v>
                </c:pt>
                <c:pt idx="1">
                  <c:v>16</c:v>
                </c:pt>
                <c:pt idx="2">
                  <c:v>535</c:v>
                </c:pt>
                <c:pt idx="3">
                  <c:v>4106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AC-43F6-BA69-B0B9FA8D7704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020215135"/>
        <c:axId val="1020221855"/>
      </c:barChart>
      <c:catAx>
        <c:axId val="102021513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0221855"/>
        <c:crosses val="autoZero"/>
        <c:auto val="1"/>
        <c:lblAlgn val="ctr"/>
        <c:lblOffset val="100"/>
        <c:noMultiLvlLbl val="0"/>
      </c:catAx>
      <c:valAx>
        <c:axId val="1020221855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crossAx val="102021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'GRAFICO SLIDE 12 E 13'!$C$20</c:f>
              <c:strCache>
                <c:ptCount val="1"/>
                <c:pt idx="0">
                  <c:v>Base Habilitada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13'!$B$21:$B$23</c:f>
              <c:strCache>
                <c:ptCount val="3"/>
                <c:pt idx="0">
                  <c:v>Taxa de R$ 21.50</c:v>
                </c:pt>
                <c:pt idx="1">
                  <c:v>Taxa de R$ 39.90</c:v>
                </c:pt>
                <c:pt idx="2">
                  <c:v>Taxa de R$ 41.30</c:v>
                </c:pt>
              </c:strCache>
            </c:strRef>
          </c:cat>
          <c:val>
            <c:numRef>
              <c:f>'GRAFICO SLIDE 12 E 13'!$C$21:$C$23</c:f>
              <c:numCache>
                <c:formatCode>_-* #,##0_-;\-* #,##0_-;_-* "-"??_-;_-@_-</c:formatCode>
                <c:ptCount val="3"/>
                <c:pt idx="0">
                  <c:v>18551</c:v>
                </c:pt>
                <c:pt idx="1">
                  <c:v>942</c:v>
                </c:pt>
                <c:pt idx="2">
                  <c:v>10940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C-41B9-97D1-477064E3BE4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032151279"/>
        <c:axId val="1032166159"/>
      </c:barChart>
      <c:catAx>
        <c:axId val="10321512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2166159"/>
        <c:crosses val="autoZero"/>
        <c:auto val="1"/>
        <c:lblAlgn val="ctr"/>
        <c:lblOffset val="100"/>
        <c:noMultiLvlLbl val="0"/>
      </c:catAx>
      <c:valAx>
        <c:axId val="1032166159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crossAx val="1032151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'GRAFICO SLIDE 12 E 13'!$D$20</c:f>
              <c:strCache>
                <c:ptCount val="1"/>
                <c:pt idx="0">
                  <c:v>1 Mes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13'!$B$21:$B$23</c:f>
              <c:strCache>
                <c:ptCount val="3"/>
                <c:pt idx="0">
                  <c:v>Taxa de R$ 21.50</c:v>
                </c:pt>
                <c:pt idx="1">
                  <c:v>Taxa de R$ 39.90</c:v>
                </c:pt>
                <c:pt idx="2">
                  <c:v>Taxa de R$ 41.30</c:v>
                </c:pt>
              </c:strCache>
            </c:strRef>
          </c:cat>
          <c:val>
            <c:numRef>
              <c:f>'GRAFICO SLIDE 12 E 13'!$D$21:$D$23</c:f>
              <c:numCache>
                <c:formatCode>_-* #,##0_-;\-* #,##0_-;_-* "-"??_-;_-@_-</c:formatCode>
                <c:ptCount val="3"/>
                <c:pt idx="0">
                  <c:v>10024</c:v>
                </c:pt>
                <c:pt idx="1">
                  <c:v>320</c:v>
                </c:pt>
                <c:pt idx="2">
                  <c:v>5737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A6-42F9-A1C8-901A1F7DF8FD}"/>
            </c:ext>
          </c:extLst>
        </c:ser>
        <c:ser>
          <c:idx val="1"/>
          <c:order val="1"/>
          <c:tx>
            <c:strRef>
              <c:f>'GRAFICO SLIDE 12 E 13'!$E$20</c:f>
              <c:strCache>
                <c:ptCount val="1"/>
                <c:pt idx="0">
                  <c:v>2 Meses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13'!$B$21:$B$23</c:f>
              <c:strCache>
                <c:ptCount val="3"/>
                <c:pt idx="0">
                  <c:v>Taxa de R$ 21.50</c:v>
                </c:pt>
                <c:pt idx="1">
                  <c:v>Taxa de R$ 39.90</c:v>
                </c:pt>
                <c:pt idx="2">
                  <c:v>Taxa de R$ 41.30</c:v>
                </c:pt>
              </c:strCache>
            </c:strRef>
          </c:cat>
          <c:val>
            <c:numRef>
              <c:f>'GRAFICO SLIDE 12 E 13'!$E$21:$E$23</c:f>
              <c:numCache>
                <c:formatCode>_-* #,##0_-;\-* #,##0_-;_-* "-"??_-;_-@_-</c:formatCode>
                <c:ptCount val="3"/>
                <c:pt idx="0">
                  <c:v>985</c:v>
                </c:pt>
                <c:pt idx="1">
                  <c:v>50</c:v>
                </c:pt>
                <c:pt idx="2">
                  <c:v>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A6-42F9-A1C8-901A1F7DF8FD}"/>
            </c:ext>
          </c:extLst>
        </c:ser>
        <c:ser>
          <c:idx val="2"/>
          <c:order val="2"/>
          <c:tx>
            <c:strRef>
              <c:f>'GRAFICO SLIDE 12 E 13'!$F$20</c:f>
              <c:strCache>
                <c:ptCount val="1"/>
                <c:pt idx="0">
                  <c:v>3 Meses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13'!$B$21:$B$23</c:f>
              <c:strCache>
                <c:ptCount val="3"/>
                <c:pt idx="0">
                  <c:v>Taxa de R$ 21.50</c:v>
                </c:pt>
                <c:pt idx="1">
                  <c:v>Taxa de R$ 39.90</c:v>
                </c:pt>
                <c:pt idx="2">
                  <c:v>Taxa de R$ 41.30</c:v>
                </c:pt>
              </c:strCache>
            </c:strRef>
          </c:cat>
          <c:val>
            <c:numRef>
              <c:f>'GRAFICO SLIDE 12 E 13'!$F$21:$F$23</c:f>
              <c:numCache>
                <c:formatCode>_-* #,##0_-;\-* #,##0_-;_-* "-"??_-;_-@_-</c:formatCode>
                <c:ptCount val="3"/>
                <c:pt idx="0">
                  <c:v>474</c:v>
                </c:pt>
                <c:pt idx="1">
                  <c:v>24</c:v>
                </c:pt>
                <c:pt idx="2">
                  <c:v>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A6-42F9-A1C8-901A1F7DF8FD}"/>
            </c:ext>
          </c:extLst>
        </c:ser>
        <c:ser>
          <c:idx val="3"/>
          <c:order val="3"/>
          <c:tx>
            <c:strRef>
              <c:f>'GRAFICO SLIDE 12 E 13'!$G$20</c:f>
              <c:strCache>
                <c:ptCount val="1"/>
                <c:pt idx="0">
                  <c:v>4 Meses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13'!$B$21:$B$23</c:f>
              <c:strCache>
                <c:ptCount val="3"/>
                <c:pt idx="0">
                  <c:v>Taxa de R$ 21.50</c:v>
                </c:pt>
                <c:pt idx="1">
                  <c:v>Taxa de R$ 39.90</c:v>
                </c:pt>
                <c:pt idx="2">
                  <c:v>Taxa de R$ 41.30</c:v>
                </c:pt>
              </c:strCache>
            </c:strRef>
          </c:cat>
          <c:val>
            <c:numRef>
              <c:f>'GRAFICO SLIDE 12 E 13'!$G$21:$G$23</c:f>
              <c:numCache>
                <c:formatCode>_-* #,##0_-;\-* #,##0_-;_-* "-"??_-;_-@_-</c:formatCode>
                <c:ptCount val="3"/>
                <c:pt idx="0">
                  <c:v>311</c:v>
                </c:pt>
                <c:pt idx="1">
                  <c:v>17</c:v>
                </c:pt>
                <c:pt idx="2">
                  <c:v>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A6-42F9-A1C8-901A1F7DF8FD}"/>
            </c:ext>
          </c:extLst>
        </c:ser>
        <c:ser>
          <c:idx val="4"/>
          <c:order val="4"/>
          <c:tx>
            <c:strRef>
              <c:f>'GRAFICO SLIDE 12 E 13'!$H$20</c:f>
              <c:strCache>
                <c:ptCount val="1"/>
                <c:pt idx="0">
                  <c:v>5 Meses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13'!$B$21:$B$23</c:f>
              <c:strCache>
                <c:ptCount val="3"/>
                <c:pt idx="0">
                  <c:v>Taxa de R$ 21.50</c:v>
                </c:pt>
                <c:pt idx="1">
                  <c:v>Taxa de R$ 39.90</c:v>
                </c:pt>
                <c:pt idx="2">
                  <c:v>Taxa de R$ 41.30</c:v>
                </c:pt>
              </c:strCache>
            </c:strRef>
          </c:cat>
          <c:val>
            <c:numRef>
              <c:f>'GRAFICO SLIDE 12 E 13'!$H$21:$H$23</c:f>
              <c:numCache>
                <c:formatCode>_-* #,##0_-;\-* #,##0_-;_-* "-"??_-;_-@_-</c:formatCode>
                <c:ptCount val="3"/>
                <c:pt idx="0">
                  <c:v>254</c:v>
                </c:pt>
                <c:pt idx="1">
                  <c:v>8</c:v>
                </c:pt>
                <c:pt idx="2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A6-42F9-A1C8-901A1F7DF8FD}"/>
            </c:ext>
          </c:extLst>
        </c:ser>
        <c:ser>
          <c:idx val="5"/>
          <c:order val="5"/>
          <c:tx>
            <c:strRef>
              <c:f>'GRAFICO SLIDE 12 E 13'!$I$20</c:f>
              <c:strCache>
                <c:ptCount val="1"/>
                <c:pt idx="0">
                  <c:v>A partir de 6 Meses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13'!$B$21:$B$23</c:f>
              <c:strCache>
                <c:ptCount val="3"/>
                <c:pt idx="0">
                  <c:v>Taxa de R$ 21.50</c:v>
                </c:pt>
                <c:pt idx="1">
                  <c:v>Taxa de R$ 39.90</c:v>
                </c:pt>
                <c:pt idx="2">
                  <c:v>Taxa de R$ 41.30</c:v>
                </c:pt>
              </c:strCache>
            </c:strRef>
          </c:cat>
          <c:val>
            <c:numRef>
              <c:f>'GRAFICO SLIDE 12 E 13'!$I$21:$I$23</c:f>
              <c:numCache>
                <c:formatCode>_-* #,##0_-;\-* #,##0_-;_-* "-"??_-;_-@_-</c:formatCode>
                <c:ptCount val="3"/>
                <c:pt idx="0">
                  <c:v>6503</c:v>
                </c:pt>
                <c:pt idx="1">
                  <c:v>523</c:v>
                </c:pt>
                <c:pt idx="2">
                  <c:v>3716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3A6-42F9-A1C8-901A1F7DF8F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032071119"/>
        <c:axId val="1032065839"/>
      </c:barChart>
      <c:catAx>
        <c:axId val="103207111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2065839"/>
        <c:crosses val="autoZero"/>
        <c:auto val="1"/>
        <c:lblAlgn val="ctr"/>
        <c:lblOffset val="100"/>
        <c:noMultiLvlLbl val="0"/>
      </c:catAx>
      <c:valAx>
        <c:axId val="1032065839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crossAx val="1032071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055562493020967E-2"/>
          <c:y val="9.5330597163102132E-2"/>
          <c:w val="0.86184559376115222"/>
          <c:h val="9.60575931413173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Análise!$A$9</c:f>
              <c:strCache>
                <c:ptCount val="1"/>
                <c:pt idx="0">
                  <c:v>Taxa de R$ 14.68</c:v>
                </c:pt>
              </c:strCache>
            </c:strRef>
          </c:tx>
          <c:spPr>
            <a:solidFill>
              <a:srgbClr val="FF633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Análise!$B$9:$N$9</c:f>
              <c:numCache>
                <c:formatCode>_-* #,##0_-;\-* #,##0_-;_-* "-"??_-;_-@_-</c:formatCode>
                <c:ptCount val="13"/>
                <c:pt idx="0">
                  <c:v>28724</c:v>
                </c:pt>
                <c:pt idx="1">
                  <c:v>28770</c:v>
                </c:pt>
                <c:pt idx="2">
                  <c:v>29758</c:v>
                </c:pt>
                <c:pt idx="3">
                  <c:v>32423</c:v>
                </c:pt>
                <c:pt idx="4">
                  <c:v>30862</c:v>
                </c:pt>
                <c:pt idx="5">
                  <c:v>29670</c:v>
                </c:pt>
                <c:pt idx="6">
                  <c:v>28757</c:v>
                </c:pt>
                <c:pt idx="7">
                  <c:v>28282</c:v>
                </c:pt>
                <c:pt idx="8">
                  <c:v>27802</c:v>
                </c:pt>
                <c:pt idx="9">
                  <c:v>27578</c:v>
                </c:pt>
                <c:pt idx="10">
                  <c:v>27362</c:v>
                </c:pt>
                <c:pt idx="11">
                  <c:v>27107</c:v>
                </c:pt>
                <c:pt idx="12">
                  <c:v>26825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B4-420E-95E7-80EF120B92EA}"/>
            </c:ext>
          </c:extLst>
        </c:ser>
        <c:ser>
          <c:idx val="1"/>
          <c:order val="1"/>
          <c:tx>
            <c:strRef>
              <c:f>Análise!$A$10</c:f>
              <c:strCache>
                <c:ptCount val="1"/>
                <c:pt idx="0">
                  <c:v>Taxa de R$ 17.96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Análise!$B$10:$N$10</c:f>
              <c:numCache>
                <c:formatCode>_-* #,##0_-;\-* #,##0_-;_-* "-"??_-;_-@_-</c:formatCode>
                <c:ptCount val="13"/>
                <c:pt idx="0">
                  <c:v>52</c:v>
                </c:pt>
                <c:pt idx="1">
                  <c:v>48</c:v>
                </c:pt>
                <c:pt idx="2">
                  <c:v>53</c:v>
                </c:pt>
                <c:pt idx="3">
                  <c:v>47</c:v>
                </c:pt>
                <c:pt idx="4">
                  <c:v>54</c:v>
                </c:pt>
                <c:pt idx="5">
                  <c:v>49</c:v>
                </c:pt>
                <c:pt idx="6">
                  <c:v>52</c:v>
                </c:pt>
                <c:pt idx="7">
                  <c:v>49</c:v>
                </c:pt>
                <c:pt idx="8">
                  <c:v>44</c:v>
                </c:pt>
                <c:pt idx="9">
                  <c:v>52</c:v>
                </c:pt>
                <c:pt idx="10">
                  <c:v>58</c:v>
                </c:pt>
                <c:pt idx="11">
                  <c:v>82</c:v>
                </c:pt>
                <c:pt idx="1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B4-420E-95E7-80EF120B92EA}"/>
            </c:ext>
          </c:extLst>
        </c:ser>
        <c:ser>
          <c:idx val="2"/>
          <c:order val="2"/>
          <c:tx>
            <c:strRef>
              <c:f>Análise!$A$11</c:f>
              <c:strCache>
                <c:ptCount val="1"/>
                <c:pt idx="0">
                  <c:v>Taxa de R$ 20.90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Análise!$B$11:$N$11</c:f>
              <c:numCache>
                <c:formatCode>_-* #,##0_-;\-* #,##0_-;_-* "-"??_-;_-@_-</c:formatCode>
                <c:ptCount val="13"/>
                <c:pt idx="0">
                  <c:v>2146</c:v>
                </c:pt>
                <c:pt idx="1">
                  <c:v>2088</c:v>
                </c:pt>
                <c:pt idx="2">
                  <c:v>2004</c:v>
                </c:pt>
                <c:pt idx="3">
                  <c:v>1839</c:v>
                </c:pt>
                <c:pt idx="4">
                  <c:v>1877</c:v>
                </c:pt>
                <c:pt idx="5">
                  <c:v>1941</c:v>
                </c:pt>
                <c:pt idx="6">
                  <c:v>1949</c:v>
                </c:pt>
                <c:pt idx="7">
                  <c:v>1928</c:v>
                </c:pt>
                <c:pt idx="8">
                  <c:v>1944</c:v>
                </c:pt>
                <c:pt idx="9">
                  <c:v>1945</c:v>
                </c:pt>
                <c:pt idx="10">
                  <c:v>1900</c:v>
                </c:pt>
                <c:pt idx="11">
                  <c:v>1834</c:v>
                </c:pt>
                <c:pt idx="12">
                  <c:v>1826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B4-420E-95E7-80EF120B92EA}"/>
            </c:ext>
          </c:extLst>
        </c:ser>
        <c:ser>
          <c:idx val="3"/>
          <c:order val="3"/>
          <c:tx>
            <c:strRef>
              <c:f>Análise!$A$12</c:f>
              <c:strCache>
                <c:ptCount val="1"/>
                <c:pt idx="0">
                  <c:v>Taxa de R$ 21.90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Análise!$B$12:$N$12</c:f>
              <c:numCache>
                <c:formatCode>_-* #,##0_-;\-* #,##0_-;_-* "-"??_-;_-@_-</c:formatCode>
                <c:ptCount val="13"/>
                <c:pt idx="0">
                  <c:v>21968</c:v>
                </c:pt>
                <c:pt idx="1">
                  <c:v>22209</c:v>
                </c:pt>
                <c:pt idx="2">
                  <c:v>21024</c:v>
                </c:pt>
                <c:pt idx="3">
                  <c:v>18363</c:v>
                </c:pt>
                <c:pt idx="4">
                  <c:v>19742</c:v>
                </c:pt>
                <c:pt idx="5">
                  <c:v>20990</c:v>
                </c:pt>
                <c:pt idx="6">
                  <c:v>21578</c:v>
                </c:pt>
                <c:pt idx="7">
                  <c:v>22129</c:v>
                </c:pt>
                <c:pt idx="8">
                  <c:v>22503</c:v>
                </c:pt>
                <c:pt idx="9">
                  <c:v>23230</c:v>
                </c:pt>
                <c:pt idx="10">
                  <c:v>24485</c:v>
                </c:pt>
                <c:pt idx="11">
                  <c:v>24501</c:v>
                </c:pt>
                <c:pt idx="12">
                  <c:v>24990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B4-420E-95E7-80EF120B92E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867026815"/>
        <c:axId val="1867028255"/>
      </c:barChart>
      <c:dateAx>
        <c:axId val="186702681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7028255"/>
        <c:crosses val="autoZero"/>
        <c:auto val="1"/>
        <c:lblOffset val="100"/>
        <c:baseTimeUnit val="months"/>
      </c:dateAx>
      <c:valAx>
        <c:axId val="1867028255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867026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Análise!$A$14</c:f>
              <c:strCache>
                <c:ptCount val="1"/>
                <c:pt idx="0">
                  <c:v>Taxa de R$ 19.23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Análise!$B$14:$N$14</c:f>
              <c:numCache>
                <c:formatCode>_-* #,##0_-;\-* #,##0_-;_-* "-"??_-;_-@_-</c:formatCode>
                <c:ptCount val="13"/>
                <c:pt idx="0">
                  <c:v>13467</c:v>
                </c:pt>
                <c:pt idx="1">
                  <c:v>13204</c:v>
                </c:pt>
                <c:pt idx="2">
                  <c:v>13481</c:v>
                </c:pt>
                <c:pt idx="3">
                  <c:v>14405</c:v>
                </c:pt>
                <c:pt idx="4">
                  <c:v>13809</c:v>
                </c:pt>
                <c:pt idx="5">
                  <c:v>13329</c:v>
                </c:pt>
                <c:pt idx="6">
                  <c:v>13079</c:v>
                </c:pt>
                <c:pt idx="7">
                  <c:v>12861</c:v>
                </c:pt>
                <c:pt idx="8">
                  <c:v>12654</c:v>
                </c:pt>
                <c:pt idx="9">
                  <c:v>12572</c:v>
                </c:pt>
                <c:pt idx="10">
                  <c:v>12779</c:v>
                </c:pt>
                <c:pt idx="11">
                  <c:v>12511</c:v>
                </c:pt>
                <c:pt idx="12">
                  <c:v>12313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0-4E6C-8EED-37D827F5F618}"/>
            </c:ext>
          </c:extLst>
        </c:ser>
        <c:ser>
          <c:idx val="1"/>
          <c:order val="1"/>
          <c:tx>
            <c:strRef>
              <c:f>Análise!$A$15</c:f>
              <c:strCache>
                <c:ptCount val="1"/>
                <c:pt idx="0">
                  <c:v>Taxa de R$ 26.94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Análise!$B$15:$N$15</c:f>
              <c:numCache>
                <c:formatCode>_-* #,##0_-;\-* #,##0_-;_-* "-"??_-;_-@_-</c:formatCode>
                <c:ptCount val="13"/>
                <c:pt idx="0">
                  <c:v>23</c:v>
                </c:pt>
                <c:pt idx="1">
                  <c:v>23</c:v>
                </c:pt>
                <c:pt idx="2">
                  <c:v>24</c:v>
                </c:pt>
                <c:pt idx="3">
                  <c:v>25</c:v>
                </c:pt>
                <c:pt idx="4">
                  <c:v>27</c:v>
                </c:pt>
                <c:pt idx="5">
                  <c:v>23</c:v>
                </c:pt>
                <c:pt idx="6">
                  <c:v>24</c:v>
                </c:pt>
                <c:pt idx="7">
                  <c:v>23</c:v>
                </c:pt>
                <c:pt idx="8">
                  <c:v>23</c:v>
                </c:pt>
                <c:pt idx="9">
                  <c:v>20</c:v>
                </c:pt>
                <c:pt idx="10">
                  <c:v>20</c:v>
                </c:pt>
                <c:pt idx="11">
                  <c:v>24</c:v>
                </c:pt>
                <c:pt idx="1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00-4E6C-8EED-37D827F5F618}"/>
            </c:ext>
          </c:extLst>
        </c:ser>
        <c:ser>
          <c:idx val="2"/>
          <c:order val="2"/>
          <c:tx>
            <c:strRef>
              <c:f>Análise!$A$16</c:f>
              <c:strCache>
                <c:ptCount val="1"/>
                <c:pt idx="0">
                  <c:v>Taxa de R$ 29.90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Análise!$B$16:$N$16</c:f>
              <c:numCache>
                <c:formatCode>_-* #,##0_-;\-* #,##0_-;_-* "-"??_-;_-@_-</c:formatCode>
                <c:ptCount val="13"/>
                <c:pt idx="0">
                  <c:v>1002</c:v>
                </c:pt>
                <c:pt idx="1">
                  <c:v>1014</c:v>
                </c:pt>
                <c:pt idx="2">
                  <c:v>948</c:v>
                </c:pt>
                <c:pt idx="3">
                  <c:v>858</c:v>
                </c:pt>
                <c:pt idx="4">
                  <c:v>892</c:v>
                </c:pt>
                <c:pt idx="5">
                  <c:v>913</c:v>
                </c:pt>
                <c:pt idx="6">
                  <c:v>896</c:v>
                </c:pt>
                <c:pt idx="7">
                  <c:v>888</c:v>
                </c:pt>
                <c:pt idx="8">
                  <c:v>870</c:v>
                </c:pt>
                <c:pt idx="9">
                  <c:v>860</c:v>
                </c:pt>
                <c:pt idx="10">
                  <c:v>889</c:v>
                </c:pt>
                <c:pt idx="11">
                  <c:v>868</c:v>
                </c:pt>
                <c:pt idx="12">
                  <c:v>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00-4E6C-8EED-37D827F5F618}"/>
            </c:ext>
          </c:extLst>
        </c:ser>
        <c:ser>
          <c:idx val="3"/>
          <c:order val="3"/>
          <c:tx>
            <c:strRef>
              <c:f>Análise!$A$17</c:f>
              <c:strCache>
                <c:ptCount val="1"/>
                <c:pt idx="0">
                  <c:v>Taxa de R$ 30.90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Análise!$B$17:$N$17</c:f>
              <c:numCache>
                <c:formatCode>_-* #,##0_-;\-* #,##0_-;_-* "-"??_-;_-@_-</c:formatCode>
                <c:ptCount val="13"/>
                <c:pt idx="0">
                  <c:v>9590</c:v>
                </c:pt>
                <c:pt idx="1">
                  <c:v>9564</c:v>
                </c:pt>
                <c:pt idx="2">
                  <c:v>9166</c:v>
                </c:pt>
                <c:pt idx="3">
                  <c:v>8180</c:v>
                </c:pt>
                <c:pt idx="4">
                  <c:v>8563</c:v>
                </c:pt>
                <c:pt idx="5">
                  <c:v>9011</c:v>
                </c:pt>
                <c:pt idx="6">
                  <c:v>9221</c:v>
                </c:pt>
                <c:pt idx="7">
                  <c:v>9366</c:v>
                </c:pt>
                <c:pt idx="8">
                  <c:v>9563</c:v>
                </c:pt>
                <c:pt idx="9">
                  <c:v>9733</c:v>
                </c:pt>
                <c:pt idx="10">
                  <c:v>10500</c:v>
                </c:pt>
                <c:pt idx="11">
                  <c:v>10411</c:v>
                </c:pt>
                <c:pt idx="12">
                  <c:v>10544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00-4E6C-8EED-37D827F5F61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875447375"/>
        <c:axId val="1875443055"/>
      </c:barChart>
      <c:dateAx>
        <c:axId val="1875447375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75443055"/>
        <c:crosses val="autoZero"/>
        <c:auto val="1"/>
        <c:lblOffset val="100"/>
        <c:baseTimeUnit val="months"/>
      </c:dateAx>
      <c:valAx>
        <c:axId val="1875443055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87544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Análise!$A$19</c:f>
              <c:strCache>
                <c:ptCount val="1"/>
                <c:pt idx="0">
                  <c:v>Taxa de R$ 21.50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Análise!$B$19:$N$19</c:f>
              <c:numCache>
                <c:formatCode>_-* #,##0_-;\-* #,##0_-;_-* "-"??_-;_-@_-</c:formatCode>
                <c:ptCount val="13"/>
                <c:pt idx="0">
                  <c:v>20381</c:v>
                </c:pt>
                <c:pt idx="1">
                  <c:v>20089</c:v>
                </c:pt>
                <c:pt idx="2">
                  <c:v>20302</c:v>
                </c:pt>
                <c:pt idx="3">
                  <c:v>21366</c:v>
                </c:pt>
                <c:pt idx="4">
                  <c:v>20679</c:v>
                </c:pt>
                <c:pt idx="5">
                  <c:v>20132</c:v>
                </c:pt>
                <c:pt idx="6">
                  <c:v>19532</c:v>
                </c:pt>
                <c:pt idx="7">
                  <c:v>19190</c:v>
                </c:pt>
                <c:pt idx="8">
                  <c:v>18980</c:v>
                </c:pt>
                <c:pt idx="9">
                  <c:v>18834</c:v>
                </c:pt>
                <c:pt idx="10">
                  <c:v>19516</c:v>
                </c:pt>
                <c:pt idx="11">
                  <c:v>18689</c:v>
                </c:pt>
                <c:pt idx="12">
                  <c:v>18551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E9-4FBE-A79A-757757A24F48}"/>
            </c:ext>
          </c:extLst>
        </c:ser>
        <c:ser>
          <c:idx val="1"/>
          <c:order val="1"/>
          <c:tx>
            <c:strRef>
              <c:f>Análise!$A$20</c:f>
              <c:strCache>
                <c:ptCount val="1"/>
                <c:pt idx="0">
                  <c:v>Taxa de R$ 39.90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Análise!$B$20:$N$20</c:f>
              <c:numCache>
                <c:formatCode>_-* #,##0_-;\-* #,##0_-;_-* "-"??_-;_-@_-</c:formatCode>
                <c:ptCount val="13"/>
                <c:pt idx="0">
                  <c:v>1096</c:v>
                </c:pt>
                <c:pt idx="1">
                  <c:v>1087</c:v>
                </c:pt>
                <c:pt idx="2">
                  <c:v>1045</c:v>
                </c:pt>
                <c:pt idx="3">
                  <c:v>947</c:v>
                </c:pt>
                <c:pt idx="4">
                  <c:v>948</c:v>
                </c:pt>
                <c:pt idx="5">
                  <c:v>985</c:v>
                </c:pt>
                <c:pt idx="6">
                  <c:v>978</c:v>
                </c:pt>
                <c:pt idx="7">
                  <c:v>968</c:v>
                </c:pt>
                <c:pt idx="8">
                  <c:v>975</c:v>
                </c:pt>
                <c:pt idx="9">
                  <c:v>966</c:v>
                </c:pt>
                <c:pt idx="10">
                  <c:v>985</c:v>
                </c:pt>
                <c:pt idx="11">
                  <c:v>952</c:v>
                </c:pt>
                <c:pt idx="12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E9-4FBE-A79A-757757A24F48}"/>
            </c:ext>
          </c:extLst>
        </c:ser>
        <c:ser>
          <c:idx val="2"/>
          <c:order val="2"/>
          <c:tx>
            <c:strRef>
              <c:f>Análise!$A$21</c:f>
              <c:strCache>
                <c:ptCount val="1"/>
                <c:pt idx="0">
                  <c:v>Taxa de R$ 41.30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Análise!$B$2:$N$2</c:f>
              <c:numCache>
                <c:formatCode>m/d/yyyy</c:formatCode>
                <c:ptCount val="13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  <c:pt idx="9">
                  <c:v>45597</c:v>
                </c:pt>
                <c:pt idx="10">
                  <c:v>45627</c:v>
                </c:pt>
                <c:pt idx="11">
                  <c:v>45658</c:v>
                </c:pt>
                <c:pt idx="12">
                  <c:v>45689</c:v>
                </c:pt>
              </c:numCache>
            </c:numRef>
          </c:cat>
          <c:val>
            <c:numRef>
              <c:f>Análise!$B$21:$N$21</c:f>
              <c:numCache>
                <c:formatCode>_-* #,##0_-;\-* #,##0_-;_-* "-"??_-;_-@_-</c:formatCode>
                <c:ptCount val="13"/>
                <c:pt idx="0">
                  <c:v>9728</c:v>
                </c:pt>
                <c:pt idx="1">
                  <c:v>9649</c:v>
                </c:pt>
                <c:pt idx="2">
                  <c:v>9157</c:v>
                </c:pt>
                <c:pt idx="3">
                  <c:v>8167</c:v>
                </c:pt>
                <c:pt idx="4">
                  <c:v>8589</c:v>
                </c:pt>
                <c:pt idx="5">
                  <c:v>9173</c:v>
                </c:pt>
                <c:pt idx="6">
                  <c:v>9280</c:v>
                </c:pt>
                <c:pt idx="7">
                  <c:v>9407</c:v>
                </c:pt>
                <c:pt idx="8">
                  <c:v>9590</c:v>
                </c:pt>
                <c:pt idx="9">
                  <c:v>9876</c:v>
                </c:pt>
                <c:pt idx="10">
                  <c:v>11044</c:v>
                </c:pt>
                <c:pt idx="11">
                  <c:v>10725</c:v>
                </c:pt>
                <c:pt idx="12">
                  <c:v>10940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E9-4FBE-A79A-757757A24F4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869271327"/>
        <c:axId val="1869264127"/>
      </c:barChart>
      <c:dateAx>
        <c:axId val="186927132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69264127"/>
        <c:crosses val="autoZero"/>
        <c:auto val="1"/>
        <c:lblOffset val="100"/>
        <c:baseTimeUnit val="months"/>
      </c:dateAx>
      <c:valAx>
        <c:axId val="1869264127"/>
        <c:scaling>
          <c:orientation val="minMax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186927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'GRAFICO SLIDE 12 E 13'!$C$8</c:f>
              <c:strCache>
                <c:ptCount val="1"/>
                <c:pt idx="0">
                  <c:v>Base Habilitada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63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7C-43B4-AEE5-33DF2B1F92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13'!$B$9:$B$12</c:f>
              <c:strCache>
                <c:ptCount val="4"/>
                <c:pt idx="0">
                  <c:v>Taxa de R$ 14.68</c:v>
                </c:pt>
                <c:pt idx="1">
                  <c:v>Taxa de R$ 17.96</c:v>
                </c:pt>
                <c:pt idx="2">
                  <c:v>Taxa de R$ 20.90</c:v>
                </c:pt>
                <c:pt idx="3">
                  <c:v>Taxa de R$ 21.90</c:v>
                </c:pt>
              </c:strCache>
            </c:strRef>
          </c:cat>
          <c:val>
            <c:numRef>
              <c:f>'GRAFICO SLIDE 12 E 13'!$C$9:$C$12</c:f>
              <c:numCache>
                <c:formatCode>_-* #,##0_-;\-* #,##0_-;_-* "-"??_-;_-@_-</c:formatCode>
                <c:ptCount val="4"/>
                <c:pt idx="0">
                  <c:v>26825</c:v>
                </c:pt>
                <c:pt idx="1">
                  <c:v>89</c:v>
                </c:pt>
                <c:pt idx="2">
                  <c:v>1826</c:v>
                </c:pt>
                <c:pt idx="3">
                  <c:v>24990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C-43B4-AEE5-33DF2B1F92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020188735"/>
        <c:axId val="1020182975"/>
      </c:barChart>
      <c:catAx>
        <c:axId val="102018873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0182975"/>
        <c:crosses val="autoZero"/>
        <c:auto val="1"/>
        <c:lblAlgn val="ctr"/>
        <c:lblOffset val="100"/>
        <c:noMultiLvlLbl val="0"/>
      </c:catAx>
      <c:valAx>
        <c:axId val="1020182975"/>
        <c:scaling>
          <c:orientation val="minMax"/>
        </c:scaling>
        <c:delete val="1"/>
        <c:axPos val="t"/>
        <c:numFmt formatCode="_-* #,##0_-;\-* #,##0_-;_-* &quot;-&quot;??_-;_-@_-" sourceLinked="1"/>
        <c:majorTickMark val="none"/>
        <c:minorTickMark val="none"/>
        <c:tickLblPos val="nextTo"/>
        <c:crossAx val="1020188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'GRAFICO SLIDE 12 E 13'!$D$8</c:f>
              <c:strCache>
                <c:ptCount val="1"/>
                <c:pt idx="0">
                  <c:v>1 Mes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7656011480511222E-2"/>
                  <c:y val="-4.8694140584961688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3D7-4091-8432-230C7C8837B8}"/>
                </c:ext>
              </c:extLst>
            </c:dLbl>
            <c:dLbl>
              <c:idx val="2"/>
              <c:layout>
                <c:manualLayout>
                  <c:x val="9.2186704935037413E-3"/>
                  <c:y val="1.593644828852593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3D7-4091-8432-230C7C8837B8}"/>
                </c:ext>
              </c:extLst>
            </c:dLbl>
            <c:spPr>
              <a:solidFill>
                <a:srgbClr val="00B050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13'!$B$9:$B$12</c:f>
              <c:strCache>
                <c:ptCount val="4"/>
                <c:pt idx="0">
                  <c:v>Taxa de R$ 14.68</c:v>
                </c:pt>
                <c:pt idx="1">
                  <c:v>Taxa de R$ 17.96</c:v>
                </c:pt>
                <c:pt idx="2">
                  <c:v>Taxa de R$ 20.90</c:v>
                </c:pt>
                <c:pt idx="3">
                  <c:v>Taxa de R$ 21.90</c:v>
                </c:pt>
              </c:strCache>
            </c:strRef>
          </c:cat>
          <c:val>
            <c:numRef>
              <c:f>'GRAFICO SLIDE 12 E 13'!$D$9:$D$12</c:f>
              <c:numCache>
                <c:formatCode>_-* #,##0_-;\-* #,##0_-;_-* "-"??_-;_-@_-</c:formatCode>
                <c:ptCount val="4"/>
                <c:pt idx="0">
                  <c:v>12280</c:v>
                </c:pt>
                <c:pt idx="1">
                  <c:v>66</c:v>
                </c:pt>
                <c:pt idx="2">
                  <c:v>544</c:v>
                </c:pt>
                <c:pt idx="3">
                  <c:v>12670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D7-4091-8432-230C7C8837B8}"/>
            </c:ext>
          </c:extLst>
        </c:ser>
        <c:ser>
          <c:idx val="1"/>
          <c:order val="1"/>
          <c:tx>
            <c:strRef>
              <c:f>'GRAFICO SLIDE 12 E 13'!$E$8</c:f>
              <c:strCache>
                <c:ptCount val="1"/>
                <c:pt idx="0">
                  <c:v>2 Meses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3D7-4091-8432-230C7C8837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13'!$B$9:$B$12</c:f>
              <c:strCache>
                <c:ptCount val="4"/>
                <c:pt idx="0">
                  <c:v>Taxa de R$ 14.68</c:v>
                </c:pt>
                <c:pt idx="1">
                  <c:v>Taxa de R$ 17.96</c:v>
                </c:pt>
                <c:pt idx="2">
                  <c:v>Taxa de R$ 20.90</c:v>
                </c:pt>
                <c:pt idx="3">
                  <c:v>Taxa de R$ 21.90</c:v>
                </c:pt>
              </c:strCache>
            </c:strRef>
          </c:cat>
          <c:val>
            <c:numRef>
              <c:f>'GRAFICO SLIDE 12 E 13'!$E$9:$E$12</c:f>
              <c:numCache>
                <c:formatCode>_-* #,##0_-;\-* #,##0_-;_-* "-"??_-;_-@_-</c:formatCode>
                <c:ptCount val="4"/>
                <c:pt idx="0">
                  <c:v>1580</c:v>
                </c:pt>
                <c:pt idx="1">
                  <c:v>6</c:v>
                </c:pt>
                <c:pt idx="2">
                  <c:v>84</c:v>
                </c:pt>
                <c:pt idx="3">
                  <c:v>1761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D7-4091-8432-230C7C8837B8}"/>
            </c:ext>
          </c:extLst>
        </c:ser>
        <c:ser>
          <c:idx val="2"/>
          <c:order val="2"/>
          <c:tx>
            <c:strRef>
              <c:f>'GRAFICO SLIDE 12 E 13'!$F$8</c:f>
              <c:strCache>
                <c:ptCount val="1"/>
                <c:pt idx="0">
                  <c:v>3 Meses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3D7-4091-8432-230C7C8837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13'!$B$9:$B$12</c:f>
              <c:strCache>
                <c:ptCount val="4"/>
                <c:pt idx="0">
                  <c:v>Taxa de R$ 14.68</c:v>
                </c:pt>
                <c:pt idx="1">
                  <c:v>Taxa de R$ 17.96</c:v>
                </c:pt>
                <c:pt idx="2">
                  <c:v>Taxa de R$ 20.90</c:v>
                </c:pt>
                <c:pt idx="3">
                  <c:v>Taxa de R$ 21.90</c:v>
                </c:pt>
              </c:strCache>
            </c:strRef>
          </c:cat>
          <c:val>
            <c:numRef>
              <c:f>'GRAFICO SLIDE 12 E 13'!$F$9:$F$12</c:f>
              <c:numCache>
                <c:formatCode>_-* #,##0_-;\-* #,##0_-;_-* "-"??_-;_-@_-</c:formatCode>
                <c:ptCount val="4"/>
                <c:pt idx="0">
                  <c:v>700</c:v>
                </c:pt>
                <c:pt idx="1">
                  <c:v>5</c:v>
                </c:pt>
                <c:pt idx="2">
                  <c:v>48</c:v>
                </c:pt>
                <c:pt idx="3">
                  <c:v>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D7-4091-8432-230C7C8837B8}"/>
            </c:ext>
          </c:extLst>
        </c:ser>
        <c:ser>
          <c:idx val="3"/>
          <c:order val="3"/>
          <c:tx>
            <c:strRef>
              <c:f>'GRAFICO SLIDE 12 E 13'!$G$8</c:f>
              <c:strCache>
                <c:ptCount val="1"/>
                <c:pt idx="0">
                  <c:v>4 Meses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3D7-4091-8432-230C7C8837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13'!$B$9:$B$12</c:f>
              <c:strCache>
                <c:ptCount val="4"/>
                <c:pt idx="0">
                  <c:v>Taxa de R$ 14.68</c:v>
                </c:pt>
                <c:pt idx="1">
                  <c:v>Taxa de R$ 17.96</c:v>
                </c:pt>
                <c:pt idx="2">
                  <c:v>Taxa de R$ 20.90</c:v>
                </c:pt>
                <c:pt idx="3">
                  <c:v>Taxa de R$ 21.90</c:v>
                </c:pt>
              </c:strCache>
            </c:strRef>
          </c:cat>
          <c:val>
            <c:numRef>
              <c:f>'GRAFICO SLIDE 12 E 13'!$G$9:$G$12</c:f>
              <c:numCache>
                <c:formatCode>_-* #,##0_-;\-* #,##0_-;_-* "-"??_-;_-@_-</c:formatCode>
                <c:ptCount val="4"/>
                <c:pt idx="0">
                  <c:v>563</c:v>
                </c:pt>
                <c:pt idx="2">
                  <c:v>33</c:v>
                </c:pt>
                <c:pt idx="3">
                  <c:v>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D7-4091-8432-230C7C8837B8}"/>
            </c:ext>
          </c:extLst>
        </c:ser>
        <c:ser>
          <c:idx val="4"/>
          <c:order val="4"/>
          <c:tx>
            <c:strRef>
              <c:f>'GRAFICO SLIDE 12 E 13'!$H$8</c:f>
              <c:strCache>
                <c:ptCount val="1"/>
                <c:pt idx="0">
                  <c:v>5 Meses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3D7-4091-8432-230C7C8837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13'!$B$9:$B$12</c:f>
              <c:strCache>
                <c:ptCount val="4"/>
                <c:pt idx="0">
                  <c:v>Taxa de R$ 14.68</c:v>
                </c:pt>
                <c:pt idx="1">
                  <c:v>Taxa de R$ 17.96</c:v>
                </c:pt>
                <c:pt idx="2">
                  <c:v>Taxa de R$ 20.90</c:v>
                </c:pt>
                <c:pt idx="3">
                  <c:v>Taxa de R$ 21.90</c:v>
                </c:pt>
              </c:strCache>
            </c:strRef>
          </c:cat>
          <c:val>
            <c:numRef>
              <c:f>'GRAFICO SLIDE 12 E 13'!$H$9:$H$12</c:f>
              <c:numCache>
                <c:formatCode>_-* #,##0_-;\-* #,##0_-;_-* "-"??_-;_-@_-</c:formatCode>
                <c:ptCount val="4"/>
                <c:pt idx="0">
                  <c:v>414</c:v>
                </c:pt>
                <c:pt idx="1">
                  <c:v>1</c:v>
                </c:pt>
                <c:pt idx="2">
                  <c:v>21</c:v>
                </c:pt>
                <c:pt idx="3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D7-4091-8432-230C7C8837B8}"/>
            </c:ext>
          </c:extLst>
        </c:ser>
        <c:ser>
          <c:idx val="5"/>
          <c:order val="5"/>
          <c:tx>
            <c:strRef>
              <c:f>'GRAFICO SLIDE 12 E 13'!$I$8</c:f>
              <c:strCache>
                <c:ptCount val="1"/>
                <c:pt idx="0">
                  <c:v>A partir de 6 Meses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3D7-4091-8432-230C7C8837B8}"/>
                </c:ext>
              </c:extLst>
            </c:dLbl>
            <c:dLbl>
              <c:idx val="2"/>
              <c:layout>
                <c:manualLayout>
                  <c:x val="4.8398020090894632E-2"/>
                  <c:y val="1.0624298859017325E-2"/>
                </c:manualLayout>
              </c:layout>
              <c:spPr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3D7-4091-8432-230C7C8837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13'!$B$9:$B$12</c:f>
              <c:strCache>
                <c:ptCount val="4"/>
                <c:pt idx="0">
                  <c:v>Taxa de R$ 14.68</c:v>
                </c:pt>
                <c:pt idx="1">
                  <c:v>Taxa de R$ 17.96</c:v>
                </c:pt>
                <c:pt idx="2">
                  <c:v>Taxa de R$ 20.90</c:v>
                </c:pt>
                <c:pt idx="3">
                  <c:v>Taxa de R$ 21.90</c:v>
                </c:pt>
              </c:strCache>
            </c:strRef>
          </c:cat>
          <c:val>
            <c:numRef>
              <c:f>'GRAFICO SLIDE 12 E 13'!$I$9:$I$12</c:f>
              <c:numCache>
                <c:formatCode>_-* #,##0_-;\-* #,##0_-;_-* "-"??_-;_-@_-</c:formatCode>
                <c:ptCount val="4"/>
                <c:pt idx="0">
                  <c:v>11288</c:v>
                </c:pt>
                <c:pt idx="1">
                  <c:v>11</c:v>
                </c:pt>
                <c:pt idx="2">
                  <c:v>1096</c:v>
                </c:pt>
                <c:pt idx="3">
                  <c:v>8532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D7-4091-8432-230C7C8837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020222815"/>
        <c:axId val="1020229535"/>
      </c:barChart>
      <c:catAx>
        <c:axId val="102022281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20229535"/>
        <c:crosses val="autoZero"/>
        <c:auto val="1"/>
        <c:lblAlgn val="ctr"/>
        <c:lblOffset val="100"/>
        <c:noMultiLvlLbl val="0"/>
      </c:catAx>
      <c:valAx>
        <c:axId val="1020229535"/>
        <c:scaling>
          <c:orientation val="minMax"/>
        </c:scaling>
        <c:delete val="1"/>
        <c:axPos val="t"/>
        <c:numFmt formatCode="_-* #,##0_-;\-* #,##0_-;_-* &quot;-&quot;??_-;_-@_-" sourceLinked="1"/>
        <c:majorTickMark val="none"/>
        <c:minorTickMark val="none"/>
        <c:tickLblPos val="nextTo"/>
        <c:crossAx val="1020222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6669439526610385E-2"/>
          <c:y val="3.6987618090754938E-2"/>
          <c:w val="0.75773279502104685"/>
          <c:h val="8.96431490421818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'GRAFICO SLIDE 12 E 13'!$D$3</c:f>
              <c:strCache>
                <c:ptCount val="1"/>
                <c:pt idx="0">
                  <c:v>1 Mes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13'!$B$4:$B$6</c:f>
              <c:strCache>
                <c:ptCount val="3"/>
                <c:pt idx="0">
                  <c:v>Taxa de R$ 8.98</c:v>
                </c:pt>
                <c:pt idx="1">
                  <c:v>Taxa de R$ 10.90</c:v>
                </c:pt>
                <c:pt idx="2">
                  <c:v>Taxa de R$ 11.30</c:v>
                </c:pt>
              </c:strCache>
            </c:strRef>
          </c:cat>
          <c:val>
            <c:numRef>
              <c:f>'GRAFICO SLIDE 12 E 13'!$D$4:$D$6</c:f>
              <c:numCache>
                <c:formatCode>_-* #,##0_-;\-* #,##0_-;_-* "-"??_-;_-@_-</c:formatCode>
                <c:ptCount val="3"/>
                <c:pt idx="0">
                  <c:v>19907</c:v>
                </c:pt>
                <c:pt idx="1">
                  <c:v>1036</c:v>
                </c:pt>
                <c:pt idx="2">
                  <c:v>27449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8-4FA1-9BBE-5F1F47946E49}"/>
            </c:ext>
          </c:extLst>
        </c:ser>
        <c:ser>
          <c:idx val="1"/>
          <c:order val="1"/>
          <c:tx>
            <c:strRef>
              <c:f>'GRAFICO SLIDE 12 E 13'!$E$3</c:f>
              <c:strCache>
                <c:ptCount val="1"/>
                <c:pt idx="0">
                  <c:v>2 Meses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13'!$B$4:$B$6</c:f>
              <c:strCache>
                <c:ptCount val="3"/>
                <c:pt idx="0">
                  <c:v>Taxa de R$ 8.98</c:v>
                </c:pt>
                <c:pt idx="1">
                  <c:v>Taxa de R$ 10.90</c:v>
                </c:pt>
                <c:pt idx="2">
                  <c:v>Taxa de R$ 11.30</c:v>
                </c:pt>
              </c:strCache>
            </c:strRef>
          </c:cat>
          <c:val>
            <c:numRef>
              <c:f>'GRAFICO SLIDE 12 E 13'!$E$4:$E$6</c:f>
              <c:numCache>
                <c:formatCode>_-* #,##0_-;\-* #,##0_-;_-* "-"??_-;_-@_-</c:formatCode>
                <c:ptCount val="3"/>
                <c:pt idx="0">
                  <c:v>3165</c:v>
                </c:pt>
                <c:pt idx="1">
                  <c:v>195</c:v>
                </c:pt>
                <c:pt idx="2">
                  <c:v>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28-4FA1-9BBE-5F1F47946E49}"/>
            </c:ext>
          </c:extLst>
        </c:ser>
        <c:ser>
          <c:idx val="2"/>
          <c:order val="2"/>
          <c:tx>
            <c:strRef>
              <c:f>'GRAFICO SLIDE 12 E 13'!$F$3</c:f>
              <c:strCache>
                <c:ptCount val="1"/>
                <c:pt idx="0">
                  <c:v>3 Meses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728-4FA1-9BBE-5F1F47946E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13'!$B$4:$B$6</c:f>
              <c:strCache>
                <c:ptCount val="3"/>
                <c:pt idx="0">
                  <c:v>Taxa de R$ 8.98</c:v>
                </c:pt>
                <c:pt idx="1">
                  <c:v>Taxa de R$ 10.90</c:v>
                </c:pt>
                <c:pt idx="2">
                  <c:v>Taxa de R$ 11.30</c:v>
                </c:pt>
              </c:strCache>
            </c:strRef>
          </c:cat>
          <c:val>
            <c:numRef>
              <c:f>'GRAFICO SLIDE 12 E 13'!$F$4:$F$6</c:f>
              <c:numCache>
                <c:formatCode>_-* #,##0_-;\-* #,##0_-;_-* "-"??_-;_-@_-</c:formatCode>
                <c:ptCount val="3"/>
                <c:pt idx="0">
                  <c:v>1504</c:v>
                </c:pt>
                <c:pt idx="1">
                  <c:v>94</c:v>
                </c:pt>
                <c:pt idx="2">
                  <c:v>2071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28-4FA1-9BBE-5F1F47946E49}"/>
            </c:ext>
          </c:extLst>
        </c:ser>
        <c:ser>
          <c:idx val="3"/>
          <c:order val="3"/>
          <c:tx>
            <c:strRef>
              <c:f>'GRAFICO SLIDE 12 E 13'!$G$3</c:f>
              <c:strCache>
                <c:ptCount val="1"/>
                <c:pt idx="0">
                  <c:v>4 Meses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13'!$B$4:$B$6</c:f>
              <c:strCache>
                <c:ptCount val="3"/>
                <c:pt idx="0">
                  <c:v>Taxa de R$ 8.98</c:v>
                </c:pt>
                <c:pt idx="1">
                  <c:v>Taxa de R$ 10.90</c:v>
                </c:pt>
                <c:pt idx="2">
                  <c:v>Taxa de R$ 11.30</c:v>
                </c:pt>
              </c:strCache>
            </c:strRef>
          </c:cat>
          <c:val>
            <c:numRef>
              <c:f>'GRAFICO SLIDE 12 E 13'!$G$4:$G$6</c:f>
              <c:numCache>
                <c:formatCode>_-* #,##0_-;\-* #,##0_-;_-* "-"??_-;_-@_-</c:formatCode>
                <c:ptCount val="3"/>
                <c:pt idx="0">
                  <c:v>1183</c:v>
                </c:pt>
                <c:pt idx="1">
                  <c:v>70</c:v>
                </c:pt>
                <c:pt idx="2">
                  <c:v>1475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28-4FA1-9BBE-5F1F47946E49}"/>
            </c:ext>
          </c:extLst>
        </c:ser>
        <c:ser>
          <c:idx val="4"/>
          <c:order val="4"/>
          <c:tx>
            <c:strRef>
              <c:f>'GRAFICO SLIDE 12 E 13'!$H$3</c:f>
              <c:strCache>
                <c:ptCount val="1"/>
                <c:pt idx="0">
                  <c:v>5 Meses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13'!$B$4:$B$6</c:f>
              <c:strCache>
                <c:ptCount val="3"/>
                <c:pt idx="0">
                  <c:v>Taxa de R$ 8.98</c:v>
                </c:pt>
                <c:pt idx="1">
                  <c:v>Taxa de R$ 10.90</c:v>
                </c:pt>
                <c:pt idx="2">
                  <c:v>Taxa de R$ 11.30</c:v>
                </c:pt>
              </c:strCache>
            </c:strRef>
          </c:cat>
          <c:val>
            <c:numRef>
              <c:f>'GRAFICO SLIDE 12 E 13'!$H$4:$H$6</c:f>
              <c:numCache>
                <c:formatCode>_-* #,##0_-;\-* #,##0_-;_-* "-"??_-;_-@_-</c:formatCode>
                <c:ptCount val="3"/>
                <c:pt idx="0">
                  <c:v>940</c:v>
                </c:pt>
                <c:pt idx="1">
                  <c:v>49</c:v>
                </c:pt>
                <c:pt idx="2">
                  <c:v>1225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28-4FA1-9BBE-5F1F47946E49}"/>
            </c:ext>
          </c:extLst>
        </c:ser>
        <c:ser>
          <c:idx val="5"/>
          <c:order val="5"/>
          <c:tx>
            <c:strRef>
              <c:f>'GRAFICO SLIDE 12 E 13'!$I$3</c:f>
              <c:strCache>
                <c:ptCount val="1"/>
                <c:pt idx="0">
                  <c:v>A partir de 6 Meses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5047699925925208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728-4FA1-9BBE-5F1F47946E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13'!$B$4:$B$6</c:f>
              <c:strCache>
                <c:ptCount val="3"/>
                <c:pt idx="0">
                  <c:v>Taxa de R$ 8.98</c:v>
                </c:pt>
                <c:pt idx="1">
                  <c:v>Taxa de R$ 10.90</c:v>
                </c:pt>
                <c:pt idx="2">
                  <c:v>Taxa de R$ 11.30</c:v>
                </c:pt>
              </c:strCache>
            </c:strRef>
          </c:cat>
          <c:val>
            <c:numRef>
              <c:f>'GRAFICO SLIDE 12 E 13'!$I$4:$I$6</c:f>
              <c:numCache>
                <c:formatCode>_-* #,##0_-;\-* #,##0_-;_-* "-"??_-;_-@_-</c:formatCode>
                <c:ptCount val="3"/>
                <c:pt idx="0">
                  <c:v>25370</c:v>
                </c:pt>
                <c:pt idx="1">
                  <c:v>2567</c:v>
                </c:pt>
                <c:pt idx="2">
                  <c:v>21523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28-4FA1-9BBE-5F1F47946E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083999712"/>
        <c:axId val="2084000192"/>
      </c:barChart>
      <c:catAx>
        <c:axId val="20839997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84000192"/>
        <c:crosses val="autoZero"/>
        <c:auto val="1"/>
        <c:lblAlgn val="ctr"/>
        <c:lblOffset val="100"/>
        <c:noMultiLvlLbl val="0"/>
      </c:catAx>
      <c:valAx>
        <c:axId val="2084000192"/>
        <c:scaling>
          <c:orientation val="minMax"/>
        </c:scaling>
        <c:delete val="1"/>
        <c:axPos val="t"/>
        <c:numFmt formatCode="_-* #,##0_-;\-* #,##0_-;_-* &quot;-&quot;??_-;_-@_-" sourceLinked="1"/>
        <c:majorTickMark val="none"/>
        <c:minorTickMark val="none"/>
        <c:tickLblPos val="nextTo"/>
        <c:crossAx val="20839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4587385984891504E-2"/>
          <c:y val="3.1401974533081072E-2"/>
          <c:w val="0.68626901196849444"/>
          <c:h val="8.83186715233954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'GRAFICO SLIDE 12 E 13'!$C$3</c:f>
              <c:strCache>
                <c:ptCount val="1"/>
                <c:pt idx="0">
                  <c:v>Base Habilitada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63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1FC-413D-B724-0E75F8853251}"/>
              </c:ext>
            </c:extLst>
          </c:dPt>
          <c:dLbls>
            <c:dLbl>
              <c:idx val="1"/>
              <c:layout>
                <c:manualLayout>
                  <c:x val="-4.4004811898512687E-3"/>
                  <c:y val="5.191418244672464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D3-4CFB-8A1E-B76B92493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13'!$B$4:$B$6</c:f>
              <c:strCache>
                <c:ptCount val="3"/>
                <c:pt idx="0">
                  <c:v>Taxa de R$ 8.98</c:v>
                </c:pt>
                <c:pt idx="1">
                  <c:v>Taxa de R$ 10.90</c:v>
                </c:pt>
                <c:pt idx="2">
                  <c:v>Taxa de R$ 11.30</c:v>
                </c:pt>
              </c:strCache>
            </c:strRef>
          </c:cat>
          <c:val>
            <c:numRef>
              <c:f>'GRAFICO SLIDE 12 E 13'!$C$4:$C$6</c:f>
              <c:numCache>
                <c:formatCode>_-* #,##0_-;\-* #,##0_-;_-* "-"??_-;_-@_-</c:formatCode>
                <c:ptCount val="3"/>
                <c:pt idx="0">
                  <c:v>52069</c:v>
                </c:pt>
                <c:pt idx="1">
                  <c:v>4011</c:v>
                </c:pt>
                <c:pt idx="2">
                  <c:v>57642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3-4CFB-8A1E-B76B924931E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2085328496"/>
        <c:axId val="2085329936"/>
      </c:barChart>
      <c:catAx>
        <c:axId val="20853284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85329936"/>
        <c:crosses val="autoZero"/>
        <c:auto val="1"/>
        <c:lblAlgn val="ctr"/>
        <c:lblOffset val="100"/>
        <c:noMultiLvlLbl val="0"/>
      </c:catAx>
      <c:valAx>
        <c:axId val="2085329936"/>
        <c:scaling>
          <c:orientation val="minMax"/>
        </c:scaling>
        <c:delete val="1"/>
        <c:axPos val="t"/>
        <c:numFmt formatCode="_-* #,##0_-;\-* #,##0_-;_-* &quot;-&quot;??_-;_-@_-" sourceLinked="1"/>
        <c:majorTickMark val="none"/>
        <c:minorTickMark val="none"/>
        <c:tickLblPos val="nextTo"/>
        <c:crossAx val="208532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'GRAFICO SLIDE 12 E 13'!$C$14</c:f>
              <c:strCache>
                <c:ptCount val="1"/>
                <c:pt idx="0">
                  <c:v>Base Habilitada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125984251968555E-3"/>
                  <c:y val="-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4C-4035-A589-1F21D4C753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'GRAFICO SLIDE 12 E 13'!$B$15:$B$18</c:f>
              <c:strCache>
                <c:ptCount val="4"/>
                <c:pt idx="0">
                  <c:v>Taxa de R$ 19.23</c:v>
                </c:pt>
                <c:pt idx="1">
                  <c:v>Taxa de R$ 26.94</c:v>
                </c:pt>
                <c:pt idx="2">
                  <c:v>Taxa de R$ 29.90</c:v>
                </c:pt>
                <c:pt idx="3">
                  <c:v>Taxa de R$ 30.90</c:v>
                </c:pt>
              </c:strCache>
            </c:strRef>
          </c:cat>
          <c:val>
            <c:numRef>
              <c:f>'GRAFICO SLIDE 12 E 13'!$C$15:$C$18</c:f>
              <c:numCache>
                <c:formatCode>_-* #,##0_-;\-* #,##0_-;_-* "-"??_-;_-@_-</c:formatCode>
                <c:ptCount val="4"/>
                <c:pt idx="0">
                  <c:v>12313</c:v>
                </c:pt>
                <c:pt idx="1">
                  <c:v>24</c:v>
                </c:pt>
                <c:pt idx="2">
                  <c:v>863</c:v>
                </c:pt>
                <c:pt idx="3">
                  <c:v>10544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C-4035-A589-1F21D4C753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541476655"/>
        <c:axId val="541475215"/>
      </c:barChart>
      <c:catAx>
        <c:axId val="54147665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1475215"/>
        <c:crosses val="autoZero"/>
        <c:auto val="1"/>
        <c:lblAlgn val="ctr"/>
        <c:lblOffset val="100"/>
        <c:noMultiLvlLbl val="0"/>
      </c:catAx>
      <c:valAx>
        <c:axId val="541475215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crossAx val="541476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45C8C-E2DD-42D4-8A05-083FBE13E7E0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4C6D-F07C-4509-973C-24E7862F1E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9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Atualmente cada faixa de recarga possui diferentes valores de cobrança de taxa, exemplo: Recarga de 50 reais, possui taxas de recarga que varia de 8, 10 e 11 reais.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04C6D-F07C-4509-973C-24E7862F1E4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56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04C6D-F07C-4509-973C-24E7862F1E4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02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EBD28-874D-577B-3D0B-051BAD4FB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119B6D-4095-ADAB-1C64-5C89AFC39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1A055-381C-E88D-39D3-68E45C75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F1220-239E-88D3-8F57-FB924EE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3160F-489F-C9AF-9B14-A33DD5BA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63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8A176-21FB-8B8D-F444-98590F96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BA241D-3381-DD12-A762-1EC6E8A97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A0123-FBBF-DDDF-52B1-19A74C38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2495F-687D-82F3-65D1-BA0DB3E0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9EE13A-02B5-DD15-A6E5-4181E701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3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E9914-1078-6507-4D0B-53F244282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A5402B-8E16-ED48-1706-CB82A83CA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2542F-0980-0A2C-4EB9-8D6A3FB7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1473A-BFA0-7A98-1A3D-ABBF8BA5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7984C-CCB5-229E-757C-4653B4B5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33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74BC0-E52C-2FC7-C91A-531B46FC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21DDD-39F9-7F05-F6E5-E3AF2D87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4C98E-31E0-6A65-E39E-0B952F31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72919-49D6-59AB-F980-DCE2C862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7B4CB-27E8-E292-3792-6F263218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10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4244B-959C-5A9D-96CB-BDCDF8E7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A177BF-874E-6F22-D8DE-5456927C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09CADB-1A1B-8D83-C480-2D38737D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55446-179B-B87F-3174-E776774B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838C7-372F-4D20-4464-909E9A7E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51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513B7-B298-0FB6-A5D1-278FA8F6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4D2E33-82BD-A791-BD5F-AF360BDFE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83AE3D-10A5-5743-F73B-35B6742DF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283944-8E00-664D-9962-86E0C6F8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AB602-1BAC-7CB2-5011-2315CDB5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5EE0A8-7D35-E695-2919-EB178DA0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2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BD058-748C-15B5-DA19-4A70B438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AA3D34-7633-5E61-06D4-3BD5E31C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D5C747-BC6E-42C6-782E-80D481C07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8B70CE-BD3A-D0C0-5A19-BBAE4D8AF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55635E-8832-7C82-CD65-08FAAD52D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8463D1-EFEC-D593-F710-22DE0615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CAA8F5-8EC6-D71C-9E69-E5B7BE8F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02F574-8EA7-A964-3B8C-C798A9BF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65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EA0DD-8FE9-A1C2-098D-8C3354D6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8490AC-B163-91A7-1F30-8635A9A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E77A39-13F5-86DE-A987-555B1825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38F165-F1B8-9392-F11C-F61AEAD7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0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4B92D0-E63A-9537-05A0-F84379FE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554F17-633A-A496-CD6F-9BE2444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9E211A-3723-88BC-8E13-94E355BD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13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3B157-783F-0CC1-DB8C-FDC3EF0D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AC6B5-F3FA-0B32-89AF-F025B110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0E556-1248-1893-7561-F89C537BF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3D42DB-1371-FB18-7AD0-8029E2B0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357FA5-5EB7-40D3-BDD7-01F7EC29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4B24D8-F2AA-CAD6-E9ED-D8ABE4A9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04AFD-3EEC-090D-00DA-FEB538AA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0A7CB8-C430-309A-B42D-4B63D84D3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2BA0DF-78EF-BA7B-29DA-3E6DA4FF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222B41-C6F7-4CCE-8154-3A49D3E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0F2B27-6E81-5FB1-EDBB-D103E4F2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7B8318-44A0-17DC-9DB9-52CBF2D5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9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F8728E-4743-9494-732D-B88CB9CB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F76492-14A3-A61A-0763-19A5E8E3A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35317-49A8-4DD2-66CA-25E5CC000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23B8-6E09-4158-8292-6D110126CE3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CB2FCD-7C3A-566F-77E7-6FCA123BD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31AD7-AD34-0AE6-0F3E-5BE238879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D0AF-E248-4380-9B6B-FF960A8C774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BD5B2B-B186-6F7B-25DD-C3D61189A9F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109337" y="6642100"/>
            <a:ext cx="20018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ConectCar - Somente para uso interno</a:t>
            </a:r>
          </a:p>
        </p:txBody>
      </p:sp>
    </p:spTree>
    <p:extLst>
      <p:ext uri="{BB962C8B-B14F-4D97-AF65-F5344CB8AC3E}">
        <p14:creationId xmlns:p14="http://schemas.microsoft.com/office/powerpoint/2010/main" val="25546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DBD7-F44B-71E6-D4BB-99F5A8EC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A1D2AA-BC60-912F-A8F9-5A26D1E00935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38D361-1273-E204-3B0C-571C96DC6BB0}"/>
              </a:ext>
            </a:extLst>
          </p:cNvPr>
          <p:cNvSpPr txBox="1"/>
          <p:nvPr/>
        </p:nvSpPr>
        <p:spPr>
          <a:xfrm>
            <a:off x="428329" y="1561207"/>
            <a:ext cx="113353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“Pessoal!</a:t>
            </a:r>
          </a:p>
          <a:p>
            <a:pPr algn="ctr"/>
            <a:r>
              <a:rPr lang="pt-BR" sz="4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Dado que hoje é sexta feira, decidi focar apenas nos resultados deste estudo. Melhorias no layout e novas visões, será desenvolvida no meu retorno”</a:t>
            </a:r>
          </a:p>
        </p:txBody>
      </p:sp>
    </p:spTree>
    <p:extLst>
      <p:ext uri="{BB962C8B-B14F-4D97-AF65-F5344CB8AC3E}">
        <p14:creationId xmlns:p14="http://schemas.microsoft.com/office/powerpoint/2010/main" val="331786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6499E-8331-B130-00AD-8218012C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6C6AE7-BFDA-24EE-1185-F4B4A672F7F6}"/>
              </a:ext>
            </a:extLst>
          </p:cNvPr>
          <p:cNvSpPr/>
          <p:nvPr/>
        </p:nvSpPr>
        <p:spPr>
          <a:xfrm>
            <a:off x="315685" y="1186543"/>
            <a:ext cx="370113" cy="21118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RECARGA  R$ 150,00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EA1246-2865-A94F-6F6B-85712A85FD21}"/>
              </a:ext>
            </a:extLst>
          </p:cNvPr>
          <p:cNvSpPr/>
          <p:nvPr/>
        </p:nvSpPr>
        <p:spPr>
          <a:xfrm>
            <a:off x="315685" y="3929742"/>
            <a:ext cx="370113" cy="2002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600" dirty="0"/>
              <a:t>RECARGA  R$ 220,00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5761981-5FFF-48E4-9610-4367A2B716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008019"/>
              </p:ext>
            </p:extLst>
          </p:nvPr>
        </p:nvGraphicFramePr>
        <p:xfrm>
          <a:off x="685798" y="1556655"/>
          <a:ext cx="11190517" cy="2111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444AB94-2CF5-4113-9222-977EDBE8E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349817"/>
              </p:ext>
            </p:extLst>
          </p:nvPr>
        </p:nvGraphicFramePr>
        <p:xfrm>
          <a:off x="685796" y="4299855"/>
          <a:ext cx="11190517" cy="203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22">
            <a:extLst>
              <a:ext uri="{FF2B5EF4-FFF2-40B4-BE49-F238E27FC236}">
                <a16:creationId xmlns:a16="http://schemas.microsoft.com/office/drawing/2014/main" id="{BE1B79BA-B344-3145-5D52-830E12BAC552}"/>
              </a:ext>
            </a:extLst>
          </p:cNvPr>
          <p:cNvSpPr txBox="1"/>
          <p:nvPr/>
        </p:nvSpPr>
        <p:spPr>
          <a:xfrm>
            <a:off x="3858621" y="1079601"/>
            <a:ext cx="48448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i="1" dirty="0"/>
              <a:t>Distribuição do Valor da Taxa Por Tipo de Recarga</a:t>
            </a:r>
          </a:p>
          <a:p>
            <a:pPr algn="ctr"/>
            <a:r>
              <a:rPr lang="pt-BR" sz="900" i="1" dirty="0"/>
              <a:t>(Gráfico em volume de adesões)</a:t>
            </a:r>
            <a:endParaRPr lang="pt-BR" sz="900" dirty="0"/>
          </a:p>
        </p:txBody>
      </p:sp>
      <p:sp>
        <p:nvSpPr>
          <p:cNvPr id="12" name="CaixaDeTexto 22">
            <a:extLst>
              <a:ext uri="{FF2B5EF4-FFF2-40B4-BE49-F238E27FC236}">
                <a16:creationId xmlns:a16="http://schemas.microsoft.com/office/drawing/2014/main" id="{4A51A346-5708-7D56-156F-553C1371E84B}"/>
              </a:ext>
            </a:extLst>
          </p:cNvPr>
          <p:cNvSpPr txBox="1"/>
          <p:nvPr/>
        </p:nvSpPr>
        <p:spPr>
          <a:xfrm>
            <a:off x="3858619" y="3929742"/>
            <a:ext cx="48448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i="1" dirty="0"/>
              <a:t>Distribuição do Valor da Taxa Por Tipo de Recarga</a:t>
            </a:r>
          </a:p>
          <a:p>
            <a:pPr algn="ctr"/>
            <a:r>
              <a:rPr lang="pt-BR" sz="900" i="1" dirty="0"/>
              <a:t>(Gráfico em volume de adesões)</a:t>
            </a:r>
            <a:endParaRPr lang="pt-BR" sz="9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21F77F-A24F-2728-FC6E-933EAC968B35}"/>
              </a:ext>
            </a:extLst>
          </p:cNvPr>
          <p:cNvSpPr txBox="1"/>
          <p:nvPr/>
        </p:nvSpPr>
        <p:spPr>
          <a:xfrm>
            <a:off x="7569245" y="3594119"/>
            <a:ext cx="7328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i="1" dirty="0"/>
              <a:t>*Valor da Taxa Atual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12E9BC8-26F9-58CB-350B-B35A504DCCB8}"/>
              </a:ext>
            </a:extLst>
          </p:cNvPr>
          <p:cNvSpPr/>
          <p:nvPr/>
        </p:nvSpPr>
        <p:spPr>
          <a:xfrm>
            <a:off x="7416228" y="3343829"/>
            <a:ext cx="1006869" cy="26456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C17A7E-8D9D-5E54-EA21-16EF20220B28}"/>
              </a:ext>
            </a:extLst>
          </p:cNvPr>
          <p:cNvSpPr txBox="1"/>
          <p:nvPr/>
        </p:nvSpPr>
        <p:spPr>
          <a:xfrm>
            <a:off x="6993891" y="6261117"/>
            <a:ext cx="7328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i="1" dirty="0"/>
              <a:t>*Valor da Taxa Atual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D5A9BDF-7E5D-0D1E-CA6F-28CCDE2EEBA7}"/>
              </a:ext>
            </a:extLst>
          </p:cNvPr>
          <p:cNvSpPr/>
          <p:nvPr/>
        </p:nvSpPr>
        <p:spPr>
          <a:xfrm>
            <a:off x="6840874" y="6010827"/>
            <a:ext cx="1006869" cy="26456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416836-4EDA-EA6A-A1DB-0BC4EE64707F}"/>
              </a:ext>
            </a:extLst>
          </p:cNvPr>
          <p:cNvSpPr txBox="1"/>
          <p:nvPr/>
        </p:nvSpPr>
        <p:spPr>
          <a:xfrm>
            <a:off x="117828" y="165732"/>
            <a:ext cx="11758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highlight>
                  <a:srgbClr val="0070C0"/>
                </a:highlight>
              </a:rPr>
              <a:t>55,59% das adesões com recarga de  </a:t>
            </a:r>
            <a:r>
              <a:rPr lang="pt-BR" sz="1400" b="1" i="1" dirty="0">
                <a:highlight>
                  <a:srgbClr val="0070C0"/>
                </a:highlight>
              </a:rPr>
              <a:t>R$ 150 </a:t>
            </a:r>
            <a:r>
              <a:rPr lang="pt-BR" sz="1400" i="1" dirty="0">
                <a:highlight>
                  <a:srgbClr val="0070C0"/>
                </a:highlight>
              </a:rPr>
              <a:t>reais, estão sem reajuste da taxa de recarga</a:t>
            </a:r>
            <a:r>
              <a:rPr lang="pt-BR" sz="1400" i="1" dirty="0"/>
              <a:t>. </a:t>
            </a:r>
          </a:p>
          <a:p>
            <a:endParaRPr lang="pt-BR" sz="1400" i="1" dirty="0">
              <a:highlight>
                <a:srgbClr val="A5A5A5"/>
              </a:highlight>
            </a:endParaRPr>
          </a:p>
          <a:p>
            <a:r>
              <a:rPr lang="pt-BR" sz="1400" i="1" dirty="0">
                <a:highlight>
                  <a:srgbClr val="A5A5A5"/>
                </a:highlight>
              </a:rPr>
              <a:t>Analisando o 2º gráfico (Recarga de </a:t>
            </a:r>
            <a:r>
              <a:rPr lang="pt-BR" sz="1400" b="1" i="1" dirty="0">
                <a:highlight>
                  <a:srgbClr val="A5A5A5"/>
                </a:highlight>
              </a:rPr>
              <a:t>R$ 220</a:t>
            </a:r>
            <a:r>
              <a:rPr lang="pt-BR" sz="1400" i="1" dirty="0">
                <a:highlight>
                  <a:srgbClr val="A5A5A5"/>
                </a:highlight>
              </a:rPr>
              <a:t>), o volume de adesões sem reajuste aumenta para 64,05%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8F279BC-F504-98DC-1BEC-0D80B612B847}"/>
              </a:ext>
            </a:extLst>
          </p:cNvPr>
          <p:cNvSpPr/>
          <p:nvPr/>
        </p:nvSpPr>
        <p:spPr>
          <a:xfrm>
            <a:off x="10890606" y="4504224"/>
            <a:ext cx="873303" cy="1469571"/>
          </a:xfrm>
          <a:prstGeom prst="roundRect">
            <a:avLst>
              <a:gd name="adj" fmla="val 9608"/>
            </a:avLst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3777825-A9B3-3025-BA5F-24EA702D093D}"/>
              </a:ext>
            </a:extLst>
          </p:cNvPr>
          <p:cNvSpPr/>
          <p:nvPr/>
        </p:nvSpPr>
        <p:spPr>
          <a:xfrm>
            <a:off x="10889754" y="1884412"/>
            <a:ext cx="873303" cy="1469571"/>
          </a:xfrm>
          <a:prstGeom prst="roundRect">
            <a:avLst>
              <a:gd name="adj" fmla="val 9608"/>
            </a:avLst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28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1D22-0319-945B-BDEE-14AF27A6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1663F5F-05E0-9433-8269-C1DB0564A83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6332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ACA775-52F4-4B0B-2F05-D88580D3C271}"/>
              </a:ext>
            </a:extLst>
          </p:cNvPr>
          <p:cNvSpPr txBox="1"/>
          <p:nvPr/>
        </p:nvSpPr>
        <p:spPr>
          <a:xfrm>
            <a:off x="1086115" y="2064640"/>
            <a:ext cx="1047451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Histórico de Recargas Por Tipo de Taxa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(Base Habilitada de Fevereiro de 2025)</a:t>
            </a:r>
          </a:p>
        </p:txBody>
      </p:sp>
    </p:spTree>
    <p:extLst>
      <p:ext uri="{BB962C8B-B14F-4D97-AF65-F5344CB8AC3E}">
        <p14:creationId xmlns:p14="http://schemas.microsoft.com/office/powerpoint/2010/main" val="342288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A2B03-E489-6074-8405-1D0EAD7A9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7F6FCC0-3C3A-9821-BE32-1E1FB72D1EC2}"/>
              </a:ext>
            </a:extLst>
          </p:cNvPr>
          <p:cNvSpPr/>
          <p:nvPr/>
        </p:nvSpPr>
        <p:spPr>
          <a:xfrm>
            <a:off x="311031" y="4464242"/>
            <a:ext cx="370113" cy="2002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600" dirty="0"/>
              <a:t>RECARGA  R$ 100,00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6A7E3CF-C9E2-2767-65CA-56577B1529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145491"/>
              </p:ext>
            </p:extLst>
          </p:nvPr>
        </p:nvGraphicFramePr>
        <p:xfrm>
          <a:off x="935042" y="4464242"/>
          <a:ext cx="4572000" cy="2121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E24693C9-9BA5-3735-2841-C57CE24E23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30854"/>
              </p:ext>
            </p:extLst>
          </p:nvPr>
        </p:nvGraphicFramePr>
        <p:xfrm>
          <a:off x="6681444" y="4188404"/>
          <a:ext cx="5510556" cy="239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3E6489E-B56A-FA56-2E01-88B03EBCBA89}"/>
              </a:ext>
            </a:extLst>
          </p:cNvPr>
          <p:cNvSpPr/>
          <p:nvPr/>
        </p:nvSpPr>
        <p:spPr>
          <a:xfrm>
            <a:off x="904505" y="4542018"/>
            <a:ext cx="10725841" cy="1447816"/>
          </a:xfrm>
          <a:prstGeom prst="roundRect">
            <a:avLst>
              <a:gd name="adj" fmla="val 106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103C282-55AC-DCD4-0D2E-83DD807F5650}"/>
              </a:ext>
            </a:extLst>
          </p:cNvPr>
          <p:cNvGrpSpPr/>
          <p:nvPr/>
        </p:nvGrpSpPr>
        <p:grpSpPr>
          <a:xfrm>
            <a:off x="311031" y="861244"/>
            <a:ext cx="12341973" cy="2833470"/>
            <a:chOff x="311030" y="600545"/>
            <a:chExt cx="12341973" cy="2833470"/>
          </a:xfrm>
        </p:grpSpPr>
        <p:graphicFrame>
          <p:nvGraphicFramePr>
            <p:cNvPr id="3" name="Gráfico 2">
              <a:extLst>
                <a:ext uri="{FF2B5EF4-FFF2-40B4-BE49-F238E27FC236}">
                  <a16:creationId xmlns:a16="http://schemas.microsoft.com/office/drawing/2014/main" id="{0612339C-392D-E870-BC8D-5167C25EB66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3486212"/>
                </p:ext>
              </p:extLst>
            </p:nvPr>
          </p:nvGraphicFramePr>
          <p:xfrm>
            <a:off x="6568612" y="948016"/>
            <a:ext cx="6084391" cy="24265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805F2356-1DE1-075F-B92A-8CF21ABEBD8D}"/>
                </a:ext>
              </a:extLst>
            </p:cNvPr>
            <p:cNvGrpSpPr/>
            <p:nvPr/>
          </p:nvGrpSpPr>
          <p:grpSpPr>
            <a:xfrm>
              <a:off x="311030" y="600545"/>
              <a:ext cx="11226849" cy="2833470"/>
              <a:chOff x="311030" y="600545"/>
              <a:chExt cx="11226849" cy="283347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E67E96C5-7EDC-87E5-26F7-575C0872193F}"/>
                  </a:ext>
                </a:extLst>
              </p:cNvPr>
              <p:cNvSpPr/>
              <p:nvPr/>
            </p:nvSpPr>
            <p:spPr>
              <a:xfrm>
                <a:off x="311030" y="1317172"/>
                <a:ext cx="370113" cy="21118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pt-BR" dirty="0"/>
                  <a:t>RECARGA  R$ 50,00</a:t>
                </a:r>
              </a:p>
            </p:txBody>
          </p:sp>
          <p:graphicFrame>
            <p:nvGraphicFramePr>
              <p:cNvPr id="2" name="Gráfico 1">
                <a:extLst>
                  <a:ext uri="{FF2B5EF4-FFF2-40B4-BE49-F238E27FC236}">
                    <a16:creationId xmlns:a16="http://schemas.microsoft.com/office/drawing/2014/main" id="{282AD82E-ACEC-508E-1261-CB6EEA9B45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32199893"/>
                  </p:ext>
                </p:extLst>
              </p:nvPr>
            </p:nvGraphicFramePr>
            <p:xfrm>
              <a:off x="935042" y="1322187"/>
              <a:ext cx="4572000" cy="211182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B1000278-BC45-9471-A3FB-437F92F26AA4}"/>
                  </a:ext>
                </a:extLst>
              </p:cNvPr>
              <p:cNvSpPr/>
              <p:nvPr/>
            </p:nvSpPr>
            <p:spPr>
              <a:xfrm>
                <a:off x="935042" y="1417834"/>
                <a:ext cx="10602837" cy="1191802"/>
              </a:xfrm>
              <a:prstGeom prst="roundRect">
                <a:avLst>
                  <a:gd name="adj" fmla="val 10633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22">
                <a:extLst>
                  <a:ext uri="{FF2B5EF4-FFF2-40B4-BE49-F238E27FC236}">
                    <a16:creationId xmlns:a16="http://schemas.microsoft.com/office/drawing/2014/main" id="{F6FE9ADF-DE0A-502F-6FD6-FB5BB8906BFE}"/>
                  </a:ext>
                </a:extLst>
              </p:cNvPr>
              <p:cNvSpPr txBox="1"/>
              <p:nvPr/>
            </p:nvSpPr>
            <p:spPr>
              <a:xfrm>
                <a:off x="662173" y="673887"/>
                <a:ext cx="484486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600" b="1" i="1" dirty="0"/>
                  <a:t>Distribuição de Adesões Por Taxa de Recarga</a:t>
                </a:r>
              </a:p>
              <a:p>
                <a:pPr algn="ctr"/>
                <a:r>
                  <a:rPr lang="pt-BR" sz="900" i="1" dirty="0"/>
                  <a:t>(Gráfico em volume de adesões)</a:t>
                </a:r>
                <a:endParaRPr lang="pt-BR" sz="900" dirty="0"/>
              </a:p>
            </p:txBody>
          </p:sp>
          <p:sp>
            <p:nvSpPr>
              <p:cNvPr id="11" name="CaixaDeTexto 22">
                <a:extLst>
                  <a:ext uri="{FF2B5EF4-FFF2-40B4-BE49-F238E27FC236}">
                    <a16:creationId xmlns:a16="http://schemas.microsoft.com/office/drawing/2014/main" id="{4FCB20FF-10C9-31EB-4899-EC5B71D15AC6}"/>
                  </a:ext>
                </a:extLst>
              </p:cNvPr>
              <p:cNvSpPr txBox="1"/>
              <p:nvPr/>
            </p:nvSpPr>
            <p:spPr>
              <a:xfrm>
                <a:off x="6681444" y="600545"/>
                <a:ext cx="4844869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marL="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600" b="1" i="1" dirty="0"/>
                  <a:t>Tempo desde Ult. Recarga</a:t>
                </a:r>
              </a:p>
              <a:p>
                <a:pPr algn="ctr"/>
                <a:r>
                  <a:rPr lang="pt-BR" sz="900" i="1" dirty="0"/>
                  <a:t>(Gráfico em volume de adesões)</a:t>
                </a:r>
                <a:endParaRPr lang="pt-BR" sz="900" dirty="0"/>
              </a:p>
            </p:txBody>
          </p:sp>
        </p:grpSp>
      </p:grpSp>
      <p:sp>
        <p:nvSpPr>
          <p:cNvPr id="12" name="CaixaDeTexto 22">
            <a:extLst>
              <a:ext uri="{FF2B5EF4-FFF2-40B4-BE49-F238E27FC236}">
                <a16:creationId xmlns:a16="http://schemas.microsoft.com/office/drawing/2014/main" id="{B69552BE-DEFD-79E9-7C1E-E7E3213E8732}"/>
              </a:ext>
            </a:extLst>
          </p:cNvPr>
          <p:cNvSpPr txBox="1"/>
          <p:nvPr/>
        </p:nvSpPr>
        <p:spPr>
          <a:xfrm>
            <a:off x="567994" y="3842578"/>
            <a:ext cx="48448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i="1" dirty="0"/>
              <a:t>Distribuição de Adesões Por Taxa de Recarga</a:t>
            </a:r>
          </a:p>
          <a:p>
            <a:pPr algn="ctr"/>
            <a:r>
              <a:rPr lang="pt-BR" sz="900" i="1" dirty="0"/>
              <a:t>(Gráfico em volume de adesões)</a:t>
            </a:r>
            <a:endParaRPr lang="pt-BR" sz="900" dirty="0"/>
          </a:p>
        </p:txBody>
      </p:sp>
      <p:sp>
        <p:nvSpPr>
          <p:cNvPr id="15" name="CaixaDeTexto 22">
            <a:extLst>
              <a:ext uri="{FF2B5EF4-FFF2-40B4-BE49-F238E27FC236}">
                <a16:creationId xmlns:a16="http://schemas.microsoft.com/office/drawing/2014/main" id="{28B363C9-B8C7-5797-B27D-F76D48762191}"/>
              </a:ext>
            </a:extLst>
          </p:cNvPr>
          <p:cNvSpPr txBox="1"/>
          <p:nvPr/>
        </p:nvSpPr>
        <p:spPr>
          <a:xfrm>
            <a:off x="6587265" y="3769236"/>
            <a:ext cx="48448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i="1" dirty="0"/>
              <a:t>Tempo desde Ult. Recarga</a:t>
            </a:r>
          </a:p>
          <a:p>
            <a:pPr algn="ctr"/>
            <a:r>
              <a:rPr lang="pt-BR" sz="900" i="1" dirty="0"/>
              <a:t>(Gráfico em volume de adesões)</a:t>
            </a:r>
            <a:endParaRPr lang="pt-BR" sz="9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5BA39CE-660D-6BB3-CE4D-C138C7D4F936}"/>
              </a:ext>
            </a:extLst>
          </p:cNvPr>
          <p:cNvSpPr txBox="1"/>
          <p:nvPr/>
        </p:nvSpPr>
        <p:spPr>
          <a:xfrm>
            <a:off x="117828" y="165732"/>
            <a:ext cx="11758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highlight>
                  <a:srgbClr val="0070C0"/>
                </a:highlight>
              </a:rPr>
              <a:t>Das adesões que realizam recarga de </a:t>
            </a:r>
            <a:r>
              <a:rPr lang="pt-BR" sz="1400" b="1" i="1" dirty="0">
                <a:highlight>
                  <a:srgbClr val="0070C0"/>
                </a:highlight>
              </a:rPr>
              <a:t>R$ 50 </a:t>
            </a:r>
            <a:r>
              <a:rPr lang="pt-BR" sz="1400" i="1" dirty="0">
                <a:highlight>
                  <a:srgbClr val="0070C0"/>
                </a:highlight>
              </a:rPr>
              <a:t>reais e estão </a:t>
            </a:r>
            <a:r>
              <a:rPr lang="pt-BR" sz="1400" b="1" i="1" dirty="0">
                <a:highlight>
                  <a:srgbClr val="0070C0"/>
                </a:highlight>
              </a:rPr>
              <a:t>SEM REAJUSTE </a:t>
            </a:r>
            <a:r>
              <a:rPr lang="pt-BR" sz="1400" i="1" dirty="0">
                <a:highlight>
                  <a:srgbClr val="0070C0"/>
                </a:highlight>
              </a:rPr>
              <a:t>(56K), 37% (21K) realizou  a última recarga em até 1 mês</a:t>
            </a:r>
            <a:r>
              <a:rPr lang="pt-BR" sz="1400" i="1" dirty="0"/>
              <a:t>. </a:t>
            </a:r>
          </a:p>
          <a:p>
            <a:endParaRPr lang="pt-BR" sz="1400" i="1" dirty="0">
              <a:highlight>
                <a:srgbClr val="A5A5A5"/>
              </a:highlight>
            </a:endParaRPr>
          </a:p>
          <a:p>
            <a:r>
              <a:rPr lang="pt-BR" sz="1400" i="1" dirty="0">
                <a:highlight>
                  <a:srgbClr val="A5A5A5"/>
                </a:highlight>
              </a:rPr>
              <a:t>Analisando o 2º gráfico (Recarga de </a:t>
            </a:r>
            <a:r>
              <a:rPr lang="pt-BR" sz="1400" b="1" i="1" dirty="0">
                <a:highlight>
                  <a:srgbClr val="A5A5A5"/>
                </a:highlight>
              </a:rPr>
              <a:t>R$ 100</a:t>
            </a:r>
            <a:r>
              <a:rPr lang="pt-BR" sz="1400" i="1" dirty="0">
                <a:highlight>
                  <a:srgbClr val="A5A5A5"/>
                </a:highlight>
              </a:rPr>
              <a:t>), o volume de adesões </a:t>
            </a:r>
            <a:r>
              <a:rPr lang="pt-BR" sz="1400" b="1" i="1" dirty="0">
                <a:highlight>
                  <a:srgbClr val="A5A5A5"/>
                </a:highlight>
              </a:rPr>
              <a:t>SEM REAJUSTE (28,7K),</a:t>
            </a:r>
            <a:r>
              <a:rPr lang="pt-BR" sz="1400" i="1" dirty="0">
                <a:highlight>
                  <a:srgbClr val="A5A5A5"/>
                </a:highlight>
              </a:rPr>
              <a:t> e com última recarga em até 1 mês </a:t>
            </a:r>
            <a:r>
              <a:rPr lang="pt-BR" sz="1400" b="1" i="1" dirty="0">
                <a:highlight>
                  <a:srgbClr val="A5A5A5"/>
                </a:highlight>
              </a:rPr>
              <a:t> </a:t>
            </a:r>
            <a:r>
              <a:rPr lang="pt-BR" sz="1400" i="1" dirty="0">
                <a:highlight>
                  <a:srgbClr val="A5A5A5"/>
                </a:highlight>
              </a:rPr>
              <a:t>aumenta para 44,85% (12,9K)</a:t>
            </a:r>
          </a:p>
        </p:txBody>
      </p:sp>
    </p:spTree>
    <p:extLst>
      <p:ext uri="{BB962C8B-B14F-4D97-AF65-F5344CB8AC3E}">
        <p14:creationId xmlns:p14="http://schemas.microsoft.com/office/powerpoint/2010/main" val="198218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173FE-E9EE-083B-C2F9-96B49D8B0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4A3BB32-F95C-A1FC-23D6-D6971525723F}"/>
              </a:ext>
            </a:extLst>
          </p:cNvPr>
          <p:cNvSpPr/>
          <p:nvPr/>
        </p:nvSpPr>
        <p:spPr>
          <a:xfrm>
            <a:off x="315685" y="1519205"/>
            <a:ext cx="370113" cy="2111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RECARGA  R$ 150,00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51AF1AF-4D43-9D7B-AD23-F979DEC6B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176762"/>
              </p:ext>
            </p:extLst>
          </p:nvPr>
        </p:nvGraphicFramePr>
        <p:xfrm>
          <a:off x="876790" y="1519205"/>
          <a:ext cx="4572000" cy="221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E9E60D6E-F625-8C7F-DF7E-D0B376207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869894"/>
              </p:ext>
            </p:extLst>
          </p:nvPr>
        </p:nvGraphicFramePr>
        <p:xfrm>
          <a:off x="7138827" y="1281249"/>
          <a:ext cx="4572000" cy="245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6D5A1698-AF8F-2888-0142-F91171628DFC}"/>
              </a:ext>
            </a:extLst>
          </p:cNvPr>
          <p:cNvSpPr txBox="1"/>
          <p:nvPr/>
        </p:nvSpPr>
        <p:spPr>
          <a:xfrm>
            <a:off x="117830" y="67775"/>
            <a:ext cx="11758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highlight>
                  <a:srgbClr val="0070C0"/>
                </a:highlight>
              </a:rPr>
              <a:t>Das adesões que realizam recarga de </a:t>
            </a:r>
            <a:r>
              <a:rPr lang="pt-BR" sz="1400" b="1" i="1" dirty="0">
                <a:highlight>
                  <a:srgbClr val="0070C0"/>
                </a:highlight>
              </a:rPr>
              <a:t>R$ 150 </a:t>
            </a:r>
            <a:r>
              <a:rPr lang="pt-BR" sz="1400" i="1" dirty="0">
                <a:highlight>
                  <a:srgbClr val="0070C0"/>
                </a:highlight>
              </a:rPr>
              <a:t>reais e estão </a:t>
            </a:r>
            <a:r>
              <a:rPr lang="pt-BR" sz="1400" b="1" i="1" dirty="0">
                <a:highlight>
                  <a:srgbClr val="0070C0"/>
                </a:highlight>
              </a:rPr>
              <a:t>SEM REAJUSTE </a:t>
            </a:r>
            <a:r>
              <a:rPr lang="pt-BR" sz="1400" i="1" dirty="0">
                <a:highlight>
                  <a:srgbClr val="0070C0"/>
                </a:highlight>
              </a:rPr>
              <a:t>(13,2K), 43,17% (5,7K) realizou  a última recarga em até 1 mês</a:t>
            </a:r>
            <a:r>
              <a:rPr lang="pt-BR" sz="1400" i="1" dirty="0"/>
              <a:t>. </a:t>
            </a:r>
          </a:p>
          <a:p>
            <a:endParaRPr lang="pt-BR" sz="1400" i="1" dirty="0">
              <a:highlight>
                <a:srgbClr val="A5A5A5"/>
              </a:highlight>
            </a:endParaRPr>
          </a:p>
          <a:p>
            <a:r>
              <a:rPr lang="pt-BR" sz="1400" i="1" dirty="0">
                <a:highlight>
                  <a:srgbClr val="A5A5A5"/>
                </a:highlight>
              </a:rPr>
              <a:t>Analisando o 2º gráfico (Recarga de </a:t>
            </a:r>
            <a:r>
              <a:rPr lang="pt-BR" sz="1400" b="1" i="1" dirty="0">
                <a:highlight>
                  <a:srgbClr val="A5A5A5"/>
                </a:highlight>
              </a:rPr>
              <a:t>R$ 220</a:t>
            </a:r>
            <a:r>
              <a:rPr lang="pt-BR" sz="1400" i="1" dirty="0">
                <a:highlight>
                  <a:srgbClr val="A5A5A5"/>
                </a:highlight>
              </a:rPr>
              <a:t>), o volume de adesões </a:t>
            </a:r>
            <a:r>
              <a:rPr lang="pt-BR" sz="1400" b="1" i="1" dirty="0">
                <a:highlight>
                  <a:srgbClr val="A5A5A5"/>
                </a:highlight>
              </a:rPr>
              <a:t>SEM REAJUSTE (19,4K),</a:t>
            </a:r>
            <a:r>
              <a:rPr lang="pt-BR" sz="1400" i="1" dirty="0">
                <a:highlight>
                  <a:srgbClr val="A5A5A5"/>
                </a:highlight>
              </a:rPr>
              <a:t> e com última recarga em até 1 mês </a:t>
            </a:r>
            <a:r>
              <a:rPr lang="pt-BR" sz="1400" b="1" i="1" dirty="0">
                <a:highlight>
                  <a:srgbClr val="A5A5A5"/>
                </a:highlight>
              </a:rPr>
              <a:t> </a:t>
            </a:r>
            <a:r>
              <a:rPr lang="pt-BR" sz="1400" i="1" dirty="0">
                <a:highlight>
                  <a:srgbClr val="A5A5A5"/>
                </a:highlight>
              </a:rPr>
              <a:t>aumenta para 53,07% (10,3K)</a:t>
            </a:r>
          </a:p>
        </p:txBody>
      </p:sp>
      <p:sp>
        <p:nvSpPr>
          <p:cNvPr id="7" name="CaixaDeTexto 22">
            <a:extLst>
              <a:ext uri="{FF2B5EF4-FFF2-40B4-BE49-F238E27FC236}">
                <a16:creationId xmlns:a16="http://schemas.microsoft.com/office/drawing/2014/main" id="{0AD7F5B3-889A-5102-0A70-8223061E622C}"/>
              </a:ext>
            </a:extLst>
          </p:cNvPr>
          <p:cNvSpPr txBox="1"/>
          <p:nvPr/>
        </p:nvSpPr>
        <p:spPr>
          <a:xfrm>
            <a:off x="662173" y="1031828"/>
            <a:ext cx="48448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i="1" dirty="0"/>
              <a:t>Distribuição de Adesões Por Taxa de Recarga</a:t>
            </a:r>
          </a:p>
          <a:p>
            <a:pPr algn="ctr"/>
            <a:r>
              <a:rPr lang="pt-BR" sz="900" i="1" dirty="0"/>
              <a:t>(Gráfico em volume de adesões)</a:t>
            </a:r>
            <a:endParaRPr lang="pt-BR" sz="900" dirty="0"/>
          </a:p>
        </p:txBody>
      </p:sp>
      <p:sp>
        <p:nvSpPr>
          <p:cNvPr id="8" name="CaixaDeTexto 22">
            <a:extLst>
              <a:ext uri="{FF2B5EF4-FFF2-40B4-BE49-F238E27FC236}">
                <a16:creationId xmlns:a16="http://schemas.microsoft.com/office/drawing/2014/main" id="{8B3136B9-0266-3B2F-5DF1-7BBA61461ACB}"/>
              </a:ext>
            </a:extLst>
          </p:cNvPr>
          <p:cNvSpPr txBox="1"/>
          <p:nvPr/>
        </p:nvSpPr>
        <p:spPr>
          <a:xfrm>
            <a:off x="6681445" y="874324"/>
            <a:ext cx="48448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i="1" dirty="0"/>
              <a:t>Tempo desde Ult. Recarga</a:t>
            </a:r>
          </a:p>
          <a:p>
            <a:pPr algn="ctr"/>
            <a:r>
              <a:rPr lang="pt-BR" sz="900" i="1" dirty="0"/>
              <a:t>(Gráfico em volume de adesões)</a:t>
            </a:r>
            <a:endParaRPr lang="pt-BR" sz="900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862020C-BEAC-3D79-25AC-526B9D57C390}"/>
              </a:ext>
            </a:extLst>
          </p:cNvPr>
          <p:cNvGrpSpPr/>
          <p:nvPr/>
        </p:nvGrpSpPr>
        <p:grpSpPr>
          <a:xfrm>
            <a:off x="315685" y="3943182"/>
            <a:ext cx="11560630" cy="2563691"/>
            <a:chOff x="315685" y="3843871"/>
            <a:chExt cx="11560630" cy="2563691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5952CC4-2EF6-5DFA-EE2C-DB1EB6BA1474}"/>
                </a:ext>
              </a:extLst>
            </p:cNvPr>
            <p:cNvSpPr/>
            <p:nvPr/>
          </p:nvSpPr>
          <p:spPr>
            <a:xfrm>
              <a:off x="315685" y="4404590"/>
              <a:ext cx="370113" cy="200297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t-BR" sz="1600" dirty="0"/>
                <a:t>RECARGA  R$ 220,00</a:t>
              </a:r>
            </a:p>
          </p:txBody>
        </p:sp>
        <p:graphicFrame>
          <p:nvGraphicFramePr>
            <p:cNvPr id="4" name="Gráfico 3">
              <a:extLst>
                <a:ext uri="{FF2B5EF4-FFF2-40B4-BE49-F238E27FC236}">
                  <a16:creationId xmlns:a16="http://schemas.microsoft.com/office/drawing/2014/main" id="{BB748D59-99F5-AF85-1FA5-9C9788C873B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82972308"/>
                </p:ext>
              </p:extLst>
            </p:nvPr>
          </p:nvGraphicFramePr>
          <p:xfrm>
            <a:off x="834647" y="4516091"/>
            <a:ext cx="4572000" cy="18343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" name="Gráfico 4">
              <a:extLst>
                <a:ext uri="{FF2B5EF4-FFF2-40B4-BE49-F238E27FC236}">
                  <a16:creationId xmlns:a16="http://schemas.microsoft.com/office/drawing/2014/main" id="{7591C7BE-1E34-47E9-89AD-709B6E6EF3D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49145893"/>
                </p:ext>
              </p:extLst>
            </p:nvPr>
          </p:nvGraphicFramePr>
          <p:xfrm>
            <a:off x="7031446" y="4176463"/>
            <a:ext cx="4844869" cy="22310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CaixaDeTexto 22">
              <a:extLst>
                <a:ext uri="{FF2B5EF4-FFF2-40B4-BE49-F238E27FC236}">
                  <a16:creationId xmlns:a16="http://schemas.microsoft.com/office/drawing/2014/main" id="{19D8C9B1-9FF2-A53C-7EDE-15D776D4FD22}"/>
                </a:ext>
              </a:extLst>
            </p:cNvPr>
            <p:cNvSpPr txBox="1"/>
            <p:nvPr/>
          </p:nvSpPr>
          <p:spPr>
            <a:xfrm>
              <a:off x="662174" y="3917213"/>
              <a:ext cx="484486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600" b="1" i="1" dirty="0"/>
                <a:t>Distribuição de Adesões Por Taxa de Recarga</a:t>
              </a:r>
            </a:p>
            <a:p>
              <a:pPr algn="ctr"/>
              <a:r>
                <a:rPr lang="pt-BR" sz="900" i="1" dirty="0"/>
                <a:t>(Gráfico em volume de adesões)</a:t>
              </a:r>
              <a:endParaRPr lang="pt-BR" sz="900" dirty="0"/>
            </a:p>
          </p:txBody>
        </p:sp>
        <p:sp>
          <p:nvSpPr>
            <p:cNvPr id="12" name="CaixaDeTexto 22">
              <a:extLst>
                <a:ext uri="{FF2B5EF4-FFF2-40B4-BE49-F238E27FC236}">
                  <a16:creationId xmlns:a16="http://schemas.microsoft.com/office/drawing/2014/main" id="{3330468E-4EDD-F888-33D6-B006226F4573}"/>
                </a:ext>
              </a:extLst>
            </p:cNvPr>
            <p:cNvSpPr txBox="1"/>
            <p:nvPr/>
          </p:nvSpPr>
          <p:spPr>
            <a:xfrm>
              <a:off x="6681445" y="3843871"/>
              <a:ext cx="484486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1600" b="1" i="1" dirty="0"/>
                <a:t>Tempo desde Ult. Recarga</a:t>
              </a:r>
            </a:p>
            <a:p>
              <a:pPr algn="ctr"/>
              <a:r>
                <a:rPr lang="pt-BR" sz="900" i="1" dirty="0"/>
                <a:t>(Gráfico em volume de adesões)</a:t>
              </a:r>
              <a:endParaRPr lang="pt-BR" sz="900" dirty="0"/>
            </a:p>
          </p:txBody>
        </p:sp>
      </p:grp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A2DD523-7F14-A5F8-9768-A2EB4201BD65}"/>
              </a:ext>
            </a:extLst>
          </p:cNvPr>
          <p:cNvSpPr/>
          <p:nvPr/>
        </p:nvSpPr>
        <p:spPr>
          <a:xfrm>
            <a:off x="876791" y="1678533"/>
            <a:ext cx="10661090" cy="1372892"/>
          </a:xfrm>
          <a:prstGeom prst="roundRect">
            <a:avLst>
              <a:gd name="adj" fmla="val 106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C7BF286-7B75-E39B-0F6C-C423DD0419D5}"/>
              </a:ext>
            </a:extLst>
          </p:cNvPr>
          <p:cNvSpPr/>
          <p:nvPr/>
        </p:nvSpPr>
        <p:spPr>
          <a:xfrm>
            <a:off x="808297" y="4697324"/>
            <a:ext cx="10661090" cy="1205642"/>
          </a:xfrm>
          <a:prstGeom prst="roundRect">
            <a:avLst>
              <a:gd name="adj" fmla="val 106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33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256297-CA96-4392-97A0-F6BE992ED3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FFB198"/>
              </a:gs>
              <a:gs pos="34000">
                <a:schemeClr val="accent2">
                  <a:lumMod val="50000"/>
                </a:schemeClr>
              </a:gs>
              <a:gs pos="85000">
                <a:srgbClr val="FF633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E8B5EEAF-E045-4521-9E74-24F55564FFF5}"/>
              </a:ext>
            </a:extLst>
          </p:cNvPr>
          <p:cNvSpPr/>
          <p:nvPr/>
        </p:nvSpPr>
        <p:spPr>
          <a:xfrm flipH="1">
            <a:off x="-1" y="2174170"/>
            <a:ext cx="12191999" cy="4683829"/>
          </a:xfrm>
          <a:prstGeom prst="rtTriangle">
            <a:avLst/>
          </a:prstGeom>
          <a:solidFill>
            <a:srgbClr val="FF633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91CA4C-24AE-4575-84D7-DF804BD5A7C0}"/>
              </a:ext>
            </a:extLst>
          </p:cNvPr>
          <p:cNvSpPr/>
          <p:nvPr/>
        </p:nvSpPr>
        <p:spPr>
          <a:xfrm>
            <a:off x="130629" y="1436378"/>
            <a:ext cx="11821885" cy="4830096"/>
          </a:xfrm>
          <a:prstGeom prst="roundRect">
            <a:avLst>
              <a:gd name="adj" fmla="val 7352"/>
            </a:avLst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6363A9-E556-48A1-90D4-C9C17A3E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48776"/>
              </p:ext>
            </p:extLst>
          </p:nvPr>
        </p:nvGraphicFramePr>
        <p:xfrm>
          <a:off x="858052" y="1899563"/>
          <a:ext cx="10876747" cy="389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919">
                  <a:extLst>
                    <a:ext uri="{9D8B030D-6E8A-4147-A177-3AD203B41FA5}">
                      <a16:colId xmlns:a16="http://schemas.microsoft.com/office/drawing/2014/main" val="1805055450"/>
                    </a:ext>
                  </a:extLst>
                </a:gridCol>
                <a:gridCol w="1659590">
                  <a:extLst>
                    <a:ext uri="{9D8B030D-6E8A-4147-A177-3AD203B41FA5}">
                      <a16:colId xmlns:a16="http://schemas.microsoft.com/office/drawing/2014/main" val="1243462577"/>
                    </a:ext>
                  </a:extLst>
                </a:gridCol>
                <a:gridCol w="1720608">
                  <a:extLst>
                    <a:ext uri="{9D8B030D-6E8A-4147-A177-3AD203B41FA5}">
                      <a16:colId xmlns:a16="http://schemas.microsoft.com/office/drawing/2014/main" val="3215000256"/>
                    </a:ext>
                  </a:extLst>
                </a:gridCol>
                <a:gridCol w="1704847">
                  <a:extLst>
                    <a:ext uri="{9D8B030D-6E8A-4147-A177-3AD203B41FA5}">
                      <a16:colId xmlns:a16="http://schemas.microsoft.com/office/drawing/2014/main" val="1715164248"/>
                    </a:ext>
                  </a:extLst>
                </a:gridCol>
                <a:gridCol w="1716447">
                  <a:extLst>
                    <a:ext uri="{9D8B030D-6E8A-4147-A177-3AD203B41FA5}">
                      <a16:colId xmlns:a16="http://schemas.microsoft.com/office/drawing/2014/main" val="498810573"/>
                    </a:ext>
                  </a:extLst>
                </a:gridCol>
                <a:gridCol w="1224336">
                  <a:extLst>
                    <a:ext uri="{9D8B030D-6E8A-4147-A177-3AD203B41FA5}">
                      <a16:colId xmlns:a16="http://schemas.microsoft.com/office/drawing/2014/main" val="1917661820"/>
                    </a:ext>
                  </a:extLst>
                </a:gridCol>
              </a:tblGrid>
              <a:tr h="644514">
                <a:tc>
                  <a:txBody>
                    <a:bodyPr/>
                    <a:lstStyle/>
                    <a:p>
                      <a:endParaRPr lang="en-IN" sz="105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RECARGA DE R$ 50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RECARGA DE R$ 100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RECARGA DE R$150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RECARGA DE R$ 220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TOTAL GERAL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72484"/>
                  </a:ext>
                </a:extLst>
              </a:tr>
              <a:tr h="644514">
                <a:tc>
                  <a:txBody>
                    <a:bodyPr/>
                    <a:lstStyle/>
                    <a:p>
                      <a:r>
                        <a:rPr lang="en-IN" sz="11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QTD ADESÕES</a:t>
                      </a:r>
                    </a:p>
                    <a:p>
                      <a:pPr lvl="1"/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Elegíveis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ao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Reajuste</a:t>
                      </a:r>
                      <a:endParaRPr lang="en-IN" sz="900" b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56,1K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28,7K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13,2K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19,4K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117,4K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39432"/>
                  </a:ext>
                </a:extLst>
              </a:tr>
              <a:tr h="644514">
                <a:tc>
                  <a:txBody>
                    <a:bodyPr/>
                    <a:lstStyle/>
                    <a:p>
                      <a:r>
                        <a:rPr lang="en-IN" sz="11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(R$) VALOR REAJUSTE</a:t>
                      </a:r>
                    </a:p>
                    <a:p>
                      <a:pPr lvl="1"/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Refere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-se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ao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valor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médio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que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será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reajustado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para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cada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adesão</a:t>
                      </a:r>
                      <a:endParaRPr lang="en-IN" sz="900" b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~R$ 2,23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~R$ 6,93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~R$ 11,21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~R$ 19,33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~R$ 8,01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50154"/>
                  </a:ext>
                </a:extLst>
              </a:tr>
              <a:tr h="644514">
                <a:tc>
                  <a:txBody>
                    <a:bodyPr/>
                    <a:lstStyle/>
                    <a:p>
                      <a:r>
                        <a:rPr lang="en-IN" sz="11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QTD ADESÕES COM RECARGA NO MÊS</a:t>
                      </a:r>
                    </a:p>
                    <a:p>
                      <a:pPr lvl="1"/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Trata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-se da  Quantidade de adesões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elegíveis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ao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reajuste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, que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realiza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recargas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no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mês</a:t>
                      </a:r>
                      <a:endParaRPr lang="en-IN" sz="900" b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20,9K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12,9K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5,7K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10,3K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49,8K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22491"/>
                  </a:ext>
                </a:extLst>
              </a:tr>
              <a:tr h="644514">
                <a:tc>
                  <a:txBody>
                    <a:bodyPr/>
                    <a:lstStyle/>
                    <a:p>
                      <a:r>
                        <a:rPr lang="en-IN" sz="11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(R$) RECEITA NO MÊS</a:t>
                      </a:r>
                    </a:p>
                    <a:p>
                      <a:pPr lvl="1"/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Valor total das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receitas</a:t>
                      </a:r>
                      <a:endParaRPr lang="en-IN" sz="900" b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R$ 46,7K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R$ 89,5K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R$ 63,9K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R$ 199,1K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95000"/>
                            </a:prstClr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R$ 399,2K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610125"/>
                  </a:ext>
                </a:extLst>
              </a:tr>
              <a:tr h="644514">
                <a:tc>
                  <a:txBody>
                    <a:bodyPr/>
                    <a:lstStyle/>
                    <a:p>
                      <a:r>
                        <a:rPr lang="en-IN" sz="1100" b="1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(R$) RECEITA EM 12 MESES</a:t>
                      </a:r>
                    </a:p>
                    <a:p>
                      <a:pPr lvl="1"/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Montante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acumulado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ao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IN" sz="900" b="0" dirty="0" err="1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longo</a:t>
                      </a:r>
                      <a:r>
                        <a:rPr lang="en-IN" sz="900" b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Century Gothic" panose="020B0502020202020204" pitchFamily="34" charset="0"/>
                        </a:rPr>
                        <a:t> dos meses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>
                            <a:lumMod val="95000"/>
                          </a:prstClr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56532"/>
                  </a:ext>
                </a:extLst>
              </a:tr>
            </a:tbl>
          </a:graphicData>
        </a:graphic>
      </p:graphicFrame>
      <p:pic>
        <p:nvPicPr>
          <p:cNvPr id="10" name="Graphic 9" descr="Flip Calendar">
            <a:extLst>
              <a:ext uri="{FF2B5EF4-FFF2-40B4-BE49-F238E27FC236}">
                <a16:creationId xmlns:a16="http://schemas.microsoft.com/office/drawing/2014/main" id="{D8DA7FC6-30FB-4871-86EF-1315CA48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019" y="5319597"/>
            <a:ext cx="360000" cy="36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6A5BA4-D452-4333-87B2-2B851C7379A0}"/>
              </a:ext>
            </a:extLst>
          </p:cNvPr>
          <p:cNvSpPr txBox="1"/>
          <p:nvPr/>
        </p:nvSpPr>
        <p:spPr>
          <a:xfrm>
            <a:off x="2285385" y="513523"/>
            <a:ext cx="7608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300" dirty="0">
                <a:solidFill>
                  <a:schemeClr val="bg1">
                    <a:alpha val="76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REAJUSTE TAXA DE RECARGA</a:t>
            </a:r>
          </a:p>
        </p:txBody>
      </p:sp>
      <p:sp>
        <p:nvSpPr>
          <p:cNvPr id="3" name="TextBox 29">
            <a:extLst>
              <a:ext uri="{FF2B5EF4-FFF2-40B4-BE49-F238E27FC236}">
                <a16:creationId xmlns:a16="http://schemas.microsoft.com/office/drawing/2014/main" id="{876C7928-765E-F094-C3D4-9F3A16B6CC2C}"/>
              </a:ext>
            </a:extLst>
          </p:cNvPr>
          <p:cNvSpPr txBox="1"/>
          <p:nvPr/>
        </p:nvSpPr>
        <p:spPr>
          <a:xfrm>
            <a:off x="911065" y="2059322"/>
            <a:ext cx="284338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600" b="1" spc="300" dirty="0">
                <a:solidFill>
                  <a:schemeClr val="bg1">
                    <a:alpha val="76000"/>
                  </a:schemeClr>
                </a:solidFill>
                <a:latin typeface="Lato Black"/>
                <a:ea typeface="Lato Black"/>
                <a:cs typeface="Lato Black"/>
              </a:rPr>
              <a:t>PLANO BÁSICO</a:t>
            </a:r>
            <a:endParaRPr lang="en-IN" sz="1600" b="1" spc="300" dirty="0">
              <a:solidFill>
                <a:schemeClr val="bg1">
                  <a:alpha val="76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9" name="Gráfico 8" descr="Carro com preenchimento sólido">
            <a:extLst>
              <a:ext uri="{FF2B5EF4-FFF2-40B4-BE49-F238E27FC236}">
                <a16:creationId xmlns:a16="http://schemas.microsoft.com/office/drawing/2014/main" id="{61C2FF53-AC62-9BA4-DB2E-2C64A0EC9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569" y="2629851"/>
            <a:ext cx="360000" cy="360000"/>
          </a:xfrm>
          <a:prstGeom prst="rect">
            <a:avLst/>
          </a:prstGeom>
        </p:spPr>
      </p:pic>
      <p:pic>
        <p:nvPicPr>
          <p:cNvPr id="11" name="Gráfico 10" descr="Dinheiro com preenchimento sólido">
            <a:extLst>
              <a:ext uri="{FF2B5EF4-FFF2-40B4-BE49-F238E27FC236}">
                <a16:creationId xmlns:a16="http://schemas.microsoft.com/office/drawing/2014/main" id="{14E8576C-D51C-5889-2B87-81D68C5118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3569" y="3306312"/>
            <a:ext cx="360000" cy="405834"/>
          </a:xfrm>
          <a:prstGeom prst="rect">
            <a:avLst/>
          </a:prstGeom>
        </p:spPr>
      </p:pic>
      <p:pic>
        <p:nvPicPr>
          <p:cNvPr id="15" name="Gráfico 14" descr="Moedas com preenchimento sólido">
            <a:extLst>
              <a:ext uri="{FF2B5EF4-FFF2-40B4-BE49-F238E27FC236}">
                <a16:creationId xmlns:a16="http://schemas.microsoft.com/office/drawing/2014/main" id="{DB4B6C81-DA3D-F37D-3994-826E6D6705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9715" y="3982718"/>
            <a:ext cx="387707" cy="387707"/>
          </a:xfrm>
          <a:prstGeom prst="rect">
            <a:avLst/>
          </a:prstGeom>
        </p:spPr>
      </p:pic>
      <p:pic>
        <p:nvPicPr>
          <p:cNvPr id="17" name="Gráfico 16" descr="Calendário mensal com preenchimento sólido">
            <a:extLst>
              <a:ext uri="{FF2B5EF4-FFF2-40B4-BE49-F238E27FC236}">
                <a16:creationId xmlns:a16="http://schemas.microsoft.com/office/drawing/2014/main" id="{BCA0F5DE-6665-D718-5238-3B633A4CE2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2278" y="4682560"/>
            <a:ext cx="363741" cy="363741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17F56D9-BC94-99C8-358F-FF129244132B}"/>
              </a:ext>
            </a:extLst>
          </p:cNvPr>
          <p:cNvSpPr/>
          <p:nvPr/>
        </p:nvSpPr>
        <p:spPr>
          <a:xfrm>
            <a:off x="3678148" y="5126804"/>
            <a:ext cx="8056651" cy="665889"/>
          </a:xfrm>
          <a:prstGeom prst="roundRect">
            <a:avLst>
              <a:gd name="adj" fmla="val 43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PROJEÇÃO RECEITA EM DESENVOLVIMENTO (PRÓXIMOS 12 MESES)</a:t>
            </a:r>
          </a:p>
        </p:txBody>
      </p:sp>
    </p:spTree>
    <p:extLst>
      <p:ext uri="{BB962C8B-B14F-4D97-AF65-F5344CB8AC3E}">
        <p14:creationId xmlns:p14="http://schemas.microsoft.com/office/powerpoint/2010/main" val="25456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EF8BE-A674-5165-8D69-575D924E9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B8E024E-77FA-1A5A-C7B2-3AE353641D4B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6332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398DC3-5DBA-8520-9BBC-FBFDA718EEC6}"/>
              </a:ext>
            </a:extLst>
          </p:cNvPr>
          <p:cNvSpPr txBox="1"/>
          <p:nvPr/>
        </p:nvSpPr>
        <p:spPr>
          <a:xfrm>
            <a:off x="1086115" y="2064640"/>
            <a:ext cx="10474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Impacto no Churn Voluntário</a:t>
            </a:r>
          </a:p>
        </p:txBody>
      </p:sp>
    </p:spTree>
    <p:extLst>
      <p:ext uri="{BB962C8B-B14F-4D97-AF65-F5344CB8AC3E}">
        <p14:creationId xmlns:p14="http://schemas.microsoft.com/office/powerpoint/2010/main" val="314703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EC9ED-FDD7-D1E7-6144-B9CFFBEDC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816A5EB1-4C06-CDE6-A077-DBCE08941E1B}"/>
              </a:ext>
            </a:extLst>
          </p:cNvPr>
          <p:cNvSpPr/>
          <p:nvPr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FF6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A590A55-D25D-60E8-EDB5-190DCDBEA34D}"/>
              </a:ext>
            </a:extLst>
          </p:cNvPr>
          <p:cNvSpPr txBox="1"/>
          <p:nvPr/>
        </p:nvSpPr>
        <p:spPr>
          <a:xfrm>
            <a:off x="0" y="40111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Taxa de Recarga</a:t>
            </a:r>
            <a:endParaRPr lang="pt-BR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badi" panose="020B0604020104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Impacto no Churn Voluntário</a:t>
            </a:r>
            <a:endParaRPr lang="pt-BR" sz="1400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66FB89-50AD-5F36-3EAF-7B01748DDDED}"/>
              </a:ext>
            </a:extLst>
          </p:cNvPr>
          <p:cNvSpPr txBox="1"/>
          <p:nvPr/>
        </p:nvSpPr>
        <p:spPr>
          <a:xfrm>
            <a:off x="464604" y="1966081"/>
            <a:ext cx="9275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Comparativo Churn Voluntário das Adesões na Taxa Atual </a:t>
            </a:r>
            <a:r>
              <a:rPr lang="pt-BR" sz="160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vs</a:t>
            </a:r>
            <a:r>
              <a:rPr lang="pt-BR" sz="1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Adesões Sem Reajuste de Taxa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8F95F34-777F-252A-5587-A88E3DE4BA8C}"/>
              </a:ext>
            </a:extLst>
          </p:cNvPr>
          <p:cNvSpPr txBox="1"/>
          <p:nvPr/>
        </p:nvSpPr>
        <p:spPr>
          <a:xfrm>
            <a:off x="-981" y="6611779"/>
            <a:ext cx="584759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Fonte: Data Lake </a:t>
            </a:r>
            <a:r>
              <a:rPr lang="pt-BR" sz="900" dirty="0" err="1">
                <a:solidFill>
                  <a:schemeClr val="bg1"/>
                </a:solidFill>
              </a:rPr>
              <a:t>ConectCar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71BF49-3380-7E91-2CC6-CD2BE1D4C7DB}"/>
              </a:ext>
            </a:extLst>
          </p:cNvPr>
          <p:cNvSpPr txBox="1"/>
          <p:nvPr/>
        </p:nvSpPr>
        <p:spPr>
          <a:xfrm>
            <a:off x="25360" y="736281"/>
            <a:ext cx="12166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Como ponto de atenção! Se ajustarmos de uma única vez as taxas dos clientes que realiza recargas de R$ 50. Podemos aumentar em torno de 20,9% o churn voluntário do básico. Como sugestão, podemos realizar esses reajustes de forma faseada com 30% da base, e ir acompanhando durante 30 dias. </a:t>
            </a:r>
          </a:p>
          <a:p>
            <a:r>
              <a:rPr lang="pt-BR" sz="1400" b="1" i="1" dirty="0">
                <a:solidFill>
                  <a:schemeClr val="accent6"/>
                </a:solidFill>
              </a:rPr>
              <a:t>(Vou evoluir mais esse indicador, visando maior aprofundamento)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4C37B4-E59A-8C1B-363E-87016E3C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80" y="2546337"/>
            <a:ext cx="9600414" cy="114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D9BC008-517B-6A52-11B6-8299186F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80" y="4488816"/>
            <a:ext cx="9600414" cy="114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4158EE0-6D8D-4317-F510-CE2FD265A0F3}"/>
              </a:ext>
            </a:extLst>
          </p:cNvPr>
          <p:cNvSpPr/>
          <p:nvPr/>
        </p:nvSpPr>
        <p:spPr>
          <a:xfrm>
            <a:off x="2291137" y="2788689"/>
            <a:ext cx="7530957" cy="4598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de Cima para Baixo 10">
            <a:extLst>
              <a:ext uri="{FF2B5EF4-FFF2-40B4-BE49-F238E27FC236}">
                <a16:creationId xmlns:a16="http://schemas.microsoft.com/office/drawing/2014/main" id="{A8BA06BC-3228-D970-CCE6-60D2177A554D}"/>
              </a:ext>
            </a:extLst>
          </p:cNvPr>
          <p:cNvSpPr/>
          <p:nvPr/>
        </p:nvSpPr>
        <p:spPr>
          <a:xfrm>
            <a:off x="9900863" y="2849606"/>
            <a:ext cx="154113" cy="328773"/>
          </a:xfrm>
          <a:prstGeom prst="up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1973A13-FB92-163F-6385-E829D9DF3B37}"/>
              </a:ext>
            </a:extLst>
          </p:cNvPr>
          <p:cNvSpPr txBox="1"/>
          <p:nvPr/>
        </p:nvSpPr>
        <p:spPr>
          <a:xfrm>
            <a:off x="10407721" y="283749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20,9%</a:t>
            </a:r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F5D5C78C-D748-7FFB-E7B8-C37F14DB1D1E}"/>
              </a:ext>
            </a:extLst>
          </p:cNvPr>
          <p:cNvSpPr/>
          <p:nvPr/>
        </p:nvSpPr>
        <p:spPr>
          <a:xfrm>
            <a:off x="10154291" y="2898035"/>
            <a:ext cx="253429" cy="23191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1B2B41A-0A80-B148-1216-9E51E69378B4}"/>
              </a:ext>
            </a:extLst>
          </p:cNvPr>
          <p:cNvSpPr/>
          <p:nvPr/>
        </p:nvSpPr>
        <p:spPr>
          <a:xfrm>
            <a:off x="2291136" y="4707209"/>
            <a:ext cx="7530957" cy="4598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de Cima para Baixo 14">
            <a:extLst>
              <a:ext uri="{FF2B5EF4-FFF2-40B4-BE49-F238E27FC236}">
                <a16:creationId xmlns:a16="http://schemas.microsoft.com/office/drawing/2014/main" id="{47DCECB4-6259-1D94-F1FB-1A66F7E5508B}"/>
              </a:ext>
            </a:extLst>
          </p:cNvPr>
          <p:cNvSpPr/>
          <p:nvPr/>
        </p:nvSpPr>
        <p:spPr>
          <a:xfrm>
            <a:off x="9900863" y="4775918"/>
            <a:ext cx="154113" cy="328773"/>
          </a:xfrm>
          <a:prstGeom prst="up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7FC9872-1139-D094-AC40-2A31424E5769}"/>
              </a:ext>
            </a:extLst>
          </p:cNvPr>
          <p:cNvSpPr txBox="1"/>
          <p:nvPr/>
        </p:nvSpPr>
        <p:spPr>
          <a:xfrm>
            <a:off x="10407721" y="476380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18,3%</a:t>
            </a:r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BADC74FA-AC9E-7E13-E033-2409D124D6B8}"/>
              </a:ext>
            </a:extLst>
          </p:cNvPr>
          <p:cNvSpPr/>
          <p:nvPr/>
        </p:nvSpPr>
        <p:spPr>
          <a:xfrm>
            <a:off x="10154291" y="4824347"/>
            <a:ext cx="253429" cy="23191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35A283-10ED-506D-7B25-79D22A752CEE}"/>
              </a:ext>
            </a:extLst>
          </p:cNvPr>
          <p:cNvSpPr txBox="1"/>
          <p:nvPr/>
        </p:nvSpPr>
        <p:spPr>
          <a:xfrm>
            <a:off x="130139" y="3718071"/>
            <a:ext cx="18405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*Memória de calculo: Cancelamento/Base Habilitada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07E85A4-6FD6-B5C1-4B95-0B682D0D99F9}"/>
              </a:ext>
            </a:extLst>
          </p:cNvPr>
          <p:cNvSpPr txBox="1"/>
          <p:nvPr/>
        </p:nvSpPr>
        <p:spPr>
          <a:xfrm>
            <a:off x="130139" y="5694945"/>
            <a:ext cx="18405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*Memória de calculo: Cancelamento/Base Habilitada</a:t>
            </a:r>
          </a:p>
        </p:txBody>
      </p:sp>
    </p:spTree>
    <p:extLst>
      <p:ext uri="{BB962C8B-B14F-4D97-AF65-F5344CB8AC3E}">
        <p14:creationId xmlns:p14="http://schemas.microsoft.com/office/powerpoint/2010/main" val="52928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C050-A255-9ED2-1529-E02B7611A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8F5E70B-950C-FA36-D472-275C94C1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59" y="1779922"/>
            <a:ext cx="9630312" cy="118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FFF3C482-1888-F6D9-BF2F-D9032FAC490D}"/>
              </a:ext>
            </a:extLst>
          </p:cNvPr>
          <p:cNvSpPr/>
          <p:nvPr/>
        </p:nvSpPr>
        <p:spPr>
          <a:xfrm>
            <a:off x="0" y="6626087"/>
            <a:ext cx="12192000" cy="231913"/>
          </a:xfrm>
          <a:prstGeom prst="rect">
            <a:avLst/>
          </a:prstGeom>
          <a:solidFill>
            <a:srgbClr val="FF6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5821B0-D26E-3393-6D20-59652A5B5002}"/>
              </a:ext>
            </a:extLst>
          </p:cNvPr>
          <p:cNvSpPr txBox="1"/>
          <p:nvPr/>
        </p:nvSpPr>
        <p:spPr>
          <a:xfrm>
            <a:off x="2788507" y="1277868"/>
            <a:ext cx="6099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Impacto No Churn Voluntário – Analisando os Ult. 12 Meses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9A33DE-7244-F2F5-4493-B49ABD8352EA}"/>
              </a:ext>
            </a:extLst>
          </p:cNvPr>
          <p:cNvSpPr txBox="1"/>
          <p:nvPr/>
        </p:nvSpPr>
        <p:spPr>
          <a:xfrm>
            <a:off x="-981" y="6611779"/>
            <a:ext cx="584759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Fonte: Data Lake </a:t>
            </a:r>
            <a:r>
              <a:rPr lang="pt-BR" sz="900" dirty="0" err="1">
                <a:solidFill>
                  <a:schemeClr val="bg1"/>
                </a:solidFill>
              </a:rPr>
              <a:t>ConectCar</a:t>
            </a:r>
            <a:endParaRPr lang="pt-BR" sz="900" dirty="0">
              <a:solidFill>
                <a:schemeClr val="bg1"/>
              </a:solidFill>
            </a:endParaRPr>
          </a:p>
        </p:txBody>
      </p:sp>
      <p:sp>
        <p:nvSpPr>
          <p:cNvPr id="9" name="Seta: de Cima para Baixo 8">
            <a:extLst>
              <a:ext uri="{FF2B5EF4-FFF2-40B4-BE49-F238E27FC236}">
                <a16:creationId xmlns:a16="http://schemas.microsoft.com/office/drawing/2014/main" id="{FD094D2D-9AE9-CC66-11EF-4E369F6A280E}"/>
              </a:ext>
            </a:extLst>
          </p:cNvPr>
          <p:cNvSpPr/>
          <p:nvPr/>
        </p:nvSpPr>
        <p:spPr>
          <a:xfrm>
            <a:off x="10209087" y="2089897"/>
            <a:ext cx="154113" cy="328773"/>
          </a:xfrm>
          <a:prstGeom prst="up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D254A69-F986-1E07-966F-1F2C547CDDD7}"/>
              </a:ext>
            </a:extLst>
          </p:cNvPr>
          <p:cNvSpPr/>
          <p:nvPr/>
        </p:nvSpPr>
        <p:spPr>
          <a:xfrm>
            <a:off x="2537716" y="2032548"/>
            <a:ext cx="7572055" cy="4598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94C07D-80D0-FCF8-48D5-4B14AB1DD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59" y="3852299"/>
            <a:ext cx="9630318" cy="118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69830739-2895-CC9E-9121-D460D8496EFD}"/>
              </a:ext>
            </a:extLst>
          </p:cNvPr>
          <p:cNvSpPr/>
          <p:nvPr/>
        </p:nvSpPr>
        <p:spPr>
          <a:xfrm>
            <a:off x="2537716" y="4097970"/>
            <a:ext cx="7572055" cy="4598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B57298A4-0AB0-6FF9-08A3-52F621438DAF}"/>
              </a:ext>
            </a:extLst>
          </p:cNvPr>
          <p:cNvSpPr/>
          <p:nvPr/>
        </p:nvSpPr>
        <p:spPr>
          <a:xfrm>
            <a:off x="10178265" y="4163483"/>
            <a:ext cx="154113" cy="328773"/>
          </a:xfrm>
          <a:prstGeom prst="up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39691E9-FB2E-B23A-F926-9B21D0006A65}"/>
              </a:ext>
            </a:extLst>
          </p:cNvPr>
          <p:cNvSpPr txBox="1"/>
          <p:nvPr/>
        </p:nvSpPr>
        <p:spPr>
          <a:xfrm>
            <a:off x="10715945" y="207778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19,4%</a:t>
            </a:r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0534835A-EC88-EA9C-E3CB-7BF5D2624803}"/>
              </a:ext>
            </a:extLst>
          </p:cNvPr>
          <p:cNvSpPr/>
          <p:nvPr/>
        </p:nvSpPr>
        <p:spPr>
          <a:xfrm>
            <a:off x="10462515" y="2138326"/>
            <a:ext cx="253429" cy="23191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542ACA-E574-47F3-2FF0-3B292FFFEB55}"/>
              </a:ext>
            </a:extLst>
          </p:cNvPr>
          <p:cNvSpPr txBox="1"/>
          <p:nvPr/>
        </p:nvSpPr>
        <p:spPr>
          <a:xfrm>
            <a:off x="10715944" y="412307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24,6%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C16C191-AAC6-F3D7-5EE5-C604D810EF62}"/>
              </a:ext>
            </a:extLst>
          </p:cNvPr>
          <p:cNvSpPr/>
          <p:nvPr/>
        </p:nvSpPr>
        <p:spPr>
          <a:xfrm>
            <a:off x="10462514" y="4183620"/>
            <a:ext cx="253429" cy="23191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551304-3EDD-D828-14C1-FF7E4438291E}"/>
              </a:ext>
            </a:extLst>
          </p:cNvPr>
          <p:cNvSpPr txBox="1"/>
          <p:nvPr/>
        </p:nvSpPr>
        <p:spPr>
          <a:xfrm>
            <a:off x="438363" y="5078491"/>
            <a:ext cx="18405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*Memória de calculo: Cancelamento/Base Habilitada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543232-761F-EEC5-DF53-635F748A17A6}"/>
              </a:ext>
            </a:extLst>
          </p:cNvPr>
          <p:cNvSpPr txBox="1"/>
          <p:nvPr/>
        </p:nvSpPr>
        <p:spPr>
          <a:xfrm>
            <a:off x="438363" y="2996781"/>
            <a:ext cx="18405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*Memória de calculo: Cancelamento/Base Habilitada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508CA1A-23A8-E5D3-428D-934131B60443}"/>
              </a:ext>
            </a:extLst>
          </p:cNvPr>
          <p:cNvSpPr txBox="1"/>
          <p:nvPr/>
        </p:nvSpPr>
        <p:spPr>
          <a:xfrm>
            <a:off x="0" y="40111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Taxa de Recarga</a:t>
            </a:r>
            <a:endParaRPr lang="pt-BR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latin typeface="Abadi" panose="020B0604020104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Impacto no Churn Voluntário</a:t>
            </a:r>
            <a:endParaRPr lang="pt-BR" sz="1400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7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93AF-262C-C219-1940-7B199AD3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D4EA236-79F8-2182-3948-04D0C4215463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01BB1F-8473-F1A3-5EF8-6058AD57FA95}"/>
              </a:ext>
            </a:extLst>
          </p:cNvPr>
          <p:cNvSpPr txBox="1"/>
          <p:nvPr/>
        </p:nvSpPr>
        <p:spPr>
          <a:xfrm>
            <a:off x="973099" y="2526977"/>
            <a:ext cx="10474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“Novas Visões Será Desenvolvida Após o Período de Férias (03/04)”</a:t>
            </a:r>
          </a:p>
        </p:txBody>
      </p:sp>
    </p:spTree>
    <p:extLst>
      <p:ext uri="{BB962C8B-B14F-4D97-AF65-F5344CB8AC3E}">
        <p14:creationId xmlns:p14="http://schemas.microsoft.com/office/powerpoint/2010/main" val="73131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7684F-203B-423B-0CB4-F362936F0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4BC5B36-2CA9-4B38-8AC4-AF3083E01EBE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6332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5EC1B4-4804-3D52-554E-C7F59A441E52}"/>
              </a:ext>
            </a:extLst>
          </p:cNvPr>
          <p:cNvSpPr txBox="1"/>
          <p:nvPr/>
        </p:nvSpPr>
        <p:spPr>
          <a:xfrm>
            <a:off x="270899" y="2921167"/>
            <a:ext cx="5040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ATÉ BREVE</a:t>
            </a:r>
          </a:p>
        </p:txBody>
      </p:sp>
    </p:spTree>
    <p:extLst>
      <p:ext uri="{BB962C8B-B14F-4D97-AF65-F5344CB8AC3E}">
        <p14:creationId xmlns:p14="http://schemas.microsoft.com/office/powerpoint/2010/main" val="150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A6671347-CE7C-9ABB-532A-B0FC801656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332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8AB0E0-F62F-A545-A8BC-504B3712A8F0}"/>
              </a:ext>
            </a:extLst>
          </p:cNvPr>
          <p:cNvSpPr txBox="1"/>
          <p:nvPr/>
        </p:nvSpPr>
        <p:spPr>
          <a:xfrm>
            <a:off x="1184437" y="2096584"/>
            <a:ext cx="10610597" cy="110799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Reajuste Taxa de Recarga</a:t>
            </a:r>
          </a:p>
        </p:txBody>
      </p:sp>
      <p:pic>
        <p:nvPicPr>
          <p:cNvPr id="1028" name="Picture 4" descr="ConectCar">
            <a:extLst>
              <a:ext uri="{FF2B5EF4-FFF2-40B4-BE49-F238E27FC236}">
                <a16:creationId xmlns:a16="http://schemas.microsoft.com/office/drawing/2014/main" id="{8DFF5BFB-C079-4587-BFD6-EA876404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6332"/>
              </a:clrFrom>
              <a:clrTo>
                <a:srgbClr val="FF633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447" y="5632962"/>
            <a:ext cx="1354561" cy="13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098976-539E-C22C-5D91-2F4E8EE7DB40}"/>
              </a:ext>
            </a:extLst>
          </p:cNvPr>
          <p:cNvSpPr txBox="1"/>
          <p:nvPr/>
        </p:nvSpPr>
        <p:spPr>
          <a:xfrm>
            <a:off x="1298588" y="3088215"/>
            <a:ext cx="3586238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badi"/>
                <a:cs typeface="Aharoni"/>
              </a:rPr>
              <a:t>Rentabilização do Plano Básico</a:t>
            </a:r>
            <a:endParaRPr lang="pt-BR" sz="1600" dirty="0">
              <a:solidFill>
                <a:schemeClr val="bg1"/>
              </a:solidFill>
              <a:latin typeface="Abad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30150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8DEE2-E22A-C170-DDB3-B1D2A580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593A293-1321-202F-9CB6-F4CC854D3765}"/>
              </a:ext>
            </a:extLst>
          </p:cNvPr>
          <p:cNvSpPr/>
          <p:nvPr/>
        </p:nvSpPr>
        <p:spPr>
          <a:xfrm>
            <a:off x="0" y="1"/>
            <a:ext cx="12192000" cy="1022554"/>
          </a:xfrm>
          <a:prstGeom prst="rect">
            <a:avLst/>
          </a:prstGeom>
          <a:solidFill>
            <a:srgbClr val="FF6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4B5726-538B-5E4E-EEA0-6241F3A7635A}"/>
              </a:ext>
            </a:extLst>
          </p:cNvPr>
          <p:cNvSpPr txBox="1"/>
          <p:nvPr/>
        </p:nvSpPr>
        <p:spPr>
          <a:xfrm>
            <a:off x="147483" y="196478"/>
            <a:ext cx="205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Lato Black" panose="020F0A02020204030203" pitchFamily="34" charset="0"/>
              </a:rPr>
              <a:t>Objetivo!</a:t>
            </a:r>
          </a:p>
        </p:txBody>
      </p:sp>
      <p:pic>
        <p:nvPicPr>
          <p:cNvPr id="5" name="Gráfico 4" descr="Na mosca com preenchimento sólido">
            <a:extLst>
              <a:ext uri="{FF2B5EF4-FFF2-40B4-BE49-F238E27FC236}">
                <a16:creationId xmlns:a16="http://schemas.microsoft.com/office/drawing/2014/main" id="{4E2337EA-248B-AE58-3C9B-C66DE9C20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4617" y="118032"/>
            <a:ext cx="741668" cy="741668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884E667-AC38-5EA6-95C4-016E078E890C}"/>
              </a:ext>
            </a:extLst>
          </p:cNvPr>
          <p:cNvGrpSpPr/>
          <p:nvPr/>
        </p:nvGrpSpPr>
        <p:grpSpPr>
          <a:xfrm>
            <a:off x="1917290" y="1784889"/>
            <a:ext cx="8475619" cy="3288222"/>
            <a:chOff x="1917290" y="1784889"/>
            <a:chExt cx="8475619" cy="328822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9436564-A5EF-589A-1BBF-3D03A1D5D380}"/>
                </a:ext>
              </a:extLst>
            </p:cNvPr>
            <p:cNvSpPr/>
            <p:nvPr/>
          </p:nvSpPr>
          <p:spPr>
            <a:xfrm>
              <a:off x="1917290" y="1784889"/>
              <a:ext cx="8475619" cy="3288222"/>
            </a:xfrm>
            <a:prstGeom prst="roundRect">
              <a:avLst>
                <a:gd name="adj" fmla="val 11285"/>
              </a:avLst>
            </a:prstGeom>
            <a:solidFill>
              <a:schemeClr val="accent2">
                <a:lumMod val="20000"/>
                <a:lumOff val="80000"/>
                <a:alpha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9FFABE-D1F8-7063-E5DC-7CC245BAB96D}"/>
                </a:ext>
              </a:extLst>
            </p:cNvPr>
            <p:cNvSpPr txBox="1"/>
            <p:nvPr/>
          </p:nvSpPr>
          <p:spPr>
            <a:xfrm>
              <a:off x="2113936" y="2661507"/>
              <a:ext cx="8278973" cy="1318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2800" i="1" dirty="0"/>
                <a:t>“Equalizar os valores de cobrança da taxa de recarga, nas recargas com valores de 50, 100, 150 e 220 reais.   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82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0512CF4-7B2D-63FC-ACAC-32DB4536A6F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6332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7C352A-E096-5607-ED1F-5BB20F126424}"/>
              </a:ext>
            </a:extLst>
          </p:cNvPr>
          <p:cNvSpPr txBox="1"/>
          <p:nvPr/>
        </p:nvSpPr>
        <p:spPr>
          <a:xfrm>
            <a:off x="1323142" y="2249062"/>
            <a:ext cx="10226602" cy="1415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66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 que é Taxa de Recarga ?</a:t>
            </a:r>
          </a:p>
        </p:txBody>
      </p:sp>
    </p:spTree>
    <p:extLst>
      <p:ext uri="{BB962C8B-B14F-4D97-AF65-F5344CB8AC3E}">
        <p14:creationId xmlns:p14="http://schemas.microsoft.com/office/powerpoint/2010/main" val="342544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F2185-E68A-9913-AC70-DDFC8BE19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623AE2-A453-1648-47F2-6C9499DA23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EF1F3F-262F-A6C7-380C-A6BB82411AB9}"/>
              </a:ext>
            </a:extLst>
          </p:cNvPr>
          <p:cNvSpPr txBox="1"/>
          <p:nvPr/>
        </p:nvSpPr>
        <p:spPr>
          <a:xfrm>
            <a:off x="113459" y="221820"/>
            <a:ext cx="514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>
                <a:solidFill>
                  <a:schemeClr val="bg1"/>
                </a:solidFill>
                <a:latin typeface="Lato Black" panose="020F0A02020204030203" pitchFamily="34" charset="0"/>
              </a:rPr>
              <a:t>O que é Taxa de Recarga?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922405F-A90C-D3E1-0E69-A8B1662E7AAC}"/>
              </a:ext>
            </a:extLst>
          </p:cNvPr>
          <p:cNvGrpSpPr/>
          <p:nvPr/>
        </p:nvGrpSpPr>
        <p:grpSpPr>
          <a:xfrm>
            <a:off x="444970" y="1665228"/>
            <a:ext cx="11538033" cy="3721090"/>
            <a:chOff x="281695" y="1233532"/>
            <a:chExt cx="11538033" cy="37210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163B4A7-A79D-D5F3-6320-9127CEFC1E16}"/>
                </a:ext>
              </a:extLst>
            </p:cNvPr>
            <p:cNvSpPr/>
            <p:nvPr/>
          </p:nvSpPr>
          <p:spPr>
            <a:xfrm>
              <a:off x="281695" y="1233532"/>
              <a:ext cx="11538033" cy="3721090"/>
            </a:xfrm>
            <a:prstGeom prst="rect">
              <a:avLst/>
            </a:prstGeom>
            <a:solidFill>
              <a:srgbClr val="FF6337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FAFEFBE-1D90-EFAD-4A1A-A75E66704D65}"/>
                </a:ext>
              </a:extLst>
            </p:cNvPr>
            <p:cNvCxnSpPr>
              <a:cxnSpLocks/>
            </p:cNvCxnSpPr>
            <p:nvPr/>
          </p:nvCxnSpPr>
          <p:spPr>
            <a:xfrm>
              <a:off x="865646" y="2190937"/>
              <a:ext cx="0" cy="177954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7">
              <a:extLst>
                <a:ext uri="{FF2B5EF4-FFF2-40B4-BE49-F238E27FC236}">
                  <a16:creationId xmlns:a16="http://schemas.microsoft.com/office/drawing/2014/main" id="{26F3676B-E8DF-001C-09D5-409C95172D60}"/>
                </a:ext>
              </a:extLst>
            </p:cNvPr>
            <p:cNvSpPr txBox="1"/>
            <p:nvPr/>
          </p:nvSpPr>
          <p:spPr>
            <a:xfrm>
              <a:off x="1019071" y="2401579"/>
              <a:ext cx="106472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2800" b="0" i="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</a:rPr>
                <a:t>A </a:t>
              </a:r>
              <a:r>
                <a:rPr lang="pt-BR" sz="2800" b="1" i="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</a:rPr>
                <a:t>Taxa de Recarga</a:t>
              </a:r>
              <a:r>
                <a:rPr lang="pt-BR" sz="2800" b="0" i="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</a:rPr>
                <a:t> é uma taxa cobrada sobre cada transação de recarga efetivada. Essa cobrança possui valores variáveis de acordo com o valor da recarga</a:t>
              </a:r>
              <a:r>
                <a:rPr lang="pt-BR" sz="2800" i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15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37F5C-2EEE-5A70-D8C1-59AB2FCE2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9575903-A803-738A-5B5B-335D3B5E371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6332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14469-FED5-84B3-ACDA-AE595A0208E6}"/>
              </a:ext>
            </a:extLst>
          </p:cNvPr>
          <p:cNvSpPr txBox="1"/>
          <p:nvPr/>
        </p:nvSpPr>
        <p:spPr>
          <a:xfrm>
            <a:off x="1700982" y="2151726"/>
            <a:ext cx="8996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Visão Geral do Plano Básico</a:t>
            </a:r>
          </a:p>
        </p:txBody>
      </p:sp>
    </p:spTree>
    <p:extLst>
      <p:ext uri="{BB962C8B-B14F-4D97-AF65-F5344CB8AC3E}">
        <p14:creationId xmlns:p14="http://schemas.microsoft.com/office/powerpoint/2010/main" val="404009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D8538-7EF1-A5DE-07E1-AF3AD8DF8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tângulo 102">
            <a:extLst>
              <a:ext uri="{FF2B5EF4-FFF2-40B4-BE49-F238E27FC236}">
                <a16:creationId xmlns:a16="http://schemas.microsoft.com/office/drawing/2014/main" id="{77D52D51-9C99-181E-A61C-0F26E5257F63}"/>
              </a:ext>
            </a:extLst>
          </p:cNvPr>
          <p:cNvSpPr/>
          <p:nvPr/>
        </p:nvSpPr>
        <p:spPr>
          <a:xfrm>
            <a:off x="0" y="1"/>
            <a:ext cx="12192000" cy="188040"/>
          </a:xfrm>
          <a:prstGeom prst="rect">
            <a:avLst/>
          </a:prstGeom>
          <a:solidFill>
            <a:srgbClr val="FF6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0C4349-72C4-7BC2-B4DA-9A89EE2E3C25}"/>
              </a:ext>
            </a:extLst>
          </p:cNvPr>
          <p:cNvSpPr txBox="1"/>
          <p:nvPr/>
        </p:nvSpPr>
        <p:spPr>
          <a:xfrm>
            <a:off x="10615749" y="6515871"/>
            <a:ext cx="157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b="1" i="1" dirty="0">
                <a:solidFill>
                  <a:schemeClr val="accent2"/>
                </a:solidFill>
                <a:latin typeface="Lato" panose="020F0502020204030203" pitchFamily="34" charset="0"/>
                <a:cs typeface="Arial" panose="020B0604020202020204" pitchFamily="34" charset="0"/>
              </a:rPr>
              <a:t>Jornada PF</a:t>
            </a:r>
            <a:endParaRPr lang="pt-BR" sz="1400" b="1" i="1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0B11B64-A9D4-5C1F-FE32-59F2FD51B11C}"/>
              </a:ext>
            </a:extLst>
          </p:cNvPr>
          <p:cNvSpPr txBox="1"/>
          <p:nvPr/>
        </p:nvSpPr>
        <p:spPr>
          <a:xfrm>
            <a:off x="0" y="184417"/>
            <a:ext cx="10761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latin typeface="Lato Black" panose="020F0A02020204030203" pitchFamily="34" charset="0"/>
              </a:rPr>
              <a:t>Overview Plano Básico</a:t>
            </a:r>
          </a:p>
        </p:txBody>
      </p:sp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85A6BB86-3C96-48C1-2E19-260888C8A105}"/>
              </a:ext>
            </a:extLst>
          </p:cNvPr>
          <p:cNvSpPr txBox="1"/>
          <p:nvPr/>
        </p:nvSpPr>
        <p:spPr>
          <a:xfrm>
            <a:off x="0" y="6608780"/>
            <a:ext cx="192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Período: Fevereiro de 2025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F046F6B-9A88-D4BB-86B0-264532E6AA06}"/>
              </a:ext>
            </a:extLst>
          </p:cNvPr>
          <p:cNvSpPr/>
          <p:nvPr/>
        </p:nvSpPr>
        <p:spPr>
          <a:xfrm>
            <a:off x="566563" y="1155657"/>
            <a:ext cx="3472037" cy="4900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F1863A-48EC-6DAB-4EAB-F855A45EECAA}"/>
              </a:ext>
            </a:extLst>
          </p:cNvPr>
          <p:cNvSpPr txBox="1"/>
          <p:nvPr/>
        </p:nvSpPr>
        <p:spPr>
          <a:xfrm>
            <a:off x="1421800" y="3407739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  <a:cs typeface="Aharoni" panose="02010803020104030203" pitchFamily="2" charset="-79"/>
              </a:rPr>
              <a:t>276,2K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6F5098-EC31-E7FD-CFE2-8F607082FA83}"/>
              </a:ext>
            </a:extLst>
          </p:cNvPr>
          <p:cNvSpPr txBox="1"/>
          <p:nvPr/>
        </p:nvSpPr>
        <p:spPr>
          <a:xfrm>
            <a:off x="678346" y="3949538"/>
            <a:ext cx="3248469" cy="33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/>
              <a:t>Base Habilitada Plano Básico</a:t>
            </a:r>
            <a:endParaRPr lang="pt-BR" sz="1600" dirty="0"/>
          </a:p>
        </p:txBody>
      </p:sp>
      <p:pic>
        <p:nvPicPr>
          <p:cNvPr id="8" name="Picture 4" descr="Carro - ícones de transporte grátis">
            <a:extLst>
              <a:ext uri="{FF2B5EF4-FFF2-40B4-BE49-F238E27FC236}">
                <a16:creationId xmlns:a16="http://schemas.microsoft.com/office/drawing/2014/main" id="{C323B47D-070D-0F6F-FCD6-0FD77B043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27" y="2347634"/>
            <a:ext cx="917640" cy="103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862DD03-9F7A-C7C8-0EBB-75B81FE8D681}"/>
              </a:ext>
            </a:extLst>
          </p:cNvPr>
          <p:cNvSpPr txBox="1"/>
          <p:nvPr/>
        </p:nvSpPr>
        <p:spPr>
          <a:xfrm>
            <a:off x="320601" y="4261265"/>
            <a:ext cx="3961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i="1" dirty="0"/>
              <a:t>42,54% </a:t>
            </a:r>
            <a:r>
              <a:rPr lang="pt-BR" sz="1400" i="1" dirty="0"/>
              <a:t>estão </a:t>
            </a:r>
            <a:r>
              <a:rPr lang="pt-BR" sz="1400" b="1" i="1" dirty="0">
                <a:solidFill>
                  <a:srgbClr val="FF0000"/>
                </a:solidFill>
              </a:rPr>
              <a:t>Sem Reajuste Na Taxa</a:t>
            </a:r>
          </a:p>
          <a:p>
            <a:pPr algn="ctr"/>
            <a:r>
              <a:rPr lang="pt-BR" sz="1400" b="1" i="1" dirty="0"/>
              <a:t>37,69% </a:t>
            </a:r>
            <a:r>
              <a:rPr lang="pt-BR" sz="1400" i="1" dirty="0"/>
              <a:t>possui </a:t>
            </a:r>
            <a:r>
              <a:rPr lang="pt-BR" sz="1400" b="1" i="1" dirty="0"/>
              <a:t>Reajuste na Taxa</a:t>
            </a:r>
          </a:p>
          <a:p>
            <a:pPr algn="ctr"/>
            <a:r>
              <a:rPr lang="pt-BR" sz="1400" b="1" i="1" dirty="0"/>
              <a:t>*19,77% </a:t>
            </a:r>
            <a:r>
              <a:rPr lang="pt-BR" sz="1400" i="1" dirty="0"/>
              <a:t>sem taxa de recarga identificada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64136BE-FA69-C4F7-6D41-57BB38E0F883}"/>
              </a:ext>
            </a:extLst>
          </p:cNvPr>
          <p:cNvSpPr/>
          <p:nvPr/>
        </p:nvSpPr>
        <p:spPr>
          <a:xfrm>
            <a:off x="4038599" y="1153102"/>
            <a:ext cx="3324320" cy="4900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9D830A3-1BF9-00EE-3058-929CCE05C74E}"/>
              </a:ext>
            </a:extLst>
          </p:cNvPr>
          <p:cNvSpPr/>
          <p:nvPr/>
        </p:nvSpPr>
        <p:spPr>
          <a:xfrm>
            <a:off x="7362920" y="1150547"/>
            <a:ext cx="2533814" cy="34773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40B6632-D783-8788-B65D-F1D4981A335B}"/>
              </a:ext>
            </a:extLst>
          </p:cNvPr>
          <p:cNvSpPr/>
          <p:nvPr/>
        </p:nvSpPr>
        <p:spPr>
          <a:xfrm>
            <a:off x="9896732" y="1150547"/>
            <a:ext cx="2197297" cy="34773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EFEB08F-6B4D-DCC9-946B-1490D662466B}"/>
              </a:ext>
            </a:extLst>
          </p:cNvPr>
          <p:cNvSpPr/>
          <p:nvPr/>
        </p:nvSpPr>
        <p:spPr>
          <a:xfrm>
            <a:off x="7362919" y="4627922"/>
            <a:ext cx="4731110" cy="1425796"/>
          </a:xfrm>
          <a:prstGeom prst="rect">
            <a:avLst/>
          </a:prstGeom>
          <a:solidFill>
            <a:srgbClr val="F099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CDF0A27-FD04-4F13-F9F6-15E0CFC8937A}"/>
              </a:ext>
            </a:extLst>
          </p:cNvPr>
          <p:cNvSpPr txBox="1"/>
          <p:nvPr/>
        </p:nvSpPr>
        <p:spPr>
          <a:xfrm>
            <a:off x="4942895" y="3382103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  <a:cs typeface="Aharoni" panose="02010803020104030203" pitchFamily="2" charset="-79"/>
              </a:rPr>
              <a:t>113,7K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AEC850D-1C3C-F53D-14DF-A6FA4B11F05F}"/>
              </a:ext>
            </a:extLst>
          </p:cNvPr>
          <p:cNvSpPr txBox="1"/>
          <p:nvPr/>
        </p:nvSpPr>
        <p:spPr>
          <a:xfrm>
            <a:off x="3759582" y="3950816"/>
            <a:ext cx="41074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Recarga de R$ 50,00</a:t>
            </a:r>
          </a:p>
          <a:p>
            <a:pPr algn="ctr"/>
            <a:r>
              <a:rPr lang="pt-BR" sz="1000" i="1" dirty="0"/>
              <a:t>(56,1K estão Sem Reajuste )</a:t>
            </a:r>
          </a:p>
          <a:p>
            <a:pPr algn="ctr"/>
            <a:r>
              <a:rPr lang="pt-BR" sz="1000" i="1" dirty="0"/>
              <a:t>*Representa  20% da Base Habilitada</a:t>
            </a:r>
            <a:endParaRPr lang="pt-BR" sz="10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7B5AA09-4641-D807-6D61-0098E12A35DF}"/>
              </a:ext>
            </a:extLst>
          </p:cNvPr>
          <p:cNvSpPr txBox="1"/>
          <p:nvPr/>
        </p:nvSpPr>
        <p:spPr>
          <a:xfrm>
            <a:off x="7907923" y="261873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  <a:cs typeface="Aharoni" panose="02010803020104030203" pitchFamily="2" charset="-79"/>
              </a:rPr>
              <a:t>53,7K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BA5F5D-CBB0-0D49-4919-34ED1D8BC2CC}"/>
              </a:ext>
            </a:extLst>
          </p:cNvPr>
          <p:cNvSpPr txBox="1"/>
          <p:nvPr/>
        </p:nvSpPr>
        <p:spPr>
          <a:xfrm>
            <a:off x="7260133" y="3293576"/>
            <a:ext cx="28033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Recarga de R$ 100,00</a:t>
            </a:r>
          </a:p>
          <a:p>
            <a:pPr algn="ctr"/>
            <a:r>
              <a:rPr lang="pt-BR" sz="1000" i="1" dirty="0"/>
              <a:t>(28,7K estão  Sem Reajuste )</a:t>
            </a:r>
          </a:p>
          <a:p>
            <a:pPr algn="ctr"/>
            <a:r>
              <a:rPr lang="pt-BR" sz="1000" i="1" dirty="0"/>
              <a:t>*Representa  10% da Base Habilitada</a:t>
            </a:r>
            <a:endParaRPr lang="pt-BR" sz="10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ED89E26-B340-9C44-38C3-2E1C62C19D1F}"/>
              </a:ext>
            </a:extLst>
          </p:cNvPr>
          <p:cNvSpPr txBox="1"/>
          <p:nvPr/>
        </p:nvSpPr>
        <p:spPr>
          <a:xfrm>
            <a:off x="9728474" y="3293575"/>
            <a:ext cx="25628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Recarga de R$ 220,00</a:t>
            </a:r>
          </a:p>
          <a:p>
            <a:pPr algn="ctr"/>
            <a:r>
              <a:rPr lang="pt-BR" sz="1000" i="1" dirty="0"/>
              <a:t>(19,4K estão Sem Reajuste )</a:t>
            </a:r>
          </a:p>
          <a:p>
            <a:pPr algn="ctr"/>
            <a:r>
              <a:rPr lang="pt-BR" sz="1000" i="1" dirty="0"/>
              <a:t>*Representa  7% da Base Habilitada</a:t>
            </a:r>
            <a:endParaRPr lang="pt-BR" sz="10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78D6BB8-4201-FFC9-EFFC-8968B717F000}"/>
              </a:ext>
            </a:extLst>
          </p:cNvPr>
          <p:cNvSpPr txBox="1"/>
          <p:nvPr/>
        </p:nvSpPr>
        <p:spPr>
          <a:xfrm>
            <a:off x="10267544" y="2596847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  <a:cs typeface="Aharoni" panose="02010803020104030203" pitchFamily="2" charset="-79"/>
              </a:rPr>
              <a:t>30,4K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0B19C52-6872-3F72-8527-6FAA624CE1D4}"/>
              </a:ext>
            </a:extLst>
          </p:cNvPr>
          <p:cNvSpPr txBox="1"/>
          <p:nvPr/>
        </p:nvSpPr>
        <p:spPr>
          <a:xfrm>
            <a:off x="9026058" y="479465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Black" panose="020B0A04020102020204" pitchFamily="34" charset="0"/>
                <a:cs typeface="Aharoni" panose="02010803020104030203" pitchFamily="2" charset="-79"/>
              </a:rPr>
              <a:t>23,7K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5EA20E7-3028-2328-F7A2-390A512FB4E6}"/>
              </a:ext>
            </a:extLst>
          </p:cNvPr>
          <p:cNvSpPr txBox="1"/>
          <p:nvPr/>
        </p:nvSpPr>
        <p:spPr>
          <a:xfrm>
            <a:off x="8382000" y="5319254"/>
            <a:ext cx="27728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/>
              <a:t>Recarga de R$ 150,00</a:t>
            </a:r>
          </a:p>
          <a:p>
            <a:pPr algn="ctr"/>
            <a:r>
              <a:rPr lang="pt-BR" sz="1000" i="1" dirty="0"/>
              <a:t>(13,2K estão Sem Reajuste )</a:t>
            </a:r>
          </a:p>
          <a:p>
            <a:pPr algn="ctr"/>
            <a:r>
              <a:rPr lang="pt-BR" sz="1000" i="1" dirty="0"/>
              <a:t>*Representa  5% da Base Habilitada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01629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0930E-73F8-F4E2-7FE3-4EA3DB34B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5CE79C6-299D-CE12-789D-126F7171CC76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6332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E656BF-129F-5CD1-713E-7E0438D8D5AF}"/>
              </a:ext>
            </a:extLst>
          </p:cNvPr>
          <p:cNvSpPr txBox="1"/>
          <p:nvPr/>
        </p:nvSpPr>
        <p:spPr>
          <a:xfrm>
            <a:off x="1086115" y="1923126"/>
            <a:ext cx="10474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Distribuição das Taxas Por Valor de Recarga</a:t>
            </a:r>
          </a:p>
        </p:txBody>
      </p:sp>
    </p:spTree>
    <p:extLst>
      <p:ext uri="{BB962C8B-B14F-4D97-AF65-F5344CB8AC3E}">
        <p14:creationId xmlns:p14="http://schemas.microsoft.com/office/powerpoint/2010/main" val="208116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A50FBEF-B980-ED90-87F6-E5755FB8D22B}"/>
              </a:ext>
            </a:extLst>
          </p:cNvPr>
          <p:cNvSpPr/>
          <p:nvPr/>
        </p:nvSpPr>
        <p:spPr>
          <a:xfrm>
            <a:off x="315685" y="1186543"/>
            <a:ext cx="370113" cy="21118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/>
              <a:t>RECARGA  R$ 50,00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F890D4-D68B-75A2-7397-B526EBDF78A8}"/>
              </a:ext>
            </a:extLst>
          </p:cNvPr>
          <p:cNvSpPr/>
          <p:nvPr/>
        </p:nvSpPr>
        <p:spPr>
          <a:xfrm>
            <a:off x="315685" y="3929742"/>
            <a:ext cx="370113" cy="2002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600" dirty="0"/>
              <a:t>RECARGA  R$ 100,00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113E4A22-1E31-430B-A985-B339F3E3C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177182"/>
              </p:ext>
            </p:extLst>
          </p:nvPr>
        </p:nvGraphicFramePr>
        <p:xfrm>
          <a:off x="685798" y="1567543"/>
          <a:ext cx="11190515" cy="1894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4299D452-25C4-47BE-A95D-4CDAF8CF8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767229"/>
              </p:ext>
            </p:extLst>
          </p:nvPr>
        </p:nvGraphicFramePr>
        <p:xfrm>
          <a:off x="685798" y="4283075"/>
          <a:ext cx="11190515" cy="201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aixaDeTexto 22">
            <a:extLst>
              <a:ext uri="{FF2B5EF4-FFF2-40B4-BE49-F238E27FC236}">
                <a16:creationId xmlns:a16="http://schemas.microsoft.com/office/drawing/2014/main" id="{6B52866D-1EFB-F3EA-CCCE-2A45C3010A86}"/>
              </a:ext>
            </a:extLst>
          </p:cNvPr>
          <p:cNvSpPr txBox="1"/>
          <p:nvPr/>
        </p:nvSpPr>
        <p:spPr>
          <a:xfrm>
            <a:off x="4081415" y="1068717"/>
            <a:ext cx="48448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i="1" dirty="0"/>
              <a:t>Distribuição de Adesões Por Taxa de Recarga</a:t>
            </a:r>
          </a:p>
          <a:p>
            <a:pPr algn="ctr"/>
            <a:r>
              <a:rPr lang="pt-BR" sz="900" i="1" dirty="0"/>
              <a:t>(Gráfico em volume de adesões)</a:t>
            </a:r>
            <a:endParaRPr lang="pt-BR" sz="9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4E11931-7AE9-0402-8F5E-E602A3171991}"/>
              </a:ext>
            </a:extLst>
          </p:cNvPr>
          <p:cNvSpPr txBox="1"/>
          <p:nvPr/>
        </p:nvSpPr>
        <p:spPr>
          <a:xfrm>
            <a:off x="117828" y="165732"/>
            <a:ext cx="11758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highlight>
                  <a:srgbClr val="0070C0"/>
                </a:highlight>
              </a:rPr>
              <a:t>49,31% das adesões com recarga de </a:t>
            </a:r>
            <a:r>
              <a:rPr lang="pt-BR" sz="1400" b="1" i="1" dirty="0">
                <a:highlight>
                  <a:srgbClr val="0070C0"/>
                </a:highlight>
              </a:rPr>
              <a:t>R$ 50 </a:t>
            </a:r>
            <a:r>
              <a:rPr lang="pt-BR" sz="1400" i="1" dirty="0">
                <a:highlight>
                  <a:srgbClr val="0070C0"/>
                </a:highlight>
              </a:rPr>
              <a:t>reais, estão sem reajuste da taxa de recarga</a:t>
            </a:r>
            <a:r>
              <a:rPr lang="pt-BR" sz="1400" i="1" dirty="0"/>
              <a:t>. </a:t>
            </a:r>
          </a:p>
          <a:p>
            <a:endParaRPr lang="pt-BR" sz="1400" i="1" dirty="0">
              <a:highlight>
                <a:srgbClr val="A5A5A5"/>
              </a:highlight>
            </a:endParaRPr>
          </a:p>
          <a:p>
            <a:r>
              <a:rPr lang="pt-BR" sz="1400" i="1" dirty="0">
                <a:highlight>
                  <a:srgbClr val="A5A5A5"/>
                </a:highlight>
              </a:rPr>
              <a:t>Analisando o 2º gráfico (Recarga de </a:t>
            </a:r>
            <a:r>
              <a:rPr lang="pt-BR" sz="1400" b="1" i="1" dirty="0">
                <a:highlight>
                  <a:srgbClr val="A5A5A5"/>
                </a:highlight>
              </a:rPr>
              <a:t>R$ 100</a:t>
            </a:r>
            <a:r>
              <a:rPr lang="pt-BR" sz="1400" i="1" dirty="0">
                <a:highlight>
                  <a:srgbClr val="A5A5A5"/>
                </a:highlight>
              </a:rPr>
              <a:t>), o volume de adesões sem reajuste aumenta para 53,49%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3B477A-13D6-07B9-8C84-279A19116C3D}"/>
              </a:ext>
            </a:extLst>
          </p:cNvPr>
          <p:cNvSpPr txBox="1"/>
          <p:nvPr/>
        </p:nvSpPr>
        <p:spPr>
          <a:xfrm>
            <a:off x="6964782" y="3384274"/>
            <a:ext cx="7328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i="1" dirty="0"/>
              <a:t>*Valor da Taxa Atual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1210586-1D7A-2B4A-F406-0B6C34F285D6}"/>
              </a:ext>
            </a:extLst>
          </p:cNvPr>
          <p:cNvSpPr/>
          <p:nvPr/>
        </p:nvSpPr>
        <p:spPr>
          <a:xfrm>
            <a:off x="6811765" y="3133984"/>
            <a:ext cx="1006869" cy="26456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37BF71-9FD2-E950-6D64-E06DA0CEA8F8}"/>
              </a:ext>
            </a:extLst>
          </p:cNvPr>
          <p:cNvSpPr txBox="1"/>
          <p:nvPr/>
        </p:nvSpPr>
        <p:spPr>
          <a:xfrm>
            <a:off x="7579519" y="6224085"/>
            <a:ext cx="73289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" i="1" dirty="0"/>
              <a:t>*Valor da Taxa Atual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BBE171D-88B1-BFA3-CB48-9E1DE39691E6}"/>
              </a:ext>
            </a:extLst>
          </p:cNvPr>
          <p:cNvSpPr/>
          <p:nvPr/>
        </p:nvSpPr>
        <p:spPr>
          <a:xfrm>
            <a:off x="7426502" y="5973795"/>
            <a:ext cx="1006869" cy="26456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22">
            <a:extLst>
              <a:ext uri="{FF2B5EF4-FFF2-40B4-BE49-F238E27FC236}">
                <a16:creationId xmlns:a16="http://schemas.microsoft.com/office/drawing/2014/main" id="{C35470AB-A574-2AFA-68E9-1FB8D65EEB94}"/>
              </a:ext>
            </a:extLst>
          </p:cNvPr>
          <p:cNvSpPr txBox="1"/>
          <p:nvPr/>
        </p:nvSpPr>
        <p:spPr>
          <a:xfrm>
            <a:off x="3858621" y="3893660"/>
            <a:ext cx="48448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b="1" i="1" dirty="0"/>
              <a:t>Distribuição de Adesões Por Taxa de Recarga</a:t>
            </a:r>
          </a:p>
          <a:p>
            <a:pPr algn="ctr"/>
            <a:r>
              <a:rPr lang="pt-BR" sz="900" i="1" dirty="0"/>
              <a:t>(Gráfico em volume de adesões)</a:t>
            </a:r>
            <a:endParaRPr lang="pt-BR" sz="900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88D1AD7-65FC-EB41-2B46-A57B1558877D}"/>
              </a:ext>
            </a:extLst>
          </p:cNvPr>
          <p:cNvSpPr/>
          <p:nvPr/>
        </p:nvSpPr>
        <p:spPr>
          <a:xfrm>
            <a:off x="10890607" y="1664413"/>
            <a:ext cx="873303" cy="1469571"/>
          </a:xfrm>
          <a:prstGeom prst="roundRect">
            <a:avLst>
              <a:gd name="adj" fmla="val 9608"/>
            </a:avLst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0D86F4F-AFF1-4DE3-8C80-27D20CF98C2B}"/>
              </a:ext>
            </a:extLst>
          </p:cNvPr>
          <p:cNvSpPr/>
          <p:nvPr/>
        </p:nvSpPr>
        <p:spPr>
          <a:xfrm>
            <a:off x="10890606" y="4504224"/>
            <a:ext cx="873303" cy="1469571"/>
          </a:xfrm>
          <a:prstGeom prst="roundRect">
            <a:avLst>
              <a:gd name="adj" fmla="val 9608"/>
            </a:avLst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11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8c98b3-2c69-42cf-895b-8f7a2155d75b" xsi:nil="true"/>
    <lcf76f155ced4ddcb4097134ff3c332f xmlns="83d45d0a-cb85-46d8-9a8d-d53be5fbad1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D8C546E5851344B36E7B1F73FD4C48" ma:contentTypeVersion="12" ma:contentTypeDescription="Crie um novo documento." ma:contentTypeScope="" ma:versionID="fd4a0794b6530e000683a2269459036d">
  <xsd:schema xmlns:xsd="http://www.w3.org/2001/XMLSchema" xmlns:xs="http://www.w3.org/2001/XMLSchema" xmlns:p="http://schemas.microsoft.com/office/2006/metadata/properties" xmlns:ns2="83d45d0a-cb85-46d8-9a8d-d53be5fbad16" xmlns:ns3="e28c98b3-2c69-42cf-895b-8f7a2155d75b" targetNamespace="http://schemas.microsoft.com/office/2006/metadata/properties" ma:root="true" ma:fieldsID="878f50baab53ac3b3e529de8507973cb" ns2:_="" ns3:_="">
    <xsd:import namespace="83d45d0a-cb85-46d8-9a8d-d53be5fbad16"/>
    <xsd:import namespace="e28c98b3-2c69-42cf-895b-8f7a2155d7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45d0a-cb85-46d8-9a8d-d53be5fba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8439dd1c-c7af-4896-a914-0ea2078b5f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8c98b3-2c69-42cf-895b-8f7a2155d75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7bec1b1-59fd-49f1-8a5b-594838319b74}" ma:internalName="TaxCatchAll" ma:showField="CatchAllData" ma:web="e28c98b3-2c69-42cf-895b-8f7a2155d7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3095B8-AE49-46AB-8C80-BEC35EE08331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e28c98b3-2c69-42cf-895b-8f7a2155d75b"/>
    <ds:schemaRef ds:uri="http://purl.org/dc/dcmitype/"/>
    <ds:schemaRef ds:uri="http://schemas.microsoft.com/office/infopath/2007/PartnerControls"/>
    <ds:schemaRef ds:uri="83d45d0a-cb85-46d8-9a8d-d53be5fbad1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F682A0-91A5-4A21-AC42-66B44F620C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45d0a-cb85-46d8-9a8d-d53be5fbad16"/>
    <ds:schemaRef ds:uri="e28c98b3-2c69-42cf-895b-8f7a2155d7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0BC9A1-8623-4885-989F-76C3D622F2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1050</Words>
  <Application>Microsoft Office PowerPoint</Application>
  <PresentationFormat>Widescreen</PresentationFormat>
  <Paragraphs>154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2" baseType="lpstr">
      <vt:lpstr>Abadi</vt:lpstr>
      <vt:lpstr>ADLaM Display</vt:lpstr>
      <vt:lpstr>Aharoni</vt:lpstr>
      <vt:lpstr>Aptos</vt:lpstr>
      <vt:lpstr>Arial</vt:lpstr>
      <vt:lpstr>Arial Black</vt:lpstr>
      <vt:lpstr>Calibri</vt:lpstr>
      <vt:lpstr>Calibri Light</vt:lpstr>
      <vt:lpstr>Century Gothic</vt:lpstr>
      <vt:lpstr>Lato</vt:lpstr>
      <vt:lpstr>Lato Black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da Silva Diniz</dc:creator>
  <cp:lastModifiedBy>Wesley da Silva Diniz</cp:lastModifiedBy>
  <cp:revision>151</cp:revision>
  <dcterms:created xsi:type="dcterms:W3CDTF">2023-12-07T22:07:14Z</dcterms:created>
  <dcterms:modified xsi:type="dcterms:W3CDTF">2025-03-24T22:01:24Z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488a3-a7b3-4c99-9af4-1270fc844ad3_Enabled">
    <vt:lpwstr>true</vt:lpwstr>
  </property>
  <property fmtid="{D5CDD505-2E9C-101B-9397-08002B2CF9AE}" pid="3" name="MSIP_Label_502488a3-a7b3-4c99-9af4-1270fc844ad3_SetDate">
    <vt:lpwstr>2023-12-07T22:07:18Z</vt:lpwstr>
  </property>
  <property fmtid="{D5CDD505-2E9C-101B-9397-08002B2CF9AE}" pid="4" name="MSIP_Label_502488a3-a7b3-4c99-9af4-1270fc844ad3_Method">
    <vt:lpwstr>Standard</vt:lpwstr>
  </property>
  <property fmtid="{D5CDD505-2E9C-101B-9397-08002B2CF9AE}" pid="5" name="MSIP_Label_502488a3-a7b3-4c99-9af4-1270fc844ad3_Name">
    <vt:lpwstr>Uso interno</vt:lpwstr>
  </property>
  <property fmtid="{D5CDD505-2E9C-101B-9397-08002B2CF9AE}" pid="6" name="MSIP_Label_502488a3-a7b3-4c99-9af4-1270fc844ad3_SiteId">
    <vt:lpwstr>8d112cc1-ae6f-4278-b877-837aef345f39</vt:lpwstr>
  </property>
  <property fmtid="{D5CDD505-2E9C-101B-9397-08002B2CF9AE}" pid="7" name="MSIP_Label_502488a3-a7b3-4c99-9af4-1270fc844ad3_ActionId">
    <vt:lpwstr>e927ddf2-6909-4384-9168-152d9aa33e1b</vt:lpwstr>
  </property>
  <property fmtid="{D5CDD505-2E9C-101B-9397-08002B2CF9AE}" pid="8" name="MSIP_Label_502488a3-a7b3-4c99-9af4-1270fc844ad3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ConectCar - Somente para uso interno</vt:lpwstr>
  </property>
  <property fmtid="{D5CDD505-2E9C-101B-9397-08002B2CF9AE}" pid="11" name="ContentTypeId">
    <vt:lpwstr>0x010100ADD8C546E5851344B36E7B1F73FD4C48</vt:lpwstr>
  </property>
  <property fmtid="{D5CDD505-2E9C-101B-9397-08002B2CF9AE}" pid="12" name="BU">
    <vt:lpwstr/>
  </property>
  <property fmtid="{D5CDD505-2E9C-101B-9397-08002B2CF9AE}" pid="13" name="MediaServiceImageTags">
    <vt:lpwstr/>
  </property>
</Properties>
</file>