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21fa250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21fa250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21fa250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21fa250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21fa250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21fa250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a7d3c6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a7d3c6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a7d3c62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a7d3c62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a7d3c62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a7d3c62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a7d3c62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a7d3c62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a7d3c62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a7d3c62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a7d3c627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a7d3c62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a7d3c62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a7d3c62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a7d3c62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a7d3c62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rxiv.org/pdf/1309.63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300"/>
              <a:t>HW7 Topic: </a:t>
            </a:r>
            <a:r>
              <a:rPr lang="en" sz="2300"/>
              <a:t>Blackbox and Individual Conditional Expectation</a:t>
            </a:r>
            <a:endParaRPr sz="2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                                      Wesley Duan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00"/>
              <a:t>Diabetes classification example 3</a:t>
            </a:r>
            <a:endParaRPr sz="1400"/>
          </a:p>
        </p:txBody>
      </p:sp>
      <p:sp>
        <p:nvSpPr>
          <p:cNvPr id="117" name="Google Shape;117;p22"/>
          <p:cNvSpPr txBox="1"/>
          <p:nvPr>
            <p:ph idx="1" type="body"/>
          </p:nvPr>
        </p:nvSpPr>
        <p:spPr>
          <a:xfrm>
            <a:off x="21407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This dataset is talked about 332 Pima Indians,obtained from MASS. 109 of the 332 subjects were diagnosed with diabetes. Binary response variable was fit using seven predictors (blood pressure, glucose concentration, etc)</a:t>
            </a:r>
            <a:endParaRPr sz="1300"/>
          </a:p>
          <a:p>
            <a:pPr indent="0" lvl="0" marL="0" rtl="0" algn="l">
              <a:spcBef>
                <a:spcPts val="1200"/>
              </a:spcBef>
              <a:spcAft>
                <a:spcPts val="0"/>
              </a:spcAft>
              <a:buNone/>
            </a:pPr>
            <a:r>
              <a:rPr lang="en" sz="1300"/>
              <a:t>Covariate skin thickness. Many subjects with high skin have a flat risk of diabetes. Figure 12b shows that the RF model fits interactions across the range of skin with the largest </a:t>
            </a:r>
            <a:r>
              <a:rPr lang="en" sz="1300"/>
              <a:t>heterogeneity</a:t>
            </a:r>
            <a:r>
              <a:rPr lang="en" sz="1300"/>
              <a:t> in effect </a:t>
            </a:r>
            <a:r>
              <a:rPr lang="en" sz="1300"/>
              <a:t>occurring</a:t>
            </a:r>
            <a:r>
              <a:rPr lang="en" sz="1300"/>
              <a:t> when skin is slightly above 30.</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18" name="Google Shape;118;p22"/>
          <p:cNvPicPr preferRelativeResize="0"/>
          <p:nvPr/>
        </p:nvPicPr>
        <p:blipFill>
          <a:blip r:embed="rId3">
            <a:alphaModFix/>
          </a:blip>
          <a:stretch>
            <a:fillRect/>
          </a:stretch>
        </p:blipFill>
        <p:spPr>
          <a:xfrm>
            <a:off x="2328725" y="2319300"/>
            <a:ext cx="4389500" cy="218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8"/>
              <a:t>Paper Mechanics</a:t>
            </a:r>
            <a:endParaRPr sz="2088"/>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When heterogeneity in ICE plots is observed, the researcher can adopt two mindsets. When one considers ˆf to be the fitted model used for subsequent predictions, the heterogeneity is of interest because it determines future fitted values. This is the mindset we have considered thus far. Separately, it might be interesting to ascertain whether interactions between xS and xC exist in the data generating model, denoted f.</a:t>
            </a:r>
            <a:endParaRPr sz="1400"/>
          </a:p>
          <a:p>
            <a:pPr indent="0" lvl="0" marL="0" rtl="0" algn="l">
              <a:spcBef>
                <a:spcPts val="1200"/>
              </a:spcBef>
              <a:spcAft>
                <a:spcPts val="0"/>
              </a:spcAft>
              <a:buNone/>
            </a:pPr>
            <a:r>
              <a:rPr lang="en" sz="1400"/>
              <a:t>Backfitting followed by random resampling, fitting y_b into X, display an ICE plot, then repeating the random sampling, to displaying ICE plot K-1 times then randomly inserting the true plot amongst these K-1 null plots. Want to the discovery to be valid for alpha = 1/K if view can correctly identify the true plot. </a:t>
            </a:r>
            <a:endParaRPr sz="1400"/>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Ending</a:t>
            </a:r>
            <a:endParaRPr sz="1700"/>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u="sng"/>
              <a:t>References</a:t>
            </a:r>
            <a:endParaRPr b="1" u="sng"/>
          </a:p>
          <a:p>
            <a:pPr indent="0" lvl="0" marL="0" rtl="0" algn="l">
              <a:spcBef>
                <a:spcPts val="1200"/>
              </a:spcBef>
              <a:spcAft>
                <a:spcPts val="0"/>
              </a:spcAft>
              <a:buNone/>
            </a:pPr>
            <a:r>
              <a:rPr lang="en" u="sng">
                <a:solidFill>
                  <a:schemeClr val="hlink"/>
                </a:solidFill>
                <a:hlinkClick r:id="rId3"/>
              </a:rPr>
              <a:t>https://arxiv.org/pdf/1309.6392</a:t>
            </a:r>
            <a:endParaRPr/>
          </a:p>
          <a:p>
            <a:pPr indent="0" lvl="0" marL="0" rtl="0" algn="l">
              <a:spcBef>
                <a:spcPts val="1200"/>
              </a:spcBef>
              <a:spcAft>
                <a:spcPts val="1200"/>
              </a:spcAft>
              <a:buNone/>
            </a:pPr>
            <a:r>
              <a:rPr b="1" lang="en" sz="1500"/>
              <a:t>Author: Alex Goldstein , Adam Kapelner, Justin Bleich , and Emil Pitkin</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States what to show to the reader.</a:t>
            </a:r>
            <a:endParaRPr sz="1500"/>
          </a:p>
          <a:p>
            <a:pPr indent="0" lvl="0" marL="0" rtl="0" algn="l">
              <a:spcBef>
                <a:spcPts val="1200"/>
              </a:spcBef>
              <a:spcAft>
                <a:spcPts val="0"/>
              </a:spcAft>
              <a:buNone/>
            </a:pPr>
            <a:r>
              <a:rPr lang="en" sz="1500"/>
              <a:t>Individual Conditional Expectation plots, produced by “black box” algorithms </a:t>
            </a:r>
            <a:endParaRPr sz="1500"/>
          </a:p>
          <a:p>
            <a:pPr indent="0" lvl="0" marL="0" rtl="0" algn="l">
              <a:spcBef>
                <a:spcPts val="1200"/>
              </a:spcBef>
              <a:spcAft>
                <a:spcPts val="0"/>
              </a:spcAft>
              <a:buNone/>
            </a:pPr>
            <a:r>
              <a:rPr lang="en" sz="1500"/>
              <a:t>Uses training data, {x</a:t>
            </a:r>
            <a:r>
              <a:rPr baseline="-25000" lang="en" sz="1500"/>
              <a:t>i</a:t>
            </a:r>
            <a:r>
              <a:rPr lang="en" sz="1500"/>
              <a:t>, y</a:t>
            </a:r>
            <a:r>
              <a:rPr baseline="-25000" lang="en" sz="1500"/>
              <a:t>i</a:t>
            </a:r>
            <a:r>
              <a:rPr lang="en" sz="1500"/>
              <a:t>}</a:t>
            </a:r>
            <a:r>
              <a:rPr baseline="-25000" lang="en" sz="1400"/>
              <a:t> </a:t>
            </a:r>
            <a:r>
              <a:rPr lang="en" sz="1400"/>
              <a:t> where i = 1,..., N the sample size. </a:t>
            </a:r>
            <a:endParaRPr sz="1400"/>
          </a:p>
          <a:p>
            <a:pPr indent="0" lvl="0" marL="0" rtl="0" algn="l">
              <a:spcBef>
                <a:spcPts val="1200"/>
              </a:spcBef>
              <a:spcAft>
                <a:spcPts val="0"/>
              </a:spcAft>
              <a:buNone/>
            </a:pPr>
            <a:r>
              <a:rPr lang="en" sz="1400"/>
              <a:t>(x</a:t>
            </a:r>
            <a:r>
              <a:rPr baseline="-25000" lang="en" sz="1400"/>
              <a:t>i</a:t>
            </a:r>
            <a:r>
              <a:rPr lang="en" sz="1400"/>
              <a:t> = (x</a:t>
            </a:r>
            <a:r>
              <a:rPr baseline="-25000" lang="en" sz="1400"/>
              <a:t>i,1</a:t>
            </a:r>
            <a:r>
              <a:rPr lang="en" sz="1400"/>
              <a:t> , …, x</a:t>
            </a:r>
            <a:r>
              <a:rPr baseline="-25000" lang="en" sz="1400"/>
              <a:t>i,p</a:t>
            </a:r>
            <a:r>
              <a:rPr lang="en" sz="1400"/>
              <a:t>) is the vector of predictors and y</a:t>
            </a:r>
            <a:r>
              <a:rPr baseline="-25000" lang="en" sz="1400"/>
              <a:t>i</a:t>
            </a:r>
            <a:r>
              <a:rPr lang="en" sz="1400"/>
              <a:t> is the response. </a:t>
            </a:r>
            <a:endParaRPr sz="1400"/>
          </a:p>
          <a:p>
            <a:pPr indent="0" lvl="0" marL="0" rtl="0" algn="l">
              <a:spcBef>
                <a:spcPts val="1200"/>
              </a:spcBef>
              <a:spcAft>
                <a:spcPts val="0"/>
              </a:spcAft>
              <a:buNone/>
            </a:pPr>
            <a:r>
              <a:rPr lang="en" sz="1400"/>
              <a:t>Construct model diagram that maps features x into fitted values.</a:t>
            </a:r>
            <a:endParaRPr sz="1400"/>
          </a:p>
          <a:p>
            <a:pPr indent="0" lvl="0" marL="0" rtl="0" algn="l">
              <a:spcBef>
                <a:spcPts val="1200"/>
              </a:spcBef>
              <a:spcAft>
                <a:spcPts val="0"/>
              </a:spcAft>
              <a:buNone/>
            </a:pPr>
            <a:r>
              <a:rPr lang="en" sz="1400"/>
              <a:t>ICE toolbox will help the visuals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62" name="Google Shape;62;p14"/>
          <p:cNvSpPr txBox="1"/>
          <p:nvPr/>
        </p:nvSpPr>
        <p:spPr>
          <a:xfrm>
            <a:off x="2511750" y="3024275"/>
            <a:ext cx="35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Friedman’s PDP</a:t>
            </a:r>
            <a:endParaRPr sz="18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PDP, let S ⊂ {1, ..., p} and let C be the complement set of S. Here S and C index subsets of predictors; for example, if S = {1, 2, 3}, then x</a:t>
            </a:r>
            <a:r>
              <a:rPr baseline="-25000" lang="en"/>
              <a:t>S</a:t>
            </a:r>
            <a:r>
              <a:rPr lang="en"/>
              <a:t> refers to a 3 × 1 vector containing the values of the first three coordinates of x. Then the partial dependence function of f on x</a:t>
            </a:r>
            <a:r>
              <a:rPr baseline="-25000" lang="en"/>
              <a:t>S </a:t>
            </a:r>
            <a:r>
              <a:rPr lang="en"/>
              <a:t>is given by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 = 0.2X1 − 5X2 + 10X21X3≥0 + E</a:t>
            </a:r>
            <a:endParaRPr/>
          </a:p>
        </p:txBody>
      </p:sp>
      <p:pic>
        <p:nvPicPr>
          <p:cNvPr id="69" name="Google Shape;69;p15"/>
          <p:cNvPicPr preferRelativeResize="0"/>
          <p:nvPr/>
        </p:nvPicPr>
        <p:blipFill>
          <a:blip r:embed="rId3">
            <a:alphaModFix/>
          </a:blip>
          <a:stretch>
            <a:fillRect/>
          </a:stretch>
        </p:blipFill>
        <p:spPr>
          <a:xfrm>
            <a:off x="1874788" y="2797638"/>
            <a:ext cx="5553075" cy="69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PDP and Scatterplot</a:t>
            </a:r>
            <a:endParaRPr sz="18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084293" y="2201200"/>
            <a:ext cx="4246301" cy="2080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ICE Procedure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ICE plots disaggregate the output of classical PDPs.</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604050" y="1749420"/>
            <a:ext cx="3786950" cy="171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Boston Housing Data (BHD)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Use random forests implemented in R. Model association between average age of homes in census tract and corresponding median home value for S = age.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0" name="Google Shape;90;p18"/>
          <p:cNvPicPr preferRelativeResize="0"/>
          <p:nvPr/>
        </p:nvPicPr>
        <p:blipFill>
          <a:blip r:embed="rId3">
            <a:alphaModFix/>
          </a:blip>
          <a:stretch>
            <a:fillRect/>
          </a:stretch>
        </p:blipFill>
        <p:spPr>
          <a:xfrm>
            <a:off x="3066975" y="2081077"/>
            <a:ext cx="4478450" cy="22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Additivity Assessment</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We simulate 1000 independent (Xi , Yi) pairs according to the above and fit a generalized additive model (GAM, Hastie and Tibshirani, 1986) via the R package gam (Hastie, 2013). As we have specified it, the GAM assumes f(X) = f1(X1) + f2(X2) + f3(X1X2)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97" name="Google Shape;97;p19"/>
          <p:cNvPicPr preferRelativeResize="0"/>
          <p:nvPr/>
        </p:nvPicPr>
        <p:blipFill>
          <a:blip r:embed="rId3">
            <a:alphaModFix/>
          </a:blip>
          <a:stretch>
            <a:fillRect/>
          </a:stretch>
        </p:blipFill>
        <p:spPr>
          <a:xfrm>
            <a:off x="1413475" y="2098676"/>
            <a:ext cx="5570599" cy="26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20"/>
              <a:t>Real data example 1</a:t>
            </a:r>
            <a:endParaRPr sz="152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1400"/>
              <a:t>Depression clinical trial where response variable is Hamilton Depression Rating Scale (lower scores correspond to being less depressed) after 15 weeks of treatment.</a:t>
            </a:r>
            <a:endParaRPr sz="1400"/>
          </a:p>
          <a:p>
            <a:pPr indent="0" lvl="0" marL="0" rtl="0" algn="l">
              <a:spcBef>
                <a:spcPts val="1200"/>
              </a:spcBef>
              <a:spcAft>
                <a:spcPts val="0"/>
              </a:spcAft>
              <a:buNone/>
            </a:pPr>
            <a:r>
              <a:rPr lang="en" sz="1400"/>
              <a:t>Placebo subjects focusing on a sample size of 156 subjects who received either one of the two treatments.</a:t>
            </a:r>
            <a:endParaRPr sz="1400"/>
          </a:p>
          <a:p>
            <a:pPr indent="0" lvl="0" marL="0" rtl="0" algn="l">
              <a:spcBef>
                <a:spcPts val="1200"/>
              </a:spcBef>
              <a:spcAft>
                <a:spcPts val="0"/>
              </a:spcAft>
              <a:buNone/>
            </a:pPr>
            <a:r>
              <a:rPr lang="en" sz="1400"/>
              <a:t>Binary treatment variable, with cognitive therapy “0” and paroxetine coded as “1”</a:t>
            </a:r>
            <a:endParaRPr sz="1400"/>
          </a:p>
          <a:p>
            <a:pPr indent="0" lvl="0" marL="0" rtl="0" algn="l">
              <a:spcBef>
                <a:spcPts val="1200"/>
              </a:spcBef>
              <a:spcAft>
                <a:spcPts val="0"/>
              </a:spcAft>
              <a:buNone/>
            </a:pPr>
            <a:r>
              <a:rPr lang="en" sz="1400"/>
              <a:t>Married subjects are in blue and unmarried are in red. R^2 = 0.40 and 37 covariates are in effect.</a:t>
            </a:r>
            <a:endParaRPr sz="1400"/>
          </a:p>
          <a:p>
            <a:pPr indent="0" lvl="0" marL="0" rtl="0" algn="l">
              <a:spcBef>
                <a:spcPts val="1200"/>
              </a:spcBef>
              <a:spcAft>
                <a:spcPts val="0"/>
              </a:spcAft>
              <a:buNone/>
            </a:pPr>
            <a:r>
              <a:rPr lang="en" sz="1400"/>
              <a:t>Nuanced predictor response relationships. Flat PDP obscures a complex relationship.</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04" name="Google Shape;104;p20"/>
          <p:cNvPicPr preferRelativeResize="0"/>
          <p:nvPr/>
        </p:nvPicPr>
        <p:blipFill>
          <a:blip r:embed="rId3">
            <a:alphaModFix/>
          </a:blip>
          <a:stretch>
            <a:fillRect/>
          </a:stretch>
        </p:blipFill>
        <p:spPr>
          <a:xfrm>
            <a:off x="1681950" y="2733700"/>
            <a:ext cx="4539476" cy="216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88"/>
              <a:t>Real Data example 2</a:t>
            </a:r>
            <a:endParaRPr sz="1888"/>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Wine ratings</a:t>
            </a:r>
            <a:endParaRPr sz="1100"/>
          </a:p>
          <a:p>
            <a:pPr indent="0" lvl="0" marL="0" rtl="0" algn="l">
              <a:spcBef>
                <a:spcPts val="1200"/>
              </a:spcBef>
              <a:spcAft>
                <a:spcPts val="0"/>
              </a:spcAft>
              <a:buNone/>
            </a:pPr>
            <a:r>
              <a:rPr lang="en" sz="1100"/>
              <a:t>11 covariates are physicochemical metrics that are commonly collected for wine quality control such as citric acid content, sulphates, etc.</a:t>
            </a:r>
            <a:endParaRPr sz="1100"/>
          </a:p>
          <a:p>
            <a:pPr indent="0" lvl="0" marL="0" rtl="0" algn="l">
              <a:spcBef>
                <a:spcPts val="1200"/>
              </a:spcBef>
              <a:spcAft>
                <a:spcPts val="0"/>
              </a:spcAft>
              <a:buNone/>
            </a:pPr>
            <a:r>
              <a:rPr lang="en" sz="1100"/>
              <a:t>PDP shows a linear tread, indicating that on average, higher pH is associated with higher fitted preference scores.</a:t>
            </a:r>
            <a:endParaRPr sz="1100"/>
          </a:p>
          <a:p>
            <a:pPr indent="0" lvl="0" marL="0" rtl="0" algn="l">
              <a:spcBef>
                <a:spcPts val="1200"/>
              </a:spcBef>
              <a:spcAft>
                <a:spcPts val="0"/>
              </a:spcAft>
              <a:buNone/>
            </a:pPr>
            <a:r>
              <a:rPr lang="en" sz="1100"/>
              <a:t>Area of increase has no data points so that increase is merely an extrapolation likely driven by the positive trend of high alcohol wines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11" name="Google Shape;111;p21"/>
          <p:cNvPicPr preferRelativeResize="0"/>
          <p:nvPr/>
        </p:nvPicPr>
        <p:blipFill>
          <a:blip r:embed="rId3">
            <a:alphaModFix/>
          </a:blip>
          <a:stretch>
            <a:fillRect/>
          </a:stretch>
        </p:blipFill>
        <p:spPr>
          <a:xfrm>
            <a:off x="2542250" y="2921425"/>
            <a:ext cx="3660850" cy="195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