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1056" r:id="rId3"/>
    <p:sldId id="1082" r:id="rId4"/>
    <p:sldId id="1106" r:id="rId5"/>
    <p:sldId id="1107" r:id="rId6"/>
    <p:sldId id="1123" r:id="rId7"/>
    <p:sldId id="1109" r:id="rId8"/>
    <p:sldId id="1108" r:id="rId9"/>
    <p:sldId id="1110" r:id="rId10"/>
    <p:sldId id="1114" r:id="rId11"/>
    <p:sldId id="1115" r:id="rId12"/>
    <p:sldId id="1117" r:id="rId13"/>
    <p:sldId id="1112" r:id="rId14"/>
    <p:sldId id="1118" r:id="rId15"/>
    <p:sldId id="1113" r:id="rId16"/>
    <p:sldId id="1119" r:id="rId17"/>
    <p:sldId id="1125" r:id="rId18"/>
    <p:sldId id="1120" r:id="rId19"/>
    <p:sldId id="1128" r:id="rId20"/>
    <p:sldId id="1121" r:id="rId21"/>
    <p:sldId id="1122" r:id="rId22"/>
    <p:sldId id="1124" r:id="rId23"/>
    <p:sldId id="1127" r:id="rId24"/>
    <p:sldId id="1126" r:id="rId25"/>
    <p:sldId id="1129" r:id="rId26"/>
    <p:sldId id="1130" r:id="rId27"/>
  </p:sldIdLst>
  <p:sldSz cx="9144000" cy="6858000" type="screen4x3"/>
  <p:notesSz cx="7302500" cy="9586913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9999"/>
    <a:srgbClr val="D5F1CF"/>
    <a:srgbClr val="FFFFCC"/>
    <a:srgbClr val="F6F5BD"/>
    <a:srgbClr val="CDF1C5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04" autoAdjust="0"/>
    <p:restoredTop sz="94649" autoAdjust="0"/>
  </p:normalViewPr>
  <p:slideViewPr>
    <p:cSldViewPr snapToObjects="1">
      <p:cViewPr varScale="1">
        <p:scale>
          <a:sx n="66" d="100"/>
          <a:sy n="66" d="100"/>
        </p:scale>
        <p:origin x="1630" y="19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50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388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16832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504398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052" name="Picture 4" descr="http://www.google.is/url?source=imglanding&amp;ct=img&amp;q=http://images.mylot.com/userImages/images/postphotos/1364942.jpg&amp;sa=X&amp;ei=PJmRT6ebArTa4QTY2ujHBA&amp;ved=0CAoQ8wc&amp;usg=AFQjCNGPcez20GoZ2Rm79w8PKcWP7YQA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2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1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3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7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0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55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7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87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99F-2793-426B-A677-932A471FDC15}" type="datetimeFigureOut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25.10.2017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89D7-4F20-4A54-ADE7-754E8561DCE5}" type="slidenum">
              <a:rPr lang="is-I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s-I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25.10.2017</a:t>
            </a:fld>
            <a:endParaRPr lang="is-I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20193" y="1052736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5273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24936" cy="90033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8424936" cy="54006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pic>
        <p:nvPicPr>
          <p:cNvPr id="4" name="Picture 2" descr="http://www.google.is/url?source=imglanding&amp;ct=img&amp;q=http://i1.ytimg.com/vi/X1Vec2YqyDE/hqdefault.jpg&amp;sa=X&amp;ei=x5iRT9_gHPSQ4gTXrKSnBA&amp;ved=0CAoQ8wc4GQ&amp;usg=AFQjCNHksbYFEYZ1Wi0If3E-18-0s4XkJw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7797" r="32243" b="25386"/>
          <a:stretch/>
        </p:blipFill>
        <p:spPr bwMode="auto">
          <a:xfrm>
            <a:off x="8190146" y="134714"/>
            <a:ext cx="864096" cy="7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b="1" kern="1200">
          <a:solidFill>
            <a:srgbClr val="0070C0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b="1" kern="1200">
          <a:solidFill>
            <a:srgbClr val="00B050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b="1" kern="1200">
          <a:solidFill>
            <a:srgbClr val="7030A0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644691"/>
            <a:ext cx="8231820" cy="772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ven Pro" pitchFamily="50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CD3A99F-2793-426B-A677-932A471FDC15}" type="datetimeFigureOut">
              <a:rPr lang="is-IS" b="0" smtClean="0">
                <a:solidFill>
                  <a:prstClr val="black">
                    <a:tint val="75000"/>
                  </a:prstClr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25.10.2017</a:t>
            </a:fld>
            <a:endParaRPr lang="is-IS" b="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ven Pro" pitchFamily="50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b="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ven Pro" pitchFamily="50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72D89D7-4F20-4A54-ADE7-754E8561DCE5}" type="slidenum">
              <a:rPr lang="is-IS" b="0" smtClean="0">
                <a:solidFill>
                  <a:prstClr val="black">
                    <a:tint val="75000"/>
                  </a:prstClr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s-IS" b="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" y="0"/>
            <a:ext cx="9144001" cy="548680"/>
            <a:chOff x="-1" y="0"/>
            <a:chExt cx="9144001" cy="411510"/>
          </a:xfrm>
          <a:effectLst>
            <a:outerShdw blurRad="50800" dist="38100" dir="5400000" algn="t" rotWithShape="0">
              <a:srgbClr val="002060">
                <a:alpha val="63000"/>
              </a:srgbClr>
            </a:outerShdw>
          </a:effectLst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07" t="16179" r="-698" b="67641"/>
            <a:stretch/>
          </p:blipFill>
          <p:spPr bwMode="auto">
            <a:xfrm>
              <a:off x="0" y="0"/>
              <a:ext cx="9144000" cy="411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0" t="16179" r="52855" b="67641"/>
            <a:stretch/>
          </p:blipFill>
          <p:spPr bwMode="auto">
            <a:xfrm>
              <a:off x="-1" y="0"/>
              <a:ext cx="1418603" cy="411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 descr="http://www.ru.is/media/hr/skjol/horizontal_dark.png"/>
            <p:cNvPicPr>
              <a:picLocks noChangeAspect="1" noChangeArrowheads="1"/>
            </p:cNvPicPr>
            <p:nvPr userDrawn="1"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17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212"/>
            <a:stretch/>
          </p:blipFill>
          <p:spPr bwMode="auto">
            <a:xfrm>
              <a:off x="8718740" y="0"/>
              <a:ext cx="425260" cy="4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ru.is/media/hr/skjol/horizontal_dark.png"/>
            <p:cNvPicPr>
              <a:picLocks noChangeAspect="1" noChangeArrowheads="1"/>
            </p:cNvPicPr>
            <p:nvPr userDrawn="1"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17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15"/>
            <a:stretch/>
          </p:blipFill>
          <p:spPr bwMode="auto">
            <a:xfrm>
              <a:off x="7521689" y="0"/>
              <a:ext cx="1177676" cy="4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84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Maven Pro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>
              <a:lumMod val="85000"/>
              <a:lumOff val="15000"/>
            </a:schemeClr>
          </a:solidFill>
          <a:latin typeface="Maven Pro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50000"/>
              <a:lumOff val="50000"/>
            </a:schemeClr>
          </a:solidFill>
          <a:latin typeface="Maven Pro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i="1" kern="1200">
          <a:solidFill>
            <a:schemeClr val="bg1">
              <a:lumMod val="50000"/>
            </a:schemeClr>
          </a:solidFill>
          <a:latin typeface="Maven Pro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aven Pro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Maven Pro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jpeg"/><Relationship Id="rId3" Type="http://schemas.openxmlformats.org/officeDocument/2006/relationships/image" Target="../media/image20.png"/><Relationship Id="rId7" Type="http://schemas.microsoft.com/office/2007/relationships/hdphoto" Target="../media/hdphoto4.wdp"/><Relationship Id="rId12" Type="http://schemas.openxmlformats.org/officeDocument/2006/relationships/image" Target="../media/image2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4.jpeg"/><Relationship Id="rId5" Type="http://schemas.microsoft.com/office/2007/relationships/hdphoto" Target="../media/hdphoto2.wdp"/><Relationship Id="rId10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is-IS" dirty="0"/>
            </a:br>
            <a:r>
              <a:rPr lang="is-IS" dirty="0"/>
              <a:t>ASLR and friends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Computer Security  – Ymir Vigfusson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273225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Some slides borrowed from David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Brumley’s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lectures at CMU, and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Vitaly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Shmatikov’s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CS380S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7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Address space layout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Flexible Process Address Space Layout In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8760"/>
            <a:ext cx="662940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272" y="653086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Credit: Gustavo  Duarte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5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Address space layout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s-IS" dirty="0"/>
              <a:t>PaX is an optional patch (used in grsecurity)</a:t>
            </a:r>
          </a:p>
          <a:p>
            <a:r>
              <a:rPr lang="is-IS" dirty="0"/>
              <a:t>A weaker version in Linux kernel (‘05), default since 3.1.1</a:t>
            </a:r>
          </a:p>
          <a:p>
            <a:pPr lvl="1"/>
            <a:r>
              <a:rPr lang="is-IS" dirty="0"/>
              <a:t>16-bit randomization of base addresses</a:t>
            </a:r>
          </a:p>
          <a:p>
            <a:pPr lvl="1"/>
            <a:r>
              <a:rPr lang="is-IS" dirty="0"/>
              <a:t>Kernel parameter kernel.va_randomize_space</a:t>
            </a:r>
          </a:p>
          <a:p>
            <a:pPr lvl="2"/>
            <a:r>
              <a:rPr lang="is-IS" dirty="0"/>
              <a:t>0 = No randomization.</a:t>
            </a:r>
          </a:p>
          <a:p>
            <a:pPr lvl="2"/>
            <a:r>
              <a:rPr lang="is-IS" dirty="0"/>
              <a:t>1 = Medium randomization: libraries, stack, parts of heap</a:t>
            </a:r>
          </a:p>
          <a:p>
            <a:pPr lvl="2"/>
            <a:r>
              <a:rPr lang="is-IS" dirty="0"/>
              <a:t>2 = “Full“ randomization: libraries, stack, all of heap </a:t>
            </a:r>
          </a:p>
          <a:p>
            <a:pPr lvl="1"/>
            <a:r>
              <a:rPr lang="is-IS" dirty="0"/>
              <a:t>Text segment [i.e. code], BSS and Data not randomized without PaX</a:t>
            </a:r>
          </a:p>
          <a:p>
            <a:endParaRPr lang="is-IS" dirty="0"/>
          </a:p>
          <a:p>
            <a:r>
              <a:rPr lang="is-IS" dirty="0"/>
              <a:t>Microsoft default ASLR in Windows Vista (‘07)</a:t>
            </a:r>
          </a:p>
          <a:p>
            <a:pPr lvl="1"/>
            <a:r>
              <a:rPr lang="is-IS" dirty="0"/>
              <a:t>Initially some bias in the randomization (Black Hat ‘07)</a:t>
            </a:r>
          </a:p>
          <a:p>
            <a:pPr lvl="1"/>
            <a:r>
              <a:rPr lang="is-IS" dirty="0"/>
              <a:t>Randomization happens at boot time</a:t>
            </a:r>
          </a:p>
          <a:p>
            <a:pPr lvl="1"/>
            <a:r>
              <a:rPr lang="is-IS" dirty="0"/>
              <a:t>Stack (13-bits), Heap (5 bits), EXE/DLL (8 bits)</a:t>
            </a:r>
          </a:p>
          <a:p>
            <a:pPr lvl="1"/>
            <a:r>
              <a:rPr lang="is-IS" dirty="0"/>
              <a:t>Only applies to files compiled with /DYNAMICBASE flag</a:t>
            </a:r>
          </a:p>
          <a:p>
            <a:endParaRPr lang="is-IS" dirty="0"/>
          </a:p>
          <a:p>
            <a:r>
              <a:rPr lang="is-IS" dirty="0"/>
              <a:t>OS X has default ASLR since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Brute-force: Chains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s-IS" dirty="0"/>
                  <a:t>What if we have to determine series of addresses?</a:t>
                </a:r>
              </a:p>
              <a:p>
                <a:pPr lvl="1"/>
                <a:r>
                  <a:rPr lang="is-IS" dirty="0"/>
                  <a:t>For instance if we need to launch ROP due to NX/DEP</a:t>
                </a:r>
              </a:p>
              <a:p>
                <a:pPr lvl="1"/>
                <a:endParaRPr lang="is-IS" dirty="0"/>
              </a:p>
              <a:p>
                <a:pPr lvl="1"/>
                <a:r>
                  <a:rPr lang="is-IS" dirty="0"/>
                  <a:t>Naive probability calculation:</a:t>
                </a:r>
              </a:p>
              <a:p>
                <a:pPr lvl="2"/>
                <a:r>
                  <a:rPr lang="is-IS" i="1" dirty="0"/>
                  <a:t>p</a:t>
                </a:r>
                <a:r>
                  <a:rPr lang="is-IS" dirty="0"/>
                  <a:t> probability  of guessing one address correctly, so must have </a:t>
                </a:r>
                <a14:m>
                  <m:oMath xmlns:m="http://schemas.openxmlformats.org/officeDocument/2006/math">
                    <m:r>
                      <a:rPr lang="is-IS" b="1" i="1" smtClean="0">
                        <a:latin typeface="Cambria Math"/>
                      </a:rPr>
                      <m:t>𝟏</m:t>
                    </m:r>
                    <m:r>
                      <a:rPr lang="is-I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is-I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is-IS" b="1" i="1" smtClean="0">
                                <a:latin typeface="Cambria Math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is-IS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is-IS" b="1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is-I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s-I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is-I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is-I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is-I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is-IS" b="1" i="1" smtClean="0">
                            <a:latin typeface="Cambria Math"/>
                            <a:ea typeface="Cambria Math"/>
                          </a:rPr>
                          <m:t>𝒑𝒌</m:t>
                        </m:r>
                      </m:sup>
                    </m:sSup>
                  </m:oMath>
                </a14:m>
                <a:r>
                  <a:rPr lang="en-US" dirty="0"/>
                  <a:t> probability to guess all </a:t>
                </a:r>
                <a:r>
                  <a:rPr lang="en-US" i="1" dirty="0"/>
                  <a:t>k</a:t>
                </a:r>
                <a:r>
                  <a:rPr lang="en-US" dirty="0"/>
                  <a:t>…</a:t>
                </a:r>
              </a:p>
              <a:p>
                <a:pPr lvl="1"/>
                <a:r>
                  <a:rPr lang="is-IS" dirty="0"/>
                  <a:t>Assumes you are testing them all at once</a:t>
                </a:r>
              </a:p>
              <a:p>
                <a:pPr lvl="2"/>
                <a:r>
                  <a:rPr lang="is-IS" dirty="0"/>
                  <a:t>Often you get (or can get) feedback after intermediate addresses</a:t>
                </a:r>
                <a:endParaRPr lang="en-US" dirty="0"/>
              </a:p>
              <a:p>
                <a:pPr marL="768096" lvl="2" indent="0">
                  <a:buNone/>
                </a:pPr>
                <a:endParaRPr lang="en-US" dirty="0"/>
              </a:p>
              <a:p>
                <a:pPr lvl="1"/>
                <a:r>
                  <a:rPr lang="is-IS" dirty="0"/>
                  <a:t>Remember the Enigma? Break things sequentially</a:t>
                </a:r>
              </a:p>
              <a:p>
                <a:pPr lvl="2"/>
                <a:r>
                  <a:rPr lang="is-IS" dirty="0"/>
                  <a:t>Most services use fork() and ASLR does not re-randomize libc for every child process </a:t>
                </a:r>
                <a:r>
                  <a:rPr lang="is-IS" dirty="0">
                    <a:solidFill>
                      <a:srgbClr val="FF0000"/>
                    </a:solidFill>
                  </a:rPr>
                  <a:t>(why?)</a:t>
                </a:r>
              </a:p>
              <a:p>
                <a:pPr lvl="2"/>
                <a:r>
                  <a:rPr lang="is-IS" dirty="0"/>
                  <a:t>Shacham </a:t>
                </a:r>
                <a:r>
                  <a:rPr lang="is-IS" i="1" dirty="0"/>
                  <a:t>et al.</a:t>
                </a:r>
                <a:r>
                  <a:rPr lang="is-IS" dirty="0"/>
                  <a:t>: First try to find location of libc is by returning into </a:t>
                </a:r>
                <a:r>
                  <a:rPr lang="is-IS" i="1" dirty="0"/>
                  <a:t>usleep</a:t>
                </a:r>
                <a:r>
                  <a:rPr lang="is-IS" dirty="0"/>
                  <a:t>(). Then pivot from there.</a:t>
                </a:r>
              </a:p>
              <a:p>
                <a:pPr lvl="2"/>
                <a:endParaRPr lang="is-IS" dirty="0"/>
              </a:p>
              <a:p>
                <a:r>
                  <a:rPr lang="is-IS" dirty="0"/>
                  <a:t>Chains normally do not increase difficulty</a:t>
                </a:r>
              </a:p>
              <a:p>
                <a:pPr lvl="1"/>
                <a:r>
                  <a:rPr lang="is-IS" dirty="0"/>
                  <a:t>One known address often enough to derandomize everything!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1354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How do we defeat ASLR?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Think about modern, sophisticated software</a:t>
            </a:r>
          </a:p>
          <a:p>
            <a:pPr lvl="1"/>
            <a:r>
              <a:rPr lang="is-IS" dirty="0"/>
              <a:t>Web browsers, E-mail suites, Word/Excel/Powerpoint, PDF readers (!), Java, Flash players, ...</a:t>
            </a:r>
          </a:p>
          <a:p>
            <a:pPr lvl="1"/>
            <a:r>
              <a:rPr lang="is-IS" dirty="0"/>
              <a:t>Many of these software have internal languages</a:t>
            </a:r>
          </a:p>
          <a:p>
            <a:pPr lvl="2"/>
            <a:r>
              <a:rPr lang="is-IS" dirty="0"/>
              <a:t>Web browsers: </a:t>
            </a:r>
            <a:r>
              <a:rPr lang="is-IS" dirty="0">
                <a:solidFill>
                  <a:srgbClr val="7030A0"/>
                </a:solidFill>
              </a:rPr>
              <a:t>HTML/JavaScript</a:t>
            </a:r>
          </a:p>
          <a:p>
            <a:pPr lvl="2"/>
            <a:r>
              <a:rPr lang="is-IS" dirty="0"/>
              <a:t>Word/Excel/Powerpoint: </a:t>
            </a:r>
            <a:r>
              <a:rPr lang="is-IS" dirty="0">
                <a:solidFill>
                  <a:srgbClr val="7030A0"/>
                </a:solidFill>
              </a:rPr>
              <a:t>Visual Basic</a:t>
            </a:r>
          </a:p>
          <a:p>
            <a:pPr lvl="2"/>
            <a:r>
              <a:rPr lang="is-IS" dirty="0"/>
              <a:t>Flash: </a:t>
            </a:r>
            <a:r>
              <a:rPr lang="is-IS" dirty="0">
                <a:solidFill>
                  <a:srgbClr val="7030A0"/>
                </a:solidFill>
              </a:rPr>
              <a:t>Actionscript (similar to JavaScript)</a:t>
            </a:r>
          </a:p>
          <a:p>
            <a:pPr lvl="1"/>
            <a:r>
              <a:rPr lang="is-IS" dirty="0"/>
              <a:t>ASLR normally engages at the start of an execution</a:t>
            </a:r>
          </a:p>
          <a:p>
            <a:pPr lvl="2"/>
            <a:r>
              <a:rPr lang="is-IS" dirty="0"/>
              <a:t>Thus repeated attacks usually have similar addresses</a:t>
            </a:r>
          </a:p>
          <a:p>
            <a:pPr lvl="1"/>
            <a:endParaRPr lang="is-IS" dirty="0"/>
          </a:p>
          <a:p>
            <a:r>
              <a:rPr lang="is-IS" dirty="0"/>
              <a:t>How can we overcome ASLR + DEP now?</a:t>
            </a:r>
          </a:p>
        </p:txBody>
      </p:sp>
    </p:spTree>
    <p:extLst>
      <p:ext uri="{BB962C8B-B14F-4D97-AF65-F5344CB8AC3E}">
        <p14:creationId xmlns:p14="http://schemas.microsoft.com/office/powerpoint/2010/main" val="37039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Defeating ASLR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Information leakage about addresses</a:t>
            </a:r>
          </a:p>
          <a:p>
            <a:pPr lvl="1"/>
            <a:r>
              <a:rPr lang="is-IS" dirty="0"/>
              <a:t>Secondary bugs, format strings, /proc/self/maps, ... </a:t>
            </a:r>
          </a:p>
          <a:p>
            <a:pPr lvl="1"/>
            <a:r>
              <a:rPr lang="is-IS" dirty="0"/>
              <a:t>Gives us sufficient information to produce offsets!</a:t>
            </a:r>
          </a:p>
          <a:p>
            <a:pPr lvl="1"/>
            <a:r>
              <a:rPr lang="is-IS" dirty="0"/>
              <a:t>Very common approach in modern exploits</a:t>
            </a:r>
          </a:p>
          <a:p>
            <a:pPr lvl="1"/>
            <a:endParaRPr lang="is-IS" dirty="0"/>
          </a:p>
          <a:p>
            <a:r>
              <a:rPr lang="is-IS" dirty="0"/>
              <a:t>Returning into non-randomized memory</a:t>
            </a:r>
          </a:p>
          <a:p>
            <a:pPr lvl="1"/>
            <a:r>
              <a:rPr lang="is-IS" dirty="0"/>
              <a:t>jmp *%esp</a:t>
            </a:r>
          </a:p>
          <a:p>
            <a:pPr lvl="1"/>
            <a:endParaRPr lang="is-IS" dirty="0"/>
          </a:p>
          <a:p>
            <a:r>
              <a:rPr lang="is-IS" dirty="0"/>
              <a:t>Executing non-randomized memory</a:t>
            </a:r>
          </a:p>
          <a:p>
            <a:pPr lvl="1"/>
            <a:r>
              <a:rPr lang="is-IS" dirty="0"/>
              <a:t>Some parts of non-PIE program at fixed locations</a:t>
            </a:r>
          </a:p>
          <a:p>
            <a:pPr lvl="1"/>
            <a:r>
              <a:rPr lang="is-IS" dirty="0"/>
              <a:t>Not all libraries opt-in to randomization (e.g. JVM) </a:t>
            </a:r>
          </a:p>
          <a:p>
            <a:pPr lvl="1"/>
            <a:endParaRPr lang="is-IS" dirty="0"/>
          </a:p>
          <a:p>
            <a:r>
              <a:rPr lang="is-IS" dirty="0"/>
              <a:t>Brute-force the address</a:t>
            </a:r>
          </a:p>
          <a:p>
            <a:pPr lvl="1"/>
            <a:r>
              <a:rPr lang="is-IS" dirty="0"/>
              <a:t>How entropic is the ASLR randomization? (x86 32/64-bit)</a:t>
            </a:r>
          </a:p>
          <a:p>
            <a:pPr lvl="1"/>
            <a:r>
              <a:rPr lang="is-IS" dirty="0"/>
              <a:t>PaX 64-bit: </a:t>
            </a:r>
            <a:r>
              <a:rPr lang="is-IS" i="1" dirty="0">
                <a:solidFill>
                  <a:srgbClr val="00B050"/>
                </a:solidFill>
              </a:rPr>
              <a:t>40 bits vs. 28 bits on standard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NOP sleds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Recall NOP sleds:</a:t>
            </a:r>
          </a:p>
          <a:p>
            <a:pPr lvl="1"/>
            <a:r>
              <a:rPr lang="is-IS" dirty="0"/>
              <a:t>We put sleds of NOPs in front of shellcode to reduce guesswork with address offsets</a:t>
            </a:r>
          </a:p>
          <a:p>
            <a:pPr lvl="1"/>
            <a:endParaRPr lang="is-IS" dirty="0"/>
          </a:p>
          <a:p>
            <a:pPr lvl="1"/>
            <a:endParaRPr lang="is-IS" dirty="0"/>
          </a:p>
          <a:p>
            <a:pPr lvl="1"/>
            <a:endParaRPr lang="is-IS" dirty="0"/>
          </a:p>
          <a:p>
            <a:r>
              <a:rPr lang="is-IS" dirty="0"/>
              <a:t>What if we could have </a:t>
            </a:r>
            <a:r>
              <a:rPr lang="is-IS" sz="3200" u="sng" dirty="0">
                <a:solidFill>
                  <a:srgbClr val="00B050"/>
                </a:solidFill>
              </a:rPr>
              <a:t>tons</a:t>
            </a:r>
            <a:r>
              <a:rPr lang="is-IS" dirty="0"/>
              <a:t> of NOP sleds and shellcode stored in memory?</a:t>
            </a:r>
          </a:p>
          <a:p>
            <a:pPr lvl="1"/>
            <a:r>
              <a:rPr lang="is-IS" dirty="0"/>
              <a:t>Increases chances that a random address contains our malicious payload</a:t>
            </a: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  <p:pic>
        <p:nvPicPr>
          <p:cNvPr id="5122" name="Picture 2" descr="http://1.bp.blogspot.com/_RSU4aS6gxwM/TT3dSbRdWYI/AAAAAAAAAbw/1_9ZPO4N_dQ/s1600/Capture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4" b="43620"/>
          <a:stretch/>
        </p:blipFill>
        <p:spPr bwMode="auto">
          <a:xfrm>
            <a:off x="1295399" y="2743200"/>
            <a:ext cx="5800725" cy="9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Use software to spray NOP sleds all over memory!</a:t>
            </a:r>
            <a:endParaRPr lang="is-IS" i="1" dirty="0"/>
          </a:p>
          <a:p>
            <a:r>
              <a:rPr lang="is-IS" i="1" dirty="0"/>
              <a:t>Example:</a:t>
            </a:r>
            <a:r>
              <a:rPr lang="is-IS" dirty="0"/>
              <a:t> JavaScript heap spraying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47900"/>
            <a:ext cx="8178800" cy="44577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nop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unescape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(“%u9090%u9090”)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		while (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nop.length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&lt; 0x100000) 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nop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+=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nop</a:t>
            </a:r>
            <a:endParaRPr lang="en-US" sz="20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		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2000" b="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shellcode</a:t>
            </a:r>
            <a:r>
              <a:rPr lang="en-US" sz="2000" b="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</a:rPr>
              <a:t>unescape</a:t>
            </a:r>
            <a:r>
              <a:rPr lang="en-US" sz="2000" b="0" dirty="0">
                <a:solidFill>
                  <a:srgbClr val="0070C0"/>
                </a:solidFill>
                <a:latin typeface="Calibri" pitchFamily="34" charset="0"/>
              </a:rPr>
              <a:t>("%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</a:rPr>
              <a:t>uDEAD%uBEEF</a:t>
            </a:r>
            <a:r>
              <a:rPr lang="en-US" sz="2000" b="0" dirty="0">
                <a:solidFill>
                  <a:srgbClr val="0070C0"/>
                </a:solidFill>
                <a:latin typeface="Calibri" pitchFamily="34" charset="0"/>
              </a:rPr>
              <a:t>%...");</a:t>
            </a:r>
            <a:endParaRPr lang="en-US" sz="2000" b="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x = new Array ()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		for (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=0; 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&lt;1000; 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++)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			x[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] =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nop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shellcode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		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sz="20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</p:txBody>
      </p:sp>
      <p:grpSp>
        <p:nvGrpSpPr>
          <p:cNvPr id="34" name="Group 43"/>
          <p:cNvGrpSpPr>
            <a:grpSpLocks/>
          </p:cNvGrpSpPr>
          <p:nvPr/>
        </p:nvGrpSpPr>
        <p:grpSpPr bwMode="auto">
          <a:xfrm>
            <a:off x="945467" y="4648200"/>
            <a:ext cx="7253257" cy="2062169"/>
            <a:chOff x="533400" y="3124200"/>
            <a:chExt cx="8386466" cy="3733800"/>
          </a:xfrm>
        </p:grpSpPr>
        <p:sp>
          <p:nvSpPr>
            <p:cNvPr id="35" name="Rectangle 34"/>
            <p:cNvSpPr/>
            <p:nvPr/>
          </p:nvSpPr>
          <p:spPr>
            <a:xfrm>
              <a:off x="533400" y="3124200"/>
              <a:ext cx="7772125" cy="3733800"/>
            </a:xfrm>
            <a:prstGeom prst="rect">
              <a:avLst/>
            </a:prstGeom>
            <a:solidFill>
              <a:srgbClr val="B3B3FF"/>
            </a:solidFill>
            <a:ln w="25400" cap="flat" cmpd="sng" algn="ctr">
              <a:solidFill>
                <a:srgbClr val="B3B3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8080"/>
                </a:buClr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19319" y="3352800"/>
              <a:ext cx="5105219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  <a:ln w="25400" cap="flat" cmpd="sng" algn="ctr">
              <a:solidFill>
                <a:srgbClr val="B3B3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8080"/>
                </a:buClr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7" name="TextBox 7"/>
            <p:cNvSpPr txBox="1">
              <a:spLocks noChangeArrowheads="1"/>
            </p:cNvSpPr>
            <p:nvPr/>
          </p:nvSpPr>
          <p:spPr bwMode="auto">
            <a:xfrm rot="5400000">
              <a:off x="8253658" y="4497391"/>
              <a:ext cx="8707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8080"/>
                </a:buClr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cs typeface="+mn-cs"/>
                </a:rPr>
                <a:t>heap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8189" y="4356100"/>
              <a:ext cx="838170" cy="304800"/>
            </a:xfrm>
            <a:prstGeom prst="rect">
              <a:avLst/>
            </a:prstGeom>
            <a:solidFill>
              <a:srgbClr val="FF6600"/>
            </a:solidFill>
            <a:ln w="2540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8080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8189" y="4660900"/>
              <a:ext cx="838170" cy="304800"/>
            </a:xfrm>
            <a:prstGeom prst="rect">
              <a:avLst/>
            </a:prstGeom>
            <a:solidFill>
              <a:srgbClr val="B3B3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8080"/>
                </a:buClr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38189" y="4965700"/>
              <a:ext cx="838170" cy="304800"/>
            </a:xfrm>
            <a:prstGeom prst="rect">
              <a:avLst/>
            </a:prstGeom>
            <a:solidFill>
              <a:srgbClr val="B3B3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8080"/>
                </a:buClr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>
              <a:off x="838200" y="5238690"/>
              <a:ext cx="8691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8080"/>
                </a:buClr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cs typeface="+mn-cs"/>
                </a:rPr>
                <a:t>vtable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cs typeface="+mn-cs"/>
              </a:endParaRPr>
            </a:p>
          </p:txBody>
        </p:sp>
        <p:grpSp>
          <p:nvGrpSpPr>
            <p:cNvPr id="42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61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cs typeface="+mn-cs"/>
                  </a:rPr>
                  <a:t>NOP  </a:t>
                </a:r>
                <a:r>
                  <a:rPr kumimoji="0" 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cs typeface="+mn-cs"/>
                  </a:rPr>
                  <a:t>slide</a:t>
                </a:r>
              </a:p>
            </p:txBody>
          </p:sp>
          <p:sp>
            <p:nvSpPr>
              <p:cNvPr id="62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cs typeface="+mn-cs"/>
                  </a:rPr>
                  <a:t>shellcode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+mn-cs"/>
                </a:endParaRPr>
              </a:p>
            </p:txBody>
          </p:sp>
        </p:grpSp>
        <p:grpSp>
          <p:nvGrpSpPr>
            <p:cNvPr id="43" name="Group 23"/>
            <p:cNvGrpSpPr>
              <a:grpSpLocks/>
            </p:cNvGrpSpPr>
            <p:nvPr/>
          </p:nvGrpSpPr>
          <p:grpSpPr bwMode="auto"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047911" y="4419600"/>
                <a:ext cx="1523946" cy="457200"/>
              </a:xfrm>
              <a:prstGeom prst="rect">
                <a:avLst/>
              </a:prstGeom>
              <a:solidFill>
                <a:srgbClr val="FF505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343265" y="4419600"/>
                <a:ext cx="228592" cy="457200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24"/>
            <p:cNvGrpSpPr>
              <a:grpSpLocks/>
            </p:cNvGrpSpPr>
            <p:nvPr/>
          </p:nvGrpSpPr>
          <p:grpSpPr bwMode="auto"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7838" y="4419600"/>
                <a:ext cx="1523946" cy="457200"/>
              </a:xfrm>
              <a:prstGeom prst="rect">
                <a:avLst/>
              </a:prstGeom>
              <a:solidFill>
                <a:srgbClr val="FF505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343192" y="4419600"/>
                <a:ext cx="228592" cy="457200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27"/>
            <p:cNvGrpSpPr>
              <a:grpSpLocks/>
            </p:cNvGrpSpPr>
            <p:nvPr/>
          </p:nvGrpSpPr>
          <p:grpSpPr bwMode="auto"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7884" y="4419600"/>
                <a:ext cx="1523946" cy="457200"/>
              </a:xfrm>
              <a:prstGeom prst="rect">
                <a:avLst/>
              </a:prstGeom>
              <a:solidFill>
                <a:srgbClr val="FF505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343238" y="4419600"/>
                <a:ext cx="228592" cy="457200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30"/>
            <p:cNvGrpSpPr>
              <a:grpSpLocks/>
            </p:cNvGrpSpPr>
            <p:nvPr/>
          </p:nvGrpSpPr>
          <p:grpSpPr bwMode="auto"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47808" y="4419600"/>
                <a:ext cx="1523946" cy="457200"/>
              </a:xfrm>
              <a:prstGeom prst="rect">
                <a:avLst/>
              </a:prstGeom>
              <a:solidFill>
                <a:srgbClr val="FF505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43162" y="4419600"/>
                <a:ext cx="228592" cy="457200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33"/>
            <p:cNvGrpSpPr>
              <a:grpSpLocks/>
            </p:cNvGrpSpPr>
            <p:nvPr/>
          </p:nvGrpSpPr>
          <p:grpSpPr bwMode="auto"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047822" y="4419600"/>
                <a:ext cx="1523946" cy="457200"/>
              </a:xfrm>
              <a:prstGeom prst="rect">
                <a:avLst/>
              </a:prstGeom>
              <a:solidFill>
                <a:srgbClr val="FF505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343176" y="4419600"/>
                <a:ext cx="228592" cy="457200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36"/>
            <p:cNvGrpSpPr>
              <a:grpSpLocks/>
            </p:cNvGrpSpPr>
            <p:nvPr/>
          </p:nvGrpSpPr>
          <p:grpSpPr bwMode="auto"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7900" y="4419600"/>
                <a:ext cx="1523946" cy="457200"/>
              </a:xfrm>
              <a:prstGeom prst="rect">
                <a:avLst/>
              </a:prstGeom>
              <a:solidFill>
                <a:srgbClr val="FF505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343254" y="4419600"/>
                <a:ext cx="228592" cy="457200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B3B3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808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3" name="Straight Arrow Connector 62"/>
          <p:cNvCxnSpPr/>
          <p:nvPr/>
        </p:nvCxnSpPr>
        <p:spPr>
          <a:xfrm>
            <a:off x="1939081" y="5355193"/>
            <a:ext cx="2438400" cy="7493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Many interesting attack vectors</a:t>
            </a:r>
          </a:p>
          <a:p>
            <a:pPr lvl="1"/>
            <a:r>
              <a:rPr lang="is-IS" i="1" dirty="0"/>
              <a:t>Example:</a:t>
            </a:r>
            <a:r>
              <a:rPr lang="is-IS" dirty="0"/>
              <a:t> Java Applets disable DEP/NX on every segment, so load an applet to set up smorgasboard of NOP sleds. </a:t>
            </a:r>
          </a:p>
          <a:p>
            <a:pPr lvl="1"/>
            <a:r>
              <a:rPr lang="is-IS" i="1" dirty="0"/>
              <a:t>Example</a:t>
            </a:r>
            <a:r>
              <a:rPr lang="is-IS" dirty="0"/>
              <a:t>: Websites may embed .NET DLLs. Create an exceptionally large one...</a:t>
            </a:r>
          </a:p>
          <a:p>
            <a:pPr lvl="1"/>
            <a:endParaRPr lang="is-IS" dirty="0"/>
          </a:p>
          <a:p>
            <a:pPr lvl="1"/>
            <a:endParaRPr lang="is-IS" dirty="0"/>
          </a:p>
          <a:p>
            <a:r>
              <a:rPr lang="is-IS" dirty="0"/>
              <a:t>Heap Feng Shui </a:t>
            </a:r>
            <a:r>
              <a:rPr lang="is-IS" dirty="0">
                <a:solidFill>
                  <a:schemeClr val="bg1">
                    <a:lumMod val="50000"/>
                  </a:schemeClr>
                </a:solidFill>
              </a:rPr>
              <a:t>(Sotirov ’07)</a:t>
            </a:r>
          </a:p>
          <a:p>
            <a:pPr lvl="1"/>
            <a:r>
              <a:rPr lang="is-IS" dirty="0"/>
              <a:t>Improve JS heap spraying by noting                                                          that heap allocators are deterministic                                                     </a:t>
            </a:r>
          </a:p>
          <a:p>
            <a:pPr lvl="1"/>
            <a:r>
              <a:rPr lang="is-IS" dirty="0"/>
              <a:t>Addresses can be made predictable</a:t>
            </a:r>
            <a:endParaRPr lang="en-US" dirty="0"/>
          </a:p>
        </p:txBody>
      </p:sp>
      <p:pic>
        <p:nvPicPr>
          <p:cNvPr id="4" name="Picture 4" descr="a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7" y="3500273"/>
            <a:ext cx="3140083" cy="316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Show you an attack against Windows 7</a:t>
            </a:r>
          </a:p>
          <a:p>
            <a:pPr lvl="1"/>
            <a:r>
              <a:rPr lang="is-IS" dirty="0"/>
              <a:t>Found in the wild in 2012</a:t>
            </a:r>
          </a:p>
          <a:p>
            <a:pPr lvl="1"/>
            <a:r>
              <a:rPr lang="is-IS" dirty="0"/>
              <a:t>Used to hack the </a:t>
            </a:r>
            <a:r>
              <a:rPr lang="is-IS" i="1" dirty="0"/>
              <a:t>Council of Foreign Affairs</a:t>
            </a:r>
          </a:p>
          <a:p>
            <a:pPr lvl="1"/>
            <a:endParaRPr lang="is-IS" i="1" dirty="0"/>
          </a:p>
          <a:p>
            <a:r>
              <a:rPr lang="is-IS" dirty="0"/>
              <a:t>Bypasses DEP by using ROP</a:t>
            </a:r>
          </a:p>
          <a:p>
            <a:endParaRPr lang="is-IS" dirty="0"/>
          </a:p>
          <a:p>
            <a:r>
              <a:rPr lang="is-IS" dirty="0"/>
              <a:t>Bypasses ASLR by using fixed opcodes from Java </a:t>
            </a:r>
          </a:p>
          <a:p>
            <a:pPr lvl="1"/>
            <a:r>
              <a:rPr lang="is-IS" dirty="0"/>
              <a:t>Java does not randomize its addresses</a:t>
            </a:r>
          </a:p>
          <a:p>
            <a:pPr lvl="1"/>
            <a:endParaRPr lang="is-IS" dirty="0"/>
          </a:p>
          <a:p>
            <a:endParaRPr lang="is-I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30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99" y="718929"/>
            <a:ext cx="5666861" cy="5085184"/>
            <a:chOff x="35496" y="539197"/>
            <a:chExt cx="5666861" cy="381388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59" r="45471" b="11173"/>
            <a:stretch/>
          </p:blipFill>
          <p:spPr bwMode="auto">
            <a:xfrm>
              <a:off x="35496" y="539197"/>
              <a:ext cx="5666861" cy="38138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03" t="62324" r="68131" b="34607"/>
            <a:stretch/>
          </p:blipFill>
          <p:spPr bwMode="auto">
            <a:xfrm>
              <a:off x="2270752" y="2889538"/>
              <a:ext cx="1085850" cy="160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29" y="58529"/>
            <a:ext cx="8231820" cy="772947"/>
          </a:xfrm>
        </p:spPr>
        <p:txBody>
          <a:bodyPr>
            <a:normAutofit/>
          </a:bodyPr>
          <a:lstStyle/>
          <a:p>
            <a:r>
              <a:rPr lang="is-IS" dirty="0"/>
              <a:t>Exploit for recent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6" name="Rectangle 5"/>
          <p:cNvSpPr/>
          <p:nvPr/>
        </p:nvSpPr>
        <p:spPr>
          <a:xfrm>
            <a:off x="6403674" y="2116899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b="0" dirty="0">
                <a:solidFill>
                  <a:prstClr val="white"/>
                </a:solidFill>
                <a:latin typeface="Maven Pro" pitchFamily="50" charset="0"/>
              </a:rPr>
              <a:t>divelm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094" y="2836979"/>
            <a:ext cx="137173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b="0" dirty="0">
                <a:solidFill>
                  <a:prstClr val="white"/>
                </a:solidFill>
                <a:latin typeface="Maven Pro" pitchFamily="50" charset="0"/>
              </a:rPr>
              <a:t>formelm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20240" y="3557059"/>
            <a:ext cx="135158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b="0" dirty="0">
                <a:solidFill>
                  <a:prstClr val="white"/>
                </a:solidFill>
              </a:rPr>
              <a:t>button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85958" y="2549759"/>
            <a:ext cx="179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73518" y="3269027"/>
            <a:ext cx="179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65877" y="3356992"/>
            <a:ext cx="1440160" cy="720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flipV="1">
            <a:off x="6939207" y="1036780"/>
            <a:ext cx="1665245" cy="273549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Maven Pro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1966" y="3837045"/>
            <a:ext cx="4511120" cy="432048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b="0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5355" y="1592967"/>
            <a:ext cx="3731028" cy="1473764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b="0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2164" y="1412776"/>
            <a:ext cx="234932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b="0" dirty="0">
                <a:solidFill>
                  <a:srgbClr val="1F497D"/>
                </a:solidFill>
                <a:latin typeface="Maven Pro" pitchFamily="50" charset="0"/>
              </a:rPr>
              <a:t>Use after free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83735" y="2564905"/>
            <a:ext cx="3753" cy="992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27151" y="1988840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srgbClr val="1F497D"/>
                </a:solidFill>
                <a:latin typeface="Maven Pro" pitchFamily="50" charset="0"/>
                <a:cs typeface="+mn-cs"/>
              </a:rPr>
              <a:t>appendChild</a:t>
            </a:r>
          </a:p>
        </p:txBody>
      </p:sp>
      <p:sp>
        <p:nvSpPr>
          <p:cNvPr id="29" name="Arc 28"/>
          <p:cNvSpPr/>
          <p:nvPr/>
        </p:nvSpPr>
        <p:spPr>
          <a:xfrm flipV="1">
            <a:off x="5899790" y="3773083"/>
            <a:ext cx="1000607" cy="1312103"/>
          </a:xfrm>
          <a:prstGeom prst="arc">
            <a:avLst>
              <a:gd name="adj1" fmla="val 5374796"/>
              <a:gd name="adj2" fmla="val 10870416"/>
            </a:avLst>
          </a:prstGeom>
          <a:ln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Maven Pro" pitchFamily="5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50703" y="4337820"/>
            <a:ext cx="2503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2000" dirty="0">
                <a:solidFill>
                  <a:srgbClr val="FFC000"/>
                </a:solidFill>
                <a:effectLst>
                  <a:outerShdw blurRad="38100" dist="25400" dir="2700000" algn="tl">
                    <a:srgbClr val="000000"/>
                  </a:outerShdw>
                </a:effectLst>
                <a:latin typeface="Maven Pro" pitchFamily="50" charset="0"/>
                <a:cs typeface="+mn-cs"/>
              </a:rPr>
              <a:t>used by the system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413156" y="3557059"/>
            <a:ext cx="1355085" cy="432048"/>
            <a:chOff x="6413152" y="3557059"/>
            <a:chExt cx="1355085" cy="432048"/>
          </a:xfrm>
        </p:grpSpPr>
        <p:sp>
          <p:nvSpPr>
            <p:cNvPr id="24" name="Rectangle 23"/>
            <p:cNvSpPr/>
            <p:nvPr/>
          </p:nvSpPr>
          <p:spPr>
            <a:xfrm>
              <a:off x="6413152" y="3557059"/>
              <a:ext cx="1351586" cy="432048"/>
            </a:xfrm>
            <a:prstGeom prst="rect">
              <a:avLst/>
            </a:prstGeom>
            <a:solidFill>
              <a:srgbClr val="69696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is-IS" sz="2000" b="0" i="1" dirty="0">
                <a:solidFill>
                  <a:prstClr val="white"/>
                </a:solidFill>
              </a:endParaRPr>
            </a:p>
          </p:txBody>
        </p:sp>
        <p:pic>
          <p:nvPicPr>
            <p:cNvPr id="6148" name="Picture 4" descr="http://www.retroist.com/wp-content/uploads/2009/09/space-invaders-peace-wallpaper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39" t="45515" r="36566" b="44226"/>
            <a:stretch/>
          </p:blipFill>
          <p:spPr bwMode="auto">
            <a:xfrm>
              <a:off x="6446050" y="3613402"/>
              <a:ext cx="396552" cy="33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://www.retroist.com/wp-content/uploads/2009/09/space-invaders-peace-wallpaper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 trans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39" t="45515" r="36566" b="44226"/>
            <a:stretch/>
          </p:blipFill>
          <p:spPr bwMode="auto">
            <a:xfrm>
              <a:off x="6910197" y="3613402"/>
              <a:ext cx="398124" cy="340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://www.retroist.com/wp-content/uploads/2009/09/space-invaders-peace-wallpaper.gif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 trans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39" t="45515" r="36566" b="44226"/>
            <a:stretch/>
          </p:blipFill>
          <p:spPr bwMode="auto">
            <a:xfrm>
              <a:off x="7362544" y="3613402"/>
              <a:ext cx="405693" cy="34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 24"/>
          <p:cNvSpPr/>
          <p:nvPr/>
        </p:nvSpPr>
        <p:spPr>
          <a:xfrm>
            <a:off x="6417476" y="3561684"/>
            <a:ext cx="1351586" cy="432048"/>
          </a:xfrm>
          <a:prstGeom prst="rect">
            <a:avLst/>
          </a:prstGeom>
          <a:solidFill>
            <a:srgbClr val="69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2000" i="1" dirty="0">
                <a:solidFill>
                  <a:prstClr val="white"/>
                </a:solidFill>
              </a:rPr>
              <a:t>0c0c0c0c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2214" y="43765"/>
            <a:ext cx="185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Maven Pro" pitchFamily="50" charset="0"/>
                <a:cs typeface="+mn-cs"/>
              </a:rPr>
              <a:t>CVE-2012-4792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1968" y="3066733"/>
            <a:ext cx="1792881" cy="19479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b="0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520" y="725631"/>
            <a:ext cx="4896544" cy="25358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Maven Pro" pitchFamily="50" charset="0"/>
            </a:endParaRPr>
          </a:p>
        </p:txBody>
      </p:sp>
      <p:pic>
        <p:nvPicPr>
          <p:cNvPr id="5122" name="Picture 2" descr="http://outstandingclean.com/images/phone%20call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56"/>
          <a:stretch/>
        </p:blipFill>
        <p:spPr bwMode="auto">
          <a:xfrm>
            <a:off x="878858" y="1412776"/>
            <a:ext cx="1133264" cy="137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dreamstime.com/black-phone-cord-thumb3057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0" b="8327"/>
          <a:stretch/>
        </p:blipFill>
        <p:spPr bwMode="auto">
          <a:xfrm>
            <a:off x="1895264" y="2058409"/>
            <a:ext cx="1549508" cy="9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403618" y="740701"/>
            <a:ext cx="234932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dirty="0">
                <a:solidFill>
                  <a:srgbClr val="1F497D"/>
                </a:solidFill>
                <a:latin typeface="Maven Pro" pitchFamily="50" charset="0"/>
              </a:rPr>
              <a:t>Analogy</a:t>
            </a:r>
          </a:p>
        </p:txBody>
      </p:sp>
      <p:pic>
        <p:nvPicPr>
          <p:cNvPr id="5126" name="Picture 6" descr="http://blog.tmcnet.com/blog/rich-tehrani/uploads/young-guy-on-cell-phone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6" t="14710" r="34073" b="45481"/>
          <a:stretch/>
        </p:blipFill>
        <p:spPr bwMode="auto">
          <a:xfrm>
            <a:off x="3416447" y="1405624"/>
            <a:ext cx="1097126" cy="133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geekosystem.com/wp-content/uploads/2010/05/dr-evil-phone-e1274879488732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5" r="18191"/>
          <a:stretch/>
        </p:blipFill>
        <p:spPr bwMode="auto">
          <a:xfrm>
            <a:off x="3395914" y="1407734"/>
            <a:ext cx="1252286" cy="134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835696" y="1652803"/>
            <a:ext cx="146133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srgbClr val="00B050"/>
                </a:solidFill>
                <a:latin typeface="Maven Pro" pitchFamily="50" charset="0"/>
              </a:rPr>
              <a:t>8256443</a:t>
            </a:r>
          </a:p>
        </p:txBody>
      </p:sp>
    </p:spTree>
    <p:extLst>
      <p:ext uri="{BB962C8B-B14F-4D97-AF65-F5344CB8AC3E}">
        <p14:creationId xmlns:p14="http://schemas.microsoft.com/office/powerpoint/2010/main" val="33351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5802E-6 L -0.46441 0.01975 " pathEditMode="relative" rAng="0" ptsTypes="AA">
                                      <p:cBhvr>
                                        <p:cTn id="107" dur="29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8" grpId="0" animBg="1"/>
      <p:bldP spid="18" grpId="1" animBg="1"/>
      <p:bldP spid="19" grpId="0" animBg="1"/>
      <p:bldP spid="20" grpId="0" animBg="1"/>
      <p:bldP spid="17" grpId="0"/>
      <p:bldP spid="17" grpId="1"/>
      <p:bldP spid="29" grpId="0" animBg="1"/>
      <p:bldP spid="30" grpId="0"/>
      <p:bldP spid="25" grpId="0" animBg="1"/>
      <p:bldP spid="15" grpId="0" animBg="1"/>
      <p:bldP spid="7" grpId="0" animBg="1"/>
      <p:bldP spid="7" grpId="1" animBg="1"/>
      <p:bldP spid="31" grpId="0" animBg="1"/>
      <p:bldP spid="31" grpId="1" animBg="1"/>
      <p:bldP spid="35" grpId="0"/>
      <p:bldP spid="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In attacks so far, knowing memory addresses is key</a:t>
            </a:r>
          </a:p>
          <a:p>
            <a:pPr lvl="1"/>
            <a:r>
              <a:rPr lang="is-IS" dirty="0"/>
              <a:t>In regular stack overflows, find the shellcode buffer</a:t>
            </a:r>
          </a:p>
          <a:p>
            <a:pPr lvl="1"/>
            <a:r>
              <a:rPr lang="is-IS" dirty="0"/>
              <a:t>In return-to-libc, know the glibc location of e.g. </a:t>
            </a:r>
            <a:r>
              <a:rPr lang="is-IS" i="1" dirty="0">
                <a:solidFill>
                  <a:srgbClr val="7030A0"/>
                </a:solidFill>
              </a:rPr>
              <a:t>system()</a:t>
            </a:r>
          </a:p>
          <a:p>
            <a:pPr lvl="1"/>
            <a:r>
              <a:rPr lang="is-IS" dirty="0"/>
              <a:t>In heap overflows, know location of return address</a:t>
            </a:r>
          </a:p>
          <a:p>
            <a:pPr lvl="1"/>
            <a:r>
              <a:rPr lang="is-IS" dirty="0"/>
              <a:t>In format string attacks, know location of return address</a:t>
            </a:r>
          </a:p>
          <a:p>
            <a:pPr lvl="1"/>
            <a:r>
              <a:rPr lang="is-IS" dirty="0"/>
              <a:t>In ROP chains, know addresses of the ROP gadgets</a:t>
            </a:r>
          </a:p>
          <a:p>
            <a:endParaRPr lang="is-IS" dirty="0"/>
          </a:p>
          <a:p>
            <a:r>
              <a:rPr lang="is-IS" dirty="0"/>
              <a:t>Notice the pattern:</a:t>
            </a:r>
          </a:p>
          <a:p>
            <a:pPr lvl="1"/>
            <a:r>
              <a:rPr lang="is-IS" dirty="0">
                <a:solidFill>
                  <a:srgbClr val="FF0000"/>
                </a:solidFill>
              </a:rPr>
              <a:t>(I)</a:t>
            </a:r>
            <a:r>
              <a:rPr lang="is-IS" dirty="0"/>
              <a:t> Some malicious code or computation to be run</a:t>
            </a:r>
          </a:p>
          <a:p>
            <a:pPr lvl="1"/>
            <a:r>
              <a:rPr lang="is-IS" dirty="0">
                <a:solidFill>
                  <a:srgbClr val="FF0000"/>
                </a:solidFill>
              </a:rPr>
              <a:t>(II) </a:t>
            </a:r>
            <a:r>
              <a:rPr lang="is-IS" dirty="0"/>
              <a:t>Divert control flow to address of bad code</a:t>
            </a:r>
          </a:p>
          <a:p>
            <a:pPr lvl="1"/>
            <a:r>
              <a:rPr lang="is-IS" dirty="0"/>
              <a:t>This family of attacks often called </a:t>
            </a:r>
            <a:r>
              <a:rPr lang="is-IS" i="1" dirty="0">
                <a:solidFill>
                  <a:srgbClr val="7030A0"/>
                </a:solidFill>
              </a:rPr>
              <a:t>control flow hijacks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47" t="-164548" r="65847" b="164548"/>
          <a:stretch/>
        </p:blipFill>
        <p:spPr bwMode="auto">
          <a:xfrm>
            <a:off x="1043608" y="1824203"/>
            <a:ext cx="32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9" r="45471" b="11173"/>
          <a:stretch/>
        </p:blipFill>
        <p:spPr bwMode="auto">
          <a:xfrm>
            <a:off x="25974" y="729985"/>
            <a:ext cx="5666861" cy="5085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374" r="46068" b="6017"/>
          <a:stretch/>
        </p:blipFill>
        <p:spPr bwMode="auto">
          <a:xfrm>
            <a:off x="5055" y="1409373"/>
            <a:ext cx="5649264" cy="56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911968" y="3043541"/>
            <a:ext cx="1792881" cy="19479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b="0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55" y="3864653"/>
            <a:ext cx="5659202" cy="979107"/>
          </a:xfrm>
          <a:prstGeom prst="rect">
            <a:avLst/>
          </a:prstGeom>
          <a:solidFill>
            <a:srgbClr val="00B0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b="0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5355" y="1569775"/>
            <a:ext cx="3731028" cy="1473764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b="0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8344" y="164639"/>
            <a:ext cx="1368152" cy="66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800" b="0" dirty="0">
                <a:solidFill>
                  <a:srgbClr val="4F81BD">
                    <a:lumMod val="40000"/>
                    <a:lumOff val="60000"/>
                  </a:srgbClr>
                </a:solidFill>
              </a:rPr>
              <a:t>c7316931c9dead07beef013ac978f3ff196569ba83144cc4401018971c7316931c9dead07beef013ac978f3ff196569ba83144cc4401018971c73dead07beef013ac978f3ff196569ba83144cc4401018971c7316931c9dead07beef013ac978f3ff196569ba83144cc4401018971c7316931c9dead07beef013ac978f3ff196569ba83144cc4401018971c7316931c9dead07beef013ac978f3ff196569ba83144cc440dead07beef013ac978f3ff19dead07beef013ac978f3ff196569ba83144cc4401018971c7316931c9dead07beef013ac978f3ff196569ba83144cc4401018971c7316931c9dead07beef013ac978f3ff196569ba83144cc4401018971c73badc0dedead07beef013ac978f3ff19dead07beef013ac978f3ff196569ba83144cc4401018971c7316931c9dead07beef013ac978f3ff196569ba83144cc4401018971c7316931c9dead07beef013ac978f3ff19656dead07beef013ac978f3ff196569ba83144cc4401018971c7316569ba83144cc4401018971c7316931c9dead07beef013ac978f3ff196569ba83144cc4401018971c7316931cad07beef013ac978f3ff196569ba83144cc44eef013ac978f3ff196569ba83144cc4401018971c7316931c9dead07beef013ac978f3ff1965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0616" y="328396"/>
            <a:ext cx="234932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b="0" dirty="0">
                <a:solidFill>
                  <a:srgbClr val="1F497D"/>
                </a:solidFill>
                <a:latin typeface="Maven Pro" pitchFamily="50" charset="0"/>
              </a:rPr>
              <a:t>Computer memory</a:t>
            </a:r>
          </a:p>
        </p:txBody>
      </p:sp>
      <p:pic>
        <p:nvPicPr>
          <p:cNvPr id="13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148271" y="1815063"/>
            <a:ext cx="436207" cy="37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7700094" y="1806853"/>
            <a:ext cx="446262" cy="3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7775986" y="2829205"/>
            <a:ext cx="396552" cy="3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172538" y="6309321"/>
            <a:ext cx="396552" cy="3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531732" y="6312925"/>
            <a:ext cx="398124" cy="34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7748129" y="6301502"/>
            <a:ext cx="405693" cy="34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558738" y="577404"/>
            <a:ext cx="437936" cy="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7705645" y="573305"/>
            <a:ext cx="446262" cy="3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153822" y="3813043"/>
            <a:ext cx="436207" cy="37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558738" y="3808932"/>
            <a:ext cx="437936" cy="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153822" y="4202591"/>
            <a:ext cx="436207" cy="37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558738" y="4198480"/>
            <a:ext cx="437936" cy="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7705645" y="4194381"/>
            <a:ext cx="446262" cy="3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8575658" y="5057069"/>
            <a:ext cx="437936" cy="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7722565" y="5052971"/>
            <a:ext cx="446262" cy="3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rc 40"/>
          <p:cNvSpPr/>
          <p:nvPr/>
        </p:nvSpPr>
        <p:spPr>
          <a:xfrm flipV="1">
            <a:off x="5899790" y="3773083"/>
            <a:ext cx="1000607" cy="1312103"/>
          </a:xfrm>
          <a:prstGeom prst="arc">
            <a:avLst>
              <a:gd name="adj1" fmla="val 5374796"/>
              <a:gd name="adj2" fmla="val 10870416"/>
            </a:avLst>
          </a:prstGeom>
          <a:ln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Maven Pro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0703" y="4337820"/>
            <a:ext cx="2503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2000" dirty="0">
                <a:solidFill>
                  <a:srgbClr val="FFC000"/>
                </a:solidFill>
                <a:effectLst>
                  <a:outerShdw blurRad="38100" dist="25400" dir="2700000" algn="tl">
                    <a:srgbClr val="000000"/>
                  </a:outerShdw>
                </a:effectLst>
                <a:latin typeface="Maven Pro" pitchFamily="50" charset="0"/>
                <a:cs typeface="+mn-cs"/>
              </a:rPr>
              <a:t>used by the system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13153" y="3557059"/>
            <a:ext cx="1351586" cy="432048"/>
          </a:xfrm>
          <a:prstGeom prst="rect">
            <a:avLst/>
          </a:prstGeom>
          <a:solidFill>
            <a:srgbClr val="69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2000" i="1" dirty="0">
                <a:solidFill>
                  <a:prstClr val="white"/>
                </a:solidFill>
              </a:rPr>
              <a:t>0c0c0c0c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7375" y="1755411"/>
            <a:ext cx="1247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i="1" dirty="0">
                <a:solidFill>
                  <a:prstClr val="white">
                    <a:lumMod val="85000"/>
                  </a:prstClr>
                </a:solidFill>
                <a:latin typeface="Calibri"/>
                <a:cs typeface="+mn-cs"/>
              </a:rPr>
              <a:t>0x</a:t>
            </a:r>
            <a:r>
              <a:rPr lang="is-IS" sz="1800" i="1" dirty="0">
                <a:solidFill>
                  <a:prstClr val="black"/>
                </a:solidFill>
                <a:latin typeface="Calibri"/>
                <a:cs typeface="+mn-cs"/>
              </a:rPr>
              <a:t>0c0c0c0c</a:t>
            </a:r>
          </a:p>
        </p:txBody>
      </p:sp>
      <p:cxnSp>
        <p:nvCxnSpPr>
          <p:cNvPr id="49" name="Straight Arrow Connector 48"/>
          <p:cNvCxnSpPr>
            <a:endCxn id="15" idx="1"/>
          </p:cNvCxnSpPr>
          <p:nvPr/>
        </p:nvCxnSpPr>
        <p:spPr>
          <a:xfrm flipV="1">
            <a:off x="7338040" y="1997724"/>
            <a:ext cx="362057" cy="3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 flipV="1">
            <a:off x="5692419" y="2001630"/>
            <a:ext cx="1018684" cy="2867529"/>
          </a:xfrm>
          <a:prstGeom prst="arc">
            <a:avLst>
              <a:gd name="adj1" fmla="val 5563941"/>
              <a:gd name="adj2" fmla="val 14918221"/>
            </a:avLst>
          </a:prstGeom>
          <a:ln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Maven Pro" pitchFamily="50" charset="0"/>
            </a:endParaRPr>
          </a:p>
        </p:txBody>
      </p:sp>
      <p:pic>
        <p:nvPicPr>
          <p:cNvPr id="53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35496" y="3539473"/>
            <a:ext cx="432048" cy="369583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55" name="Rectangle 54"/>
          <p:cNvSpPr/>
          <p:nvPr/>
        </p:nvSpPr>
        <p:spPr>
          <a:xfrm>
            <a:off x="5640515" y="2357281"/>
            <a:ext cx="1876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2000" dirty="0">
                <a:solidFill>
                  <a:srgbClr val="FFC000"/>
                </a:solidFill>
                <a:effectLst>
                  <a:outerShdw blurRad="38100" dist="25400" dir="2700000" algn="tl">
                    <a:srgbClr val="000000"/>
                  </a:outerShdw>
                </a:effectLst>
                <a:latin typeface="Maven Pro" pitchFamily="50" charset="0"/>
                <a:cs typeface="+mn-cs"/>
              </a:rPr>
              <a:t>system trusts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2000" dirty="0">
                <a:solidFill>
                  <a:srgbClr val="FFC000"/>
                </a:solidFill>
                <a:effectLst>
                  <a:outerShdw blurRad="38100" dist="25400" dir="2700000" algn="tl">
                    <a:srgbClr val="000000"/>
                  </a:outerShdw>
                </a:effectLst>
                <a:latin typeface="Maven Pro" pitchFamily="50" charset="0"/>
                <a:cs typeface="+mn-cs"/>
              </a:rPr>
              <a:t>the reference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04848" y="5478884"/>
            <a:ext cx="4754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2000" dirty="0">
                <a:solidFill>
                  <a:srgbClr val="FFC000"/>
                </a:solidFill>
                <a:effectLst>
                  <a:outerShdw blurRad="38100" dist="25400" dir="2700000" algn="tl">
                    <a:srgbClr val="000000"/>
                  </a:outerShdw>
                </a:effectLst>
                <a:latin typeface="Maven Pro" pitchFamily="50" charset="0"/>
                <a:cs typeface="+mn-cs"/>
              </a:rPr>
              <a:t>therefore, system executes</a:t>
            </a:r>
          </a:p>
        </p:txBody>
      </p:sp>
      <p:pic>
        <p:nvPicPr>
          <p:cNvPr id="57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6804248" y="5560834"/>
            <a:ext cx="432048" cy="369583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544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4" grpId="0"/>
      <p:bldP spid="52" grpId="0" animBg="1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2" r="45805" b="9188"/>
          <a:stretch/>
        </p:blipFill>
        <p:spPr bwMode="auto">
          <a:xfrm>
            <a:off x="-24910" y="-26372"/>
            <a:ext cx="7873510" cy="689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34372" y="4724400"/>
            <a:ext cx="2339752" cy="192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is-IS" dirty="0">
                <a:solidFill>
                  <a:prstClr val="black">
                    <a:lumMod val="85000"/>
                    <a:lumOff val="15000"/>
                  </a:prstClr>
                </a:solidFill>
                <a:latin typeface="Maven Pro" pitchFamily="50" charset="0"/>
              </a:rPr>
              <a:t>Exploit that overcomes ASLR+DEP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696200" y="260648"/>
            <a:ext cx="792088" cy="6336704"/>
          </a:xfrm>
          <a:prstGeom prst="rightBrace">
            <a:avLst>
              <a:gd name="adj1" fmla="val 62278"/>
              <a:gd name="adj2" fmla="val 49640"/>
            </a:avLst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Maven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Attack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Program calls </a:t>
            </a:r>
            <a:r>
              <a:rPr lang="is-IS" dirty="0">
                <a:solidFill>
                  <a:srgbClr val="7030A0"/>
                </a:solidFill>
              </a:rPr>
              <a:t>malloc()</a:t>
            </a:r>
            <a:r>
              <a:rPr lang="is-IS" dirty="0"/>
              <a:t>, gets our chunk (still in use)</a:t>
            </a:r>
          </a:p>
          <a:p>
            <a:r>
              <a:rPr lang="is-IS" dirty="0"/>
              <a:t>We put gobs of NOP sleds on heap, so </a:t>
            </a:r>
            <a:r>
              <a:rPr lang="is-IS" dirty="0">
                <a:solidFill>
                  <a:srgbClr val="00B050"/>
                </a:solidFill>
              </a:rPr>
              <a:t>0x0c0c0c0c</a:t>
            </a:r>
            <a:r>
              <a:rPr lang="is-IS" dirty="0"/>
              <a:t> likely points at certain offset in a NOP sled</a:t>
            </a:r>
          </a:p>
          <a:p>
            <a:r>
              <a:rPr lang="is-IS" dirty="0"/>
              <a:t>We write </a:t>
            </a:r>
            <a:r>
              <a:rPr lang="is-IS" dirty="0">
                <a:solidFill>
                  <a:srgbClr val="00B050"/>
                </a:solidFill>
              </a:rPr>
              <a:t>0x0c0c0c0c</a:t>
            </a:r>
            <a:r>
              <a:rPr lang="is-IS" dirty="0"/>
              <a:t> to a memory address in that chunk later used as a function pointer</a:t>
            </a:r>
          </a:p>
          <a:p>
            <a:pPr lvl="1"/>
            <a:r>
              <a:rPr lang="is-IS" dirty="0"/>
              <a:t>So no need to know address of saved %eip !</a:t>
            </a:r>
          </a:p>
          <a:p>
            <a:r>
              <a:rPr lang="is-IS" dirty="0"/>
              <a:t>We get </a:t>
            </a:r>
            <a:r>
              <a:rPr lang="is-IS" dirty="0">
                <a:solidFill>
                  <a:srgbClr val="FF0000"/>
                </a:solidFill>
              </a:rPr>
              <a:t>CALL *[%eax+0xcd]</a:t>
            </a:r>
            <a:r>
              <a:rPr lang="is-IS" dirty="0"/>
              <a:t>, point to address of instruction </a:t>
            </a:r>
            <a:r>
              <a:rPr lang="is-IS" dirty="0">
                <a:solidFill>
                  <a:srgbClr val="FF0000"/>
                </a:solidFill>
              </a:rPr>
              <a:t>xchgl %eax,%esp; ret</a:t>
            </a:r>
            <a:r>
              <a:rPr lang="is-IS" dirty="0"/>
              <a:t> in Java library</a:t>
            </a:r>
          </a:p>
          <a:p>
            <a:pPr lvl="1"/>
            <a:r>
              <a:rPr lang="is-IS" dirty="0"/>
              <a:t>Java library is at a fixed location, and executable </a:t>
            </a:r>
          </a:p>
          <a:p>
            <a:r>
              <a:rPr lang="is-IS" dirty="0"/>
              <a:t>We are now executing series of ROP instructions from </a:t>
            </a:r>
            <a:r>
              <a:rPr lang="is-IS" dirty="0">
                <a:solidFill>
                  <a:srgbClr val="00B050"/>
                </a:solidFill>
              </a:rPr>
              <a:t>0x0c0c0c0c</a:t>
            </a:r>
            <a:r>
              <a:rPr lang="is-IS" dirty="0"/>
              <a:t>.</a:t>
            </a:r>
          </a:p>
          <a:p>
            <a:pPr lvl="1"/>
            <a:r>
              <a:rPr lang="is-IS" dirty="0"/>
              <a:t>Some of them will „jump ahead“ using </a:t>
            </a:r>
            <a:r>
              <a:rPr lang="is-IS" dirty="0">
                <a:solidFill>
                  <a:srgbClr val="FF0000"/>
                </a:solidFill>
              </a:rPr>
              <a:t>addl %esp, 0xcd</a:t>
            </a:r>
          </a:p>
          <a:p>
            <a:r>
              <a:rPr lang="is-IS" dirty="0"/>
              <a:t>Perform VirtualProtect() using ROP, then shellcode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JIT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Just-in-time compilers produce executable code</a:t>
            </a:r>
          </a:p>
          <a:p>
            <a:pPr lvl="1"/>
            <a:r>
              <a:rPr lang="is-IS" dirty="0"/>
              <a:t>E.g. ActionScript, PDF viewers (Acrobat), ...</a:t>
            </a:r>
          </a:p>
          <a:p>
            <a:endParaRPr lang="is-IS" dirty="0"/>
          </a:p>
          <a:p>
            <a:r>
              <a:rPr lang="is-IS" dirty="0"/>
              <a:t>Attackers can leverage these instructions kind of like ROP</a:t>
            </a:r>
          </a:p>
          <a:p>
            <a:endParaRPr lang="is-IS" dirty="0"/>
          </a:p>
          <a:p>
            <a:r>
              <a:rPr lang="is-IS" dirty="0"/>
              <a:t>Allows for gradual creation of shellcode in an executable segment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168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JIT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487604" y="1281966"/>
            <a:ext cx="360996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B8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D9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D0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54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01004" y="2521803"/>
            <a:ext cx="23050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var y = (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  0x3c54d0d9 ^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  0x3c909058 ^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  0x3c59f46a ^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  0x3c90c801 ^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  0x3c9030d9 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   …</a:t>
            </a: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420554" y="1683603"/>
            <a:ext cx="281844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MOVL %EAX, 3C54D0D9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%EAX, 3C909058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%EAX, 3C59F46A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%EAX, 3C90C801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%EAX, 3C9030D9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487604" y="2445603"/>
            <a:ext cx="344966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58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90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90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487604" y="3588603"/>
            <a:ext cx="356188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6A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F4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59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87604" y="4731603"/>
            <a:ext cx="344966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01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C8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90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487604" y="5874603"/>
            <a:ext cx="360996" cy="83099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D9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30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2591754" y="2979003"/>
            <a:ext cx="1638300" cy="1295400"/>
          </a:xfrm>
          <a:prstGeom prst="rightArrow">
            <a:avLst>
              <a:gd name="adj1" fmla="val 50000"/>
              <a:gd name="adj2" fmla="val 49985"/>
            </a:avLst>
          </a:prstGeom>
          <a:ln>
            <a:headEnd type="none" w="lg" len="lg"/>
            <a:tailEnd type="stealth" w="lg" len="lg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alibri" pitchFamily="34" charset="0"/>
              </a:rPr>
              <a:t>compiles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alibri" pitchFamily="34" charset="0"/>
              </a:rPr>
              <a:t>into</a:t>
            </a:r>
          </a:p>
        </p:txBody>
      </p:sp>
    </p:spTree>
    <p:extLst>
      <p:ext uri="{BB962C8B-B14F-4D97-AF65-F5344CB8AC3E}">
        <p14:creationId xmlns:p14="http://schemas.microsoft.com/office/powerpoint/2010/main" val="36188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JIT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105150" y="1046163"/>
            <a:ext cx="360996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B8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D9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D0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54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90500" y="1447800"/>
            <a:ext cx="26860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MOVL EAX, 3C54D0D9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is-I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EAX, 3C909058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is-I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EAX, 3C59F46A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is-I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EAX, 3C90C801</a:t>
            </a: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XORL EAX, 3C9030D9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105150" y="2209800"/>
            <a:ext cx="344966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58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90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90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105150" y="3352800"/>
            <a:ext cx="356188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6A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F4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59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05150" y="4495800"/>
            <a:ext cx="344966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01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C8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90</a:t>
            </a:r>
          </a:p>
          <a:p>
            <a:pPr algn="l">
              <a:buClr>
                <a:srgbClr val="008080"/>
              </a:buClr>
              <a:buFontTx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3C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05150" y="5638800"/>
            <a:ext cx="360996" cy="83099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35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D9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30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2913" y="1066800"/>
            <a:ext cx="2187843" cy="65248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l"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Suppose execution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starts here instead</a:t>
            </a: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2819400" y="1219200"/>
            <a:ext cx="349250" cy="304800"/>
          </a:xfrm>
          <a:prstGeom prst="rightArrow">
            <a:avLst>
              <a:gd name="adj1" fmla="val 50000"/>
              <a:gd name="adj2" fmla="val 50098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2" name="Picture 11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2700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242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814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848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image-2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918200"/>
            <a:ext cx="241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10000" y="1295400"/>
            <a:ext cx="687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FNOP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10000" y="1676400"/>
            <a:ext cx="1006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PUSH ESP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10000" y="2024063"/>
            <a:ext cx="1151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CMP AL, 35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10000" y="3167063"/>
            <a:ext cx="1151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CMP AL, 35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10000" y="4343400"/>
            <a:ext cx="1151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CMP AL, 35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10000" y="5486400"/>
            <a:ext cx="1151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CMP AL, 35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10000" y="2362200"/>
            <a:ext cx="924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POP EAX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0" y="2590800"/>
            <a:ext cx="581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NOP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10000" y="2819400"/>
            <a:ext cx="581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NOP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0" y="3581400"/>
            <a:ext cx="9781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PUSH -0C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810000" y="3962400"/>
            <a:ext cx="907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POP ECX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810000" y="4767263"/>
            <a:ext cx="13701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ADD EAX, ECX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810000" y="5105400"/>
            <a:ext cx="581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NOP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10000" y="5910263"/>
            <a:ext cx="16298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008080"/>
              </a:buClr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FSTENV DS:[EAX]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334000" y="2362200"/>
            <a:ext cx="3486471" cy="192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is-IS" sz="4400" dirty="0">
                <a:solidFill>
                  <a:srgbClr val="0070C0"/>
                </a:solidFill>
                <a:latin typeface="Calibri" pitchFamily="34" charset="0"/>
              </a:rPr>
              <a:t>Intermediate instructions strike again!</a:t>
            </a:r>
          </a:p>
        </p:txBody>
      </p:sp>
    </p:spTree>
    <p:extLst>
      <p:ext uri="{BB962C8B-B14F-4D97-AF65-F5344CB8AC3E}">
        <p14:creationId xmlns:p14="http://schemas.microsoft.com/office/powerpoint/2010/main" val="38767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Addressed concern </a:t>
            </a:r>
            <a:r>
              <a:rPr lang="is-IS" dirty="0">
                <a:solidFill>
                  <a:srgbClr val="FF0000"/>
                </a:solidFill>
              </a:rPr>
              <a:t>(I)</a:t>
            </a:r>
            <a:r>
              <a:rPr lang="is-IS" dirty="0"/>
              <a:t> through DEP/NX</a:t>
            </a:r>
          </a:p>
          <a:p>
            <a:pPr lvl="1"/>
            <a:r>
              <a:rPr lang="is-IS" dirty="0"/>
              <a:t>Prohibit memory from being simultaneously writeable and executable (W^X).</a:t>
            </a:r>
          </a:p>
          <a:p>
            <a:pPr lvl="1"/>
            <a:r>
              <a:rPr lang="is-IS" dirty="0"/>
              <a:t>Therefore, attackers can‘t inject or create any </a:t>
            </a:r>
            <a:r>
              <a:rPr lang="is-IS" i="1" dirty="0">
                <a:solidFill>
                  <a:srgbClr val="7030A0"/>
                </a:solidFill>
              </a:rPr>
              <a:t>new code</a:t>
            </a:r>
            <a:r>
              <a:rPr lang="is-IS" dirty="0"/>
              <a:t> to execute.</a:t>
            </a:r>
          </a:p>
          <a:p>
            <a:endParaRPr lang="is-IS" dirty="0"/>
          </a:p>
          <a:p>
            <a:r>
              <a:rPr lang="is-IS" dirty="0"/>
              <a:t>What‘s the issue?</a:t>
            </a:r>
          </a:p>
          <a:p>
            <a:pPr lvl="1"/>
            <a:r>
              <a:rPr lang="is-IS" dirty="0"/>
              <a:t>Defeated by return-to-libc and more generally ROP</a:t>
            </a:r>
          </a:p>
          <a:p>
            <a:pPr lvl="1"/>
            <a:r>
              <a:rPr lang="is-IS" dirty="0"/>
              <a:t>Recycle </a:t>
            </a:r>
            <a:r>
              <a:rPr lang="is-IS" i="1" dirty="0">
                <a:solidFill>
                  <a:srgbClr val="7030A0"/>
                </a:solidFill>
              </a:rPr>
              <a:t>old code</a:t>
            </a:r>
            <a:r>
              <a:rPr lang="is-IS" dirty="0"/>
              <a:t> in organized, nefarious ways</a:t>
            </a:r>
          </a:p>
          <a:p>
            <a:pPr lvl="1"/>
            <a:r>
              <a:rPr lang="is-IS" dirty="0"/>
              <a:t>ROP shown to be Turing-complete (!)</a:t>
            </a:r>
          </a:p>
          <a:p>
            <a:pPr lvl="2"/>
            <a:r>
              <a:rPr lang="is-IS" dirty="0"/>
              <a:t>Loops and conditional branches</a:t>
            </a:r>
          </a:p>
          <a:p>
            <a:pPr lvl="1"/>
            <a:endParaRPr lang="is-IS" dirty="0"/>
          </a:p>
        </p:txBody>
      </p:sp>
      <p:sp>
        <p:nvSpPr>
          <p:cNvPr id="4" name="Rectangle 3"/>
          <p:cNvSpPr/>
          <p:nvPr/>
        </p:nvSpPr>
        <p:spPr>
          <a:xfrm>
            <a:off x="1905000" y="6273225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Hovav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Shacham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The geometry of innocent flesh on the bone: return-into-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libc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without function calls (on the x86)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, CCS 2005.</a:t>
            </a:r>
          </a:p>
        </p:txBody>
      </p:sp>
    </p:spTree>
    <p:extLst>
      <p:ext uri="{BB962C8B-B14F-4D97-AF65-F5344CB8AC3E}">
        <p14:creationId xmlns:p14="http://schemas.microsoft.com/office/powerpoint/2010/main" val="14838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580" y="235440"/>
            <a:ext cx="7696200" cy="611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/>
          <p:nvPr/>
        </p:nvSpPr>
        <p:spPr>
          <a:xfrm>
            <a:off x="381000" y="6320138"/>
            <a:ext cx="48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Image by Dino Dai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Zovi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lecture by David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Brumley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8" descr="http://www.modernpest.com/blog/wp-content/uploads/2011/05/Mosquito-hi-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199"/>
            <a:ext cx="1656184" cy="146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-160477" y="-27080"/>
            <a:ext cx="9304477" cy="1143000"/>
          </a:xfrm>
        </p:spPr>
        <p:txBody>
          <a:bodyPr>
            <a:normAutofit/>
          </a:bodyPr>
          <a:lstStyle/>
          <a:p>
            <a:r>
              <a:rPr lang="is-IS" sz="3600" dirty="0"/>
              <a:t>Return oriented programming</a:t>
            </a:r>
          </a:p>
        </p:txBody>
      </p:sp>
      <p:sp>
        <p:nvSpPr>
          <p:cNvPr id="115" name="Content Placeholder 2"/>
          <p:cNvSpPr txBox="1">
            <a:spLocks/>
          </p:cNvSpPr>
          <p:nvPr/>
        </p:nvSpPr>
        <p:spPr>
          <a:xfrm>
            <a:off x="0" y="2221727"/>
            <a:ext cx="2681790" cy="3216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is-IS" sz="2400" dirty="0">
                <a:solidFill>
                  <a:srgbClr val="0070C0"/>
                </a:solidFill>
                <a:latin typeface="Maven Pro" pitchFamily="50" charset="0"/>
              </a:rPr>
              <a:t>ROP exploit relies entirely on existing code!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668344" y="1040089"/>
            <a:ext cx="1368152" cy="497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is-IS" sz="800" dirty="0">
                <a:solidFill>
                  <a:prstClr val="white"/>
                </a:solidFill>
              </a:rPr>
              <a:t>c7316931c9dead07beef013ac978f3ff196569ba83144cc4401018971c7316931c9dead07beef013ac978f3ff196569ba83144cc4401018971c73dead07beef013ac978f3ff196569ba83144cc4401018971c7316931c9dead07beef013ac978f3ff196569ba83144cc4401018971c7316931c9dead07beef013ac978f3ff196569ba83144cc4401018971c7316931c9dead07beef013ac978f3ff196569ba83144cc440dead07beef013ac978f3ff19dead07beef013ac978f3ff196569ba83144cc4401018971c7316931c9dead07beef013ac978f3ff196569ba83144cc4401018971c7316931c9dead07beef013ac978f3ff196569ba83144cc4401018971c73badc0dedead07beef013ac978f3ff19dead07beef013ac978f3ff196569ba83144cc4401018971c7316931c9dead07beef013ac978f3ff196569ba83144cc4401018971c7316931c9dead07beef013ac978f3ff19656dead07beef013ac978f3ff196569ba83144cc4401018971c7316569ba83144cc4401018971c7316931c9dead07beef013ac978f3ff196569ba83144cc4401018971c7316931cad07beef013ac978f3ff196569ba83144cc44eef013ac978f3ff196569ba83144cc4401018971c7316931c9dead07beef013ac978f3ff1965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20613" y="1162908"/>
            <a:ext cx="2349321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is-IS" sz="2400" dirty="0">
                <a:solidFill>
                  <a:srgbClr val="1F497D"/>
                </a:solidFill>
                <a:latin typeface="Maven Pro" pitchFamily="50" charset="0"/>
              </a:rPr>
              <a:t>Computer memory</a:t>
            </a:r>
          </a:p>
        </p:txBody>
      </p:sp>
      <p:pic>
        <p:nvPicPr>
          <p:cNvPr id="138" name="Picture 4" descr="http://www.retroist.com/wp-content/uploads/2009/09/space-invaders-peace-wallpaper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5515" r="36566" b="44226"/>
          <a:stretch/>
        </p:blipFill>
        <p:spPr bwMode="auto">
          <a:xfrm>
            <a:off x="2771800" y="2684471"/>
            <a:ext cx="2667317" cy="171125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39" name="Rectangle 138"/>
          <p:cNvSpPr/>
          <p:nvPr/>
        </p:nvSpPr>
        <p:spPr>
          <a:xfrm>
            <a:off x="7677869" y="4602389"/>
            <a:ext cx="1368152" cy="137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is-IS" sz="800" dirty="0">
                <a:solidFill>
                  <a:prstClr val="white"/>
                </a:solidFill>
              </a:rPr>
              <a:t>ff19656dead07beef013ac978f3ff196569ba83144cc4401018971c7316569ba83144cc4401018971c7316931c9dead07beef013ac978f3ff196569ba83144cc4401018971c7316931cad07beef013ac978f3ff196569ba83144cc44eef013ac978f3ff196569ba83144cc4401018971c7316931c9dead07beef013ac978f3ff1965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668344" y="1068664"/>
            <a:ext cx="1368152" cy="1257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is-IS" sz="800" dirty="0">
                <a:solidFill>
                  <a:prstClr val="white"/>
                </a:solidFill>
              </a:rPr>
              <a:t>c7316931c9dead07beef013ac978f3ff196569ba83144cc4401018971c7316931c9dead07beef013ac978f3ff196569ba83144cc4401018971c73dead07c0ded13ac978f3ff196569ba83144cc4401018971c7316931c9dead07beef013ac978f3ff196569ba83144cc4401018971c7316931c9dea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750838" y="2677054"/>
            <a:ext cx="2667317" cy="1711257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is-IS" sz="1800" dirty="0">
                <a:solidFill>
                  <a:prstClr val="white"/>
                </a:solidFill>
              </a:rPr>
              <a:t>d07beef013ac978f3ff18f3ff196569ba831018971c7316569ba83144cc4401018971c7316931c9dead07beef01dead07c0ded13ac3ff196569ba83144cbadc0de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7097327" y="4594640"/>
            <a:ext cx="549893" cy="848213"/>
            <a:chOff x="7097327" y="3678029"/>
            <a:chExt cx="549893" cy="848213"/>
          </a:xfrm>
        </p:grpSpPr>
        <p:pic>
          <p:nvPicPr>
            <p:cNvPr id="143" name="Picture 5" descr="C:\Users\ymirv\AppData\Local\Microsoft\Windows\Temporary Internet Files\Content.IE5\RFVZP5UM\MC900440345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10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97327" y="3678029"/>
              <a:ext cx="549893" cy="347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6" descr="C:\Users\ymirv\AppData\Local\Microsoft\Windows\Temporary Internet Files\Content.IE5\FVBV1PT9\MC900290063[1].wm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033" y="4090873"/>
              <a:ext cx="340480" cy="435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5" name="Straight Connector 144"/>
            <p:cNvCxnSpPr/>
            <p:nvPr/>
          </p:nvCxnSpPr>
          <p:spPr>
            <a:xfrm flipV="1">
              <a:off x="7164967" y="4090873"/>
              <a:ext cx="431369" cy="4353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127976" y="1552344"/>
            <a:ext cx="549893" cy="782813"/>
            <a:chOff x="7127976" y="635733"/>
            <a:chExt cx="549893" cy="782813"/>
          </a:xfrm>
        </p:grpSpPr>
        <p:pic>
          <p:nvPicPr>
            <p:cNvPr id="147" name="Picture 5" descr="C:\Users\ymirv\AppData\Local\Microsoft\Windows\Temporary Internet Files\Content.IE5\RFVZP5UM\MC900440345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10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127976" y="635733"/>
              <a:ext cx="549893" cy="347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6" descr="C:\Users\ymirv\AppData\Local\Microsoft\Windows\Temporary Internet Files\Content.IE5\FVBV1PT9\MC900290063[1].wm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673" y="983177"/>
              <a:ext cx="340480" cy="435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Straight Connector 148"/>
            <p:cNvCxnSpPr/>
            <p:nvPr/>
          </p:nvCxnSpPr>
          <p:spPr>
            <a:xfrm flipV="1">
              <a:off x="7232607" y="983177"/>
              <a:ext cx="431369" cy="4353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7046443" y="2953774"/>
            <a:ext cx="549893" cy="958297"/>
            <a:chOff x="7046443" y="2037163"/>
            <a:chExt cx="549893" cy="958297"/>
          </a:xfrm>
        </p:grpSpPr>
        <p:pic>
          <p:nvPicPr>
            <p:cNvPr id="151" name="Picture 5" descr="C:\Users\ymirv\AppData\Local\Microsoft\Windows\Temporary Internet Files\Content.IE5\RFVZP5UM\MC900440345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46443" y="2067694"/>
              <a:ext cx="549893" cy="347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6" descr="C:\Users\ymirv\AppData\Local\Microsoft\Windows\Temporary Internet Files\Content.IE5\FVBV1PT9\MC900290063[1].wm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148" y="2480538"/>
              <a:ext cx="402695" cy="51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3" name="Straight Connector 152"/>
            <p:cNvCxnSpPr/>
            <p:nvPr/>
          </p:nvCxnSpPr>
          <p:spPr>
            <a:xfrm flipV="1">
              <a:off x="7083510" y="2037163"/>
              <a:ext cx="512826" cy="435368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7740352" y="1449347"/>
            <a:ext cx="998587" cy="113294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957226" y="2049275"/>
            <a:ext cx="781713" cy="113294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740894" y="1697470"/>
            <a:ext cx="781713" cy="113294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dirty="0">
              <a:solidFill>
                <a:prstClr val="white"/>
              </a:solidFill>
              <a:latin typeface="Maven Pro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7772290" y="4866387"/>
            <a:ext cx="1192198" cy="372402"/>
            <a:chOff x="7772290" y="3968826"/>
            <a:chExt cx="1192198" cy="372402"/>
          </a:xfrm>
        </p:grpSpPr>
        <p:sp>
          <p:nvSpPr>
            <p:cNvPr id="158" name="Rectangle 157"/>
            <p:cNvSpPr/>
            <p:nvPr/>
          </p:nvSpPr>
          <p:spPr>
            <a:xfrm>
              <a:off x="7772290" y="3968826"/>
              <a:ext cx="1192198" cy="259108"/>
            </a:xfrm>
            <a:prstGeom prst="rect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s-IS" dirty="0">
                <a:solidFill>
                  <a:prstClr val="white"/>
                </a:solidFill>
                <a:latin typeface="Maven Pro" pitchFamily="50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772290" y="4227934"/>
              <a:ext cx="467355" cy="113294"/>
            </a:xfrm>
            <a:prstGeom prst="rect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s-IS" dirty="0">
                <a:solidFill>
                  <a:prstClr val="white"/>
                </a:solidFill>
                <a:latin typeface="Maven Pro" pitchFamily="50" charset="0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8120024" y="5627469"/>
            <a:ext cx="844464" cy="113294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dirty="0">
              <a:solidFill>
                <a:prstClr val="white"/>
              </a:solidFill>
              <a:latin typeface="Maven Pro" pitchFamily="50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750028" y="2684472"/>
            <a:ext cx="2667317" cy="1711257"/>
          </a:xfrm>
          <a:prstGeom prst="rect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is-IS" sz="1800" dirty="0">
                <a:solidFill>
                  <a:srgbClr val="FFFF00"/>
                </a:solidFill>
              </a:rPr>
              <a:t>d07beef013ac978f3ff1</a:t>
            </a:r>
            <a:r>
              <a:rPr lang="is-IS" sz="1800" dirty="0">
                <a:solidFill>
                  <a:srgbClr val="00B0F0"/>
                </a:solidFill>
              </a:rPr>
              <a:t>8f3ff196569ba831</a:t>
            </a:r>
            <a:r>
              <a:rPr lang="is-IS" sz="1800" dirty="0">
                <a:solidFill>
                  <a:srgbClr val="8064A2">
                    <a:lumMod val="60000"/>
                    <a:lumOff val="40000"/>
                  </a:srgbClr>
                </a:solidFill>
              </a:rPr>
              <a:t>018971c7316569ba83144cc4401018971c7316931c9dead07beef01</a:t>
            </a:r>
            <a:r>
              <a:rPr lang="is-IS" sz="1800" dirty="0">
                <a:solidFill>
                  <a:prstClr val="white"/>
                </a:solidFill>
              </a:rPr>
              <a:t>dead07c0ded13ac</a:t>
            </a:r>
            <a:r>
              <a:rPr lang="is-IS" sz="1800" dirty="0">
                <a:solidFill>
                  <a:srgbClr val="FFC000"/>
                </a:solidFill>
              </a:rPr>
              <a:t>3ff196569ba83144c</a:t>
            </a:r>
            <a:r>
              <a:rPr lang="is-IS" sz="1800" dirty="0">
                <a:solidFill>
                  <a:srgbClr val="C0504D">
                    <a:lumMod val="60000"/>
                    <a:lumOff val="40000"/>
                  </a:srgbClr>
                </a:solidFill>
              </a:rPr>
              <a:t>badc0de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131840" y="2646272"/>
            <a:ext cx="1872208" cy="307502"/>
          </a:xfrm>
          <a:prstGeom prst="rect">
            <a:avLst/>
          </a:prstGeom>
          <a:solidFill>
            <a:srgbClr val="FFFF00"/>
          </a:solidFill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sz="1800" dirty="0">
              <a:solidFill>
                <a:srgbClr val="FFFF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139036" y="3001873"/>
            <a:ext cx="1872208" cy="307502"/>
          </a:xfrm>
          <a:prstGeom prst="rect">
            <a:avLst/>
          </a:prstGeom>
          <a:solidFill>
            <a:srgbClr val="0070C0"/>
          </a:solidFill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sz="1800" dirty="0">
              <a:solidFill>
                <a:srgbClr val="FFFF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9036" y="3389838"/>
            <a:ext cx="1872208" cy="30750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sz="1800" dirty="0">
              <a:solidFill>
                <a:srgbClr val="FFFF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139036" y="3793265"/>
            <a:ext cx="1872208" cy="30750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sz="1800" dirty="0">
              <a:solidFill>
                <a:srgbClr val="FFFF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128686" y="4181375"/>
            <a:ext cx="1872208" cy="30750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s-IS" sz="1800" dirty="0">
              <a:solidFill>
                <a:srgbClr val="FFFF00"/>
              </a:solidFill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4084496" y="1486945"/>
            <a:ext cx="3655856" cy="135334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064790" y="2143521"/>
            <a:ext cx="4066960" cy="101450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105458" y="3543589"/>
            <a:ext cx="3851768" cy="1463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4077227" y="1791715"/>
            <a:ext cx="3928740" cy="21307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064790" y="4335126"/>
            <a:ext cx="4283292" cy="136804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2" name="Right Brace 171"/>
          <p:cNvSpPr/>
          <p:nvPr/>
        </p:nvSpPr>
        <p:spPr>
          <a:xfrm flipH="1">
            <a:off x="2607052" y="2582905"/>
            <a:ext cx="396044" cy="2057584"/>
          </a:xfrm>
          <a:prstGeom prst="rightBrace">
            <a:avLst>
              <a:gd name="adj1" fmla="val 62278"/>
              <a:gd name="adj2" fmla="val 49640"/>
            </a:avLst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is-IS" sz="1800" dirty="0">
              <a:solidFill>
                <a:prstClr val="black"/>
              </a:solidFill>
              <a:latin typeface="Maven Pro" pitchFamily="50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065829" y="2602501"/>
            <a:ext cx="1247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is-IS" i="1" dirty="0">
                <a:solidFill>
                  <a:prstClr val="white">
                    <a:lumMod val="85000"/>
                  </a:prstClr>
                </a:solidFill>
              </a:rPr>
              <a:t>0x</a:t>
            </a:r>
            <a:r>
              <a:rPr lang="is-IS" b="1" i="1" dirty="0">
                <a:solidFill>
                  <a:prstClr val="black"/>
                </a:solidFill>
              </a:rPr>
              <a:t>0c0c0c0c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7316491" y="2784235"/>
            <a:ext cx="362057" cy="2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7729775" y="2721911"/>
            <a:ext cx="1236945" cy="302298"/>
            <a:chOff x="5525561" y="1879556"/>
            <a:chExt cx="3430113" cy="940330"/>
          </a:xfrm>
        </p:grpSpPr>
        <p:sp>
          <p:nvSpPr>
            <p:cNvPr id="176" name="Rectangle 175"/>
            <p:cNvSpPr/>
            <p:nvPr/>
          </p:nvSpPr>
          <p:spPr>
            <a:xfrm>
              <a:off x="5530713" y="1880747"/>
              <a:ext cx="1872209" cy="30750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69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s-IS" dirty="0">
                <a:solidFill>
                  <a:srgbClr val="FFFF00"/>
                </a:solidFill>
                <a:latin typeface="Maven Pro" pitchFamily="50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87920" y="1879556"/>
              <a:ext cx="1561564" cy="30750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69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s-IS" dirty="0">
                <a:solidFill>
                  <a:srgbClr val="FFFF00"/>
                </a:solidFill>
                <a:latin typeface="Maven Pro" pitchFamily="50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25561" y="2198726"/>
              <a:ext cx="1868965" cy="30750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s-IS" dirty="0">
                <a:solidFill>
                  <a:srgbClr val="FFFF00"/>
                </a:solidFill>
                <a:latin typeface="Maven Pro" pitchFamily="50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387923" y="2179676"/>
              <a:ext cx="1567751" cy="3413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s-IS" dirty="0">
                <a:solidFill>
                  <a:srgbClr val="FFFF00"/>
                </a:solidFill>
                <a:latin typeface="Maven Pro" pitchFamily="50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526132" y="2512384"/>
              <a:ext cx="1872207" cy="307502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s-IS" dirty="0">
                <a:solidFill>
                  <a:srgbClr val="FFFF00"/>
                </a:solidFill>
                <a:latin typeface="Maven Pro" pitchFamily="50" charset="0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17284E-7 L 0.44115 -0.0061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309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0.50312 -0.07531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3765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46914E-6 L 0.44028 -0.13673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6852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46914E-6 L 0.50312 -0.21513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10772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82716E-6 L 0.4415 -0.262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66" y="-13148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5" dur="2000" fill="hold"/>
                                        <p:tgtEl>
                                          <p:spTgt spid="16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9" dur="2000" fill="hold"/>
                                        <p:tgtEl>
                                          <p:spTgt spid="16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1" dur="2000" fill="hold"/>
                                        <p:tgtEl>
                                          <p:spTgt spid="1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2000" fill="hold"/>
                                        <p:tgtEl>
                                          <p:spTgt spid="16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9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36" grpId="0" animBg="1"/>
      <p:bldP spid="137" grpId="0"/>
      <p:bldP spid="139" grpId="0" animBg="1"/>
      <p:bldP spid="140" grpId="0" animBg="1"/>
      <p:bldP spid="141" grpId="0" animBg="1"/>
      <p:bldP spid="141" grpId="1" animBg="1"/>
      <p:bldP spid="154" grpId="0" animBg="1"/>
      <p:bldP spid="155" grpId="0" animBg="1"/>
      <p:bldP spid="156" grpId="0" animBg="1"/>
      <p:bldP spid="160" grpId="0" animBg="1"/>
      <p:bldP spid="161" grpId="0" animBg="1"/>
      <p:bldP spid="161" grpId="1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72" grpId="0" animBg="1"/>
      <p:bldP spid="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Probability of gadgets left in a program being sufficient to spawn a shell (function of prog. size)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1676400"/>
            <a:ext cx="8890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406236" y="4419600"/>
            <a:ext cx="5486400" cy="960437"/>
          </a:xfrm>
          <a:prstGeom prst="wedgeRoundRectCallout">
            <a:avLst>
              <a:gd name="adj1" fmla="val -22734"/>
              <a:gd name="adj2" fmla="val -12468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Cambria"/>
                <a:cs typeface="Cambria"/>
              </a:rPr>
              <a:t>Call </a:t>
            </a:r>
            <a:r>
              <a:rPr lang="en-US" sz="2400" dirty="0" err="1">
                <a:latin typeface="Cambria"/>
                <a:cs typeface="Cambria"/>
              </a:rPr>
              <a:t>libc</a:t>
            </a:r>
            <a:r>
              <a:rPr lang="en-US" sz="2400" dirty="0">
                <a:latin typeface="Cambria"/>
                <a:cs typeface="Cambria"/>
              </a:rPr>
              <a:t> functions in </a:t>
            </a:r>
            <a:br>
              <a:rPr lang="en-US" sz="2400" dirty="0">
                <a:latin typeface="Cambria"/>
                <a:cs typeface="Cambria"/>
              </a:rPr>
            </a:br>
            <a:r>
              <a:rPr lang="en-US" sz="2400" dirty="0">
                <a:latin typeface="Cambria"/>
                <a:cs typeface="Cambria"/>
              </a:rPr>
              <a:t>80% of programs &gt;= </a:t>
            </a:r>
            <a:r>
              <a:rPr lang="en-US" sz="2400" b="1" dirty="0">
                <a:latin typeface="Cambria"/>
                <a:cs typeface="Cambria"/>
              </a:rPr>
              <a:t>true </a:t>
            </a:r>
            <a:r>
              <a:rPr lang="en-US" sz="2400" dirty="0">
                <a:latin typeface="Cambria"/>
                <a:cs typeface="Cambria"/>
              </a:rPr>
              <a:t>(20KB)</a:t>
            </a:r>
          </a:p>
        </p:txBody>
      </p:sp>
    </p:spTree>
    <p:extLst>
      <p:ext uri="{BB962C8B-B14F-4D97-AF65-F5344CB8AC3E}">
        <p14:creationId xmlns:p14="http://schemas.microsoft.com/office/powerpoint/2010/main" val="19319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As defenders, how can we address concern </a:t>
            </a:r>
            <a:r>
              <a:rPr lang="is-IS" dirty="0">
                <a:solidFill>
                  <a:srgbClr val="FF0000"/>
                </a:solidFill>
              </a:rPr>
              <a:t>(II)</a:t>
            </a:r>
            <a:r>
              <a:rPr lang="is-IS" dirty="0"/>
              <a:t>? </a:t>
            </a:r>
          </a:p>
          <a:p>
            <a:pPr lvl="1"/>
            <a:r>
              <a:rPr lang="is-IS" dirty="0"/>
              <a:t>Diverting control flow to address of malicious content</a:t>
            </a:r>
          </a:p>
          <a:p>
            <a:endParaRPr lang="is-IS" dirty="0"/>
          </a:p>
          <a:p>
            <a:r>
              <a:rPr lang="is-IS" dirty="0"/>
              <a:t>One high-level idea: “</a:t>
            </a:r>
            <a:r>
              <a:rPr lang="is-IS" i="1" dirty="0">
                <a:solidFill>
                  <a:srgbClr val="00B050"/>
                </a:solidFill>
              </a:rPr>
              <a:t>if we‘re about to run bad code, halt the execution!</a:t>
            </a:r>
            <a:r>
              <a:rPr lang="is-IS" dirty="0"/>
              <a:t>“</a:t>
            </a:r>
          </a:p>
          <a:p>
            <a:pPr lvl="1"/>
            <a:r>
              <a:rPr lang="is-IS" dirty="0"/>
              <a:t>How would you implement this?</a:t>
            </a:r>
          </a:p>
          <a:p>
            <a:pPr lvl="1"/>
            <a:r>
              <a:rPr lang="is-IS" dirty="0"/>
              <a:t>Determining whether a program will 		           do a certain thing is </a:t>
            </a:r>
            <a:r>
              <a:rPr lang="is-IS" i="1" dirty="0">
                <a:solidFill>
                  <a:srgbClr val="7030A0"/>
                </a:solidFill>
              </a:rPr>
              <a:t>undecidable</a:t>
            </a:r>
            <a:endParaRPr lang="is-IS" dirty="0"/>
          </a:p>
          <a:p>
            <a:pPr lvl="1"/>
            <a:r>
              <a:rPr lang="is-IS" dirty="0"/>
              <a:t>We need some other ideas...</a:t>
            </a:r>
          </a:p>
          <a:p>
            <a:endParaRPr lang="is-IS" dirty="0"/>
          </a:p>
          <a:p>
            <a:r>
              <a:rPr lang="is-IS" dirty="0"/>
              <a:t>What about making the addresses hard to guess?</a:t>
            </a:r>
          </a:p>
          <a:p>
            <a:pPr marL="457200" lvl="1" indent="0">
              <a:buNone/>
            </a:pPr>
            <a:endParaRPr lang="is-IS" i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http://img1.wikia.nocookie.net/__cb20120529145139/hitlerparody/images/f/f4/Halt--hammerze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90" y="3124200"/>
            <a:ext cx="2988310" cy="23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Back in the 2000‘s, worms (self-replicating software) would compromise 100,000s of computers</a:t>
            </a:r>
          </a:p>
          <a:p>
            <a:pPr lvl="1"/>
            <a:r>
              <a:rPr lang="is-IS" dirty="0"/>
              <a:t>Offsets were the same or similar between all victims</a:t>
            </a:r>
          </a:p>
          <a:p>
            <a:endParaRPr lang="is-IS" dirty="0"/>
          </a:p>
          <a:p>
            <a:r>
              <a:rPr lang="is-IS" dirty="0"/>
              <a:t>Prompted research into the topic</a:t>
            </a:r>
          </a:p>
          <a:p>
            <a:endParaRPr lang="is-IS" dirty="0"/>
          </a:p>
          <a:p>
            <a:r>
              <a:rPr lang="is-IS" dirty="0"/>
              <a:t>PaX team released ASLR in Linux in 2001</a:t>
            </a:r>
          </a:p>
          <a:p>
            <a:pPr lvl="1"/>
            <a:r>
              <a:rPr lang="is-IS" dirty="0">
                <a:solidFill>
                  <a:srgbClr val="7030A0"/>
                </a:solidFill>
              </a:rPr>
              <a:t>Idea</a:t>
            </a:r>
            <a:r>
              <a:rPr lang="is-IS" dirty="0"/>
              <a:t>: simulate NX bit to address concern </a:t>
            </a:r>
            <a:r>
              <a:rPr lang="is-IS" dirty="0">
                <a:solidFill>
                  <a:srgbClr val="FF0000"/>
                </a:solidFill>
              </a:rPr>
              <a:t>(I)</a:t>
            </a:r>
            <a:r>
              <a:rPr lang="is-IS" dirty="0"/>
              <a:t>                            and then make all addresses as random as                       possible to harden concern </a:t>
            </a:r>
            <a:r>
              <a:rPr lang="is-IS" dirty="0">
                <a:solidFill>
                  <a:srgbClr val="FF0000"/>
                </a:solidFill>
              </a:rPr>
              <a:t>(II)</a:t>
            </a:r>
          </a:p>
          <a:p>
            <a:pPr lvl="1"/>
            <a:r>
              <a:rPr lang="is-IS" dirty="0">
                <a:solidFill>
                  <a:srgbClr val="7030A0"/>
                </a:solidFill>
              </a:rPr>
              <a:t>Challenge</a:t>
            </a:r>
            <a:r>
              <a:rPr lang="is-IS" dirty="0"/>
              <a:t>: be backward compatible with                                              binaries already compiled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upload.wikimedia.org/wikipedia/commons/b/ba/Pax_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6" y="3670300"/>
            <a:ext cx="184714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5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ic Process Address Space Layout In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48101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Address space layout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5471864" cy="5400601"/>
          </a:xfrm>
        </p:spPr>
        <p:txBody>
          <a:bodyPr/>
          <a:lstStyle/>
          <a:p>
            <a:r>
              <a:rPr lang="is-IS" dirty="0"/>
              <a:t>PaX: Randomize base addresses for:</a:t>
            </a:r>
          </a:p>
          <a:p>
            <a:pPr lvl="1"/>
            <a:r>
              <a:rPr lang="is-IS" dirty="0"/>
              <a:t>Stack segment</a:t>
            </a:r>
          </a:p>
          <a:p>
            <a:pPr lvl="1"/>
            <a:r>
              <a:rPr lang="is-IS" dirty="0"/>
              <a:t>Heap segment</a:t>
            </a:r>
          </a:p>
          <a:p>
            <a:pPr lvl="1"/>
            <a:r>
              <a:rPr lang="is-IS" dirty="0"/>
              <a:t>Code segment</a:t>
            </a:r>
          </a:p>
          <a:p>
            <a:pPr lvl="1"/>
            <a:r>
              <a:rPr lang="is-IS" dirty="0"/>
              <a:t>Global offset table / PLT</a:t>
            </a:r>
          </a:p>
          <a:p>
            <a:endParaRPr lang="is-IS" dirty="0"/>
          </a:p>
          <a:p>
            <a:r>
              <a:rPr lang="is-IS" dirty="0"/>
              <a:t>Shifted by random constant</a:t>
            </a:r>
          </a:p>
          <a:p>
            <a:pPr lvl="1"/>
            <a:r>
              <a:rPr lang="is-IS" dirty="0"/>
              <a:t>x86: 16-bits, 24-bits for stack</a:t>
            </a:r>
          </a:p>
          <a:p>
            <a:pPr lvl="1"/>
            <a:r>
              <a:rPr lang="is-IS" dirty="0"/>
              <a:t>amd64: ~40 bits</a:t>
            </a:r>
          </a:p>
          <a:p>
            <a:endParaRPr lang="is-I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OR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TOOR</Template>
  <TotalTime>24071</TotalTime>
  <Words>1445</Words>
  <Application>Microsoft Office PowerPoint</Application>
  <PresentationFormat>On-screen Show (4:3)</PresentationFormat>
  <Paragraphs>317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ＭＳ Ｐゴシック</vt:lpstr>
      <vt:lpstr>Arial</vt:lpstr>
      <vt:lpstr>Arial Narrow</vt:lpstr>
      <vt:lpstr>Calibri</vt:lpstr>
      <vt:lpstr>Cambria</vt:lpstr>
      <vt:lpstr>Cambria Math</vt:lpstr>
      <vt:lpstr>Corbel</vt:lpstr>
      <vt:lpstr>Courier New</vt:lpstr>
      <vt:lpstr>Maven Pro</vt:lpstr>
      <vt:lpstr>Monotype Sorts</vt:lpstr>
      <vt:lpstr>Tahoma</vt:lpstr>
      <vt:lpstr>Times New Roman</vt:lpstr>
      <vt:lpstr>Wingdings</vt:lpstr>
      <vt:lpstr>Wingdings 2</vt:lpstr>
      <vt:lpstr>Wingdings 3</vt:lpstr>
      <vt:lpstr>TOOR</vt:lpstr>
      <vt:lpstr>1_Office Theme</vt:lpstr>
      <vt:lpstr> ASLR and friends</vt:lpstr>
      <vt:lpstr>Background</vt:lpstr>
      <vt:lpstr>Defenses</vt:lpstr>
      <vt:lpstr>PowerPoint Presentation</vt:lpstr>
      <vt:lpstr>Return oriented programming</vt:lpstr>
      <vt:lpstr>ROP</vt:lpstr>
      <vt:lpstr>Defenses</vt:lpstr>
      <vt:lpstr>Defenses</vt:lpstr>
      <vt:lpstr>Address space layout randomization</vt:lpstr>
      <vt:lpstr>Address space layout randomization</vt:lpstr>
      <vt:lpstr>Address space layout randomization</vt:lpstr>
      <vt:lpstr>Brute-force: Chains</vt:lpstr>
      <vt:lpstr>How do we defeat ASLR?</vt:lpstr>
      <vt:lpstr>Defeating ASLR</vt:lpstr>
      <vt:lpstr>NOP sleds revisited</vt:lpstr>
      <vt:lpstr>Heap spraying</vt:lpstr>
      <vt:lpstr>Heap spraying</vt:lpstr>
      <vt:lpstr>Example</vt:lpstr>
      <vt:lpstr>Exploit for recent attack</vt:lpstr>
      <vt:lpstr>PowerPoint Presentation</vt:lpstr>
      <vt:lpstr>PowerPoint Presentation</vt:lpstr>
      <vt:lpstr>Attack summarized</vt:lpstr>
      <vt:lpstr>JIT spraying</vt:lpstr>
      <vt:lpstr>JIT spraying</vt:lpstr>
      <vt:lpstr>JIT spraying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Vigfusson, Ymir</cp:lastModifiedBy>
  <cp:revision>446</cp:revision>
  <cp:lastPrinted>1999-09-20T15:19:18Z</cp:lastPrinted>
  <dcterms:created xsi:type="dcterms:W3CDTF">2011-01-05T22:39:44Z</dcterms:created>
  <dcterms:modified xsi:type="dcterms:W3CDTF">2017-10-25T18:27:45Z</dcterms:modified>
</cp:coreProperties>
</file>