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1056" r:id="rId2"/>
    <p:sldId id="1082" r:id="rId3"/>
    <p:sldId id="1093" r:id="rId4"/>
    <p:sldId id="1092" r:id="rId5"/>
    <p:sldId id="952" r:id="rId6"/>
    <p:sldId id="1102" r:id="rId7"/>
    <p:sldId id="1103" r:id="rId8"/>
    <p:sldId id="1085" r:id="rId9"/>
    <p:sldId id="1104" r:id="rId10"/>
    <p:sldId id="1100" r:id="rId11"/>
    <p:sldId id="1088" r:id="rId12"/>
    <p:sldId id="1086" r:id="rId13"/>
    <p:sldId id="1087" r:id="rId14"/>
    <p:sldId id="1099" r:id="rId15"/>
    <p:sldId id="1098" r:id="rId16"/>
    <p:sldId id="1101" r:id="rId17"/>
    <p:sldId id="1105" r:id="rId18"/>
    <p:sldId id="1096" r:id="rId19"/>
    <p:sldId id="1097" r:id="rId20"/>
    <p:sldId id="1090" r:id="rId21"/>
    <p:sldId id="1095" r:id="rId22"/>
    <p:sldId id="1089" r:id="rId23"/>
    <p:sldId id="1106" r:id="rId24"/>
    <p:sldId id="1084" r:id="rId25"/>
  </p:sldIdLst>
  <p:sldSz cx="9144000" cy="6858000" type="screen4x3"/>
  <p:notesSz cx="7302500" cy="95869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9999"/>
    <a:srgbClr val="D5F1CF"/>
    <a:srgbClr val="FFFFCC"/>
    <a:srgbClr val="F6F5BD"/>
    <a:srgbClr val="CDF1C5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04" autoAdjust="0"/>
    <p:restoredTop sz="86344" autoAdjust="0"/>
  </p:normalViewPr>
  <p:slideViewPr>
    <p:cSldViewPr snapToObjects="1">
      <p:cViewPr varScale="1">
        <p:scale>
          <a:sx n="52" d="100"/>
          <a:sy n="52" d="100"/>
        </p:scale>
        <p:origin x="2046" y="72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B684A-2ABE-431A-9FEA-5385B0EB57D3}" type="doc">
      <dgm:prSet loTypeId="urn:microsoft.com/office/officeart/2005/8/layout/default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is-IS"/>
        </a:p>
      </dgm:t>
    </dgm:pt>
    <dgm:pt modelId="{30918BCF-20F2-434E-8678-637C4FE70DDB}">
      <dgm:prSet phldrT="[Text]" custT="1"/>
      <dgm:spPr/>
      <dgm:t>
        <a:bodyPr/>
        <a:lstStyle/>
        <a:p>
          <a:r>
            <a:rPr lang="is-IS" sz="4800" b="0" dirty="0">
              <a:latin typeface="Franklin Gothic Demi Cond" pitchFamily="34" charset="0"/>
            </a:rPr>
            <a:t>Attacks that exploit the </a:t>
          </a:r>
          <a:r>
            <a:rPr lang="is-IS" sz="4800" b="0" i="0" dirty="0">
              <a:solidFill>
                <a:srgbClr val="FFC000"/>
              </a:solidFill>
              <a:latin typeface="Franklin Gothic Demi Cond" pitchFamily="34" charset="0"/>
            </a:rPr>
            <a:t>physical </a:t>
          </a:r>
          <a:r>
            <a:rPr lang="is-IS" sz="4800" b="0" dirty="0">
              <a:solidFill>
                <a:srgbClr val="FFC000"/>
              </a:solidFill>
              <a:latin typeface="Franklin Gothic Demi Cond" pitchFamily="34" charset="0"/>
            </a:rPr>
            <a:t>implementation </a:t>
          </a:r>
          <a:r>
            <a:rPr lang="is-IS" sz="4800" b="0" dirty="0">
              <a:latin typeface="Franklin Gothic Demi Cond" pitchFamily="34" charset="0"/>
            </a:rPr>
            <a:t>of a system</a:t>
          </a:r>
        </a:p>
      </dgm:t>
    </dgm:pt>
    <dgm:pt modelId="{61E5FE6D-51EE-44D0-B41D-2BA9C0711A8B}" type="parTrans" cxnId="{A5003D39-7313-4A37-A69D-205961D42620}">
      <dgm:prSet/>
      <dgm:spPr/>
      <dgm:t>
        <a:bodyPr/>
        <a:lstStyle/>
        <a:p>
          <a:endParaRPr lang="is-IS"/>
        </a:p>
      </dgm:t>
    </dgm:pt>
    <dgm:pt modelId="{967BB827-453C-41B7-9486-CBE27A342F8E}" type="sibTrans" cxnId="{A5003D39-7313-4A37-A69D-205961D42620}">
      <dgm:prSet/>
      <dgm:spPr/>
      <dgm:t>
        <a:bodyPr/>
        <a:lstStyle/>
        <a:p>
          <a:endParaRPr lang="is-IS"/>
        </a:p>
      </dgm:t>
    </dgm:pt>
    <dgm:pt modelId="{071A7C50-752F-438F-8CFE-E5B1C6830B46}" type="pres">
      <dgm:prSet presAssocID="{6E1B684A-2ABE-431A-9FEA-5385B0EB57D3}" presName="diagram" presStyleCnt="0">
        <dgm:presLayoutVars>
          <dgm:dir/>
          <dgm:resizeHandles val="exact"/>
        </dgm:presLayoutVars>
      </dgm:prSet>
      <dgm:spPr/>
    </dgm:pt>
    <dgm:pt modelId="{F6F636DF-5714-4FBF-AE57-27B19F8328D2}" type="pres">
      <dgm:prSet presAssocID="{30918BCF-20F2-434E-8678-637C4FE70DDB}" presName="node" presStyleLbl="node1" presStyleIdx="0" presStyleCnt="1" custScaleX="100000" custScaleY="82686">
        <dgm:presLayoutVars>
          <dgm:bulletEnabled val="1"/>
        </dgm:presLayoutVars>
      </dgm:prSet>
      <dgm:spPr/>
    </dgm:pt>
  </dgm:ptLst>
  <dgm:cxnLst>
    <dgm:cxn modelId="{A5003D39-7313-4A37-A69D-205961D42620}" srcId="{6E1B684A-2ABE-431A-9FEA-5385B0EB57D3}" destId="{30918BCF-20F2-434E-8678-637C4FE70DDB}" srcOrd="0" destOrd="0" parTransId="{61E5FE6D-51EE-44D0-B41D-2BA9C0711A8B}" sibTransId="{967BB827-453C-41B7-9486-CBE27A342F8E}"/>
    <dgm:cxn modelId="{C9BC1B3A-83C9-4636-8087-241C41A4AC02}" type="presOf" srcId="{6E1B684A-2ABE-431A-9FEA-5385B0EB57D3}" destId="{071A7C50-752F-438F-8CFE-E5B1C6830B46}" srcOrd="0" destOrd="0" presId="urn:microsoft.com/office/officeart/2005/8/layout/default"/>
    <dgm:cxn modelId="{664D6750-4AEC-450F-971D-661E6E4D5227}" type="presOf" srcId="{30918BCF-20F2-434E-8678-637C4FE70DDB}" destId="{F6F636DF-5714-4FBF-AE57-27B19F8328D2}" srcOrd="0" destOrd="0" presId="urn:microsoft.com/office/officeart/2005/8/layout/default"/>
    <dgm:cxn modelId="{E5C9444B-E3E6-4F73-9B41-0CEFC0B217CA}" type="presParOf" srcId="{071A7C50-752F-438F-8CFE-E5B1C6830B46}" destId="{F6F636DF-5714-4FBF-AE57-27B19F8328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36DF-5714-4FBF-AE57-27B19F8328D2}">
      <dsp:nvSpPr>
        <dsp:cNvPr id="0" name=""/>
        <dsp:cNvSpPr/>
      </dsp:nvSpPr>
      <dsp:spPr>
        <a:xfrm>
          <a:off x="0" y="521636"/>
          <a:ext cx="6344741" cy="314772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4800" b="0" kern="1200" dirty="0">
              <a:latin typeface="Franklin Gothic Demi Cond" pitchFamily="34" charset="0"/>
            </a:rPr>
            <a:t>Attacks that exploit the </a:t>
          </a:r>
          <a:r>
            <a:rPr lang="is-IS" sz="4800" b="0" i="0" kern="1200" dirty="0">
              <a:solidFill>
                <a:srgbClr val="FFC000"/>
              </a:solidFill>
              <a:latin typeface="Franklin Gothic Demi Cond" pitchFamily="34" charset="0"/>
            </a:rPr>
            <a:t>physical </a:t>
          </a:r>
          <a:r>
            <a:rPr lang="is-IS" sz="4800" b="0" kern="1200" dirty="0">
              <a:solidFill>
                <a:srgbClr val="FFC000"/>
              </a:solidFill>
              <a:latin typeface="Franklin Gothic Demi Cond" pitchFamily="34" charset="0"/>
            </a:rPr>
            <a:t>implementation </a:t>
          </a:r>
          <a:r>
            <a:rPr lang="is-IS" sz="4800" b="0" kern="1200" dirty="0">
              <a:latin typeface="Franklin Gothic Demi Cond" pitchFamily="34" charset="0"/>
            </a:rPr>
            <a:t>of a system</a:t>
          </a:r>
        </a:p>
      </dsp:txBody>
      <dsp:txXfrm>
        <a:off x="0" y="521636"/>
        <a:ext cx="6344741" cy="3147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50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388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16832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504398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052" name="Picture 4" descr="http://www.google.is/url?source=imglanding&amp;ct=img&amp;q=http://images.mylot.com/userImages/images/postphotos/1364942.jpg&amp;sa=X&amp;ei=PJmRT6ebArTa4QTY2ujHBA&amp;ved=0CAoQ8wc&amp;usg=AFQjCNGPcez20GoZ2Rm79w8PKcWP7YQA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30.10.2017</a:t>
            </a:fld>
            <a:endParaRPr lang="is-I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20193" y="1052736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5273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24936" cy="90033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8424936" cy="54006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pic>
        <p:nvPicPr>
          <p:cNvPr id="4" name="Picture 2" descr="http://www.google.is/url?source=imglanding&amp;ct=img&amp;q=http://i1.ytimg.com/vi/X1Vec2YqyDE/hqdefault.jpg&amp;sa=X&amp;ei=x5iRT9_gHPSQ4gTXrKSnBA&amp;ved=0CAoQ8wc4GQ&amp;usg=AFQjCNHksbYFEYZ1Wi0If3E-18-0s4XkJw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7797" r="32243" b="25386"/>
          <a:stretch/>
        </p:blipFill>
        <p:spPr bwMode="auto">
          <a:xfrm>
            <a:off x="8190146" y="134714"/>
            <a:ext cx="864096" cy="7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b="1" kern="1200">
          <a:solidFill>
            <a:srgbClr val="0070C0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b="1" kern="1200">
          <a:solidFill>
            <a:srgbClr val="00B050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b="1" kern="1200">
          <a:solidFill>
            <a:srgbClr val="7030A0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vimeo.com/200834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Side channel attacks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Computer </a:t>
            </a:r>
            <a:r>
              <a:rPr lang="is-IS"/>
              <a:t>Security  -  Ymir Vigfusson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327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Early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TEMPEST</a:t>
            </a:r>
            <a:r>
              <a:rPr lang="is-IS" dirty="0"/>
              <a:t>: NSA specification for protection against side-channel attacks. Been partially declassified.</a:t>
            </a:r>
          </a:p>
          <a:p>
            <a:pPr lvl="1"/>
            <a:r>
              <a:rPr lang="is-IS" dirty="0"/>
              <a:t>U.S. initially playing catch-up to Soviet intelligence on exploiting emanations </a:t>
            </a:r>
          </a:p>
          <a:p>
            <a:pPr lvl="1"/>
            <a:r>
              <a:rPr lang="is-IS" dirty="0"/>
              <a:t>Sets up zones depending on how physically close an attacker can get (0-100m)</a:t>
            </a:r>
          </a:p>
          <a:p>
            <a:pPr lvl="1"/>
            <a:r>
              <a:rPr lang="is-IS" dirty="0"/>
              <a:t>Add extra noise (shielding) when required:</a:t>
            </a:r>
          </a:p>
          <a:p>
            <a:pPr lvl="1"/>
            <a:endParaRPr lang="is-IS" dirty="0"/>
          </a:p>
          <a:p>
            <a:pPr lvl="1"/>
            <a:endParaRPr lang="is-I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266" name="Picture 2" descr="http://upload.wikimedia.org/wikipedia/commons/e/ed/TEMPEST_Shielding_Requirem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18" y="4478802"/>
            <a:ext cx="2778054" cy="237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More modern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1991: </a:t>
            </a:r>
            <a:r>
              <a:rPr lang="is-IS" dirty="0"/>
              <a:t>Briol shows that sounds from dot-matrix printers leak significant details on the contents being printed</a:t>
            </a:r>
          </a:p>
          <a:p>
            <a:endParaRPr lang="is-IS" dirty="0"/>
          </a:p>
          <a:p>
            <a:r>
              <a:rPr lang="is-IS" dirty="0">
                <a:solidFill>
                  <a:srgbClr val="7030A0"/>
                </a:solidFill>
              </a:rPr>
              <a:t>2002</a:t>
            </a:r>
            <a:r>
              <a:rPr lang="is-IS" dirty="0"/>
              <a:t>: Loughry and Umphress show that the LED lights on networking equipment are heavily correlated with the data they are transmitting</a:t>
            </a:r>
          </a:p>
          <a:p>
            <a:pPr lvl="1"/>
            <a:r>
              <a:rPr lang="is-IS" dirty="0"/>
              <a:t>Could effectively listen in on all network traffic</a:t>
            </a:r>
          </a:p>
          <a:p>
            <a:pPr lvl="1"/>
            <a:r>
              <a:rPr lang="is-IS" dirty="0"/>
              <a:t>Mostly theoretical</a:t>
            </a:r>
          </a:p>
          <a:p>
            <a:pPr lvl="1"/>
            <a:endParaRPr lang="is-I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80515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Loughry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Umphress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(2002): Information Leakage from Optical Emanations</a:t>
            </a:r>
          </a:p>
        </p:txBody>
      </p:sp>
    </p:spTree>
    <p:extLst>
      <p:ext uri="{BB962C8B-B14F-4D97-AF65-F5344CB8AC3E}">
        <p14:creationId xmlns:p14="http://schemas.microsoft.com/office/powerpoint/2010/main" val="404908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More modern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>
                <a:solidFill>
                  <a:srgbClr val="7030A0"/>
                </a:solidFill>
              </a:rPr>
              <a:t>2004</a:t>
            </a:r>
            <a:r>
              <a:rPr lang="is-IS" dirty="0"/>
              <a:t>: Asonov and Agrawal of IBM show that keyboard and keypads (such as on ATMs) emit different sounds for different keys</a:t>
            </a:r>
          </a:p>
          <a:p>
            <a:pPr lvl="1"/>
            <a:r>
              <a:rPr lang="is-IS" dirty="0"/>
              <a:t>Practical experiments by Berkeley in 2005 for  covert listening for passwords, PINs, etc.</a:t>
            </a:r>
          </a:p>
          <a:p>
            <a:pPr lvl="1"/>
            <a:r>
              <a:rPr lang="is-IS" dirty="0"/>
              <a:t>Needs a training phase (each key 100 times)</a:t>
            </a:r>
          </a:p>
          <a:p>
            <a:pPr lvl="1"/>
            <a:endParaRPr lang="is-IS" dirty="0"/>
          </a:p>
          <a:p>
            <a:r>
              <a:rPr lang="is-IS" dirty="0">
                <a:solidFill>
                  <a:srgbClr val="7030A0"/>
                </a:solidFill>
              </a:rPr>
              <a:t>2005</a:t>
            </a:r>
            <a:r>
              <a:rPr lang="is-IS" dirty="0"/>
              <a:t>: Zhuang, Zhou and Tygar recover 96% of English text from keyboard sound recording</a:t>
            </a:r>
          </a:p>
          <a:p>
            <a:pPr lvl="1"/>
            <a:r>
              <a:rPr lang="is-IS" dirty="0"/>
              <a:t>No training required, if recording is at least 10 min.</a:t>
            </a:r>
          </a:p>
          <a:p>
            <a:pPr lvl="1"/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2590800" y="796990"/>
            <a:ext cx="61915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Zhuang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 et al: http://www.tygar.net/papers/Keyboard_Acoustic_Emanations_Revisited/ccs.pdf</a:t>
            </a:r>
          </a:p>
        </p:txBody>
      </p:sp>
    </p:spTree>
    <p:extLst>
      <p:ext uri="{BB962C8B-B14F-4D97-AF65-F5344CB8AC3E}">
        <p14:creationId xmlns:p14="http://schemas.microsoft.com/office/powerpoint/2010/main" val="32366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2004</a:t>
            </a:r>
            <a:r>
              <a:rPr lang="is-IS" dirty="0"/>
              <a:t>: Shamir and Tromer use timing attacks against CPU</a:t>
            </a:r>
            <a:r>
              <a:rPr lang="en-US" dirty="0"/>
              <a:t>s </a:t>
            </a:r>
          </a:p>
          <a:p>
            <a:pPr lvl="1"/>
            <a:r>
              <a:rPr lang="is-IS" dirty="0"/>
              <a:t>Different operations cause variable ultrasonic noise from the capacitors/inductors</a:t>
            </a:r>
          </a:p>
          <a:p>
            <a:r>
              <a:rPr lang="is-IS" dirty="0">
                <a:solidFill>
                  <a:srgbClr val="7030A0"/>
                </a:solidFill>
              </a:rPr>
              <a:t>2013</a:t>
            </a:r>
            <a:r>
              <a:rPr lang="is-IS" dirty="0"/>
              <a:t>: Shamir, Tromer and Genkin use techniques to listen to GnuPG via a cell phone</a:t>
            </a:r>
          </a:p>
          <a:p>
            <a:pPr lvl="1"/>
            <a:r>
              <a:rPr lang="is-IS" dirty="0"/>
              <a:t>Able to extract 4096-bit private key by listening to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800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More recent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2007</a:t>
            </a:r>
            <a:r>
              <a:rPr lang="is-IS" dirty="0"/>
              <a:t>: Bortz, Boneh and Nandy show observing timing data of TCP packets (even HTTPS) allows you to infer: </a:t>
            </a:r>
          </a:p>
          <a:p>
            <a:pPr lvl="1"/>
            <a:r>
              <a:rPr lang="is-IS" dirty="0"/>
              <a:t>number of Facebook friends (effectively), </a:t>
            </a:r>
          </a:p>
          <a:p>
            <a:pPr lvl="1"/>
            <a:r>
              <a:rPr lang="is-IS" dirty="0"/>
              <a:t>contents of shopping cart,</a:t>
            </a:r>
          </a:p>
          <a:p>
            <a:pPr lvl="1"/>
            <a:r>
              <a:rPr lang="is-IS" dirty="0"/>
              <a:t>and so forth</a:t>
            </a:r>
          </a:p>
          <a:p>
            <a:endParaRPr lang="is-IS" dirty="0"/>
          </a:p>
          <a:p>
            <a:r>
              <a:rPr lang="is-IS" dirty="0"/>
              <a:t>Recent discussions about impact on TOR: check whether a connection exists between a user and a server</a:t>
            </a:r>
          </a:p>
          <a:p>
            <a:pPr lvl="1"/>
            <a:r>
              <a:rPr lang="is-IS" b="0" dirty="0"/>
              <a:t>Think oppressed journalist and Twitter via TOR</a:t>
            </a:r>
          </a:p>
          <a:p>
            <a:pPr lvl="1"/>
            <a:r>
              <a:rPr lang="is-IS" b="0" dirty="0"/>
              <a:t>Spoof  TCP packets to halve the window size of a connection</a:t>
            </a:r>
            <a:endParaRPr lang="is-I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80651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http://www2007.org/papers/paper555.pdf</a:t>
            </a:r>
          </a:p>
        </p:txBody>
      </p:sp>
    </p:spTree>
    <p:extLst>
      <p:ext uri="{BB962C8B-B14F-4D97-AF65-F5344CB8AC3E}">
        <p14:creationId xmlns:p14="http://schemas.microsoft.com/office/powerpoint/2010/main" val="15581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More modern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4862264" cy="5400601"/>
          </a:xfrm>
        </p:spPr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2011</a:t>
            </a:r>
            <a:r>
              <a:rPr lang="is-IS" dirty="0"/>
              <a:t>: Thermal imaging</a:t>
            </a:r>
          </a:p>
          <a:p>
            <a:pPr lvl="1"/>
            <a:r>
              <a:rPr lang="is-IS" dirty="0"/>
              <a:t>Mowery et al. show how ATM keypads can be broken by looking at residual heat from keypressed by a target user</a:t>
            </a:r>
          </a:p>
          <a:p>
            <a:pPr lvl="1"/>
            <a:r>
              <a:rPr lang="is-IS" dirty="0"/>
              <a:t>Works up to a minute after the user enters the password</a:t>
            </a:r>
          </a:p>
          <a:p>
            <a:pPr lvl="1"/>
            <a:r>
              <a:rPr lang="is-IS" dirty="0"/>
              <a:t>Reduces search space from 10,000 to about 24 for 4-digit PIN</a:t>
            </a:r>
            <a:endParaRPr lang="en-US" dirty="0"/>
          </a:p>
        </p:txBody>
      </p:sp>
      <p:pic>
        <p:nvPicPr>
          <p:cNvPr id="5122" name="Picture 2" descr="http://cdn3.techworld.com/cmsdata/news/3297692/PIN_keyp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4160"/>
            <a:ext cx="3650027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14800" y="83551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https://www.usenix.org/legacy/events/woot11/tech/final_files/Mowery.pdf</a:t>
            </a:r>
          </a:p>
        </p:txBody>
      </p:sp>
    </p:spTree>
    <p:extLst>
      <p:ext uri="{BB962C8B-B14F-4D97-AF65-F5344CB8AC3E}">
        <p14:creationId xmlns:p14="http://schemas.microsoft.com/office/powerpoint/2010/main" val="18844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More modern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96064" cy="5400601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rgbClr val="7030A0"/>
                </a:solidFill>
              </a:rPr>
              <a:t>2011</a:t>
            </a:r>
            <a:r>
              <a:rPr lang="is-IS" dirty="0"/>
              <a:t>: Traynor et al. from Gatech show how the accelerometer on a cell phone can decode vibrations emitted from a nearby keyboard</a:t>
            </a:r>
          </a:p>
          <a:p>
            <a:pPr lvl="1"/>
            <a:r>
              <a:rPr lang="is-IS" dirty="0"/>
              <a:t>Effectively a listening device for any app on the phone</a:t>
            </a:r>
          </a:p>
          <a:p>
            <a:pPr lvl="1"/>
            <a:r>
              <a:rPr lang="is-IS" dirty="0"/>
              <a:t>Sampling rate much smaller than with previous gizmos</a:t>
            </a:r>
          </a:p>
          <a:p>
            <a:pPr lvl="2"/>
            <a:r>
              <a:rPr lang="is-IS" dirty="0"/>
              <a:t>Perhaps 100Hz on iPhone 4, or 400x less then Asonov et al.</a:t>
            </a:r>
          </a:p>
          <a:p>
            <a:pPr lvl="1"/>
            <a:r>
              <a:rPr lang="is-IS" dirty="0"/>
              <a:t>Instead, modeled keypress events</a:t>
            </a:r>
          </a:p>
          <a:p>
            <a:pPr lvl="2"/>
            <a:r>
              <a:rPr lang="is-IS" dirty="0"/>
              <a:t>Models proximity between keys, left/right, duration of keystroke, ...</a:t>
            </a:r>
          </a:p>
          <a:p>
            <a:pPr lvl="2"/>
            <a:endParaRPr lang="is-IS" dirty="0"/>
          </a:p>
          <a:p>
            <a:pPr lvl="1"/>
            <a:r>
              <a:rPr lang="is-IS" dirty="0"/>
              <a:t>This timing attack was investigated in depth for SSH passwords in 2002</a:t>
            </a:r>
          </a:p>
          <a:p>
            <a:pPr lvl="1"/>
            <a:endParaRPr lang="is-IS" dirty="0"/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9144000" cy="39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1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More modern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>
                <a:solidFill>
                  <a:srgbClr val="7030A0"/>
                </a:solidFill>
              </a:rPr>
              <a:t>2009</a:t>
            </a:r>
            <a:r>
              <a:rPr lang="is-IS" dirty="0"/>
              <a:t>: Vuagnoux and Pasini capture electromagnetic emanations directly from keyboards at 20m distance</a:t>
            </a:r>
          </a:p>
          <a:p>
            <a:pPr lvl="1"/>
            <a:r>
              <a:rPr lang="is-IS" dirty="0"/>
              <a:t>No need for other wires providing physical support for emanations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Demo:</a:t>
            </a:r>
          </a:p>
          <a:p>
            <a:pPr lvl="1"/>
            <a:r>
              <a:rPr lang="en-US" dirty="0">
                <a:hlinkClick r:id="rId2"/>
              </a:rPr>
              <a:t>http://vimeo.com/2008343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804283"/>
            <a:ext cx="18229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http://lasec.epfl.ch/keyboard/</a:t>
            </a:r>
          </a:p>
        </p:txBody>
      </p:sp>
      <p:pic>
        <p:nvPicPr>
          <p:cNvPr id="13314" name="Picture 2" descr="http://lasec.epfl.ch/keyboard/images/tit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5334000" cy="29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What‘s happening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2014</a:t>
            </a:r>
            <a:r>
              <a:rPr lang="is-IS" dirty="0"/>
              <a:t>: Timing attack to identify Google users</a:t>
            </a:r>
          </a:p>
          <a:p>
            <a:pPr lvl="1"/>
            <a:r>
              <a:rPr lang="is-IS" dirty="0"/>
              <a:t>Want to know if a particular Gmail address being used?</a:t>
            </a:r>
          </a:p>
          <a:p>
            <a:pPr lvl="1"/>
            <a:r>
              <a:rPr lang="is-IS" dirty="0"/>
              <a:t>Link to a picture that only the authenticated user could access</a:t>
            </a:r>
          </a:p>
          <a:p>
            <a:pPr lvl="1"/>
            <a:r>
              <a:rPr lang="is-IS" dirty="0"/>
              <a:t>Triggers onerror() in Javascript in 891ms if image was accessible, but 573ms if not.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77785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http://thehackernews.com/2014/09/unmasking-google-users-with-new-timing.html</a:t>
            </a:r>
          </a:p>
        </p:txBody>
      </p:sp>
    </p:spTree>
    <p:extLst>
      <p:ext uri="{BB962C8B-B14F-4D97-AF65-F5344CB8AC3E}">
        <p14:creationId xmlns:p14="http://schemas.microsoft.com/office/powerpoint/2010/main" val="10531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What‘s happening today</a:t>
            </a:r>
            <a:endParaRPr lang="en-US" dirty="0"/>
          </a:p>
        </p:txBody>
      </p:sp>
      <p:pic>
        <p:nvPicPr>
          <p:cNvPr id="4098" name="Picture 2" descr="http://3.bp.blogspot.com/-wWaLXoVu6n4/VBAGG-7HB1I/AAAAAAAAf88/yTvrh3zlqN4/s728/co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36919"/>
            <a:ext cx="6781800" cy="585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2400" y="77785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http://thehackernews.com/2014/09/unmasking-google-users-with-new-timing.html</a:t>
            </a:r>
          </a:p>
        </p:txBody>
      </p:sp>
    </p:spTree>
    <p:extLst>
      <p:ext uri="{BB962C8B-B14F-4D97-AF65-F5344CB8AC3E}">
        <p14:creationId xmlns:p14="http://schemas.microsoft.com/office/powerpoint/2010/main" val="136005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  <a:p>
            <a:r>
              <a:rPr lang="is-IS" dirty="0"/>
              <a:t>An algorithm or software can be designed to be </a:t>
            </a:r>
            <a:r>
              <a:rPr lang="is-IS" u="sng" dirty="0"/>
              <a:t>provably secure</a:t>
            </a:r>
            <a:r>
              <a:rPr lang="is-IS" dirty="0"/>
              <a:t>.</a:t>
            </a:r>
          </a:p>
          <a:p>
            <a:pPr lvl="1"/>
            <a:r>
              <a:rPr lang="is-IS" dirty="0"/>
              <a:t>E.g. cryptosystems, small OS kernels, TPM modules, ...</a:t>
            </a:r>
          </a:p>
          <a:p>
            <a:pPr lvl="1"/>
            <a:r>
              <a:rPr lang="is-IS" dirty="0"/>
              <a:t>Involves proving that certain situations cannot arise</a:t>
            </a:r>
          </a:p>
          <a:p>
            <a:pPr lvl="1"/>
            <a:r>
              <a:rPr lang="is-IS" dirty="0"/>
              <a:t>Or that breaking them would be just as hard as doing something incredibly tedious</a:t>
            </a:r>
          </a:p>
          <a:p>
            <a:pPr lvl="2"/>
            <a:r>
              <a:rPr lang="is-IS" dirty="0"/>
              <a:t>Such as factoring large numbers</a:t>
            </a:r>
          </a:p>
          <a:p>
            <a:endParaRPr lang="is-IS" dirty="0"/>
          </a:p>
          <a:p>
            <a:r>
              <a:rPr lang="is-IS" dirty="0"/>
              <a:t>But what about the </a:t>
            </a:r>
            <a:r>
              <a:rPr lang="is-IS" u="sng" dirty="0"/>
              <a:t>environment</a:t>
            </a:r>
            <a:r>
              <a:rPr lang="is-IS" dirty="0"/>
              <a:t> in which these algorithms or software are located?</a:t>
            </a:r>
          </a:p>
          <a:p>
            <a:pPr marL="457200" lvl="1" indent="0">
              <a:buNone/>
            </a:pPr>
            <a:endParaRPr lang="is-IS" dirty="0"/>
          </a:p>
          <a:p>
            <a:pPr lvl="1"/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SAP flaw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7" t="1875" r="6390" b="33215"/>
          <a:stretch/>
        </p:blipFill>
        <p:spPr bwMode="auto">
          <a:xfrm>
            <a:off x="-76200" y="939798"/>
            <a:ext cx="9982200" cy="60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59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SAP flaw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Roughly equal to the following C code: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pPr marL="118872" indent="0">
              <a:buNone/>
            </a:pPr>
            <a:endParaRPr lang="is-IS" dirty="0"/>
          </a:p>
          <a:p>
            <a:endParaRPr lang="is-IS" dirty="0"/>
          </a:p>
          <a:p>
            <a:r>
              <a:rPr lang="is-IS" dirty="0"/>
              <a:t>What‘s the flaw? How would you exploit it?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901069"/>
            <a:ext cx="532549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passwordCheck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truepw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char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truepw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truepw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!=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itchFamily="34" charset="-128"/>
                <a:cs typeface="Arial" pitchFamily="34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itchFamily="34" charset="-128"/>
                <a:cs typeface="Arial" pitchFamily="34" charset="0"/>
              </a:rPr>
              <a:t>Password check failed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itchFamily="34" charset="-128"/>
                <a:cs typeface="Arial" pitchFamily="34" charset="0"/>
              </a:rPr>
              <a:t>\n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SAP flaw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2014</a:t>
            </a:r>
            <a:r>
              <a:rPr lang="en-US" dirty="0"/>
              <a:t>: SAP Router Password Timing Attack</a:t>
            </a:r>
          </a:p>
          <a:p>
            <a:pPr lvl="1"/>
            <a:r>
              <a:rPr lang="is-IS" dirty="0"/>
              <a:t>Router disallows connections based on a table, unless the correct password is specified.</a:t>
            </a:r>
          </a:p>
          <a:p>
            <a:pPr lvl="1"/>
            <a:endParaRPr lang="is-IS" dirty="0"/>
          </a:p>
          <a:p>
            <a:pPr lvl="1"/>
            <a:r>
              <a:rPr lang="is-IS" dirty="0"/>
              <a:t>Just walk linearly through the passwords, asking: </a:t>
            </a:r>
          </a:p>
          <a:p>
            <a:pPr lvl="2"/>
            <a:r>
              <a:rPr lang="is-IS" dirty="0"/>
              <a:t>„Hey, is the next character A? No? How about B? ...“</a:t>
            </a:r>
          </a:p>
          <a:p>
            <a:pPr lvl="2"/>
            <a:endParaRPr lang="is-IS" dirty="0"/>
          </a:p>
          <a:p>
            <a:pPr lvl="1"/>
            <a:r>
              <a:rPr lang="is-IS" dirty="0"/>
              <a:t>Illustrates a general problem for cryptosystems (and caches)</a:t>
            </a:r>
            <a:endParaRPr lang="en-US" dirty="0"/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DEFE-A255-4E3A-8143-E583BE73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C11D-8C07-4494-825F-783627B7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2016</a:t>
            </a:r>
            <a:r>
              <a:rPr lang="en-US" dirty="0"/>
              <a:t>: Cache side-channel attacks </a:t>
            </a:r>
          </a:p>
          <a:p>
            <a:pPr lvl="1"/>
            <a:r>
              <a:rPr lang="en-US" dirty="0"/>
              <a:t>Has something been requested before? </a:t>
            </a:r>
          </a:p>
          <a:p>
            <a:pPr marL="11887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2017</a:t>
            </a:r>
            <a:r>
              <a:rPr lang="en-US" dirty="0"/>
              <a:t>: Timing attack on SGX Enclave</a:t>
            </a:r>
          </a:p>
          <a:p>
            <a:pPr lvl="1"/>
            <a:r>
              <a:rPr lang="en-US" dirty="0"/>
              <a:t>Work done at Georgia Tech (</a:t>
            </a:r>
            <a:r>
              <a:rPr lang="en-US" dirty="0" err="1"/>
              <a:t>Taesoo</a:t>
            </a:r>
            <a:r>
              <a:rPr lang="en-US" dirty="0"/>
              <a:t> Kim et al.)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2017</a:t>
            </a:r>
            <a:r>
              <a:rPr lang="en-US" dirty="0"/>
              <a:t>: Optical side-channels</a:t>
            </a:r>
          </a:p>
          <a:p>
            <a:pPr lvl="1"/>
            <a:r>
              <a:rPr lang="en-US" dirty="0"/>
              <a:t>See the photons that are emitted as part of your computation!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Side-channel attacks rely on merging information from the side channel to the original data</a:t>
            </a:r>
          </a:p>
          <a:p>
            <a:pPr lvl="1"/>
            <a:r>
              <a:rPr lang="is-IS" dirty="0"/>
              <a:t>Approach 1: Eliminate side channels</a:t>
            </a:r>
          </a:p>
          <a:p>
            <a:pPr lvl="2"/>
            <a:r>
              <a:rPr lang="is-IS" dirty="0"/>
              <a:t>Put government buildings in a Faraday cage (anti-TEMPEST)</a:t>
            </a:r>
          </a:p>
          <a:p>
            <a:pPr lvl="2"/>
            <a:r>
              <a:rPr lang="is-IS" dirty="0"/>
              <a:t>Jam the channels / add random delays</a:t>
            </a:r>
          </a:p>
          <a:p>
            <a:pPr lvl="2"/>
            <a:r>
              <a:rPr lang="is-IS" dirty="0"/>
              <a:t>Let execution paths not depend on secret information (PC-secure)</a:t>
            </a:r>
          </a:p>
          <a:p>
            <a:pPr lvl="2"/>
            <a:r>
              <a:rPr lang="is-IS" dirty="0"/>
              <a:t>Myers et al. (2011) Predictively mitigate timing attacks</a:t>
            </a:r>
          </a:p>
          <a:p>
            <a:pPr lvl="1"/>
            <a:r>
              <a:rPr lang="is-IS" dirty="0"/>
              <a:t>Approach 2: Remove correlation between side channel and original data</a:t>
            </a:r>
          </a:p>
          <a:p>
            <a:pPr lvl="2"/>
            <a:r>
              <a:rPr lang="is-IS" dirty="0"/>
              <a:t>Blinding in cryptography</a:t>
            </a:r>
          </a:p>
          <a:p>
            <a:pPr lvl="3"/>
            <a:r>
              <a:rPr lang="is-IS" dirty="0"/>
              <a:t>In RSA, multiply encrypted ciphertext with a random number before decrypting, then factoring it back out.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80651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http://www.cs.cornell.edu/andru/papers/ccs11.pdf</a:t>
            </a:r>
          </a:p>
        </p:txBody>
      </p:sp>
    </p:spTree>
    <p:extLst>
      <p:ext uri="{BB962C8B-B14F-4D97-AF65-F5344CB8AC3E}">
        <p14:creationId xmlns:p14="http://schemas.microsoft.com/office/powerpoint/2010/main" val="3167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Side channel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Correlation between physical measurements during computation (</a:t>
            </a:r>
            <a:r>
              <a:rPr lang="is-IS" dirty="0">
                <a:solidFill>
                  <a:srgbClr val="7030A0"/>
                </a:solidFill>
              </a:rPr>
              <a:t>side channel</a:t>
            </a:r>
            <a:r>
              <a:rPr lang="is-IS" dirty="0"/>
              <a:t>) and the internal state of the computer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5807990"/>
              </p:ext>
            </p:extLst>
          </p:nvPr>
        </p:nvGraphicFramePr>
        <p:xfrm>
          <a:off x="1361703" y="1268760"/>
          <a:ext cx="6344741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6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Side channel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s-IS" dirty="0"/>
              <a:t>Timing attacks</a:t>
            </a:r>
          </a:p>
          <a:p>
            <a:pPr lvl="1"/>
            <a:r>
              <a:rPr lang="is-IS" dirty="0"/>
              <a:t>Measure </a:t>
            </a:r>
            <a:r>
              <a:rPr lang="is-IS" dirty="0">
                <a:solidFill>
                  <a:srgbClr val="7030A0"/>
                </a:solidFill>
              </a:rPr>
              <a:t>time</a:t>
            </a:r>
            <a:r>
              <a:rPr lang="is-IS" dirty="0"/>
              <a:t> between computations</a:t>
            </a:r>
          </a:p>
          <a:p>
            <a:r>
              <a:rPr lang="is-IS" dirty="0"/>
              <a:t>Power monitoring attacks</a:t>
            </a:r>
          </a:p>
          <a:p>
            <a:pPr lvl="1"/>
            <a:r>
              <a:rPr lang="is-IS" dirty="0"/>
              <a:t>Measure varying </a:t>
            </a:r>
            <a:r>
              <a:rPr lang="is-IS" dirty="0">
                <a:solidFill>
                  <a:srgbClr val="7030A0"/>
                </a:solidFill>
              </a:rPr>
              <a:t>power consumption </a:t>
            </a:r>
            <a:r>
              <a:rPr lang="is-IS" dirty="0"/>
              <a:t>during computation</a:t>
            </a:r>
          </a:p>
          <a:p>
            <a:r>
              <a:rPr lang="is-IS" dirty="0"/>
              <a:t>Electromagnetic attacks</a:t>
            </a:r>
          </a:p>
          <a:p>
            <a:pPr lvl="1"/>
            <a:r>
              <a:rPr lang="is-IS" dirty="0"/>
              <a:t>Measure </a:t>
            </a:r>
            <a:r>
              <a:rPr lang="is-IS" dirty="0">
                <a:solidFill>
                  <a:srgbClr val="7030A0"/>
                </a:solidFill>
              </a:rPr>
              <a:t>radiation</a:t>
            </a:r>
            <a:r>
              <a:rPr lang="is-IS" dirty="0"/>
              <a:t> from devices (e.g. monitors)</a:t>
            </a:r>
          </a:p>
          <a:p>
            <a:r>
              <a:rPr lang="is-IS" dirty="0"/>
              <a:t>Acoustic attacks</a:t>
            </a:r>
          </a:p>
          <a:p>
            <a:pPr lvl="1"/>
            <a:r>
              <a:rPr lang="is-IS" dirty="0"/>
              <a:t>Listen to </a:t>
            </a:r>
            <a:r>
              <a:rPr lang="is-IS" dirty="0">
                <a:solidFill>
                  <a:srgbClr val="7030A0"/>
                </a:solidFill>
              </a:rPr>
              <a:t>sounds</a:t>
            </a:r>
            <a:r>
              <a:rPr lang="is-IS" dirty="0"/>
              <a:t> emitted during computation</a:t>
            </a:r>
          </a:p>
          <a:p>
            <a:r>
              <a:rPr lang="is-IS" dirty="0"/>
              <a:t>Differential fault analysis</a:t>
            </a:r>
          </a:p>
          <a:p>
            <a:pPr lvl="1"/>
            <a:r>
              <a:rPr lang="is-IS" dirty="0"/>
              <a:t>Deliberately provoke faults in computation to discover secrets</a:t>
            </a:r>
          </a:p>
          <a:p>
            <a:r>
              <a:rPr lang="is-IS" dirty="0"/>
              <a:t>Data remanence</a:t>
            </a:r>
          </a:p>
          <a:p>
            <a:pPr lvl="1"/>
            <a:r>
              <a:rPr lang="is-IS" dirty="0"/>
              <a:t>Resurrect data that was thought to have been deleted</a:t>
            </a:r>
          </a:p>
          <a:p>
            <a:pPr lvl="2"/>
            <a:r>
              <a:rPr lang="is-IS" dirty="0"/>
              <a:t>Such as the memset() of the password example from first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Early attacks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7388" cy="5029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is-IS" dirty="0">
                <a:solidFill>
                  <a:srgbClr val="7030A0"/>
                </a:solidFill>
              </a:rPr>
              <a:t>1956</a:t>
            </a:r>
            <a:r>
              <a:rPr lang="is-IS" dirty="0"/>
              <a:t>: Operation ENGULF</a:t>
            </a:r>
          </a:p>
          <a:p>
            <a:pPr lvl="1"/>
            <a:r>
              <a:rPr lang="is-IS" dirty="0"/>
              <a:t>British&amp;US did not want to fund Egyptian President Nasser to build the Ashwan High Dam so he turned to the Soviets</a:t>
            </a:r>
          </a:p>
          <a:p>
            <a:pPr lvl="1"/>
            <a:r>
              <a:rPr lang="is-IS" dirty="0"/>
              <a:t>Nasser takes over the Suez Canal, formerly under British&amp;French control, to collect tolls on ships</a:t>
            </a:r>
          </a:p>
          <a:p>
            <a:pPr lvl="1"/>
            <a:r>
              <a:rPr lang="is-IS" dirty="0"/>
              <a:t>MI5 places bugs in the Egyptian embassy to listen to 2-3 rotors of Hagelin cipher machines that were communicating sensitive information with French and Soviets</a:t>
            </a:r>
          </a:p>
          <a:p>
            <a:pPr lvl="2"/>
            <a:r>
              <a:rPr lang="is-IS" dirty="0"/>
              <a:t>Soviets helped sweep the embassy for bugs, but left the MI5 one!</a:t>
            </a:r>
          </a:p>
          <a:p>
            <a:pPr lvl="1"/>
            <a:endParaRPr lang="is-IS" dirty="0"/>
          </a:p>
          <a:p>
            <a:r>
              <a:rPr lang="is-IS" dirty="0"/>
              <a:t>Relies on an attack of the </a:t>
            </a:r>
            <a:r>
              <a:rPr lang="is-IS" u="sng" dirty="0"/>
              <a:t>physical implementation</a:t>
            </a:r>
            <a:r>
              <a:rPr lang="is-IS" dirty="0"/>
              <a:t> of the Hagelin cipher machine: a </a:t>
            </a:r>
            <a:r>
              <a:rPr lang="is-IS" dirty="0">
                <a:solidFill>
                  <a:srgbClr val="7030A0"/>
                </a:solidFill>
              </a:rPr>
              <a:t>side channel attack</a:t>
            </a:r>
          </a:p>
          <a:p>
            <a:pPr lvl="1"/>
            <a:r>
              <a:rPr lang="is-IS" dirty="0"/>
              <a:t>What was the side channel?</a:t>
            </a:r>
            <a:endParaRPr lang="is-IS" dirty="0">
              <a:solidFill>
                <a:srgbClr val="7030A0"/>
              </a:solidFill>
            </a:endParaRPr>
          </a:p>
          <a:p>
            <a:pPr lvl="1"/>
            <a:endParaRPr lang="is-IS" dirty="0">
              <a:solidFill>
                <a:srgbClr val="7030A0"/>
              </a:solidFill>
            </a:endParaRPr>
          </a:p>
          <a:p>
            <a:endParaRPr lang="is-IS" dirty="0"/>
          </a:p>
          <a:p>
            <a:pPr marL="118872" indent="0">
              <a:buNone/>
            </a:pPr>
            <a:endParaRPr lang="is-IS" dirty="0"/>
          </a:p>
        </p:txBody>
      </p:sp>
      <p:sp>
        <p:nvSpPr>
          <p:cNvPr id="2" name="AutoShape 2" descr="data:image/jpeg;base64,/9j/4AAQSkZJRgABAQAAAQABAAD/2wCEAAkGBxQSEhQUEhQVFhUVFBYVFBUXFBQUFBQUFBQXFhQUFBQYHCggGBolHBQUITEhJSkrLi4uGB8zODMsNygtLisBCgoKDg0OGhAQGCwkHyQsLSwsLCwsLCwsLCwsLCwsLCwsLCwsLCwsLCwsLCwsLCwsLCwsLCwsLCwsLCwsLCwsLP/AABEIAOAA4AMBIgACEQEDEQH/xAAcAAABBQEBAQAAAAAAAAAAAAACAQMEBQYABwj/xAA7EAABAwEGAwUGBQQCAwEAAAABAAIRAwQFEiExQVFhcQYigZGhE0KxwdHwByMyUuEUYnLxgpIzorIW/8QAGQEAAwEBAQAAAAAAAAAAAAAAAAECAwQF/8QAIhEBAQACAgIBBQEAAAAAAAAAAAECEQMhEjFBBBMiUWEy/9oADAMBAAIRAxEAPwCOlC6EoQHJQEoCUBMOAXYUSUIAYXAI4XQgBhLCKEqAGEhSuKi2m2NAyLSebgFOWUns5jb6SEqoat+OHu+Ox6JuzdoidqeXFxaT5iFH3cVfbrRwuwqpp39TI70tPAwVKpXmwxBVeeP7Lxv6TIXQkZVB0RKtpIkhFC6EAMJEcJIQAJUUJIQAwuhKVyQBC4hEuQDaIBcAiAVBwCVcAihAJCVKEQCAEBElASlIBUS87X7KmXRpzCYvK9WUsiczoBqsle94urEYjDAcm7lZ5Z66i8cFl/8AoPaZOAA6Yp8AmKlradyB0jyCYuhgfPcOEa7SegyVPetow1CG5fHxWGvKtt6jTPs+NoxVHlv/ABa0cJ0Pqs9etmZTPddi9PIaqDRr57nffZE+pidy4+HJVMdVNomNfE5kcj6ffBS7tt2AmSc+J+ChurwOA0A38UzrnM8FVmyl039jtYEGTB8fUaK2slrD153dtrewiHEZxBzHEK7sIcSS15a455HXjkoluCrJk2gK5V122kuycIPHjz5Kyhb45eU2xyx1SQhKchJCpJspE4WocKYCkIR4V0IBtcjhJCQBCULgEQVBwCILgEQCA4BLCUBKAkAnJZe/O0BDiykf8nakcgtDelUMpPcTENOfPZeeUrLIL3aDTmTosuTLXTTCfJqpWkkkzv168U1Uq4jvPBNWgmTl4ddAnKECeQk/TzWemm0+y22qG4GQxoBk5EnlJyVTbW94k5zvqVZWdsmQJnXr9wotvpS7TXIIl7FnRinS7s55mI5ffyTbGzl6Kyo2YtaCRJdMcuJjinKFhEgnnluTB+YR5DxQP6bFschz9Ew2lG28K3vGiAWsHQnid/omfYYg6BAHLXLU890TIeKNRokkNkAe6eXCfvRWdjtRa4MfMg91w0cP3c/dXXfQDmkOIDmwWk8c/kPhwSWlpLQIhzSYdppoDzgn0U27OTS8oWxzCx2rXGNdJ2PBaaz1cQ5rFWRwqsGQkajQ4hqW8DyV5d1dzCJzboRw8E8M/G6pZ4b7X8JIRMS4V0ucCSEcJIQAQkKJdhQApCEsJEA2AjASAIwFQcAiXAIoQCAIgEoCWEgxPba8iXCk3QZu5k6KjbaNANBH8k85UvtK+bS/TUDlkAqKpVgnrque91tOoetFUnTck8+AQMdqOIhN2aS4b5hTq9mw+KVuulYy1YXLVjXgSepyEeaZdUBcA3P3eMk7+pUVlaAennuB8Udg14a9ZOWXNT/Vyb6jUWGyipDW5uyAynl5fRXN5dl/ZsDo0z8jmrXsHcJA9q8EH3WnXPfqt/bLIx1JweBGEkzGwWVu20xmPt84Vz+bnnn5EEk+avLroB3QjT0UW/brdRqMeRDaw9qw8AXGPvmrW6jhbJykER/dyPBPKpkVN43WWYiNoI+OXkgsbMQI8+GmvnI8Ar+8BjyGsehG/mjuy6cOEcXFp5mXJbO4qFllDT/lkeEj/R8lYWOmQ0EkkgkO8OXBRq9AipVafdcDlqO+Z+IKkDutxGQBAdB0j3vAKmd6aK66+NnTJTFR9n6hxvaTsHRsc4kffBX0Lqwu8XLlNUMJCEULoVJBhQkJyF0IBohCQnS1CWpg0AjASAIgFQE0IgFwCMJAgCWEqWEB5b2qZhtFT/KfOPqqPD981qfxAs2GsHbPaD4tyPyWZOUrHWmqwumiC8Bautc/tQANvnH8rPdnLOXOnYLe3cYMLDP26OP0zVq7NOZTcNTIgxy4dVoeyHZDAcVQToWngVoLKAdVeWQaLO10YYrCxsiB/pP2hheCJyzy45IaLFKQMuqwt5XS21WFgy9rZiaRG8M+rcJWN9g41WUmiTvwA4nhlK9WqXNFV1Wk7CXCHt913UIbu7O0qOJ0S95lzjryA4AJdl0wd4XXgnWXFoHMl2vLQqVZaUY3R3W1gP8A1aCRynEtXe91F7w8CcI7jdAXnuhzuQBPnyCj2u6Q2n7MZgtgnSTqXeJzSVXnN4NHt6xOUx45fwq68K+AA6guAdw4zy1Cm9qD3wD+oiCOYBzVPawXNIOfdPm0fUBa4uXL2uOzVSa+f7TB4gkQfgtcQst2Po94u1/LGfWPotYQurj9ObP2bSI4SEK0khCQiSFIgpIRJITBoBG0JAEYCYKAiAXAIgEBwCWEoSwgMN+JRyo5fuz64cvRYgtkfeq3n4kNkUhuMR8I/hYJjoBE8CPgVlfdaSakbPs7TimCtBRrgROqpLmEUW9Ejmvc4kTGkzA6Z/Jct9uudRvLPXYWgzBVtYrUOIXnDbNVcBDgP+Rj4JbK+0UnZuEDgfrCWmkz09bo2lShXnNYCwX9oHZGMufQ7+C0lgthc2VN6adZdr3+pCI2pvFZC9L6DMpg+Z8As2+9qrnd0OImZMj019E5UZSPS61qaNwoVasDv0WXoVqhHeM5f3fMJ2yV3NfHpwRYJlGR/EJuCtibl3IB2aTIlYx159wtG0DmQZkk8ZXpf4iUh/TYyJhwk8oK8obSl0N0MeP3ktuPWnNy/wCno/YkflO4YonotJCpuxtnLLK3EIJLj4E5egCvIXTjOnNl7NwkhGkhNIYQ4UaQoACEkI0MIBpG0JIRtTBQEQXAIgEAkIgEoCUBAZXtfTmpRBEgyD5rD3zdfsnyP0l2XLkvTO0dlxMa/emZ8CI+MLD12OtMtJgDMf5bLly3jnXdjJnxT+Lew2YOYyJBgaGJ6qdWuxwY0NJ97MwT+snYaxHootyUixrWnYZrTXfaJGEgETIGkGACQdpAE66BZbOT9M+zsoKjf/M4EnUudI8JUyydjmNaZqhzoABwNbABJ0b+o56mTzWpZZaZzLD1AB+Bn0S2m0NY0hjXf9cP/wBQjzvppOOe3n152Q0iGNcSS9omYzMjKTM6acF6TdVzhtGW1K2LDqajnDT9jpCyVaiX1GOcAAHSBqZ4k/epW7u79A6KbdtMMJ2y932RtoZUecQfiIJIORGRHPOTlxVLePZF1SPZ1sDgTmS8A9cJBW8o0vZF0DuOdi6OiD5wFLqUqZEwOctMfBPHJOWHWqw9j7J2mm0k2ozMiDjaG/tAeXHzKs6djqdwFzQ/EWiphJEYHEnDI/aOUq+dRaP0NJPANcB5ugJKdkdiDnRkIa0ZxOpJ3OQ6Z6pXKiYTWmQ7aWB76FT2lQlkCGNaGAGYknU66TssX2Y7JVqhbVLfy4n/ACidPJei9tmudQexglzsIaBqSXDIKX2Xo+yszGERgGfPIkgeOSqZXWk/bnlu/BhtEMGEaNyHguhOFJC7Z1NPOyu7abIQkJ0hDCZG4SQjIQkIIMISEcJCEA0EbUITjQmCgJQEoShMOCIBEAihLZma9LE1zeII8wsB/TGm4kAw45tjNp4hejBqzV+2fBUmO6/MH+7cfNYc03Nun6fPVuP7VtmdE8lf3OZc3Tms80TihT7urlphczox9t9Rw4cwqG/rcBDW/qJgJmpemFvP1KzF42hxfi3lTXRvpdOsrw5smSSFu7vpgU89gF5Cy9KuIFzpAOWxC2V1X+XNLTMxsqTK1bQYkeSWx2mmZbodxoZWZp2+1Y2xgDDqIJIHN05nwTl8MdTIqj/lzCn001udtsym2Ms1EtWSpLsvjE3VTqtpxJ27jPxsvtHLoqgxJgwOZy+aS1HDTw7l0nhlsOOqfsrgKhJ2Zl5hQbVUxO5DIfNXxTeUY82Xjx3+oxCQhOJCF2PONwkhOEIUABCQtTiEpkaISEJwhCUwZARBIAjaEwUBGGpAEYCVMoCKFwCIBIEASVaQcIcAQdQRITgC5AZe/rK2m5mBoaCCIAjMOmfVdTofmsH7gPv0Vp2jsuOlI1YcXho76+CrWvyo1BsQCuTmx1k7OHLeKwtdkDTI1Co61mxOK1Vvoh8HiM9l53eNlq0LScT3GjUd3HZQ0n3HcOqzx9N6uqdzF2yurouXAQfWM1FuuwVySaVUGH4SDnAIkLR2Oy2wkgimMPvZ5+EJyj8f2lU7NH8o3AHJwkcFFr/1LQC59MS3Ed44BQrpoWqvVc91RraLf0NDIe8xmSSchM7KfbWXroQuwU6wLMmvBOHg4RpyMq4pszHIIjZoc0nYH1/0m61SA5x2Cj2W0Ou6XmCRA23nihhJZBIk6kz9E6Wrv48dYx5vLncsjcJITkJCFoyNwhITpCEhANwhITsJCEgaIQEJ4hCQmSMAnAhATgCoFCMBI0IwFJlCVclhAdCWFyUBMEIWSrtFN9SlsDiZ01A9VsA1ZbtZQio1w3b6tP0IWPNNzbbhvelvZ7SCxh5CVBtwEkOAIOoOYUS47WC0sPgp1ppEgHWMp6Ll9O3DI9dtlY3NhLDyJic848Sryz1Xg5VQZjUDoqWyWVxGysKNkd9wn033jfcS3WUZAuxAacBO3RWdjbDeCh0qRy0U9ogKbr1Bll0atTgBKrqzMcM2Gbvp4ordaQCZ0bmeuyOwMOEudq7Pw2CWtMZ3UdrdeqUhBWLhiwgExIBJAnmQD8FnLN2grhzxXpta5jsLmAyIgEOY7cEHddnFnMpJ8uHm47jbbOmlhAVFs970n5SQeY08VNGei1YmyhKdIQFAAUiIpCEAJQFOEJCEiRmhGAhCcYFVA2hEAuCIJAoCUBcAjATNwaiDVwCNIEDVS9q7Pioh37HA+Dsj6wgvPthZKMg1Mbs+7T7+Y2Lv0jxKx97fiDUqgsZSa2m7LOXvcCdjkB5Hqpym5o8ctXYxULHBw8VpLpvJrsj7wHQeCzTMxyKbEsMt8lx6d0urt6VYqg0VzRI5ei84u/tANHZFW7L+aPeCPFt9yWNliAOmSr7zvIMaSVmq/agRDSXHko9no1LQ7FU02bsjxiMst9RZWDFWdiP6ZkczxWmp08o2UK7rNEAbeisnnKApq8ZqIAb3z0+aw3aGsDWfHH4AD6rX3vX9m1z+UDqV5zaa5cSeJW/02H5XJy/V5/j4pV3mS506QBlpufknWWxzTk4/L5fFM2cYWRnJ1+JKbJXa89ZUr0qj38vH4fypVO+6m+E+BHwVK0pwPhI18y+Tuwf9j9E4y+W7tPgQfos2+sgxpah7rXsvKkffAP8AdLPLFEqSsT/UHinbPaCz9Jwn+3ITzboUaHk1QCcaEACdClQgEYVded7U6A75l2zB+o8+Q5lZC9O1VV+TT7NvBuvi/XyhMba68e0FnoHDUqd4e60FxHWNPFUtr/EGg2cFOo7rhYPPM+iwlZ8mVCqNSLbW238R65H5dOmzmZefp6LLXnf9e0T7Wq9w/bJDP+jYHoob2ph7UA8KhIj+FxPfaNh8h/KapJ0DvNPP45IDUdnbQXUROoLm+AOXpkrQqi7NVPyyN2vd6lXZXHl7ruw/yMWDEp1luIHUJu7a8GCtVYyCAkuSIlguZo2CvbPZwNENLT79VJppVpjEpmQyRFyaxKl7SX4LOyGn8xwy/tHEpY43K6h55zHHdU/bW9AXCk0/p/Uf7uCy9FuJwnSfMhNYy90k5nMnhxKsmjC3Dx+H1XoYYzGaeTnnc8t0NU+ibK5zk096pI/awuD5TG6TGgJAciTGNEKiAcRSmg5K0oJumqjv2/vZyykRi0c7UN5Abu+HNM37fhaTTpZHMOdw4hv1WSc+em31U6XaW11y4kkkknMkyT1KhVE+8plyEo70zUapLk24INDeE09ilFqEsQEGITrsxlqPsJx9JJTyKRn7BavZVJ92pn47hayzVA4LGYAe67SZaRqD97K1uu1upwH5t2cP0+e3QrDkw+Y6OLk+GiiFeXXXcRDnfJVlnbiAIzVpYmhZR0NBZK4GSs2FZ51upUhL3ActT4BUd69rXOBbS7jePvEfJXOO5FlzY4NJf3aNlAYWw6pw2b158l59abS+s8lxkkyfvgmWh1QztOZOitKFANHrzJXThxzGdOHk5bne3WOlgz/2T9F1Wokr1VFLpVoOuckAQ4kUoAHqNi7wCeeVGo5v6BAP13wfBFQqS0lNXg7KV1AfleSAkU3I6LplQqT8ipNkPcJ+80BAbVloO5H3PPRC4pqxfob0ROzSAXOSJvEllIEeEGFPOam3hANuYm3NUghI5qDMBiB1FP4YRtCAhvpyhaX08xPUfMKybQlCbM5uYQC2K/XtyBEdAph7QPPvEdBHqobBxaw9QD8pUujVjRrGniAJ8oRJB5UAqVKhkAniT9SpFGy7uIPIHLz38EYqF3E+gn5J9jY1y5KkjYzpy5DgANvvaU77TmmC/guc5BuLkK6VyAULjCFcgBqOyTNh1J5/BHXOSC7NOpKXyA3se6pdJv5Xkol7tyHVTKR/KTCq9pGLn/Ksqb4pjmfgFSvd3o4q1q0yabQJ1Omwyko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scontent-b-dfw.xx.fbcdn.net/hphotos-xfa1/v/t1.0-9/18058_282880111027_2311057_n.jpg?oh=aa2febc009e4856c8008cf1fce7d0b86&amp;oe=54BC48E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41" y="43712"/>
            <a:ext cx="1458659" cy="10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Early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5915880" cy="5400601"/>
          </a:xfrm>
        </p:spPr>
        <p:txBody>
          <a:bodyPr/>
          <a:lstStyle/>
          <a:p>
            <a:r>
              <a:rPr lang="is-IS" dirty="0"/>
              <a:t>1946-1952: </a:t>
            </a:r>
            <a:r>
              <a:rPr lang="is-IS" dirty="0">
                <a:solidFill>
                  <a:srgbClr val="7030A0"/>
                </a:solidFill>
              </a:rPr>
              <a:t>The Thing</a:t>
            </a:r>
          </a:p>
          <a:p>
            <a:pPr lvl="1"/>
            <a:r>
              <a:rPr lang="is-IS" dirty="0"/>
              <a:t>Soviets gave US ambassador to the USSR 2“ hand crafted seal for his office.</a:t>
            </a:r>
          </a:p>
          <a:p>
            <a:pPr lvl="1"/>
            <a:r>
              <a:rPr lang="is-IS" dirty="0"/>
              <a:t>Ingenious passive listening device inside based on a spring by Theremin</a:t>
            </a:r>
          </a:p>
          <a:p>
            <a:pPr lvl="1"/>
            <a:r>
              <a:rPr lang="is-IS" dirty="0"/>
              <a:t>Spies shot radiowaves at 330MHz at distance to activate microphone and listen in for 6 years</a:t>
            </a:r>
          </a:p>
          <a:p>
            <a:pPr lvl="1"/>
            <a:r>
              <a:rPr lang="is-IS" dirty="0"/>
              <a:t>Discovered by a stroke of </a:t>
            </a:r>
          </a:p>
          <a:p>
            <a:pPr marL="457200" lvl="1" indent="0">
              <a:buNone/>
            </a:pPr>
            <a:r>
              <a:rPr lang="is-IS" dirty="0"/>
              <a:t>     luck by a technician</a:t>
            </a:r>
          </a:p>
        </p:txBody>
      </p:sp>
      <p:pic>
        <p:nvPicPr>
          <p:cNvPr id="8194" name="Picture 2" descr="http://www.pimall.com/nais/pivintage/images/greatdeal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16" y="1052736"/>
            <a:ext cx="2832584" cy="28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imall.com/nais/pivintage/images/greatsealb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/>
          <a:stretch/>
        </p:blipFill>
        <p:spPr bwMode="auto">
          <a:xfrm>
            <a:off x="4724399" y="4593298"/>
            <a:ext cx="4484237" cy="229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Early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1947-ish: Laser microphone („Buran“)</a:t>
            </a:r>
          </a:p>
          <a:p>
            <a:pPr lvl="1"/>
            <a:r>
              <a:rPr lang="is-IS" dirty="0"/>
              <a:t>Theremin also developed a technique for showning a low power infrared beam on glass windows to detect vibrations from sound at distance</a:t>
            </a:r>
          </a:p>
          <a:p>
            <a:pPr lvl="1"/>
            <a:r>
              <a:rPr lang="is-IS" dirty="0"/>
              <a:t>Used by precursor of KGB to spy on U.S., U.K. and French embassies in Moscow</a:t>
            </a:r>
          </a:p>
          <a:p>
            <a:pPr lvl="1"/>
            <a:r>
              <a:rPr lang="is-IS" dirty="0"/>
              <a:t>Works best with smooth</a:t>
            </a:r>
          </a:p>
          <a:p>
            <a:pPr marL="457200" lvl="1" indent="0">
              <a:buNone/>
            </a:pPr>
            <a:r>
              <a:rPr lang="is-IS" dirty="0"/>
              <a:t>     surfaces, hence the use of</a:t>
            </a:r>
          </a:p>
          <a:p>
            <a:pPr marL="457200" lvl="1" indent="0">
              <a:buNone/>
            </a:pPr>
            <a:r>
              <a:rPr lang="is-IS" dirty="0"/>
              <a:t>     rippled glass by security</a:t>
            </a:r>
          </a:p>
          <a:p>
            <a:pPr marL="457200" lvl="1" indent="0">
              <a:buNone/>
            </a:pPr>
            <a:r>
              <a:rPr lang="is-IS" dirty="0"/>
              <a:t>     agencies...</a:t>
            </a: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  <p:pic>
        <p:nvPicPr>
          <p:cNvPr id="9218" name="Picture 2" descr="http://ep.yimg.com/ay/yhst-22632556433566/laser-microphone-defeater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29" y="3807660"/>
            <a:ext cx="3873043" cy="30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1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Early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1980</a:t>
            </a:r>
            <a:r>
              <a:rPr lang="is-IS" dirty="0"/>
              <a:t>: Soviets accused of planting bugs in IBM Selectric printers to listen to the sound of the type ball as it rotates and strikes the paper</a:t>
            </a:r>
          </a:p>
          <a:p>
            <a:pPr lvl="1"/>
            <a:r>
              <a:rPr lang="is-IS" dirty="0"/>
              <a:t>Allows the spies to “listen“ to what was being printed</a:t>
            </a:r>
          </a:p>
          <a:p>
            <a:pPr lvl="1"/>
            <a:endParaRPr lang="is-IS" dirty="0"/>
          </a:p>
          <a:p>
            <a:endParaRPr lang="is-IS" dirty="0"/>
          </a:p>
        </p:txBody>
      </p:sp>
      <p:pic>
        <p:nvPicPr>
          <p:cNvPr id="7170" name="Picture 2" descr="http://upload.wikimedia.org/wikipedia/commons/thumb/9/9f/IBM_Selectric.jpg/220px-IBM_Select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797449"/>
            <a:ext cx="31495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upload.wikimedia.org/wikipedia/commons/thumb/5/52/IBM_Selectric_typeball.jpg/170px-IBM_Selectric_typeb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2514600" cy="242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Early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7030A0"/>
                </a:solidFill>
              </a:rPr>
              <a:t>1985</a:t>
            </a:r>
            <a:r>
              <a:rPr lang="is-IS" dirty="0"/>
              <a:t>: Wim van Eck eavesdrops CRT/LCD emissions</a:t>
            </a:r>
          </a:p>
          <a:p>
            <a:pPr lvl="1"/>
            <a:r>
              <a:rPr lang="is-IS" dirty="0"/>
              <a:t>Oscillating electronic currents inside video displays generate electromagnetic radiation in the radio frequency range that correlated with the image being shown on the screen.</a:t>
            </a:r>
          </a:p>
          <a:p>
            <a:pPr lvl="1"/>
            <a:r>
              <a:rPr lang="is-IS" dirty="0"/>
              <a:t>CRT: Cost ~$15.</a:t>
            </a:r>
          </a:p>
          <a:p>
            <a:pPr lvl="1"/>
            <a:r>
              <a:rPr lang="is-IS" dirty="0"/>
              <a:t>LCD (2004): Cost ~$2000</a:t>
            </a:r>
          </a:p>
          <a:p>
            <a:pPr lvl="1"/>
            <a:endParaRPr lang="is-IS" dirty="0"/>
          </a:p>
          <a:p>
            <a:pPr lvl="1"/>
            <a:endParaRPr lang="is-IS" dirty="0"/>
          </a:p>
        </p:txBody>
      </p:sp>
      <p:pic>
        <p:nvPicPr>
          <p:cNvPr id="10242" name="Picture 2" descr="http://1010.co.uk/images/tempe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83000"/>
            <a:ext cx="30575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OR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TOOR</Template>
  <TotalTime>20488</TotalTime>
  <Words>1451</Words>
  <Application>Microsoft Office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Arial Narrow</vt:lpstr>
      <vt:lpstr>Arial Unicode MS</vt:lpstr>
      <vt:lpstr>Calibri</vt:lpstr>
      <vt:lpstr>Corbel</vt:lpstr>
      <vt:lpstr>Franklin Gothic Demi Cond</vt:lpstr>
      <vt:lpstr>Times New Roman</vt:lpstr>
      <vt:lpstr>Wingdings</vt:lpstr>
      <vt:lpstr>Wingdings 2</vt:lpstr>
      <vt:lpstr>Wingdings 3</vt:lpstr>
      <vt:lpstr>TOOR</vt:lpstr>
      <vt:lpstr>Side channel attacks</vt:lpstr>
      <vt:lpstr>Background</vt:lpstr>
      <vt:lpstr>Side channel attacks</vt:lpstr>
      <vt:lpstr>Side channel attacks</vt:lpstr>
      <vt:lpstr>Early attacks</vt:lpstr>
      <vt:lpstr>Early attacks</vt:lpstr>
      <vt:lpstr>Early attacks</vt:lpstr>
      <vt:lpstr>Early attacks</vt:lpstr>
      <vt:lpstr>Early attacks</vt:lpstr>
      <vt:lpstr>Early countermeasures</vt:lpstr>
      <vt:lpstr>More modern attacks</vt:lpstr>
      <vt:lpstr>More modern attacks</vt:lpstr>
      <vt:lpstr>Timing attacks</vt:lpstr>
      <vt:lpstr>More recent attacks</vt:lpstr>
      <vt:lpstr>More modern attacks</vt:lpstr>
      <vt:lpstr>More modern attacks</vt:lpstr>
      <vt:lpstr>More modern attacks</vt:lpstr>
      <vt:lpstr>What‘s happening today</vt:lpstr>
      <vt:lpstr>What‘s happening today</vt:lpstr>
      <vt:lpstr>SAP flaw</vt:lpstr>
      <vt:lpstr>SAP flaw</vt:lpstr>
      <vt:lpstr>SAP flaw</vt:lpstr>
      <vt:lpstr>Today!</vt:lpstr>
      <vt:lpstr>Countermeasures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Vigfusson, Ymir</cp:lastModifiedBy>
  <cp:revision>412</cp:revision>
  <cp:lastPrinted>1999-09-20T15:19:18Z</cp:lastPrinted>
  <dcterms:created xsi:type="dcterms:W3CDTF">2011-01-05T22:39:44Z</dcterms:created>
  <dcterms:modified xsi:type="dcterms:W3CDTF">2017-10-30T18:30:51Z</dcterms:modified>
</cp:coreProperties>
</file>