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  <p:sldMasterId id="2147483722" r:id="rId5"/>
  </p:sldMasterIdLst>
  <p:notesMasterIdLst>
    <p:notesMasterId r:id="rId153"/>
  </p:notesMasterIdLst>
  <p:sldIdLst>
    <p:sldId id="538" r:id="rId6"/>
    <p:sldId id="481" r:id="rId7"/>
    <p:sldId id="482" r:id="rId8"/>
    <p:sldId id="484" r:id="rId9"/>
    <p:sldId id="480" r:id="rId10"/>
    <p:sldId id="429" r:id="rId11"/>
    <p:sldId id="428" r:id="rId12"/>
    <p:sldId id="430" r:id="rId13"/>
    <p:sldId id="485" r:id="rId14"/>
    <p:sldId id="436" r:id="rId15"/>
    <p:sldId id="437" r:id="rId16"/>
    <p:sldId id="438" r:id="rId17"/>
    <p:sldId id="539" r:id="rId18"/>
    <p:sldId id="439" r:id="rId19"/>
    <p:sldId id="440" r:id="rId20"/>
    <p:sldId id="441" r:id="rId21"/>
    <p:sldId id="442" r:id="rId22"/>
    <p:sldId id="443" r:id="rId23"/>
    <p:sldId id="444" r:id="rId24"/>
    <p:sldId id="446" r:id="rId25"/>
    <p:sldId id="447" r:id="rId26"/>
    <p:sldId id="448" r:id="rId27"/>
    <p:sldId id="449" r:id="rId28"/>
    <p:sldId id="450" r:id="rId29"/>
    <p:sldId id="451" r:id="rId30"/>
    <p:sldId id="452" r:id="rId31"/>
    <p:sldId id="453" r:id="rId32"/>
    <p:sldId id="454" r:id="rId33"/>
    <p:sldId id="455" r:id="rId34"/>
    <p:sldId id="456" r:id="rId35"/>
    <p:sldId id="457" r:id="rId36"/>
    <p:sldId id="458" r:id="rId37"/>
    <p:sldId id="459" r:id="rId38"/>
    <p:sldId id="460" r:id="rId39"/>
    <p:sldId id="461" r:id="rId40"/>
    <p:sldId id="463" r:id="rId41"/>
    <p:sldId id="540" r:id="rId42"/>
    <p:sldId id="462" r:id="rId43"/>
    <p:sldId id="465" r:id="rId44"/>
    <p:sldId id="466" r:id="rId45"/>
    <p:sldId id="467" r:id="rId46"/>
    <p:sldId id="468" r:id="rId47"/>
    <p:sldId id="469" r:id="rId48"/>
    <p:sldId id="470" r:id="rId49"/>
    <p:sldId id="471" r:id="rId50"/>
    <p:sldId id="472" r:id="rId51"/>
    <p:sldId id="473" r:id="rId52"/>
    <p:sldId id="474" r:id="rId53"/>
    <p:sldId id="541" r:id="rId54"/>
    <p:sldId id="260" r:id="rId55"/>
    <p:sldId id="261" r:id="rId56"/>
    <p:sldId id="262" r:id="rId57"/>
    <p:sldId id="263" r:id="rId58"/>
    <p:sldId id="264" r:id="rId59"/>
    <p:sldId id="265" r:id="rId60"/>
    <p:sldId id="266" r:id="rId61"/>
    <p:sldId id="268" r:id="rId62"/>
    <p:sldId id="545" r:id="rId63"/>
    <p:sldId id="546" r:id="rId64"/>
    <p:sldId id="547" r:id="rId65"/>
    <p:sldId id="548" r:id="rId66"/>
    <p:sldId id="549" r:id="rId67"/>
    <p:sldId id="550" r:id="rId68"/>
    <p:sldId id="551" r:id="rId69"/>
    <p:sldId id="552" r:id="rId70"/>
    <p:sldId id="553" r:id="rId71"/>
    <p:sldId id="554" r:id="rId72"/>
    <p:sldId id="555" r:id="rId73"/>
    <p:sldId id="556" r:id="rId74"/>
    <p:sldId id="557" r:id="rId75"/>
    <p:sldId id="558" r:id="rId76"/>
    <p:sldId id="559" r:id="rId77"/>
    <p:sldId id="560" r:id="rId78"/>
    <p:sldId id="561" r:id="rId79"/>
    <p:sldId id="562" r:id="rId80"/>
    <p:sldId id="542" r:id="rId81"/>
    <p:sldId id="290" r:id="rId82"/>
    <p:sldId id="564" r:id="rId83"/>
    <p:sldId id="565" r:id="rId84"/>
    <p:sldId id="566" r:id="rId85"/>
    <p:sldId id="567" r:id="rId86"/>
    <p:sldId id="568" r:id="rId87"/>
    <p:sldId id="569" r:id="rId88"/>
    <p:sldId id="570" r:id="rId89"/>
    <p:sldId id="571" r:id="rId90"/>
    <p:sldId id="572" r:id="rId91"/>
    <p:sldId id="573" r:id="rId92"/>
    <p:sldId id="574" r:id="rId93"/>
    <p:sldId id="575" r:id="rId94"/>
    <p:sldId id="309" r:id="rId95"/>
    <p:sldId id="310" r:id="rId96"/>
    <p:sldId id="311" r:id="rId97"/>
    <p:sldId id="312" r:id="rId98"/>
    <p:sldId id="313" r:id="rId99"/>
    <p:sldId id="314" r:id="rId100"/>
    <p:sldId id="315" r:id="rId101"/>
    <p:sldId id="316" r:id="rId102"/>
    <p:sldId id="317" r:id="rId103"/>
    <p:sldId id="318" r:id="rId104"/>
    <p:sldId id="319" r:id="rId105"/>
    <p:sldId id="320" r:id="rId106"/>
    <p:sldId id="321" r:id="rId107"/>
    <p:sldId id="322" r:id="rId108"/>
    <p:sldId id="323" r:id="rId109"/>
    <p:sldId id="324" r:id="rId110"/>
    <p:sldId id="325" r:id="rId111"/>
    <p:sldId id="326" r:id="rId112"/>
    <p:sldId id="327" r:id="rId113"/>
    <p:sldId id="328" r:id="rId114"/>
    <p:sldId id="329" r:id="rId115"/>
    <p:sldId id="330" r:id="rId116"/>
    <p:sldId id="331" r:id="rId117"/>
    <p:sldId id="332" r:id="rId118"/>
    <p:sldId id="333" r:id="rId119"/>
    <p:sldId id="334" r:id="rId120"/>
    <p:sldId id="335" r:id="rId121"/>
    <p:sldId id="336" r:id="rId122"/>
    <p:sldId id="337" r:id="rId123"/>
    <p:sldId id="338" r:id="rId124"/>
    <p:sldId id="342" r:id="rId125"/>
    <p:sldId id="543" r:id="rId126"/>
    <p:sldId id="352" r:id="rId127"/>
    <p:sldId id="353" r:id="rId128"/>
    <p:sldId id="354" r:id="rId129"/>
    <p:sldId id="382" r:id="rId130"/>
    <p:sldId id="517" r:id="rId131"/>
    <p:sldId id="518" r:id="rId132"/>
    <p:sldId id="519" r:id="rId133"/>
    <p:sldId id="520" r:id="rId134"/>
    <p:sldId id="521" r:id="rId135"/>
    <p:sldId id="522" r:id="rId136"/>
    <p:sldId id="523" r:id="rId137"/>
    <p:sldId id="524" r:id="rId138"/>
    <p:sldId id="525" r:id="rId139"/>
    <p:sldId id="526" r:id="rId140"/>
    <p:sldId id="527" r:id="rId141"/>
    <p:sldId id="528" r:id="rId142"/>
    <p:sldId id="529" r:id="rId143"/>
    <p:sldId id="530" r:id="rId144"/>
    <p:sldId id="531" r:id="rId145"/>
    <p:sldId id="532" r:id="rId146"/>
    <p:sldId id="533" r:id="rId147"/>
    <p:sldId id="534" r:id="rId148"/>
    <p:sldId id="535" r:id="rId149"/>
    <p:sldId id="536" r:id="rId150"/>
    <p:sldId id="537" r:id="rId151"/>
    <p:sldId id="563" r:id="rId152"/>
  </p:sldIdLst>
  <p:sldSz cx="9144000" cy="6858000" type="screen4x3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0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presProps" Target="presProps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viewProps" Target="viewProps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5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tableStyles" Target="tableStyles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1B684A-2ABE-431A-9FEA-5385B0EB57D3}" type="doc">
      <dgm:prSet loTypeId="urn:microsoft.com/office/officeart/2005/8/layout/default" loCatId="list" qsTypeId="urn:microsoft.com/office/officeart/2005/8/quickstyle/3d1" qsCatId="3D" csTypeId="urn:microsoft.com/office/officeart/2005/8/colors/accent6_2" csCatId="accent6" phldr="1"/>
      <dgm:spPr/>
      <dgm:t>
        <a:bodyPr/>
        <a:lstStyle/>
        <a:p>
          <a:endParaRPr lang="is-IS"/>
        </a:p>
      </dgm:t>
    </dgm:pt>
    <dgm:pt modelId="{30918BCF-20F2-434E-8678-637C4FE70DDB}">
      <dgm:prSet phldrT="[Text]"/>
      <dgm:spPr>
        <a:xfrm>
          <a:off x="0" y="519838"/>
          <a:ext cx="6096000" cy="3024323"/>
        </a:xfrm>
        <a:gradFill rotWithShape="0">
          <a:gsLst>
            <a:gs pos="0">
              <a:srgbClr val="475A8D">
                <a:hueOff val="0"/>
                <a:satOff val="0"/>
                <a:lumOff val="0"/>
                <a:alphaOff val="0"/>
                <a:tint val="92000"/>
                <a:satMod val="170000"/>
              </a:srgbClr>
            </a:gs>
            <a:gs pos="15000">
              <a:srgbClr val="475A8D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rgbClr>
            </a:gs>
            <a:gs pos="62000">
              <a:srgbClr val="475A8D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rgbClr>
            </a:gs>
            <a:gs pos="97000">
              <a:srgbClr val="475A8D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rgbClr>
            </a:gs>
            <a:gs pos="100000">
              <a:srgbClr val="475A8D">
                <a:hueOff val="0"/>
                <a:satOff val="0"/>
                <a:lumOff val="0"/>
                <a:alphaOff val="0"/>
                <a:shade val="62000"/>
                <a:satMod val="170000"/>
              </a:srgb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is-I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A[</a:t>
          </a:r>
          <a:r>
            <a:rPr lang="is-IS" dirty="0">
              <a:solidFill>
                <a:srgbClr val="FFFF00"/>
              </a:solidFill>
              <a:latin typeface="Calibri"/>
              <a:ea typeface="+mn-ea"/>
              <a:cs typeface="+mn-cs"/>
            </a:rPr>
            <a:t>i</a:t>
          </a:r>
          <a:r>
            <a:rPr lang="is-I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][</a:t>
          </a:r>
          <a:r>
            <a:rPr lang="is-IS" dirty="0">
              <a:solidFill>
                <a:srgbClr val="66FF66"/>
              </a:solidFill>
              <a:latin typeface="Calibri"/>
              <a:ea typeface="+mn-ea"/>
              <a:cs typeface="+mn-cs"/>
            </a:rPr>
            <a:t>j</a:t>
          </a:r>
          <a:r>
            <a:rPr lang="is-I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] </a:t>
          </a:r>
        </a:p>
        <a:p>
          <a:r>
            <a:rPr lang="is-I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== </a:t>
          </a:r>
        </a:p>
        <a:p>
          <a:r>
            <a:rPr lang="is-I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 + (</a:t>
          </a:r>
          <a:r>
            <a:rPr lang="is-IS" dirty="0">
              <a:solidFill>
                <a:srgbClr val="FFFF00"/>
              </a:solidFill>
              <a:latin typeface="Calibri"/>
              <a:ea typeface="+mn-ea"/>
              <a:cs typeface="+mn-cs"/>
            </a:rPr>
            <a:t>i</a:t>
          </a:r>
          <a:r>
            <a:rPr lang="is-I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*C + </a:t>
          </a:r>
          <a:r>
            <a:rPr lang="is-IS" dirty="0">
              <a:solidFill>
                <a:srgbClr val="66FF66"/>
              </a:solidFill>
              <a:latin typeface="Calibri"/>
              <a:ea typeface="+mn-ea"/>
              <a:cs typeface="+mn-cs"/>
            </a:rPr>
            <a:t>j</a:t>
          </a:r>
          <a:r>
            <a:rPr lang="is-I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)*K</a:t>
          </a:r>
        </a:p>
      </dgm:t>
    </dgm:pt>
    <dgm:pt modelId="{61E5FE6D-51EE-44D0-B41D-2BA9C0711A8B}" type="parTrans" cxnId="{A5003D39-7313-4A37-A69D-205961D42620}">
      <dgm:prSet/>
      <dgm:spPr/>
      <dgm:t>
        <a:bodyPr/>
        <a:lstStyle/>
        <a:p>
          <a:endParaRPr lang="is-IS"/>
        </a:p>
      </dgm:t>
    </dgm:pt>
    <dgm:pt modelId="{967BB827-453C-41B7-9486-CBE27A342F8E}" type="sibTrans" cxnId="{A5003D39-7313-4A37-A69D-205961D42620}">
      <dgm:prSet/>
      <dgm:spPr/>
      <dgm:t>
        <a:bodyPr/>
        <a:lstStyle/>
        <a:p>
          <a:endParaRPr lang="is-IS"/>
        </a:p>
      </dgm:t>
    </dgm:pt>
    <dgm:pt modelId="{071A7C50-752F-438F-8CFE-E5B1C6830B46}" type="pres">
      <dgm:prSet presAssocID="{6E1B684A-2ABE-431A-9FEA-5385B0EB57D3}" presName="diagram" presStyleCnt="0">
        <dgm:presLayoutVars>
          <dgm:dir/>
          <dgm:resizeHandles val="exact"/>
        </dgm:presLayoutVars>
      </dgm:prSet>
      <dgm:spPr/>
    </dgm:pt>
    <dgm:pt modelId="{F6F636DF-5714-4FBF-AE57-27B19F8328D2}" type="pres">
      <dgm:prSet presAssocID="{30918BCF-20F2-434E-8678-637C4FE70DDB}" presName="node" presStyleLbl="node1" presStyleIdx="0" presStyleCnt="1" custScaleX="100000" custScaleY="82686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88A0B40A-9DCC-4243-BE83-98F3B2B676E1}" type="presOf" srcId="{6E1B684A-2ABE-431A-9FEA-5385B0EB57D3}" destId="{071A7C50-752F-438F-8CFE-E5B1C6830B46}" srcOrd="0" destOrd="0" presId="urn:microsoft.com/office/officeart/2005/8/layout/default"/>
    <dgm:cxn modelId="{A5003D39-7313-4A37-A69D-205961D42620}" srcId="{6E1B684A-2ABE-431A-9FEA-5385B0EB57D3}" destId="{30918BCF-20F2-434E-8678-637C4FE70DDB}" srcOrd="0" destOrd="0" parTransId="{61E5FE6D-51EE-44D0-B41D-2BA9C0711A8B}" sibTransId="{967BB827-453C-41B7-9486-CBE27A342F8E}"/>
    <dgm:cxn modelId="{0652CEA2-BB06-4F32-AA6C-24DB2A01FC88}" type="presOf" srcId="{30918BCF-20F2-434E-8678-637C4FE70DDB}" destId="{F6F636DF-5714-4FBF-AE57-27B19F8328D2}" srcOrd="0" destOrd="0" presId="urn:microsoft.com/office/officeart/2005/8/layout/default"/>
    <dgm:cxn modelId="{D2F2E311-E7A3-485D-8D2B-C5B2FB94F6FF}" type="presParOf" srcId="{071A7C50-752F-438F-8CFE-E5B1C6830B46}" destId="{F6F636DF-5714-4FBF-AE57-27B19F8328D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636DF-5714-4FBF-AE57-27B19F8328D2}">
      <dsp:nvSpPr>
        <dsp:cNvPr id="0" name=""/>
        <dsp:cNvSpPr/>
      </dsp:nvSpPr>
      <dsp:spPr>
        <a:xfrm>
          <a:off x="0" y="519838"/>
          <a:ext cx="6096000" cy="3024323"/>
        </a:xfrm>
        <a:prstGeom prst="rect">
          <a:avLst/>
        </a:prstGeom>
        <a:gradFill rotWithShape="0">
          <a:gsLst>
            <a:gs pos="0">
              <a:srgbClr val="475A8D">
                <a:hueOff val="0"/>
                <a:satOff val="0"/>
                <a:lumOff val="0"/>
                <a:alphaOff val="0"/>
                <a:tint val="92000"/>
                <a:satMod val="170000"/>
              </a:srgbClr>
            </a:gs>
            <a:gs pos="15000">
              <a:srgbClr val="475A8D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rgbClr>
            </a:gs>
            <a:gs pos="62000">
              <a:srgbClr val="475A8D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rgbClr>
            </a:gs>
            <a:gs pos="97000">
              <a:srgbClr val="475A8D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rgbClr>
            </a:gs>
            <a:gs pos="100000">
              <a:srgbClr val="475A8D">
                <a:hueOff val="0"/>
                <a:satOff val="0"/>
                <a:lumOff val="0"/>
                <a:alphaOff val="0"/>
                <a:shade val="62000"/>
                <a:satMod val="170000"/>
              </a:srgb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s-IS" sz="5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A[</a:t>
          </a:r>
          <a:r>
            <a:rPr lang="is-IS" sz="5000" kern="1200" dirty="0">
              <a:solidFill>
                <a:srgbClr val="FFFF00"/>
              </a:solidFill>
              <a:latin typeface="Calibri"/>
              <a:ea typeface="+mn-ea"/>
              <a:cs typeface="+mn-cs"/>
            </a:rPr>
            <a:t>i</a:t>
          </a:r>
          <a:r>
            <a:rPr lang="is-IS" sz="5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][</a:t>
          </a:r>
          <a:r>
            <a:rPr lang="is-IS" sz="5000" kern="1200" dirty="0">
              <a:solidFill>
                <a:srgbClr val="66FF66"/>
              </a:solidFill>
              <a:latin typeface="Calibri"/>
              <a:ea typeface="+mn-ea"/>
              <a:cs typeface="+mn-cs"/>
            </a:rPr>
            <a:t>j</a:t>
          </a:r>
          <a:r>
            <a:rPr lang="is-IS" sz="5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] </a:t>
          </a:r>
        </a:p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s-IS" sz="5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== </a:t>
          </a:r>
        </a:p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s-IS" sz="5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 + (</a:t>
          </a:r>
          <a:r>
            <a:rPr lang="is-IS" sz="5000" kern="1200" dirty="0">
              <a:solidFill>
                <a:srgbClr val="FFFF00"/>
              </a:solidFill>
              <a:latin typeface="Calibri"/>
              <a:ea typeface="+mn-ea"/>
              <a:cs typeface="+mn-cs"/>
            </a:rPr>
            <a:t>i</a:t>
          </a:r>
          <a:r>
            <a:rPr lang="is-IS" sz="5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*C + </a:t>
          </a:r>
          <a:r>
            <a:rPr lang="is-IS" sz="5000" kern="1200" dirty="0">
              <a:solidFill>
                <a:srgbClr val="66FF66"/>
              </a:solidFill>
              <a:latin typeface="Calibri"/>
              <a:ea typeface="+mn-ea"/>
              <a:cs typeface="+mn-cs"/>
            </a:rPr>
            <a:t>j</a:t>
          </a:r>
          <a:r>
            <a:rPr lang="is-IS" sz="5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)*K</a:t>
          </a:r>
        </a:p>
      </dsp:txBody>
      <dsp:txXfrm>
        <a:off x="0" y="519838"/>
        <a:ext cx="6096000" cy="3024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DF48E-CD91-40D1-B544-90DC0400A84D}" type="datetimeFigureOut">
              <a:rPr lang="is-IS" smtClean="0"/>
              <a:t>28.8.2017</a:t>
            </a:fld>
            <a:endParaRPr lang="is-I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s-I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776A3-498A-4730-9D90-69C188B0A48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42441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910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82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84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31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76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8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690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37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798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84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47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9262F6-BF62-48B3-9B2E-845651183BA4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507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469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226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133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354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031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416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77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64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388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28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605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413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6743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0xf000 + 0x8 =</a:t>
            </a:r>
            <a:r>
              <a:rPr lang="en-US" baseline="0" dirty="0"/>
              <a:t> 0xf008</a:t>
            </a:r>
          </a:p>
          <a:p>
            <a:r>
              <a:rPr lang="en-US" baseline="0" dirty="0"/>
              <a:t>0xf000 + 0x0100 = 0xf100</a:t>
            </a:r>
          </a:p>
          <a:p>
            <a:r>
              <a:rPr lang="en-US" baseline="0" dirty="0"/>
              <a:t>0xf000 + 4*0x0100 = 0xf400</a:t>
            </a:r>
          </a:p>
          <a:p>
            <a:r>
              <a:rPr lang="en-US" baseline="0" dirty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4386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06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742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893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5440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0470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6744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073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19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107255-7FB1-440B-9751-06EC07147747}" type="slidenum">
              <a:rPr lang="en-US" smtClean="0">
                <a:solidFill>
                  <a:prstClr val="black"/>
                </a:solidFill>
                <a:latin typeface="Times New Roman" pitchFamily="-96" charset="0"/>
              </a:rPr>
              <a:pPr/>
              <a:t>132</a:t>
            </a:fld>
            <a:endParaRPr lang="en-US">
              <a:solidFill>
                <a:prstClr val="black"/>
              </a:solidFill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6726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8294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8862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4683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0726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3083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8907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7659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9038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06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334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1788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2807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66185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35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05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76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68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14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994022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800901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932239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939128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644754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161079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765087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538450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464512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47400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473984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065730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607771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68052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213093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5432330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295402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9942538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0845917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3870302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902983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54995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2937141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599465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965551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0677639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0407212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A721E2-1DC1-4E8F-B6C1-4E2A9759678D}" type="slidenum">
              <a: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000721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42D0FF-28DA-4C73-BF5F-423BAD45C139}" type="slidenum">
              <a: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282294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7E37EE-5478-4A3C-9752-18944DF43D5E}" type="slidenum">
              <a: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978607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69C6A7-D06C-4975-B69B-6E2D89BA8AAE}" type="slidenum">
              <a: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377488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4ABA64-6EE5-4C31-8331-7CC8CEE2D99E}" type="slidenum">
              <a: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10113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DBF591-A7E5-40FB-B180-76ABF36D6FA3}" type="slidenum">
              <a: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75060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442848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852D90-7953-4C6D-B4C9-CEC3ABF777D2}" type="slidenum">
              <a: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755936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B5DE4E-3B4F-4E92-A21D-BBD0DF700A9B}" type="slidenum">
              <a: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392646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2E6B48-E6B6-4EF7-9E54-55DE399DCC03}" type="slidenum">
              <a: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016294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781EEA-0EE7-455B-84E0-A1D5385EF66E}" type="slidenum">
              <a: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994819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6D7CDF-11A6-4581-B2F6-AFA3C9339151}" type="slidenum">
              <a: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798527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6C40C2-5008-4721-AB4B-59993B87C66E}" type="slidenum">
              <a: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4747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903C22-4C3E-4B43-ABAD-83C5D58BF2FD}" type="slidenum">
              <a: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72305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0"/>
            <a:ext cx="9144000" cy="404664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s-I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1151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0"/>
            <a:ext cx="9144000" cy="404664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s-I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1592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0"/>
            <a:ext cx="9144000" cy="404664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s-I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685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6788149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404664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s-I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1162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404664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s-I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3116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404664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s-I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11346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404664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s-I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5035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404664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s-I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9886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404664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s-I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73080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0"/>
            <a:ext cx="9144000" cy="404664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s-I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13051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0"/>
            <a:ext cx="9144000" cy="404664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s-I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38981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0"/>
            <a:ext cx="9144000" cy="404664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s-I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59492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404664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s-I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99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3589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701286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300535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817310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F5551B27-49BC-4291-80C6-707CDCF1D651}" type="slidenum">
              <a:rPr lang="en-US" sz="1000" b="1">
                <a:solidFill>
                  <a:srgbClr val="000000"/>
                </a:solidFill>
                <a:latin typeface="Arial Narrow" pitchFamily="-96" charset="0"/>
                <a:ea typeface="ＭＳ Ｐゴシック" pitchFamily="-96" charset="-128"/>
                <a:cs typeface="ＭＳ Ｐゴシック" pitchFamily="-96" charset="-128"/>
                <a:sym typeface="Gill Sans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42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68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F5551B27-49BC-4291-80C6-707CDCF1D651}" type="slidenum">
              <a:rPr lang="en-US" sz="1000" b="1">
                <a:solidFill>
                  <a:srgbClr val="000000"/>
                </a:solidFill>
                <a:latin typeface="Arial Narrow" pitchFamily="-96" charset="0"/>
                <a:ea typeface="ＭＳ Ｐゴシック" pitchFamily="-96" charset="-128"/>
                <a:cs typeface="ＭＳ Ｐゴシック" pitchFamily="-96" charset="-128"/>
                <a:sym typeface="Gill Sans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42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73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F5551B27-49BC-4291-80C6-707CDCF1D651}" type="slidenum">
              <a:rPr lang="en-US" sz="1000" b="1">
                <a:solidFill>
                  <a:srgbClr val="000000"/>
                </a:solidFill>
                <a:latin typeface="Arial Narrow" pitchFamily="-96" charset="0"/>
                <a:ea typeface="ＭＳ Ｐゴシック" pitchFamily="-96" charset="-128"/>
                <a:cs typeface="ＭＳ Ｐゴシック" pitchFamily="-96" charset="-128"/>
                <a:sym typeface="Gill Sans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42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56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551B27-49BC-4291-80C6-707CDCF1D651}" type="slidenum">
              <a:rPr lang="en-US" sz="1000" b="1">
                <a:solidFill>
                  <a:srgbClr val="000000"/>
                </a:solidFill>
                <a:ea typeface="ＭＳ Ｐゴシック" pitchFamily="-96" charset="-128"/>
                <a:cs typeface="ＭＳ Ｐゴシック" pitchFamily="-96" charset="-128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2400" b="1" dirty="0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22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transition/>
  <p:hf hdr="0" ftr="0" dt="0"/>
  <p:txStyles>
    <p:titleStyle>
      <a:lvl1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2pPr>
      <a:lvl3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3pPr>
      <a:lvl4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4pPr>
      <a:lvl5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-96" charset="2"/>
        <a:buChar char="¢"/>
        <a:defRPr sz="24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8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F5551B27-49BC-4291-80C6-707CDCF1D651}" type="slidenum">
              <a:rPr lang="en-US" sz="1000" b="1">
                <a:solidFill>
                  <a:srgbClr val="000000"/>
                </a:solidFill>
                <a:ea typeface="ＭＳ Ｐゴシック" pitchFamily="-96" charset="-128"/>
                <a:cs typeface="ＭＳ Ｐゴシック" pitchFamily="-96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2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0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8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5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5.xml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13" Type="http://schemas.openxmlformats.org/officeDocument/2006/relationships/image" Target="../media/image42.jpeg"/><Relationship Id="rId3" Type="http://schemas.openxmlformats.org/officeDocument/2006/relationships/image" Target="../media/image32.jpeg"/><Relationship Id="rId7" Type="http://schemas.openxmlformats.org/officeDocument/2006/relationships/image" Target="../media/image36.jpeg"/><Relationship Id="rId12" Type="http://schemas.openxmlformats.org/officeDocument/2006/relationships/image" Target="../media/image4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35.jpeg"/><Relationship Id="rId11" Type="http://schemas.openxmlformats.org/officeDocument/2006/relationships/image" Target="../media/image40.jpeg"/><Relationship Id="rId5" Type="http://schemas.openxmlformats.org/officeDocument/2006/relationships/image" Target="../media/image34.jpeg"/><Relationship Id="rId10" Type="http://schemas.openxmlformats.org/officeDocument/2006/relationships/image" Target="../media/image39.jpeg"/><Relationship Id="rId4" Type="http://schemas.openxmlformats.org/officeDocument/2006/relationships/image" Target="../media/image33.jpeg"/><Relationship Id="rId9" Type="http://schemas.openxmlformats.org/officeDocument/2006/relationships/image" Target="../media/image3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5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5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5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5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5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5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5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5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8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5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5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5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5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5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5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cYw2ewoO6c4" TargetMode="External"/><Relationship Id="rId1" Type="http://schemas.openxmlformats.org/officeDocument/2006/relationships/slideLayout" Target="../slideLayouts/slideLayout4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8.png"/><Relationship Id="rId4" Type="http://schemas.microsoft.com/office/2007/relationships/hdphoto" Target="../media/hdphoto1.wdp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8062664" cy="1720850"/>
          </a:xfrm>
        </p:spPr>
        <p:txBody>
          <a:bodyPr/>
          <a:lstStyle/>
          <a:p>
            <a:pPr marL="0" indent="0"/>
            <a:r>
              <a:rPr lang="en-US" dirty="0"/>
              <a:t>x86 Assembly Review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i="1" dirty="0"/>
              <a:t>or “</a:t>
            </a:r>
            <a:r>
              <a:rPr lang="en-US" sz="2800" i="1" dirty="0">
                <a:solidFill>
                  <a:srgbClr val="7030A0"/>
                </a:solidFill>
              </a:rPr>
              <a:t>What happens when someone hacks me?</a:t>
            </a:r>
            <a:r>
              <a:rPr lang="en-US" sz="2800" i="1" dirty="0"/>
              <a:t>”</a:t>
            </a:r>
            <a:br>
              <a:rPr lang="en-US" dirty="0"/>
            </a:br>
            <a:endParaRPr lang="en-US" sz="2000" b="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7504" y="3212976"/>
            <a:ext cx="7416824" cy="1752600"/>
          </a:xfrm>
        </p:spPr>
        <p:txBody>
          <a:bodyPr/>
          <a:lstStyle/>
          <a:p>
            <a:pPr lvl="0">
              <a:spcBef>
                <a:spcPct val="0"/>
              </a:spcBef>
              <a:buClrTx/>
              <a:buSzTx/>
              <a:defRPr/>
            </a:pPr>
            <a:endParaRPr lang="en-US" sz="2800" dirty="0">
              <a:solidFill>
                <a:srgbClr val="000000"/>
              </a:solidFill>
              <a:latin typeface="Calibri"/>
              <a:ea typeface="Calibri Bold" charset="0"/>
              <a:cs typeface="Calibri"/>
              <a:sym typeface="Calibri Bold" charset="0"/>
            </a:endParaRPr>
          </a:p>
          <a:p>
            <a:pPr lvl="0">
              <a:spcBef>
                <a:spcPct val="0"/>
              </a:spcBef>
              <a:buClrTx/>
              <a:buSzTx/>
              <a:defRPr/>
            </a:pPr>
            <a:endParaRPr lang="en-US" sz="2800" dirty="0">
              <a:solidFill>
                <a:srgbClr val="000000"/>
              </a:solidFill>
              <a:latin typeface="Calibri"/>
              <a:ea typeface="Calibri Bold" charset="0"/>
              <a:cs typeface="Calibri"/>
              <a:sym typeface="Calibri Bold" charset="0"/>
            </a:endParaRPr>
          </a:p>
          <a:p>
            <a:pPr lvl="0" algn="r">
              <a:spcBef>
                <a:spcPct val="0"/>
              </a:spcBef>
              <a:buClrTx/>
              <a:buSzTx/>
              <a:defRPr/>
            </a:pPr>
            <a:r>
              <a:rPr lang="en-US" sz="2800" dirty="0" err="1">
                <a:solidFill>
                  <a:srgbClr val="000000"/>
                </a:solidFill>
                <a:latin typeface="Calibri"/>
                <a:ea typeface="Calibri Bold" charset="0"/>
                <a:cs typeface="Calibri"/>
                <a:sym typeface="Calibri Bold" charset="0"/>
              </a:rPr>
              <a:t>Ýmir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 Bold" charset="0"/>
                <a:cs typeface="Calibri"/>
                <a:sym typeface="Calibri Bold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 Bold" charset="0"/>
                <a:cs typeface="Calibri"/>
                <a:sym typeface="Calibri Bold" charset="0"/>
              </a:rPr>
              <a:t>Vigfússon</a:t>
            </a:r>
            <a:endParaRPr lang="en-US" sz="2800" dirty="0">
              <a:solidFill>
                <a:srgbClr val="000000"/>
              </a:solidFill>
              <a:latin typeface="Calibri"/>
              <a:ea typeface="Calibri Bold" charset="0"/>
              <a:cs typeface="Calibri"/>
              <a:sym typeface="Calibri Bold" charset="0"/>
            </a:endParaRPr>
          </a:p>
          <a:p>
            <a:pPr lvl="0" algn="r">
              <a:spcBef>
                <a:spcPct val="0"/>
              </a:spcBef>
              <a:buClrTx/>
              <a:buSzTx/>
              <a:defRPr/>
            </a:pPr>
            <a:r>
              <a:rPr lang="is-IS" sz="2800" b="1" dirty="0">
                <a:solidFill>
                  <a:srgbClr val="000000"/>
                </a:solidFill>
                <a:latin typeface="Calibri"/>
                <a:cs typeface="Calibri"/>
                <a:sym typeface="Calibri Bold" charset="0"/>
              </a:rPr>
              <a:t>S.P.E.C.T.R.E.</a:t>
            </a:r>
            <a:endParaRPr lang="en-US" sz="2800" b="1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  <p:pic>
        <p:nvPicPr>
          <p:cNvPr id="2" name="Picture 2" descr="https://fbcdn-sphotos-g-a.akamaihd.net/hphotos-ak-prn2/t1/1528634_10202760031783316_409080402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84984"/>
            <a:ext cx="2116641" cy="314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ECTRE 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157192"/>
            <a:ext cx="1224135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3"/>
          <p:cNvSpPr txBox="1">
            <a:spLocks/>
          </p:cNvSpPr>
          <p:nvPr/>
        </p:nvSpPr>
        <p:spPr bwMode="auto">
          <a:xfrm>
            <a:off x="1466508" y="-25648"/>
            <a:ext cx="7677492" cy="522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defRPr sz="2000" b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defRPr/>
            </a:pPr>
            <a:r>
              <a:rPr lang="is-IS" sz="1800" kern="0" dirty="0">
                <a:solidFill>
                  <a:schemeClr val="bg1"/>
                </a:solidFill>
                <a:latin typeface="Calibri"/>
                <a:ea typeface="Calibri Bold" charset="0"/>
                <a:cs typeface="Calibri"/>
                <a:sym typeface="Calibri Bold" charset="0"/>
              </a:rPr>
              <a:t>Most slides gratefully borrowed from 18-213@CMU</a:t>
            </a:r>
            <a:endParaRPr lang="en-US" sz="1800" kern="0" dirty="0">
              <a:solidFill>
                <a:schemeClr val="bg1"/>
              </a:solidFill>
              <a:latin typeface="Calibri"/>
              <a:cs typeface="Calibri"/>
              <a:sym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1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10668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226300" cy="573088"/>
          </a:xfrm>
        </p:spPr>
        <p:txBody>
          <a:bodyPr/>
          <a:lstStyle/>
          <a:p>
            <a:r>
              <a:rPr lang="en-US"/>
              <a:t>Assembly Programmer’s 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3352800"/>
            <a:ext cx="4624387" cy="3092450"/>
          </a:xfrm>
        </p:spPr>
        <p:txBody>
          <a:bodyPr/>
          <a:lstStyle/>
          <a:p>
            <a:pPr marL="227013" indent="-227013" defTabSz="895350">
              <a:buNone/>
              <a:tabLst>
                <a:tab pos="1371600" algn="l"/>
                <a:tab pos="4572000" algn="l"/>
              </a:tabLst>
            </a:pPr>
            <a:r>
              <a:rPr lang="en-US" sz="24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PC: Program counter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Address of next instruction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Called “</a:t>
            </a:r>
            <a:r>
              <a:rPr lang="en-US" sz="1800" b="1" dirty="0">
                <a:solidFill>
                  <a:srgbClr val="0070C0"/>
                </a:solidFill>
              </a:rPr>
              <a:t>EIP</a:t>
            </a:r>
            <a:r>
              <a:rPr lang="en-US" sz="1800" dirty="0"/>
              <a:t>” (IA32) or “RIP” (x86-64)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Register file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Heavily used 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Condition codes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Store status information about most recent arithmetic operation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409700" y="1981200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PC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371600"/>
            <a:ext cx="1371600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1066800"/>
            <a:ext cx="17526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324600" y="1730102"/>
            <a:ext cx="11430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Code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Data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Stack</a:t>
            </a: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7018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2352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768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2954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854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3876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362200" y="2286000"/>
            <a:ext cx="13716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Condition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Codes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5372100" y="3702050"/>
            <a:ext cx="3619500" cy="1568450"/>
          </a:xfrm>
        </p:spPr>
        <p:txBody>
          <a:bodyPr/>
          <a:lstStyle/>
          <a:p>
            <a:pPr marL="292100" lvl="1" indent="-177800"/>
            <a:r>
              <a:rPr lang="en-US" sz="2000" b="1" dirty="0"/>
              <a:t>Memory</a:t>
            </a:r>
          </a:p>
          <a:p>
            <a:pPr marL="571500" lvl="2" indent="-165100"/>
            <a:r>
              <a:rPr lang="en-US" sz="1800" dirty="0"/>
              <a:t>Byte addressable array</a:t>
            </a:r>
          </a:p>
          <a:p>
            <a:pPr marL="571500" lvl="2" indent="-165100"/>
            <a:r>
              <a:rPr lang="en-US" sz="1800" dirty="0"/>
              <a:t>Code and user data</a:t>
            </a:r>
          </a:p>
          <a:p>
            <a:pPr marL="571500" lvl="2" indent="-165100"/>
            <a:r>
              <a:rPr lang="en-US" sz="1800" dirty="0"/>
              <a:t>Stack to support procedures</a:t>
            </a:r>
          </a:p>
          <a:p>
            <a:pPr marL="0" indent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299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uiExpand="1" build="p"/>
      <p:bldP spid="147473" grpId="0" uiExpand="1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12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120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121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121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5121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5122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122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122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122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254" name="AutoShape 54"/>
          <p:cNvSpPr>
            <a:spLocks/>
          </p:cNvSpPr>
          <p:nvPr/>
        </p:nvSpPr>
        <p:spPr bwMode="auto">
          <a:xfrm>
            <a:off x="203200" y="2032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6" name="Rectangle 4"/>
          <p:cNvSpPr>
            <a:spLocks/>
          </p:cNvSpPr>
          <p:nvPr/>
        </p:nvSpPr>
        <p:spPr bwMode="auto">
          <a:xfrm>
            <a:off x="977900" y="1434548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2760336951"/>
      </p:ext>
    </p:extLst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22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22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222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222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223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223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223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2240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5224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5224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224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224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224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2279" name="AutoShape 55"/>
          <p:cNvSpPr>
            <a:spLocks/>
          </p:cNvSpPr>
          <p:nvPr/>
        </p:nvSpPr>
        <p:spPr bwMode="auto">
          <a:xfrm>
            <a:off x="508000" y="23749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7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911405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32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32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325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325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325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326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326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3264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5326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5326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326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327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327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304" name="AutoShape 56"/>
          <p:cNvSpPr>
            <a:spLocks/>
          </p:cNvSpPr>
          <p:nvPr/>
        </p:nvSpPr>
        <p:spPr bwMode="auto">
          <a:xfrm>
            <a:off x="9144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8" name="Rectangle 6"/>
          <p:cNvSpPr>
            <a:spLocks/>
          </p:cNvSpPr>
          <p:nvPr/>
        </p:nvSpPr>
        <p:spPr bwMode="auto">
          <a:xfrm>
            <a:off x="16002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1408685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42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7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428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428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4288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428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5429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429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5429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429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429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429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6096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226220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529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5301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5302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4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5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5310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5312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5313" name="Group 17"/>
          <p:cNvGrpSpPr>
            <a:grpSpLocks/>
          </p:cNvGrpSpPr>
          <p:nvPr/>
        </p:nvGrpSpPr>
        <p:grpSpPr bwMode="auto">
          <a:xfrm>
            <a:off x="5391150" y="4919663"/>
            <a:ext cx="1495425" cy="928687"/>
            <a:chOff x="0" y="0"/>
            <a:chExt cx="941" cy="585"/>
          </a:xfrm>
        </p:grpSpPr>
        <p:sp>
          <p:nvSpPr>
            <p:cNvPr id="55314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55315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55317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5318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5319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5320" name="Group 24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0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1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4" name="AutoShape 56"/>
          <p:cNvSpPr>
            <a:spLocks/>
          </p:cNvSpPr>
          <p:nvPr/>
        </p:nvSpPr>
        <p:spPr bwMode="auto">
          <a:xfrm>
            <a:off x="1066800" y="3733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5" name="Rectangle 6"/>
          <p:cNvSpPr>
            <a:spLocks/>
          </p:cNvSpPr>
          <p:nvPr/>
        </p:nvSpPr>
        <p:spPr bwMode="auto">
          <a:xfrm>
            <a:off x="1816100" y="30480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780853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63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633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633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6336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5633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5634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634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634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634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AutoShape 56"/>
          <p:cNvSpPr>
            <a:spLocks/>
          </p:cNvSpPr>
          <p:nvPr/>
        </p:nvSpPr>
        <p:spPr bwMode="auto">
          <a:xfrm>
            <a:off x="685800" y="3429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414046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735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7360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5736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5736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736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736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736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609399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837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837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837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837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838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838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8384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5838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5838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838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839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839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-1524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05438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6A6A6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39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6A6A6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940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940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9408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940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5941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5941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941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941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941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764689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041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0420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0421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0422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3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4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0429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0431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0432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60433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60434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60436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60437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0438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0439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4318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7493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70042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101725" y="25146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solidFill>
                  <a:srgbClr val="000000"/>
                </a:solidFill>
                <a:latin typeface="Calibri" pitchFamily="34" charset="0"/>
              </a:rPr>
              <a:t>text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1101725" y="36557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solidFill>
                  <a:srgbClr val="000000"/>
                </a:solidFill>
                <a:latin typeface="Calibri" pitchFamily="34" charset="0"/>
              </a:rPr>
              <a:t>text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828675" y="4724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solidFill>
                  <a:srgbClr val="000000"/>
                </a:solidFill>
                <a:latin typeface="Calibri" pitchFamily="34" charset="0"/>
              </a:rPr>
              <a:t>binary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828675" y="5867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solidFill>
                  <a:srgbClr val="000000"/>
                </a:solidFill>
                <a:latin typeface="Calibri" pitchFamily="34" charset="0"/>
              </a:rPr>
              <a:t>binary</a:t>
            </a: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3989388" y="2977233"/>
            <a:ext cx="0" cy="6803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4295775" y="3124200"/>
            <a:ext cx="25019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Compiler 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gcc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-S</a:t>
            </a: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4279900" y="4191000"/>
            <a:ext cx="30480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Assembler 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gcc</a:t>
            </a: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 or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295775" y="5334000"/>
            <a:ext cx="26384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Linker 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gcc</a:t>
            </a: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 or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ld</a:t>
            </a: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2373313" y="2579688"/>
            <a:ext cx="32639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C program (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p1.c p2.c</a:t>
            </a: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259013" y="3657600"/>
            <a:ext cx="34925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Calibri" pitchFamily="34" charset="0"/>
              </a:rPr>
              <a:t>Asm</a:t>
            </a: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 program (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p1.s p2.s</a:t>
            </a: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2144713" y="4800600"/>
            <a:ext cx="3721100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Object program (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p1.o p2.o</a:t>
            </a: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2131219" y="5943600"/>
            <a:ext cx="3748088" cy="397545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Executable program (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p</a:t>
            </a: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3989388" y="4055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>
            <a:off x="3989388" y="5198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6858000" y="4800600"/>
            <a:ext cx="2044700" cy="705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Static libraries (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.a</a:t>
            </a: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 flipH="1">
            <a:off x="5865813" y="5334000"/>
            <a:ext cx="990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8498" name="Rectangle 18"/>
          <p:cNvSpPr>
            <a:spLocks noGrp="1" noChangeArrowheads="1"/>
          </p:cNvSpPr>
          <p:nvPr>
            <p:ph type="title"/>
          </p:nvPr>
        </p:nvSpPr>
        <p:spPr>
          <a:xfrm>
            <a:off x="381000" y="341312"/>
            <a:ext cx="6997700" cy="573088"/>
          </a:xfrm>
        </p:spPr>
        <p:txBody>
          <a:bodyPr/>
          <a:lstStyle/>
          <a:p>
            <a:r>
              <a:rPr lang="en-US"/>
              <a:t>Turning C into Object Code</a:t>
            </a:r>
          </a:p>
        </p:txBody>
      </p:sp>
      <p:sp>
        <p:nvSpPr>
          <p:cNvPr id="14849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463675"/>
          </a:xfrm>
        </p:spPr>
        <p:txBody>
          <a:bodyPr/>
          <a:lstStyle/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Code in files  </a:t>
            </a:r>
            <a:r>
              <a:rPr lang="en-US" b="1" dirty="0">
                <a:latin typeface="Courier New" pitchFamily="49" charset="0"/>
              </a:rPr>
              <a:t>p1.c p2.c</a:t>
            </a:r>
            <a:endParaRPr lang="en-US" b="1" dirty="0">
              <a:latin typeface="Courier" pitchFamily="49" charset="0"/>
            </a:endParaRPr>
          </a:p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Compile with command:  </a:t>
            </a:r>
            <a:r>
              <a:rPr lang="en-US" b="1" dirty="0" err="1">
                <a:latin typeface="Courier New" pitchFamily="49" charset="0"/>
              </a:rPr>
              <a:t>gcc</a:t>
            </a:r>
            <a:r>
              <a:rPr lang="en-US" b="1" dirty="0">
                <a:latin typeface="Courier New" pitchFamily="49" charset="0"/>
              </a:rPr>
              <a:t> –O1 p1.c p2.c -o p</a:t>
            </a:r>
            <a:endParaRPr lang="en-US" b="1" dirty="0">
              <a:latin typeface="Courier" pitchFamily="49" charset="0"/>
            </a:endParaRP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Use basic optimizations (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-O1</a:t>
            </a:r>
            <a:r>
              <a:rPr lang="en-US" dirty="0"/>
              <a:t>)</a:t>
            </a: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Put resulting binary in file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2080194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1443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1445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1446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1447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8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9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1454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1456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61458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61459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61461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61462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1463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1465" name="Group 25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6" name="Rectangle 4"/>
          <p:cNvSpPr>
            <a:spLocks/>
          </p:cNvSpPr>
          <p:nvPr/>
        </p:nvSpPr>
        <p:spPr bwMode="auto">
          <a:xfrm>
            <a:off x="825500" y="16764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3294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24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IA32/Linux Stack Frame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5372100" cy="5435600"/>
          </a:xfrm>
          <a:ln/>
        </p:spPr>
        <p:txBody>
          <a:bodyPr/>
          <a:lstStyle/>
          <a:p>
            <a:r>
              <a:rPr lang="en-US" dirty="0"/>
              <a:t>Current Stack Frame (“Top” to Bottom)</a:t>
            </a:r>
          </a:p>
          <a:p>
            <a:pPr marL="552450" lvl="1"/>
            <a:r>
              <a:rPr lang="en-US" dirty="0"/>
              <a:t>“Argument build:”</a:t>
            </a:r>
            <a:br>
              <a:rPr lang="en-US" dirty="0"/>
            </a:br>
            <a:r>
              <a:rPr lang="en-US" dirty="0"/>
              <a:t>Parameters for function about to call</a:t>
            </a:r>
          </a:p>
          <a:p>
            <a:pPr marL="552450" lvl="1"/>
            <a:r>
              <a:rPr lang="en-US" dirty="0"/>
              <a:t>Local variables</a:t>
            </a:r>
            <a:br>
              <a:rPr lang="en-US" dirty="0"/>
            </a:br>
            <a:r>
              <a:rPr lang="en-US" dirty="0"/>
              <a:t>If can’t keep in registers</a:t>
            </a:r>
          </a:p>
          <a:p>
            <a:pPr marL="552450" lvl="1"/>
            <a:r>
              <a:rPr lang="en-US" dirty="0"/>
              <a:t>Saved register context</a:t>
            </a:r>
          </a:p>
          <a:p>
            <a:pPr marL="552450" lvl="1"/>
            <a:r>
              <a:rPr lang="en-US" dirty="0"/>
              <a:t>Old frame pointer</a:t>
            </a:r>
          </a:p>
          <a:p>
            <a:endParaRPr lang="en-US" dirty="0"/>
          </a:p>
          <a:p>
            <a:r>
              <a:rPr lang="en-US" dirty="0"/>
              <a:t>Caller Stack Frame</a:t>
            </a:r>
          </a:p>
          <a:p>
            <a:pPr marL="552450" lvl="1"/>
            <a:r>
              <a:rPr lang="en-US" dirty="0"/>
              <a:t>Return address</a:t>
            </a:r>
          </a:p>
          <a:p>
            <a:pPr marL="838200" lvl="2"/>
            <a:r>
              <a:rPr lang="en-US" dirty="0"/>
              <a:t>Pushed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/>
              <a:t>Arguments for this call</a:t>
            </a:r>
          </a:p>
        </p:txBody>
      </p:sp>
      <p:sp>
        <p:nvSpPr>
          <p:cNvPr id="62469" name="Rectangle 5"/>
          <p:cNvSpPr>
            <a:spLocks/>
          </p:cNvSpPr>
          <p:nvPr/>
        </p:nvSpPr>
        <p:spPr bwMode="auto">
          <a:xfrm>
            <a:off x="7366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62470" name="Rectangle 6"/>
          <p:cNvSpPr>
            <a:spLocks/>
          </p:cNvSpPr>
          <p:nvPr/>
        </p:nvSpPr>
        <p:spPr bwMode="auto">
          <a:xfrm>
            <a:off x="7366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62471" name="Rectangle 7"/>
          <p:cNvSpPr>
            <a:spLocks/>
          </p:cNvSpPr>
          <p:nvPr/>
        </p:nvSpPr>
        <p:spPr bwMode="auto">
          <a:xfrm>
            <a:off x="7366000" y="5699125"/>
            <a:ext cx="1270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62472" name="Rectangle 8"/>
          <p:cNvSpPr>
            <a:spLocks/>
          </p:cNvSpPr>
          <p:nvPr/>
        </p:nvSpPr>
        <p:spPr bwMode="auto">
          <a:xfrm>
            <a:off x="7366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2473" name="Rectangle 9"/>
          <p:cNvSpPr>
            <a:spLocks/>
          </p:cNvSpPr>
          <p:nvPr/>
        </p:nvSpPr>
        <p:spPr bwMode="auto">
          <a:xfrm>
            <a:off x="7366000" y="3581400"/>
            <a:ext cx="127000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Old %ebp</a:t>
            </a:r>
          </a:p>
        </p:txBody>
      </p:sp>
      <p:sp>
        <p:nvSpPr>
          <p:cNvPr id="62474" name="Rectangle 10"/>
          <p:cNvSpPr>
            <a:spLocks/>
          </p:cNvSpPr>
          <p:nvPr/>
        </p:nvSpPr>
        <p:spPr bwMode="auto">
          <a:xfrm>
            <a:off x="7366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</p:txBody>
      </p:sp>
      <p:sp>
        <p:nvSpPr>
          <p:cNvPr id="62475" name="Rectangle 11"/>
          <p:cNvSpPr>
            <a:spLocks/>
          </p:cNvSpPr>
          <p:nvPr/>
        </p:nvSpPr>
        <p:spPr bwMode="auto">
          <a:xfrm>
            <a:off x="6235700" y="21256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 sz="42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62476" name="AutoShape 12"/>
          <p:cNvSpPr>
            <a:spLocks/>
          </p:cNvSpPr>
          <p:nvPr/>
        </p:nvSpPr>
        <p:spPr bwMode="auto">
          <a:xfrm>
            <a:off x="6981825" y="129540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6469063" y="3732213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2478" name="Rectangle 14"/>
          <p:cNvSpPr>
            <a:spLocks/>
          </p:cNvSpPr>
          <p:nvPr/>
        </p:nvSpPr>
        <p:spPr bwMode="auto">
          <a:xfrm>
            <a:off x="4927600" y="3268663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Frame pointer</a:t>
            </a:r>
            <a:b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</a:b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6478588" y="6365875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2480" name="Rectangle 16"/>
          <p:cNvSpPr>
            <a:spLocks/>
          </p:cNvSpPr>
          <p:nvPr/>
        </p:nvSpPr>
        <p:spPr bwMode="auto">
          <a:xfrm>
            <a:off x="5005388" y="5897563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sz="42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</p:spTree>
    <p:extLst>
      <p:ext uri="{BB962C8B-B14F-4D97-AF65-F5344CB8AC3E}">
        <p14:creationId xmlns:p14="http://schemas.microsoft.com/office/powerpoint/2010/main" val="494287415"/>
      </p:ext>
    </p:extLst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Revisiting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swap</a:t>
            </a:r>
            <a:endParaRPr lang="en-US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4114800"/>
            <a:ext cx="39751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swap(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t0 =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t1;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t0;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3975100" cy="1879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course1 = 15213;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course2 = 18243;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call_swap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swap(&amp;course1, &amp;course2);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4" name="Rectangle 6"/>
          <p:cNvSpPr>
            <a:spLocks/>
          </p:cNvSpPr>
          <p:nvPr/>
        </p:nvSpPr>
        <p:spPr bwMode="auto">
          <a:xfrm>
            <a:off x="4648200" y="1447800"/>
            <a:ext cx="4279900" cy="20574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call_swap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subl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$8,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esp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$course2, 4(%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$course1, 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call	swap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</a:p>
        </p:txBody>
      </p:sp>
      <p:sp>
        <p:nvSpPr>
          <p:cNvPr id="63495" name="Rectangle 7"/>
          <p:cNvSpPr>
            <a:spLocks/>
          </p:cNvSpPr>
          <p:nvPr/>
        </p:nvSpPr>
        <p:spPr bwMode="auto">
          <a:xfrm>
            <a:off x="4648200" y="5334000"/>
            <a:ext cx="11557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&amp;course2</a:t>
            </a:r>
          </a:p>
        </p:txBody>
      </p:sp>
      <p:sp>
        <p:nvSpPr>
          <p:cNvPr id="63496" name="Rectangle 8"/>
          <p:cNvSpPr>
            <a:spLocks/>
          </p:cNvSpPr>
          <p:nvPr/>
        </p:nvSpPr>
        <p:spPr bwMode="auto">
          <a:xfrm>
            <a:off x="4648200" y="5715000"/>
            <a:ext cx="11557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&amp;course1</a:t>
            </a:r>
          </a:p>
        </p:txBody>
      </p:sp>
      <p:sp>
        <p:nvSpPr>
          <p:cNvPr id="63497" name="Rectangle 9"/>
          <p:cNvSpPr>
            <a:spLocks/>
          </p:cNvSpPr>
          <p:nvPr/>
        </p:nvSpPr>
        <p:spPr bwMode="auto">
          <a:xfrm>
            <a:off x="4648200" y="6096000"/>
            <a:ext cx="11557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5870575" y="6254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376988" y="6096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esp</a:t>
            </a:r>
            <a:endParaRPr lang="en-US" dirty="0">
              <a:solidFill>
                <a:srgbClr val="00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864225" y="3886200"/>
            <a:ext cx="1060450" cy="685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Resulting</a:t>
            </a:r>
            <a:endParaRPr lang="en-US" sz="42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4648200" y="3886200"/>
            <a:ext cx="11557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63502" name="Rectangle 14"/>
          <p:cNvSpPr>
            <a:spLocks/>
          </p:cNvSpPr>
          <p:nvPr/>
        </p:nvSpPr>
        <p:spPr bwMode="auto">
          <a:xfrm>
            <a:off x="4595813" y="1066800"/>
            <a:ext cx="3455987" cy="393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Calling </a:t>
            </a:r>
            <a:r>
              <a:rPr lang="en-US" sz="20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swap</a:t>
            </a:r>
            <a:r>
              <a:rPr lang="en-US" sz="20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 from </a:t>
            </a:r>
            <a:r>
              <a:rPr lang="en-US" sz="20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call_swap</a:t>
            </a: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H="1">
            <a:off x="5867400" y="5187950"/>
            <a:ext cx="45720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FFFFFF">
                  <a:lumMod val="50000"/>
                </a:srgbClr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6373813" y="50292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>
                    <a:lumMod val="50000"/>
                  </a:srgbClr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FFFFFF">
                    <a:lumMod val="50000"/>
                  </a:srgbClr>
                </a:solidFill>
                <a:latin typeface="Courier New Bold" charset="0"/>
                <a:cs typeface="Courier New Bold" charset="0"/>
                <a:sym typeface="Courier New Bold" charset="0"/>
              </a:rPr>
              <a:t>esp</a:t>
            </a:r>
            <a:endParaRPr lang="en-US" dirty="0">
              <a:solidFill>
                <a:srgbClr val="FFFFFF">
                  <a:lumMod val="50000"/>
                </a:srgbClr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 flipH="1">
            <a:off x="5867400" y="5900807"/>
            <a:ext cx="45720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FFFFFF">
                  <a:lumMod val="50000"/>
                </a:srgbClr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9" name="Rectangle 11"/>
          <p:cNvSpPr>
            <a:spLocks/>
          </p:cNvSpPr>
          <p:nvPr/>
        </p:nvSpPr>
        <p:spPr bwMode="auto">
          <a:xfrm>
            <a:off x="6373813" y="5742057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>
                    <a:lumMod val="50000"/>
                  </a:srgbClr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FFFFFF">
                    <a:lumMod val="50000"/>
                  </a:srgbClr>
                </a:solidFill>
                <a:latin typeface="Courier New Bold" charset="0"/>
                <a:cs typeface="Courier New Bold" charset="0"/>
                <a:sym typeface="Courier New Bold" charset="0"/>
              </a:rPr>
              <a:t>esp</a:t>
            </a:r>
            <a:endParaRPr lang="en-US" dirty="0">
              <a:solidFill>
                <a:srgbClr val="FFFFFF">
                  <a:lumMod val="50000"/>
                </a:srgbClr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0" name="Arc 19"/>
          <p:cNvSpPr/>
          <p:nvPr/>
        </p:nvSpPr>
        <p:spPr bwMode="auto">
          <a:xfrm>
            <a:off x="6934200" y="5257800"/>
            <a:ext cx="457200" cy="609600"/>
          </a:xfrm>
          <a:prstGeom prst="arc">
            <a:avLst>
              <a:gd name="adj1" fmla="val 16200000"/>
              <a:gd name="adj2" fmla="val 5488131"/>
            </a:avLst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Rectangle 11"/>
          <p:cNvSpPr>
            <a:spLocks/>
          </p:cNvSpPr>
          <p:nvPr/>
        </p:nvSpPr>
        <p:spPr bwMode="auto">
          <a:xfrm>
            <a:off x="7467600" y="5410200"/>
            <a:ext cx="50013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subl</a:t>
            </a:r>
            <a:endParaRPr lang="en-US" dirty="0">
              <a:solidFill>
                <a:srgbClr val="00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2" name="Rectangle 11"/>
          <p:cNvSpPr>
            <a:spLocks/>
          </p:cNvSpPr>
          <p:nvPr/>
        </p:nvSpPr>
        <p:spPr bwMode="auto">
          <a:xfrm>
            <a:off x="7467600" y="5894457"/>
            <a:ext cx="42319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</a:p>
        </p:txBody>
      </p:sp>
      <p:sp>
        <p:nvSpPr>
          <p:cNvPr id="23" name="Arc 22"/>
          <p:cNvSpPr/>
          <p:nvPr/>
        </p:nvSpPr>
        <p:spPr bwMode="auto">
          <a:xfrm>
            <a:off x="6934200" y="5867400"/>
            <a:ext cx="381000" cy="457200"/>
          </a:xfrm>
          <a:prstGeom prst="arc">
            <a:avLst>
              <a:gd name="adj1" fmla="val 16200000"/>
              <a:gd name="adj2" fmla="val 5488131"/>
            </a:avLst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406794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451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Revisiting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swap</a:t>
            </a:r>
            <a:endParaRPr lang="en-US">
              <a:latin typeface="Courier New Bold" charset="0"/>
              <a:sym typeface="Courier New Bold" charset="0"/>
            </a:endParaRPr>
          </a:p>
        </p:txBody>
      </p:sp>
      <p:sp>
        <p:nvSpPr>
          <p:cNvPr id="64516" name="Rectangle 4"/>
          <p:cNvSpPr>
            <a:spLocks/>
          </p:cNvSpPr>
          <p:nvPr/>
        </p:nvSpPr>
        <p:spPr bwMode="auto">
          <a:xfrm>
            <a:off x="457200" y="1828800"/>
            <a:ext cx="39751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swap(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t0 =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t1;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t0;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4517" name="Rectangle 5"/>
          <p:cNvSpPr>
            <a:spLocks/>
          </p:cNvSpPr>
          <p:nvPr/>
        </p:nvSpPr>
        <p:spPr bwMode="auto">
          <a:xfrm>
            <a:off x="4648200" y="1308100"/>
            <a:ext cx="3365500" cy="4140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swap: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12(%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ecx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4518" name="AutoShape 6"/>
          <p:cNvSpPr>
            <a:spLocks/>
          </p:cNvSpPr>
          <p:nvPr/>
        </p:nvSpPr>
        <p:spPr bwMode="auto">
          <a:xfrm>
            <a:off x="7848600" y="2667000"/>
            <a:ext cx="228600" cy="1600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4519" name="Rectangle 7"/>
          <p:cNvSpPr>
            <a:spLocks/>
          </p:cNvSpPr>
          <p:nvPr/>
        </p:nvSpPr>
        <p:spPr bwMode="auto">
          <a:xfrm>
            <a:off x="8208963" y="3302000"/>
            <a:ext cx="569912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Body</a:t>
            </a:r>
          </a:p>
        </p:txBody>
      </p:sp>
      <p:sp>
        <p:nvSpPr>
          <p:cNvPr id="64520" name="AutoShape 8"/>
          <p:cNvSpPr>
            <a:spLocks/>
          </p:cNvSpPr>
          <p:nvPr/>
        </p:nvSpPr>
        <p:spPr bwMode="auto">
          <a:xfrm>
            <a:off x="7848600" y="1689100"/>
            <a:ext cx="228600" cy="685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4521" name="Rectangle 9"/>
          <p:cNvSpPr>
            <a:spLocks/>
          </p:cNvSpPr>
          <p:nvPr/>
        </p:nvSpPr>
        <p:spPr bwMode="auto">
          <a:xfrm>
            <a:off x="8207375" y="1765300"/>
            <a:ext cx="390525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Set</a:t>
            </a:r>
            <a:endParaRPr lang="en-US" sz="42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Up</a:t>
            </a:r>
          </a:p>
        </p:txBody>
      </p:sp>
      <p:sp>
        <p:nvSpPr>
          <p:cNvPr id="64522" name="AutoShape 10"/>
          <p:cNvSpPr>
            <a:spLocks/>
          </p:cNvSpPr>
          <p:nvPr/>
        </p:nvSpPr>
        <p:spPr bwMode="auto">
          <a:xfrm>
            <a:off x="7848600" y="4572000"/>
            <a:ext cx="228600" cy="99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4523" name="Rectangle 11"/>
          <p:cNvSpPr>
            <a:spLocks/>
          </p:cNvSpPr>
          <p:nvPr/>
        </p:nvSpPr>
        <p:spPr bwMode="auto">
          <a:xfrm>
            <a:off x="8207375" y="4889500"/>
            <a:ext cx="642938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18025420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55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swap</a:t>
            </a:r>
            <a:r>
              <a:rPr lang="en-US"/>
              <a:t> Setup #1</a:t>
            </a:r>
          </a:p>
        </p:txBody>
      </p:sp>
      <p:sp>
        <p:nvSpPr>
          <p:cNvPr id="65540" name="Rectangle 4"/>
          <p:cNvSpPr>
            <a:spLocks/>
          </p:cNvSpPr>
          <p:nvPr/>
        </p:nvSpPr>
        <p:spPr bwMode="auto">
          <a:xfrm>
            <a:off x="1524000" y="5105400"/>
            <a:ext cx="5041900" cy="1143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swap:</a:t>
            </a:r>
            <a:endParaRPr lang="en-US" sz="42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u="sng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b="1" u="sn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b="1" u="sng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42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esp,%ebp</a:t>
            </a:r>
            <a:endParaRPr lang="en-US" sz="42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ebx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5541" name="Rectangle 5"/>
          <p:cNvSpPr>
            <a:spLocks/>
          </p:cNvSpPr>
          <p:nvPr/>
        </p:nvSpPr>
        <p:spPr bwMode="auto">
          <a:xfrm>
            <a:off x="5500688" y="1274763"/>
            <a:ext cx="205740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262699"/>
                </a:solidFill>
                <a:ea typeface="Calibri Bold" charset="0"/>
                <a:cs typeface="Calibri Bold" charset="0"/>
                <a:sym typeface="Calibri Bold" charset="0"/>
              </a:rPr>
              <a:t>Resulting Stack</a:t>
            </a:r>
          </a:p>
        </p:txBody>
      </p:sp>
      <p:sp>
        <p:nvSpPr>
          <p:cNvPr id="65542" name="Rectangle 6"/>
          <p:cNvSpPr>
            <a:spLocks/>
          </p:cNvSpPr>
          <p:nvPr/>
        </p:nvSpPr>
        <p:spPr bwMode="auto">
          <a:xfrm>
            <a:off x="1016000" y="3276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&amp;course2</a:t>
            </a:r>
          </a:p>
        </p:txBody>
      </p:sp>
      <p:sp>
        <p:nvSpPr>
          <p:cNvPr id="65543" name="Rectangle 7"/>
          <p:cNvSpPr>
            <a:spLocks/>
          </p:cNvSpPr>
          <p:nvPr/>
        </p:nvSpPr>
        <p:spPr bwMode="auto">
          <a:xfrm>
            <a:off x="1016000" y="3657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&amp;course1</a:t>
            </a:r>
          </a:p>
        </p:txBody>
      </p:sp>
      <p:sp>
        <p:nvSpPr>
          <p:cNvPr id="65544" name="Rectangle 8"/>
          <p:cNvSpPr>
            <a:spLocks/>
          </p:cNvSpPr>
          <p:nvPr/>
        </p:nvSpPr>
        <p:spPr bwMode="auto">
          <a:xfrm>
            <a:off x="1016000" y="4038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65545" name="Line 9"/>
          <p:cNvSpPr>
            <a:spLocks noChangeShapeType="1"/>
          </p:cNvSpPr>
          <p:nvPr/>
        </p:nvSpPr>
        <p:spPr bwMode="auto">
          <a:xfrm flipH="1">
            <a:off x="2454275" y="41973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5546" name="Rectangle 10"/>
          <p:cNvSpPr>
            <a:spLocks/>
          </p:cNvSpPr>
          <p:nvPr/>
        </p:nvSpPr>
        <p:spPr bwMode="auto">
          <a:xfrm>
            <a:off x="3100388" y="40259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65547" name="Rectangle 11"/>
          <p:cNvSpPr>
            <a:spLocks/>
          </p:cNvSpPr>
          <p:nvPr/>
        </p:nvSpPr>
        <p:spPr bwMode="auto">
          <a:xfrm>
            <a:off x="650875" y="1274763"/>
            <a:ext cx="1585913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262699"/>
                </a:solidFill>
                <a:ea typeface="Calibri Bold" charset="0"/>
                <a:cs typeface="Calibri Bold" charset="0"/>
                <a:sym typeface="Calibri Bold" charset="0"/>
              </a:rPr>
              <a:t>Entering Stack</a:t>
            </a:r>
          </a:p>
        </p:txBody>
      </p:sp>
      <p:sp>
        <p:nvSpPr>
          <p:cNvPr id="65548" name="Rectangle 12"/>
          <p:cNvSpPr>
            <a:spLocks/>
          </p:cNvSpPr>
          <p:nvPr/>
        </p:nvSpPr>
        <p:spPr bwMode="auto">
          <a:xfrm>
            <a:off x="1016000" y="18288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65549" name="Line 13"/>
          <p:cNvSpPr>
            <a:spLocks noChangeShapeType="1"/>
          </p:cNvSpPr>
          <p:nvPr/>
        </p:nvSpPr>
        <p:spPr bwMode="auto">
          <a:xfrm flipH="1">
            <a:off x="2451100" y="1981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5550" name="Rectangle 14"/>
          <p:cNvSpPr>
            <a:spLocks/>
          </p:cNvSpPr>
          <p:nvPr/>
        </p:nvSpPr>
        <p:spPr bwMode="auto">
          <a:xfrm>
            <a:off x="3097213" y="180975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5551" name="Rectangle 15"/>
          <p:cNvSpPr>
            <a:spLocks/>
          </p:cNvSpPr>
          <p:nvPr/>
        </p:nvSpPr>
        <p:spPr bwMode="auto">
          <a:xfrm>
            <a:off x="5715000" y="3276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yp</a:t>
            </a:r>
          </a:p>
        </p:txBody>
      </p:sp>
      <p:sp>
        <p:nvSpPr>
          <p:cNvPr id="65552" name="Rectangle 16"/>
          <p:cNvSpPr>
            <a:spLocks/>
          </p:cNvSpPr>
          <p:nvPr/>
        </p:nvSpPr>
        <p:spPr bwMode="auto">
          <a:xfrm>
            <a:off x="5715000" y="3657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xp</a:t>
            </a:r>
          </a:p>
        </p:txBody>
      </p:sp>
      <p:sp>
        <p:nvSpPr>
          <p:cNvPr id="65553" name="Rectangle 17"/>
          <p:cNvSpPr>
            <a:spLocks/>
          </p:cNvSpPr>
          <p:nvPr/>
        </p:nvSpPr>
        <p:spPr bwMode="auto">
          <a:xfrm>
            <a:off x="5715000" y="4038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65554" name="Rectangle 18"/>
          <p:cNvSpPr>
            <a:spLocks/>
          </p:cNvSpPr>
          <p:nvPr/>
        </p:nvSpPr>
        <p:spPr bwMode="auto">
          <a:xfrm>
            <a:off x="5715000" y="44196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5555" name="Line 19"/>
          <p:cNvSpPr>
            <a:spLocks noChangeShapeType="1"/>
          </p:cNvSpPr>
          <p:nvPr/>
        </p:nvSpPr>
        <p:spPr bwMode="auto">
          <a:xfrm flipH="1">
            <a:off x="7073900" y="19939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5556" name="Rectangle 20"/>
          <p:cNvSpPr>
            <a:spLocks/>
          </p:cNvSpPr>
          <p:nvPr/>
        </p:nvSpPr>
        <p:spPr bwMode="auto">
          <a:xfrm>
            <a:off x="7720013" y="182245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5557" name="Rectangle 21"/>
          <p:cNvSpPr>
            <a:spLocks/>
          </p:cNvSpPr>
          <p:nvPr/>
        </p:nvSpPr>
        <p:spPr bwMode="auto">
          <a:xfrm>
            <a:off x="5715000" y="18288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65558" name="Line 22"/>
          <p:cNvSpPr>
            <a:spLocks noChangeShapeType="1"/>
          </p:cNvSpPr>
          <p:nvPr/>
        </p:nvSpPr>
        <p:spPr bwMode="auto">
          <a:xfrm flipH="1">
            <a:off x="7064375" y="46164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5559" name="Rectangle 23"/>
          <p:cNvSpPr>
            <a:spLocks/>
          </p:cNvSpPr>
          <p:nvPr/>
        </p:nvSpPr>
        <p:spPr bwMode="auto">
          <a:xfrm>
            <a:off x="7710488" y="44450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65560" name="Freeform 24"/>
          <p:cNvSpPr>
            <a:spLocks/>
          </p:cNvSpPr>
          <p:nvPr/>
        </p:nvSpPr>
        <p:spPr bwMode="auto">
          <a:xfrm>
            <a:off x="6832600" y="2057400"/>
            <a:ext cx="1016000" cy="25146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1600" y="10473"/>
              </a:cxn>
              <a:cxn ang="0">
                <a:pos x="783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0" y="21600"/>
                  <a:pt x="21600" y="17345"/>
                  <a:pt x="21600" y="10473"/>
                </a:cubicBezTo>
                <a:cubicBezTo>
                  <a:pt x="21600" y="3600"/>
                  <a:pt x="7830" y="0"/>
                  <a:pt x="783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461145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65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swap</a:t>
            </a:r>
            <a:r>
              <a:rPr lang="en-US"/>
              <a:t> Setup #2</a:t>
            </a:r>
          </a:p>
        </p:txBody>
      </p:sp>
      <p:sp>
        <p:nvSpPr>
          <p:cNvPr id="66564" name="Rectangle 4"/>
          <p:cNvSpPr>
            <a:spLocks/>
          </p:cNvSpPr>
          <p:nvPr/>
        </p:nvSpPr>
        <p:spPr bwMode="auto">
          <a:xfrm>
            <a:off x="1524000" y="5105400"/>
            <a:ext cx="5041900" cy="1143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swap:</a:t>
            </a:r>
            <a:endParaRPr lang="en-US" sz="42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ebp</a:t>
            </a:r>
            <a:endParaRPr lang="en-US" sz="42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u="sng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u="sn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b="1" u="sng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esp,%ebp</a:t>
            </a:r>
            <a:endParaRPr lang="en-US" sz="4200" b="1" u="sng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ebx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6565" name="Rectangle 5"/>
          <p:cNvSpPr>
            <a:spLocks/>
          </p:cNvSpPr>
          <p:nvPr/>
        </p:nvSpPr>
        <p:spPr bwMode="auto">
          <a:xfrm>
            <a:off x="5500688" y="1274763"/>
            <a:ext cx="205740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262699"/>
                </a:solidFill>
                <a:ea typeface="Calibri Bold" charset="0"/>
                <a:cs typeface="Calibri Bold" charset="0"/>
                <a:sym typeface="Calibri Bold" charset="0"/>
              </a:rPr>
              <a:t>Resulting Stack</a:t>
            </a:r>
          </a:p>
        </p:txBody>
      </p:sp>
      <p:sp>
        <p:nvSpPr>
          <p:cNvPr id="66566" name="Rectangle 6"/>
          <p:cNvSpPr>
            <a:spLocks/>
          </p:cNvSpPr>
          <p:nvPr/>
        </p:nvSpPr>
        <p:spPr bwMode="auto">
          <a:xfrm>
            <a:off x="1016000" y="3276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&amp;course2</a:t>
            </a:r>
          </a:p>
        </p:txBody>
      </p:sp>
      <p:sp>
        <p:nvSpPr>
          <p:cNvPr id="66567" name="Rectangle 7"/>
          <p:cNvSpPr>
            <a:spLocks/>
          </p:cNvSpPr>
          <p:nvPr/>
        </p:nvSpPr>
        <p:spPr bwMode="auto">
          <a:xfrm>
            <a:off x="1016000" y="3657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&amp;course1</a:t>
            </a:r>
          </a:p>
        </p:txBody>
      </p:sp>
      <p:sp>
        <p:nvSpPr>
          <p:cNvPr id="66568" name="Rectangle 8"/>
          <p:cNvSpPr>
            <a:spLocks/>
          </p:cNvSpPr>
          <p:nvPr/>
        </p:nvSpPr>
        <p:spPr bwMode="auto">
          <a:xfrm>
            <a:off x="1016000" y="4038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 flipH="1">
            <a:off x="2454275" y="41973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6570" name="Rectangle 10"/>
          <p:cNvSpPr>
            <a:spLocks/>
          </p:cNvSpPr>
          <p:nvPr/>
        </p:nvSpPr>
        <p:spPr bwMode="auto">
          <a:xfrm>
            <a:off x="3100388" y="40259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66571" name="Rectangle 11"/>
          <p:cNvSpPr>
            <a:spLocks/>
          </p:cNvSpPr>
          <p:nvPr/>
        </p:nvSpPr>
        <p:spPr bwMode="auto">
          <a:xfrm>
            <a:off x="650875" y="1274763"/>
            <a:ext cx="1585913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262699"/>
                </a:solidFill>
                <a:ea typeface="Calibri Bold" charset="0"/>
                <a:cs typeface="Calibri Bold" charset="0"/>
                <a:sym typeface="Calibri Bold" charset="0"/>
              </a:rPr>
              <a:t>Entering Stack</a:t>
            </a:r>
          </a:p>
        </p:txBody>
      </p:sp>
      <p:sp>
        <p:nvSpPr>
          <p:cNvPr id="66572" name="Rectangle 12"/>
          <p:cNvSpPr>
            <a:spLocks/>
          </p:cNvSpPr>
          <p:nvPr/>
        </p:nvSpPr>
        <p:spPr bwMode="auto">
          <a:xfrm>
            <a:off x="1016000" y="18288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 flipH="1">
            <a:off x="2451100" y="1981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6574" name="Rectangle 14"/>
          <p:cNvSpPr>
            <a:spLocks/>
          </p:cNvSpPr>
          <p:nvPr/>
        </p:nvSpPr>
        <p:spPr bwMode="auto">
          <a:xfrm>
            <a:off x="3097213" y="180975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6575" name="Rectangle 15"/>
          <p:cNvSpPr>
            <a:spLocks/>
          </p:cNvSpPr>
          <p:nvPr/>
        </p:nvSpPr>
        <p:spPr bwMode="auto">
          <a:xfrm>
            <a:off x="5715000" y="3276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yp</a:t>
            </a:r>
          </a:p>
        </p:txBody>
      </p:sp>
      <p:sp>
        <p:nvSpPr>
          <p:cNvPr id="66576" name="Rectangle 16"/>
          <p:cNvSpPr>
            <a:spLocks/>
          </p:cNvSpPr>
          <p:nvPr/>
        </p:nvSpPr>
        <p:spPr bwMode="auto">
          <a:xfrm>
            <a:off x="5715000" y="3657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xp</a:t>
            </a:r>
          </a:p>
        </p:txBody>
      </p:sp>
      <p:sp>
        <p:nvSpPr>
          <p:cNvPr id="66577" name="Rectangle 17"/>
          <p:cNvSpPr>
            <a:spLocks/>
          </p:cNvSpPr>
          <p:nvPr/>
        </p:nvSpPr>
        <p:spPr bwMode="auto">
          <a:xfrm>
            <a:off x="5715000" y="4038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66578" name="Rectangle 18"/>
          <p:cNvSpPr>
            <a:spLocks/>
          </p:cNvSpPr>
          <p:nvPr/>
        </p:nvSpPr>
        <p:spPr bwMode="auto">
          <a:xfrm>
            <a:off x="5715000" y="44196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6579" name="Line 19"/>
          <p:cNvSpPr>
            <a:spLocks noChangeShapeType="1"/>
          </p:cNvSpPr>
          <p:nvPr/>
        </p:nvSpPr>
        <p:spPr bwMode="auto">
          <a:xfrm flipH="1">
            <a:off x="7061200" y="4418013"/>
            <a:ext cx="454025" cy="101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6580" name="Rectangle 20"/>
          <p:cNvSpPr>
            <a:spLocks/>
          </p:cNvSpPr>
          <p:nvPr/>
        </p:nvSpPr>
        <p:spPr bwMode="auto">
          <a:xfrm>
            <a:off x="7580313" y="427355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6581" name="Rectangle 21"/>
          <p:cNvSpPr>
            <a:spLocks/>
          </p:cNvSpPr>
          <p:nvPr/>
        </p:nvSpPr>
        <p:spPr bwMode="auto">
          <a:xfrm>
            <a:off x="5715000" y="18288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66582" name="Line 22"/>
          <p:cNvSpPr>
            <a:spLocks noChangeShapeType="1"/>
          </p:cNvSpPr>
          <p:nvPr/>
        </p:nvSpPr>
        <p:spPr bwMode="auto">
          <a:xfrm flipH="1">
            <a:off x="7064375" y="46926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6583" name="Rectangle 23"/>
          <p:cNvSpPr>
            <a:spLocks/>
          </p:cNvSpPr>
          <p:nvPr/>
        </p:nvSpPr>
        <p:spPr bwMode="auto">
          <a:xfrm>
            <a:off x="7558088" y="45339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66584" name="Freeform 24"/>
          <p:cNvSpPr>
            <a:spLocks/>
          </p:cNvSpPr>
          <p:nvPr/>
        </p:nvSpPr>
        <p:spPr bwMode="auto">
          <a:xfrm>
            <a:off x="6832600" y="2057400"/>
            <a:ext cx="1016000" cy="25146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1600" y="10473"/>
              </a:cxn>
              <a:cxn ang="0">
                <a:pos x="783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0" y="21600"/>
                  <a:pt x="21600" y="17345"/>
                  <a:pt x="21600" y="10473"/>
                </a:cubicBezTo>
                <a:cubicBezTo>
                  <a:pt x="21600" y="3600"/>
                  <a:pt x="7830" y="0"/>
                  <a:pt x="783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970941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75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swap</a:t>
            </a:r>
            <a:r>
              <a:rPr lang="en-US"/>
              <a:t> Setup #3</a:t>
            </a:r>
          </a:p>
        </p:txBody>
      </p:sp>
      <p:sp>
        <p:nvSpPr>
          <p:cNvPr id="67588" name="Rectangle 4"/>
          <p:cNvSpPr>
            <a:spLocks/>
          </p:cNvSpPr>
          <p:nvPr/>
        </p:nvSpPr>
        <p:spPr bwMode="auto">
          <a:xfrm>
            <a:off x="1524000" y="5105400"/>
            <a:ext cx="5041900" cy="1143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swap:</a:t>
            </a:r>
            <a:endParaRPr lang="en-US" sz="42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ebp</a:t>
            </a:r>
            <a:endParaRPr lang="en-US" sz="42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esp,%ebp</a:t>
            </a:r>
            <a:endParaRPr lang="en-US" sz="4200" b="1" u="sng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u="sng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b="1" u="sn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b="1" u="sng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b="1" u="sng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7589" name="Rectangle 5"/>
          <p:cNvSpPr>
            <a:spLocks/>
          </p:cNvSpPr>
          <p:nvPr/>
        </p:nvSpPr>
        <p:spPr bwMode="auto">
          <a:xfrm>
            <a:off x="5500688" y="1274763"/>
            <a:ext cx="205740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262699"/>
                </a:solidFill>
                <a:ea typeface="Calibri Bold" charset="0"/>
                <a:cs typeface="Calibri Bold" charset="0"/>
                <a:sym typeface="Calibri Bold" charset="0"/>
              </a:rPr>
              <a:t>Resulting Stack</a:t>
            </a:r>
          </a:p>
        </p:txBody>
      </p:sp>
      <p:sp>
        <p:nvSpPr>
          <p:cNvPr id="67590" name="Rectangle 6"/>
          <p:cNvSpPr>
            <a:spLocks/>
          </p:cNvSpPr>
          <p:nvPr/>
        </p:nvSpPr>
        <p:spPr bwMode="auto">
          <a:xfrm>
            <a:off x="1016000" y="3276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&amp;course2</a:t>
            </a:r>
          </a:p>
        </p:txBody>
      </p:sp>
      <p:sp>
        <p:nvSpPr>
          <p:cNvPr id="67591" name="Rectangle 7"/>
          <p:cNvSpPr>
            <a:spLocks/>
          </p:cNvSpPr>
          <p:nvPr/>
        </p:nvSpPr>
        <p:spPr bwMode="auto">
          <a:xfrm>
            <a:off x="1016000" y="3657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&amp;course1</a:t>
            </a:r>
          </a:p>
        </p:txBody>
      </p:sp>
      <p:sp>
        <p:nvSpPr>
          <p:cNvPr id="67592" name="Rectangle 8"/>
          <p:cNvSpPr>
            <a:spLocks/>
          </p:cNvSpPr>
          <p:nvPr/>
        </p:nvSpPr>
        <p:spPr bwMode="auto">
          <a:xfrm>
            <a:off x="1016000" y="4038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 flipH="1">
            <a:off x="2454275" y="41973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7594" name="Rectangle 10"/>
          <p:cNvSpPr>
            <a:spLocks/>
          </p:cNvSpPr>
          <p:nvPr/>
        </p:nvSpPr>
        <p:spPr bwMode="auto">
          <a:xfrm>
            <a:off x="3100388" y="40259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67595" name="Rectangle 11"/>
          <p:cNvSpPr>
            <a:spLocks/>
          </p:cNvSpPr>
          <p:nvPr/>
        </p:nvSpPr>
        <p:spPr bwMode="auto">
          <a:xfrm>
            <a:off x="650875" y="1274763"/>
            <a:ext cx="1585913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262699"/>
                </a:solidFill>
                <a:ea typeface="Calibri Bold" charset="0"/>
                <a:cs typeface="Calibri Bold" charset="0"/>
                <a:sym typeface="Calibri Bold" charset="0"/>
              </a:rPr>
              <a:t>Entering Stack</a:t>
            </a:r>
          </a:p>
        </p:txBody>
      </p:sp>
      <p:sp>
        <p:nvSpPr>
          <p:cNvPr id="67596" name="Rectangle 12"/>
          <p:cNvSpPr>
            <a:spLocks/>
          </p:cNvSpPr>
          <p:nvPr/>
        </p:nvSpPr>
        <p:spPr bwMode="auto">
          <a:xfrm>
            <a:off x="1016000" y="18288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67597" name="Line 13"/>
          <p:cNvSpPr>
            <a:spLocks noChangeShapeType="1"/>
          </p:cNvSpPr>
          <p:nvPr/>
        </p:nvSpPr>
        <p:spPr bwMode="auto">
          <a:xfrm flipH="1">
            <a:off x="2451100" y="1981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7598" name="Rectangle 14"/>
          <p:cNvSpPr>
            <a:spLocks/>
          </p:cNvSpPr>
          <p:nvPr/>
        </p:nvSpPr>
        <p:spPr bwMode="auto">
          <a:xfrm>
            <a:off x="3097213" y="180975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7599" name="Rectangle 15"/>
          <p:cNvSpPr>
            <a:spLocks/>
          </p:cNvSpPr>
          <p:nvPr/>
        </p:nvSpPr>
        <p:spPr bwMode="auto">
          <a:xfrm>
            <a:off x="5715000" y="3276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yp</a:t>
            </a:r>
          </a:p>
        </p:txBody>
      </p:sp>
      <p:sp>
        <p:nvSpPr>
          <p:cNvPr id="67600" name="Rectangle 16"/>
          <p:cNvSpPr>
            <a:spLocks/>
          </p:cNvSpPr>
          <p:nvPr/>
        </p:nvSpPr>
        <p:spPr bwMode="auto">
          <a:xfrm>
            <a:off x="5715000" y="3657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xp</a:t>
            </a:r>
          </a:p>
        </p:txBody>
      </p:sp>
      <p:sp>
        <p:nvSpPr>
          <p:cNvPr id="67601" name="Rectangle 17"/>
          <p:cNvSpPr>
            <a:spLocks/>
          </p:cNvSpPr>
          <p:nvPr/>
        </p:nvSpPr>
        <p:spPr bwMode="auto">
          <a:xfrm>
            <a:off x="5715000" y="4038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67602" name="Rectangle 18"/>
          <p:cNvSpPr>
            <a:spLocks/>
          </p:cNvSpPr>
          <p:nvPr/>
        </p:nvSpPr>
        <p:spPr bwMode="auto">
          <a:xfrm>
            <a:off x="5715000" y="44196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7603" name="Line 19"/>
          <p:cNvSpPr>
            <a:spLocks noChangeShapeType="1"/>
          </p:cNvSpPr>
          <p:nvPr/>
        </p:nvSpPr>
        <p:spPr bwMode="auto">
          <a:xfrm flipH="1">
            <a:off x="7059613" y="49911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7604" name="Rectangle 20"/>
          <p:cNvSpPr>
            <a:spLocks/>
          </p:cNvSpPr>
          <p:nvPr/>
        </p:nvSpPr>
        <p:spPr bwMode="auto">
          <a:xfrm>
            <a:off x="7593013" y="445135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7605" name="Rectangle 21"/>
          <p:cNvSpPr>
            <a:spLocks/>
          </p:cNvSpPr>
          <p:nvPr/>
        </p:nvSpPr>
        <p:spPr bwMode="auto">
          <a:xfrm>
            <a:off x="5715000" y="18288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67606" name="Line 22"/>
          <p:cNvSpPr>
            <a:spLocks noChangeShapeType="1"/>
          </p:cNvSpPr>
          <p:nvPr/>
        </p:nvSpPr>
        <p:spPr bwMode="auto">
          <a:xfrm flipH="1">
            <a:off x="7064375" y="46164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7607" name="Rectangle 23"/>
          <p:cNvSpPr>
            <a:spLocks/>
          </p:cNvSpPr>
          <p:nvPr/>
        </p:nvSpPr>
        <p:spPr bwMode="auto">
          <a:xfrm>
            <a:off x="7596188" y="48260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67608" name="Freeform 24"/>
          <p:cNvSpPr>
            <a:spLocks/>
          </p:cNvSpPr>
          <p:nvPr/>
        </p:nvSpPr>
        <p:spPr bwMode="auto">
          <a:xfrm>
            <a:off x="6832600" y="2057400"/>
            <a:ext cx="1016000" cy="25146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1600" y="10473"/>
              </a:cxn>
              <a:cxn ang="0">
                <a:pos x="783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0" y="21600"/>
                  <a:pt x="21600" y="17345"/>
                  <a:pt x="21600" y="10473"/>
                </a:cubicBezTo>
                <a:cubicBezTo>
                  <a:pt x="21600" y="3600"/>
                  <a:pt x="7830" y="0"/>
                  <a:pt x="783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7609" name="Rectangle 25"/>
          <p:cNvSpPr>
            <a:spLocks/>
          </p:cNvSpPr>
          <p:nvPr/>
        </p:nvSpPr>
        <p:spPr bwMode="auto">
          <a:xfrm>
            <a:off x="5715000" y="48006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</a:p>
        </p:txBody>
      </p:sp>
    </p:spTree>
    <p:extLst>
      <p:ext uri="{BB962C8B-B14F-4D97-AF65-F5344CB8AC3E}">
        <p14:creationId xmlns:p14="http://schemas.microsoft.com/office/powerpoint/2010/main" val="3533101294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/>
          </p:cNvSpPr>
          <p:nvPr/>
        </p:nvSpPr>
        <p:spPr bwMode="auto">
          <a:xfrm>
            <a:off x="2298700" y="4025900"/>
            <a:ext cx="3403600" cy="381000"/>
          </a:xfrm>
          <a:prstGeom prst="rect">
            <a:avLst/>
          </a:prstGeom>
          <a:solidFill>
            <a:srgbClr val="F1C7C7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8610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8611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swap</a:t>
            </a:r>
            <a:r>
              <a:rPr lang="en-US"/>
              <a:t> Body</a:t>
            </a:r>
          </a:p>
        </p:txBody>
      </p:sp>
      <p:sp>
        <p:nvSpPr>
          <p:cNvPr id="68613" name="Rectangle 5"/>
          <p:cNvSpPr>
            <a:spLocks/>
          </p:cNvSpPr>
          <p:nvPr/>
        </p:nvSpPr>
        <p:spPr bwMode="auto">
          <a:xfrm>
            <a:off x="1003300" y="5359400"/>
            <a:ext cx="5041900" cy="838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get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xp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12(%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get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yp</a:t>
            </a:r>
            <a:endParaRPr lang="en-US" sz="42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 . .</a:t>
            </a:r>
          </a:p>
        </p:txBody>
      </p:sp>
      <p:sp>
        <p:nvSpPr>
          <p:cNvPr id="68614" name="Rectangle 6"/>
          <p:cNvSpPr>
            <a:spLocks/>
          </p:cNvSpPr>
          <p:nvPr/>
        </p:nvSpPr>
        <p:spPr bwMode="auto">
          <a:xfrm>
            <a:off x="5500688" y="1274763"/>
            <a:ext cx="205740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262699"/>
                </a:solidFill>
                <a:ea typeface="Calibri Bold" charset="0"/>
                <a:cs typeface="Calibri Bold" charset="0"/>
                <a:sym typeface="Calibri Bold" charset="0"/>
              </a:rPr>
              <a:t>Resulting Stack</a:t>
            </a:r>
          </a:p>
        </p:txBody>
      </p:sp>
      <p:sp>
        <p:nvSpPr>
          <p:cNvPr id="68615" name="Rectangle 7"/>
          <p:cNvSpPr>
            <a:spLocks/>
          </p:cNvSpPr>
          <p:nvPr/>
        </p:nvSpPr>
        <p:spPr bwMode="auto">
          <a:xfrm>
            <a:off x="1016000" y="3276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&amp;course2</a:t>
            </a:r>
          </a:p>
        </p:txBody>
      </p:sp>
      <p:sp>
        <p:nvSpPr>
          <p:cNvPr id="68616" name="Rectangle 8"/>
          <p:cNvSpPr>
            <a:spLocks/>
          </p:cNvSpPr>
          <p:nvPr/>
        </p:nvSpPr>
        <p:spPr bwMode="auto">
          <a:xfrm>
            <a:off x="1016000" y="3657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&amp;course1</a:t>
            </a:r>
          </a:p>
        </p:txBody>
      </p:sp>
      <p:sp>
        <p:nvSpPr>
          <p:cNvPr id="68617" name="Rectangle 9"/>
          <p:cNvSpPr>
            <a:spLocks/>
          </p:cNvSpPr>
          <p:nvPr/>
        </p:nvSpPr>
        <p:spPr bwMode="auto">
          <a:xfrm>
            <a:off x="1016000" y="4038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 flipH="1">
            <a:off x="2454275" y="41973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8619" name="Rectangle 11"/>
          <p:cNvSpPr>
            <a:spLocks/>
          </p:cNvSpPr>
          <p:nvPr/>
        </p:nvSpPr>
        <p:spPr bwMode="auto">
          <a:xfrm>
            <a:off x="3100388" y="40259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68620" name="Rectangle 12"/>
          <p:cNvSpPr>
            <a:spLocks/>
          </p:cNvSpPr>
          <p:nvPr/>
        </p:nvSpPr>
        <p:spPr bwMode="auto">
          <a:xfrm>
            <a:off x="650875" y="1274763"/>
            <a:ext cx="1585913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262699"/>
                </a:solidFill>
                <a:ea typeface="Calibri Bold" charset="0"/>
                <a:cs typeface="Calibri Bold" charset="0"/>
                <a:sym typeface="Calibri Bold" charset="0"/>
              </a:rPr>
              <a:t>Entering Stack</a:t>
            </a:r>
          </a:p>
        </p:txBody>
      </p:sp>
      <p:sp>
        <p:nvSpPr>
          <p:cNvPr id="68621" name="Rectangle 13"/>
          <p:cNvSpPr>
            <a:spLocks/>
          </p:cNvSpPr>
          <p:nvPr/>
        </p:nvSpPr>
        <p:spPr bwMode="auto">
          <a:xfrm>
            <a:off x="1016000" y="18288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68622" name="Line 14"/>
          <p:cNvSpPr>
            <a:spLocks noChangeShapeType="1"/>
          </p:cNvSpPr>
          <p:nvPr/>
        </p:nvSpPr>
        <p:spPr bwMode="auto">
          <a:xfrm flipH="1">
            <a:off x="2451100" y="1981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8623" name="Rectangle 15"/>
          <p:cNvSpPr>
            <a:spLocks/>
          </p:cNvSpPr>
          <p:nvPr/>
        </p:nvSpPr>
        <p:spPr bwMode="auto">
          <a:xfrm>
            <a:off x="3097213" y="180975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8624" name="Rectangle 16"/>
          <p:cNvSpPr>
            <a:spLocks/>
          </p:cNvSpPr>
          <p:nvPr/>
        </p:nvSpPr>
        <p:spPr bwMode="auto">
          <a:xfrm>
            <a:off x="5715000" y="3276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yp</a:t>
            </a:r>
          </a:p>
        </p:txBody>
      </p:sp>
      <p:sp>
        <p:nvSpPr>
          <p:cNvPr id="68625" name="Rectangle 17"/>
          <p:cNvSpPr>
            <a:spLocks/>
          </p:cNvSpPr>
          <p:nvPr/>
        </p:nvSpPr>
        <p:spPr bwMode="auto">
          <a:xfrm>
            <a:off x="5715000" y="3657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xp</a:t>
            </a:r>
          </a:p>
        </p:txBody>
      </p:sp>
      <p:sp>
        <p:nvSpPr>
          <p:cNvPr id="68626" name="Rectangle 18"/>
          <p:cNvSpPr>
            <a:spLocks/>
          </p:cNvSpPr>
          <p:nvPr/>
        </p:nvSpPr>
        <p:spPr bwMode="auto">
          <a:xfrm>
            <a:off x="5715000" y="4038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68627" name="Rectangle 19"/>
          <p:cNvSpPr>
            <a:spLocks/>
          </p:cNvSpPr>
          <p:nvPr/>
        </p:nvSpPr>
        <p:spPr bwMode="auto">
          <a:xfrm>
            <a:off x="5715000" y="44196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8628" name="Line 20"/>
          <p:cNvSpPr>
            <a:spLocks noChangeShapeType="1"/>
          </p:cNvSpPr>
          <p:nvPr/>
        </p:nvSpPr>
        <p:spPr bwMode="auto">
          <a:xfrm flipH="1">
            <a:off x="7059613" y="49911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8629" name="Rectangle 21"/>
          <p:cNvSpPr>
            <a:spLocks/>
          </p:cNvSpPr>
          <p:nvPr/>
        </p:nvSpPr>
        <p:spPr bwMode="auto">
          <a:xfrm>
            <a:off x="7593013" y="445135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8630" name="Rectangle 22"/>
          <p:cNvSpPr>
            <a:spLocks/>
          </p:cNvSpPr>
          <p:nvPr/>
        </p:nvSpPr>
        <p:spPr bwMode="auto">
          <a:xfrm>
            <a:off x="5715000" y="18288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68631" name="Line 23"/>
          <p:cNvSpPr>
            <a:spLocks noChangeShapeType="1"/>
          </p:cNvSpPr>
          <p:nvPr/>
        </p:nvSpPr>
        <p:spPr bwMode="auto">
          <a:xfrm flipH="1">
            <a:off x="7064375" y="46164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8632" name="Rectangle 24"/>
          <p:cNvSpPr>
            <a:spLocks/>
          </p:cNvSpPr>
          <p:nvPr/>
        </p:nvSpPr>
        <p:spPr bwMode="auto">
          <a:xfrm>
            <a:off x="7596188" y="48260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68633" name="Freeform 25"/>
          <p:cNvSpPr>
            <a:spLocks/>
          </p:cNvSpPr>
          <p:nvPr/>
        </p:nvSpPr>
        <p:spPr bwMode="auto">
          <a:xfrm>
            <a:off x="6832600" y="2057400"/>
            <a:ext cx="1016000" cy="25146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1600" y="10473"/>
              </a:cxn>
              <a:cxn ang="0">
                <a:pos x="783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0" y="21600"/>
                  <a:pt x="21600" y="17345"/>
                  <a:pt x="21600" y="10473"/>
                </a:cubicBezTo>
                <a:cubicBezTo>
                  <a:pt x="21600" y="3600"/>
                  <a:pt x="7830" y="0"/>
                  <a:pt x="783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8634" name="Rectangle 26"/>
          <p:cNvSpPr>
            <a:spLocks/>
          </p:cNvSpPr>
          <p:nvPr/>
        </p:nvSpPr>
        <p:spPr bwMode="auto">
          <a:xfrm>
            <a:off x="5715000" y="48006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</a:p>
        </p:txBody>
      </p:sp>
      <p:sp>
        <p:nvSpPr>
          <p:cNvPr id="68635" name="Rectangle 27"/>
          <p:cNvSpPr>
            <a:spLocks/>
          </p:cNvSpPr>
          <p:nvPr/>
        </p:nvSpPr>
        <p:spPr bwMode="auto">
          <a:xfrm>
            <a:off x="2298700" y="3276600"/>
            <a:ext cx="3403600" cy="381000"/>
          </a:xfrm>
          <a:prstGeom prst="rect">
            <a:avLst/>
          </a:prstGeom>
          <a:solidFill>
            <a:srgbClr val="CDF1C5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8636" name="Rectangle 28"/>
          <p:cNvSpPr>
            <a:spLocks/>
          </p:cNvSpPr>
          <p:nvPr/>
        </p:nvSpPr>
        <p:spPr bwMode="auto">
          <a:xfrm>
            <a:off x="2298700" y="3644900"/>
            <a:ext cx="3403600" cy="381000"/>
          </a:xfrm>
          <a:prstGeom prst="rect">
            <a:avLst/>
          </a:prstGeom>
          <a:solidFill>
            <a:srgbClr val="FFFEB2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8637" name="Rectangle 29"/>
          <p:cNvSpPr>
            <a:spLocks/>
          </p:cNvSpPr>
          <p:nvPr/>
        </p:nvSpPr>
        <p:spPr bwMode="auto">
          <a:xfrm>
            <a:off x="3446463" y="2921000"/>
            <a:ext cx="225425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666666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Offset relative to %ebp</a:t>
            </a:r>
          </a:p>
        </p:txBody>
      </p:sp>
      <p:sp>
        <p:nvSpPr>
          <p:cNvPr id="68638" name="Rectangle 30"/>
          <p:cNvSpPr>
            <a:spLocks/>
          </p:cNvSpPr>
          <p:nvPr/>
        </p:nvSpPr>
        <p:spPr bwMode="auto">
          <a:xfrm>
            <a:off x="5327650" y="3289300"/>
            <a:ext cx="320675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12</a:t>
            </a:r>
          </a:p>
        </p:txBody>
      </p:sp>
      <p:sp>
        <p:nvSpPr>
          <p:cNvPr id="68639" name="Rectangle 31"/>
          <p:cNvSpPr>
            <a:spLocks/>
          </p:cNvSpPr>
          <p:nvPr/>
        </p:nvSpPr>
        <p:spPr bwMode="auto">
          <a:xfrm>
            <a:off x="5441950" y="3657600"/>
            <a:ext cx="204788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8</a:t>
            </a:r>
          </a:p>
        </p:txBody>
      </p:sp>
      <p:sp>
        <p:nvSpPr>
          <p:cNvPr id="68640" name="Rectangle 32"/>
          <p:cNvSpPr>
            <a:spLocks/>
          </p:cNvSpPr>
          <p:nvPr/>
        </p:nvSpPr>
        <p:spPr bwMode="auto">
          <a:xfrm>
            <a:off x="5448300" y="4038600"/>
            <a:ext cx="2032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20569981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963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swap</a:t>
            </a:r>
            <a:r>
              <a:rPr lang="en-US" dirty="0"/>
              <a:t> Finish</a:t>
            </a:r>
          </a:p>
        </p:txBody>
      </p:sp>
      <p:sp>
        <p:nvSpPr>
          <p:cNvPr id="69637" name="Rectangle 5"/>
          <p:cNvSpPr>
            <a:spLocks/>
          </p:cNvSpPr>
          <p:nvPr/>
        </p:nvSpPr>
        <p:spPr bwMode="auto">
          <a:xfrm>
            <a:off x="609600" y="1274763"/>
            <a:ext cx="2074863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262699"/>
                </a:solidFill>
                <a:ea typeface="Calibri Bold" charset="0"/>
                <a:cs typeface="Calibri Bold" charset="0"/>
                <a:sym typeface="Calibri Bold" charset="0"/>
              </a:rPr>
              <a:t>Stack Before Finish</a:t>
            </a:r>
          </a:p>
        </p:txBody>
      </p:sp>
      <p:sp>
        <p:nvSpPr>
          <p:cNvPr id="69649" name="Rectangle 17"/>
          <p:cNvSpPr>
            <a:spLocks/>
          </p:cNvSpPr>
          <p:nvPr/>
        </p:nvSpPr>
        <p:spPr bwMode="auto">
          <a:xfrm>
            <a:off x="3340100" y="2565400"/>
            <a:ext cx="3136900" cy="1092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popl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ebx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popl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ebp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grpSp>
        <p:nvGrpSpPr>
          <p:cNvPr id="69651" name="Group 19"/>
          <p:cNvGrpSpPr>
            <a:grpSpLocks/>
          </p:cNvGrpSpPr>
          <p:nvPr/>
        </p:nvGrpSpPr>
        <p:grpSpPr bwMode="auto">
          <a:xfrm>
            <a:off x="1016000" y="1828800"/>
            <a:ext cx="2516188" cy="3352800"/>
            <a:chOff x="0" y="0"/>
            <a:chExt cx="1585" cy="2112"/>
          </a:xfrm>
        </p:grpSpPr>
        <p:sp>
          <p:nvSpPr>
            <p:cNvPr id="69652" name="Rectangle 20"/>
            <p:cNvSpPr>
              <a:spLocks/>
            </p:cNvSpPr>
            <p:nvPr/>
          </p:nvSpPr>
          <p:spPr bwMode="auto">
            <a:xfrm>
              <a:off x="0" y="912"/>
              <a:ext cx="800" cy="24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yp</a:t>
              </a:r>
            </a:p>
          </p:txBody>
        </p:sp>
        <p:sp>
          <p:nvSpPr>
            <p:cNvPr id="69653" name="Rectangle 21"/>
            <p:cNvSpPr>
              <a:spLocks/>
            </p:cNvSpPr>
            <p:nvPr/>
          </p:nvSpPr>
          <p:spPr bwMode="auto">
            <a:xfrm>
              <a:off x="0" y="1152"/>
              <a:ext cx="800" cy="24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xp</a:t>
              </a:r>
            </a:p>
          </p:txBody>
        </p:sp>
        <p:sp>
          <p:nvSpPr>
            <p:cNvPr id="69654" name="Rectangle 22"/>
            <p:cNvSpPr>
              <a:spLocks/>
            </p:cNvSpPr>
            <p:nvPr/>
          </p:nvSpPr>
          <p:spPr bwMode="auto">
            <a:xfrm>
              <a:off x="0" y="1392"/>
              <a:ext cx="800" cy="24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ea typeface="Calibri Bold" charset="0"/>
                  <a:cs typeface="Calibri Bold" charset="0"/>
                  <a:sym typeface="Calibri Bold" charset="0"/>
                </a:rPr>
                <a:t>Rtn adr</a:t>
              </a:r>
            </a:p>
          </p:txBody>
        </p:sp>
        <p:sp>
          <p:nvSpPr>
            <p:cNvPr id="69655" name="Rectangle 23"/>
            <p:cNvSpPr>
              <a:spLocks/>
            </p:cNvSpPr>
            <p:nvPr/>
          </p:nvSpPr>
          <p:spPr bwMode="auto">
            <a:xfrm>
              <a:off x="0" y="1632"/>
              <a:ext cx="800" cy="240"/>
            </a:xfrm>
            <a:prstGeom prst="rect">
              <a:avLst/>
            </a:prstGeom>
            <a:solidFill>
              <a:srgbClr val="ADADEA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ea typeface="Calibri Bold" charset="0"/>
                  <a:cs typeface="Calibri Bold" charset="0"/>
                  <a:sym typeface="Calibri Bold" charset="0"/>
                </a:rPr>
                <a:t>Old </a:t>
              </a: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69656" name="Line 24"/>
            <p:cNvSpPr>
              <a:spLocks noChangeShapeType="1"/>
            </p:cNvSpPr>
            <p:nvPr/>
          </p:nvSpPr>
          <p:spPr bwMode="auto">
            <a:xfrm flipH="1">
              <a:off x="848" y="1992"/>
              <a:ext cx="288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69657" name="Rectangle 25"/>
            <p:cNvSpPr>
              <a:spLocks/>
            </p:cNvSpPr>
            <p:nvPr/>
          </p:nvSpPr>
          <p:spPr bwMode="auto">
            <a:xfrm>
              <a:off x="1184" y="1656"/>
              <a:ext cx="401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69658" name="Rectangle 26"/>
            <p:cNvSpPr>
              <a:spLocks/>
            </p:cNvSpPr>
            <p:nvPr/>
          </p:nvSpPr>
          <p:spPr bwMode="auto">
            <a:xfrm>
              <a:off x="0" y="0"/>
              <a:ext cx="800" cy="912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ea typeface="Calibri Bold" charset="0"/>
                  <a:cs typeface="Calibri Bold" charset="0"/>
                  <a:sym typeface="Calibri Bold" charset="0"/>
                </a:rPr>
                <a:t>•</a:t>
              </a:r>
              <a:endParaRPr lang="en-US" sz="2400">
                <a:solidFill>
                  <a:srgbClr val="000000"/>
                </a:solidFill>
                <a:latin typeface="Arial Narrow Bold" charset="0"/>
                <a:ea typeface="Lucida Grande" charset="0"/>
                <a:cs typeface="Lucida Grande" charset="0"/>
                <a:sym typeface="Arial Narrow Bold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ea typeface="Calibri Bold" charset="0"/>
                  <a:cs typeface="Calibri Bold" charset="0"/>
                  <a:sym typeface="Calibri Bold" charset="0"/>
                </a:rPr>
                <a:t>•</a:t>
              </a:r>
              <a:endParaRPr lang="en-US" sz="2400">
                <a:solidFill>
                  <a:srgbClr val="000000"/>
                </a:solidFill>
                <a:latin typeface="Arial Narrow Bold" charset="0"/>
                <a:ea typeface="Lucida Grande" charset="0"/>
                <a:cs typeface="Lucida Grande" charset="0"/>
                <a:sym typeface="Arial Narrow Bold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ea typeface="Calibri Bold" charset="0"/>
                  <a:cs typeface="Calibri Bold" charset="0"/>
                  <a:sym typeface="Calibri Bold" charset="0"/>
                </a:rPr>
                <a:t>•</a:t>
              </a:r>
            </a:p>
          </p:txBody>
        </p:sp>
        <p:sp>
          <p:nvSpPr>
            <p:cNvPr id="69659" name="Line 27"/>
            <p:cNvSpPr>
              <a:spLocks noChangeShapeType="1"/>
            </p:cNvSpPr>
            <p:nvPr/>
          </p:nvSpPr>
          <p:spPr bwMode="auto">
            <a:xfrm flipH="1">
              <a:off x="848" y="1760"/>
              <a:ext cx="288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69660" name="Rectangle 28"/>
            <p:cNvSpPr>
              <a:spLocks/>
            </p:cNvSpPr>
            <p:nvPr/>
          </p:nvSpPr>
          <p:spPr bwMode="auto">
            <a:xfrm>
              <a:off x="1184" y="1888"/>
              <a:ext cx="401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  <p:sp>
          <p:nvSpPr>
            <p:cNvPr id="69661" name="Freeform 29"/>
            <p:cNvSpPr>
              <a:spLocks/>
            </p:cNvSpPr>
            <p:nvPr/>
          </p:nvSpPr>
          <p:spPr bwMode="auto">
            <a:xfrm>
              <a:off x="704" y="144"/>
              <a:ext cx="640" cy="1584"/>
            </a:xfrm>
            <a:custGeom>
              <a:avLst/>
              <a:gdLst/>
              <a:ahLst/>
              <a:cxnLst>
                <a:cxn ang="0">
                  <a:pos x="0" y="21600"/>
                </a:cxn>
                <a:cxn ang="0">
                  <a:pos x="21600" y="10473"/>
                </a:cxn>
                <a:cxn ang="0">
                  <a:pos x="7830" y="0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0" y="21600"/>
                    <a:pt x="21600" y="17345"/>
                    <a:pt x="21600" y="10473"/>
                  </a:cubicBezTo>
                  <a:cubicBezTo>
                    <a:pt x="21600" y="3600"/>
                    <a:pt x="7830" y="0"/>
                    <a:pt x="7830" y="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 lim="800000"/>
              <a:headEnd type="oval" w="med" len="med"/>
              <a:tailEnd type="stealth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69662" name="Rectangle 30"/>
            <p:cNvSpPr>
              <a:spLocks/>
            </p:cNvSpPr>
            <p:nvPr/>
          </p:nvSpPr>
          <p:spPr bwMode="auto">
            <a:xfrm>
              <a:off x="0" y="1872"/>
              <a:ext cx="800" cy="240"/>
            </a:xfrm>
            <a:prstGeom prst="rect">
              <a:avLst/>
            </a:prstGeom>
            <a:solidFill>
              <a:srgbClr val="ADADEA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ea typeface="Calibri Bold" charset="0"/>
                  <a:cs typeface="Calibri Bold" charset="0"/>
                  <a:sym typeface="Calibri Bold" charset="0"/>
                </a:rPr>
                <a:t>Old </a:t>
              </a: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%ebx</a:t>
              </a:r>
            </a:p>
          </p:txBody>
        </p:sp>
      </p:grpSp>
      <p:sp>
        <p:nvSpPr>
          <p:cNvPr id="41" name="Rectangle 4"/>
          <p:cNvSpPr>
            <a:spLocks/>
          </p:cNvSpPr>
          <p:nvPr/>
        </p:nvSpPr>
        <p:spPr bwMode="auto">
          <a:xfrm>
            <a:off x="5891213" y="1274763"/>
            <a:ext cx="205740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262699"/>
                </a:solidFill>
                <a:ea typeface="Calibri Bold" charset="0"/>
                <a:cs typeface="Calibri Bold" charset="0"/>
                <a:sym typeface="Calibri Bold" charset="0"/>
              </a:rPr>
              <a:t>Resulting Stack</a:t>
            </a:r>
          </a:p>
        </p:txBody>
      </p:sp>
      <p:sp>
        <p:nvSpPr>
          <p:cNvPr id="42" name="Rectangle 6"/>
          <p:cNvSpPr>
            <a:spLocks/>
          </p:cNvSpPr>
          <p:nvPr/>
        </p:nvSpPr>
        <p:spPr bwMode="auto">
          <a:xfrm>
            <a:off x="6283325" y="3276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yp</a:t>
            </a:r>
          </a:p>
        </p:txBody>
      </p:sp>
      <p:sp>
        <p:nvSpPr>
          <p:cNvPr id="43" name="Rectangle 7"/>
          <p:cNvSpPr>
            <a:spLocks/>
          </p:cNvSpPr>
          <p:nvPr/>
        </p:nvSpPr>
        <p:spPr bwMode="auto">
          <a:xfrm>
            <a:off x="6283325" y="3657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xp</a:t>
            </a:r>
          </a:p>
        </p:txBody>
      </p:sp>
      <p:sp>
        <p:nvSpPr>
          <p:cNvPr id="44" name="Rectangle 8"/>
          <p:cNvSpPr>
            <a:spLocks/>
          </p:cNvSpPr>
          <p:nvPr/>
        </p:nvSpPr>
        <p:spPr bwMode="auto">
          <a:xfrm>
            <a:off x="6283325" y="4038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45" name="Rectangle 9"/>
          <p:cNvSpPr>
            <a:spLocks/>
          </p:cNvSpPr>
          <p:nvPr/>
        </p:nvSpPr>
        <p:spPr bwMode="auto">
          <a:xfrm>
            <a:off x="6283325" y="18288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46" name="Line 23"/>
          <p:cNvSpPr>
            <a:spLocks noChangeShapeType="1"/>
          </p:cNvSpPr>
          <p:nvPr/>
        </p:nvSpPr>
        <p:spPr bwMode="auto">
          <a:xfrm flipH="1">
            <a:off x="7629525" y="1941513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7" name="Rectangle 24"/>
          <p:cNvSpPr>
            <a:spLocks/>
          </p:cNvSpPr>
          <p:nvPr/>
        </p:nvSpPr>
        <p:spPr bwMode="auto">
          <a:xfrm>
            <a:off x="8123238" y="177165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48" name="Line 25"/>
          <p:cNvSpPr>
            <a:spLocks noChangeShapeType="1"/>
          </p:cNvSpPr>
          <p:nvPr/>
        </p:nvSpPr>
        <p:spPr bwMode="auto">
          <a:xfrm flipH="1">
            <a:off x="7632700" y="42608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9" name="Rectangle 26"/>
          <p:cNvSpPr>
            <a:spLocks/>
          </p:cNvSpPr>
          <p:nvPr/>
        </p:nvSpPr>
        <p:spPr bwMode="auto">
          <a:xfrm>
            <a:off x="8126413" y="41021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50" name="Rectangle 26"/>
          <p:cNvSpPr txBox="1">
            <a:spLocks noChangeArrowheads="1"/>
          </p:cNvSpPr>
          <p:nvPr/>
        </p:nvSpPr>
        <p:spPr bwMode="auto">
          <a:xfrm>
            <a:off x="4114800" y="4800600"/>
            <a:ext cx="4800600" cy="1473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215900" indent="-21590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/>
            </a:pPr>
            <a:r>
              <a:rPr lang="en-US" sz="2400" kern="0">
                <a:solidFill>
                  <a:srgbClr val="000000"/>
                </a:solidFill>
                <a:sym typeface="Calibri Bold" charset="0"/>
              </a:rPr>
              <a:t>Observation</a:t>
            </a:r>
          </a:p>
          <a:p>
            <a:pPr marL="673100" lvl="1" indent="-25400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/>
            </a:pPr>
            <a:r>
              <a:rPr lang="en-US" sz="2000" kern="0">
                <a:solidFill>
                  <a:srgbClr val="000000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rPr>
              <a:t>Saved and restored register </a:t>
            </a:r>
            <a:r>
              <a:rPr lang="en-US" sz="2000" kern="0">
                <a:solidFill>
                  <a:srgbClr val="000000"/>
                </a:solidFill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%ebx</a:t>
            </a:r>
            <a:endParaRPr lang="en-US" sz="2000" kern="0">
              <a:solidFill>
                <a:srgbClr val="000000"/>
              </a:solidFill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  <a:p>
            <a:pPr marL="673100" lvl="1" indent="-25400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/>
            </a:pPr>
            <a:r>
              <a:rPr lang="en-US" sz="2000" kern="0">
                <a:solidFill>
                  <a:srgbClr val="000000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rPr>
              <a:t>Not so for </a:t>
            </a:r>
            <a:r>
              <a:rPr lang="en-US" sz="2000" kern="0">
                <a:solidFill>
                  <a:srgbClr val="000000"/>
                </a:solidFill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%eax</a:t>
            </a:r>
            <a:r>
              <a:rPr lang="en-US" sz="2000" kern="0">
                <a:solidFill>
                  <a:srgbClr val="000000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rPr>
              <a:t>, </a:t>
            </a:r>
            <a:r>
              <a:rPr lang="en-US" sz="2000" kern="0">
                <a:solidFill>
                  <a:srgbClr val="000000"/>
                </a:solidFill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%ecx</a:t>
            </a:r>
            <a:r>
              <a:rPr lang="en-US" sz="2000" kern="0">
                <a:solidFill>
                  <a:srgbClr val="000000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rPr>
              <a:t>, </a:t>
            </a:r>
            <a:r>
              <a:rPr lang="en-US" sz="2000" kern="0">
                <a:solidFill>
                  <a:srgbClr val="000000"/>
                </a:solidFill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%edx</a:t>
            </a:r>
            <a:endParaRPr lang="en-US" sz="2000" kern="0" dirty="0">
              <a:solidFill>
                <a:srgbClr val="000000"/>
              </a:solidFill>
              <a:latin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84023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37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Disassembled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swap</a:t>
            </a:r>
            <a:endParaRPr lang="en-US">
              <a:latin typeface="Courier New Bold" charset="0"/>
              <a:sym typeface="Courier New Bold" charset="0"/>
            </a:endParaRPr>
          </a:p>
        </p:txBody>
      </p:sp>
      <p:sp>
        <p:nvSpPr>
          <p:cNvPr id="73732" name="Rectangle 4"/>
          <p:cNvSpPr>
            <a:spLocks/>
          </p:cNvSpPr>
          <p:nvPr/>
        </p:nvSpPr>
        <p:spPr bwMode="auto">
          <a:xfrm>
            <a:off x="457200" y="1219200"/>
            <a:ext cx="7620000" cy="3378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08048384 &lt;swap&gt;: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8048384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	55                   	push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8048385:	89 e5                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esp,%ebp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8048387:	53                   	push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8048388:	8b 55 08             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0x8(%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804838b:	8b 4d 0c             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0xc(%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ecx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804838e:	8b 1a                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8048390:	8b 01                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8048392:	89 02                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8048394:	89 19                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8048396:	5b                   	pop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8048397:	5d                   	pop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8048398:	c3                   	ret </a:t>
            </a:r>
          </a:p>
        </p:txBody>
      </p:sp>
      <p:sp>
        <p:nvSpPr>
          <p:cNvPr id="73733" name="Rectangle 5"/>
          <p:cNvSpPr>
            <a:spLocks/>
          </p:cNvSpPr>
          <p:nvPr/>
        </p:nvSpPr>
        <p:spPr bwMode="auto">
          <a:xfrm>
            <a:off x="457200" y="5210175"/>
            <a:ext cx="8534400" cy="584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52578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80483b4: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$0x8049658,0x4(%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	# Copy &amp;course2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52578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80483bc: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$0x8049654,(%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	# Copy &amp;course1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52578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80483c3:	call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8048384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&lt;swap&gt;	# Call swap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52578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80483c8:	leave 	# Prepare to return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52578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80483c9:	ret 	# Return</a:t>
            </a:r>
          </a:p>
        </p:txBody>
      </p:sp>
      <p:sp>
        <p:nvSpPr>
          <p:cNvPr id="73734" name="Rectangle 6"/>
          <p:cNvSpPr>
            <a:spLocks/>
          </p:cNvSpPr>
          <p:nvPr/>
        </p:nvSpPr>
        <p:spPr bwMode="auto">
          <a:xfrm>
            <a:off x="319088" y="4832350"/>
            <a:ext cx="138430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00000"/>
                </a:solidFill>
                <a:ea typeface="Calibri Bold" charset="0"/>
                <a:cs typeface="Calibri Bold" charset="0"/>
                <a:sym typeface="Calibri Bold" charset="0"/>
              </a:rPr>
              <a:t>Calling Code</a:t>
            </a:r>
          </a:p>
        </p:txBody>
      </p:sp>
    </p:spTree>
    <p:extLst>
      <p:ext uri="{BB962C8B-B14F-4D97-AF65-F5344CB8AC3E}">
        <p14:creationId xmlns:p14="http://schemas.microsoft.com/office/powerpoint/2010/main" val="36569772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34975"/>
            <a:ext cx="6845300" cy="555625"/>
          </a:xfrm>
          <a:noFill/>
          <a:ln/>
          <a:effectLst/>
        </p:spPr>
        <p:txBody>
          <a:bodyPr/>
          <a:lstStyle/>
          <a:p>
            <a:r>
              <a:rPr lang="en-US"/>
              <a:t>Compiling Into Assembly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1622425" cy="363538"/>
          </a:xfrm>
          <a:noFill/>
          <a:ln/>
        </p:spPr>
        <p:txBody>
          <a:bodyPr lIns="90487" tIns="44450" rIns="90487" bIns="44450"/>
          <a:lstStyle/>
          <a:p>
            <a:pPr>
              <a:buNone/>
            </a:pPr>
            <a:r>
              <a:rPr lang="en-US" dirty="0"/>
              <a:t>C Code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304800" y="1600200"/>
            <a:ext cx="388302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sum(int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x+y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return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419600" y="1111250"/>
            <a:ext cx="41148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Generated IA32 Assembly</a:t>
            </a:r>
          </a:p>
          <a:p>
            <a:pPr marL="223838" indent="-223838" defTabSz="8953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4495800" y="1592263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sum: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pushl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esp,%ebp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12(%ebp),%eax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addl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8(%ebp),%eax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popl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ret</a:t>
            </a: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457200" y="4986104"/>
            <a:ext cx="7467600" cy="156709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Obtain with command</a:t>
            </a:r>
          </a:p>
          <a:p>
            <a:pPr lvl="1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/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usr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/local/bin/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gcc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 –O1 –m32 -S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code.c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Produces file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code.s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2400" y="3225006"/>
            <a:ext cx="4799012" cy="1651794"/>
            <a:chOff x="228600" y="3074963"/>
            <a:chExt cx="4799012" cy="1651794"/>
          </a:xfrm>
        </p:grpSpPr>
        <p:sp>
          <p:nvSpPr>
            <p:cNvPr id="149513" name="Line 9"/>
            <p:cNvSpPr>
              <a:spLocks noChangeShapeType="1"/>
            </p:cNvSpPr>
            <p:nvPr/>
          </p:nvSpPr>
          <p:spPr bwMode="auto">
            <a:xfrm flipH="1">
              <a:off x="3856037" y="3074963"/>
              <a:ext cx="1171575" cy="1236663"/>
            </a:xfrm>
            <a:prstGeom prst="line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  <a:round/>
              <a:headEnd type="triangle" w="lg" len="med"/>
              <a:tailEnd type="none" w="sm" len="sm"/>
            </a:ln>
            <a:effectLst/>
          </p:spPr>
          <p:txBody>
            <a:bodyPr wrap="square" lIns="45720" rIns="4572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49514" name="Text Box 10"/>
            <p:cNvSpPr txBox="1">
              <a:spLocks noChangeArrowheads="1"/>
            </p:cNvSpPr>
            <p:nvPr/>
          </p:nvSpPr>
          <p:spPr bwMode="auto">
            <a:xfrm>
              <a:off x="228600" y="3896494"/>
              <a:ext cx="3627437" cy="8302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00"/>
                  </a:solidFill>
                  <a:latin typeface="Calibri" pitchFamily="34" charset="0"/>
                </a:rPr>
                <a:t>Some compilers use instruction “</a:t>
              </a:r>
              <a:r>
                <a:rPr lang="en-US" sz="2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leave</a:t>
              </a:r>
              <a:r>
                <a:rPr lang="en-US" sz="2400" b="1" dirty="0">
                  <a:solidFill>
                    <a:srgbClr val="000000"/>
                  </a:solidFill>
                  <a:latin typeface="Calibri" pitchFamily="34" charset="0"/>
                </a:rPr>
                <a:t>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8657736"/>
      </p:ext>
    </p:extLst>
  </p:cSld>
  <p:clrMapOvr>
    <a:masterClrMapping/>
  </p:clrMapOvr>
  <p:transition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68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IA32/</a:t>
            </a:r>
            <a:r>
              <a:rPr lang="en-US" dirty="0" err="1"/>
              <a:t>Linux+Windows</a:t>
            </a:r>
            <a:r>
              <a:rPr lang="en-US" dirty="0"/>
              <a:t> Register Usage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5435600"/>
          </a:xfrm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eax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edx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ecx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Caller saves prior to call if values are used later</a:t>
            </a:r>
          </a:p>
          <a:p>
            <a:pPr marL="552450" lvl="1"/>
            <a:endParaRPr lang="en-US" dirty="0"/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eax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also used to return integer value</a:t>
            </a:r>
          </a:p>
          <a:p>
            <a:pPr marL="552450" lvl="1"/>
            <a:endParaRPr lang="en-US" dirty="0"/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ebx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esi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edi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saves if wants to use them</a:t>
            </a:r>
          </a:p>
          <a:p>
            <a:pPr marL="552450" lvl="1"/>
            <a:endParaRPr lang="en-US" dirty="0"/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esp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ebp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special form of </a:t>
            </a:r>
            <a:r>
              <a:rPr lang="en-US" dirty="0" err="1"/>
              <a:t>callee</a:t>
            </a:r>
            <a:r>
              <a:rPr lang="en-US" dirty="0"/>
              <a:t> save</a:t>
            </a:r>
          </a:p>
          <a:p>
            <a:pPr marL="552450" lvl="1"/>
            <a:r>
              <a:rPr lang="en-US" dirty="0"/>
              <a:t>Restored to original values upon exit from procedure</a:t>
            </a:r>
          </a:p>
        </p:txBody>
      </p:sp>
      <p:sp>
        <p:nvSpPr>
          <p:cNvPr id="76805" name="Rectangle 5"/>
          <p:cNvSpPr>
            <a:spLocks/>
          </p:cNvSpPr>
          <p:nvPr/>
        </p:nvSpPr>
        <p:spPr bwMode="auto">
          <a:xfrm>
            <a:off x="6350000" y="16002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%eax</a:t>
            </a:r>
          </a:p>
        </p:txBody>
      </p:sp>
      <p:sp>
        <p:nvSpPr>
          <p:cNvPr id="76806" name="Rectangle 6"/>
          <p:cNvSpPr>
            <a:spLocks/>
          </p:cNvSpPr>
          <p:nvPr/>
        </p:nvSpPr>
        <p:spPr bwMode="auto">
          <a:xfrm>
            <a:off x="6350000" y="20574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%edx</a:t>
            </a:r>
          </a:p>
        </p:txBody>
      </p:sp>
      <p:sp>
        <p:nvSpPr>
          <p:cNvPr id="76807" name="Rectangle 7"/>
          <p:cNvSpPr>
            <a:spLocks/>
          </p:cNvSpPr>
          <p:nvPr/>
        </p:nvSpPr>
        <p:spPr bwMode="auto">
          <a:xfrm>
            <a:off x="6350000" y="25146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%ecx</a:t>
            </a:r>
          </a:p>
        </p:txBody>
      </p:sp>
      <p:sp>
        <p:nvSpPr>
          <p:cNvPr id="76808" name="Rectangle 8"/>
          <p:cNvSpPr>
            <a:spLocks/>
          </p:cNvSpPr>
          <p:nvPr/>
        </p:nvSpPr>
        <p:spPr bwMode="auto">
          <a:xfrm>
            <a:off x="6350000" y="29718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</a:p>
        </p:txBody>
      </p:sp>
      <p:sp>
        <p:nvSpPr>
          <p:cNvPr id="76809" name="Rectangle 9"/>
          <p:cNvSpPr>
            <a:spLocks/>
          </p:cNvSpPr>
          <p:nvPr/>
        </p:nvSpPr>
        <p:spPr bwMode="auto">
          <a:xfrm>
            <a:off x="6350000" y="34290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%esi</a:t>
            </a:r>
          </a:p>
        </p:txBody>
      </p:sp>
      <p:sp>
        <p:nvSpPr>
          <p:cNvPr id="76810" name="Rectangle 10"/>
          <p:cNvSpPr>
            <a:spLocks/>
          </p:cNvSpPr>
          <p:nvPr/>
        </p:nvSpPr>
        <p:spPr bwMode="auto">
          <a:xfrm>
            <a:off x="6350000" y="38862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%edi</a:t>
            </a:r>
          </a:p>
        </p:txBody>
      </p:sp>
      <p:sp>
        <p:nvSpPr>
          <p:cNvPr id="76811" name="Rectangle 11"/>
          <p:cNvSpPr>
            <a:spLocks/>
          </p:cNvSpPr>
          <p:nvPr/>
        </p:nvSpPr>
        <p:spPr bwMode="auto">
          <a:xfrm>
            <a:off x="6350000" y="43434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76812" name="Rectangle 12"/>
          <p:cNvSpPr>
            <a:spLocks/>
          </p:cNvSpPr>
          <p:nvPr/>
        </p:nvSpPr>
        <p:spPr bwMode="auto">
          <a:xfrm>
            <a:off x="6350000" y="48006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76813" name="AutoShape 13"/>
          <p:cNvSpPr>
            <a:spLocks/>
          </p:cNvSpPr>
          <p:nvPr/>
        </p:nvSpPr>
        <p:spPr bwMode="auto">
          <a:xfrm>
            <a:off x="5867400" y="1600200"/>
            <a:ext cx="304800" cy="1295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6814" name="AutoShape 14"/>
          <p:cNvSpPr>
            <a:spLocks/>
          </p:cNvSpPr>
          <p:nvPr/>
        </p:nvSpPr>
        <p:spPr bwMode="auto">
          <a:xfrm>
            <a:off x="5867400" y="2971800"/>
            <a:ext cx="304800" cy="1295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6815" name="AutoShape 15"/>
          <p:cNvSpPr>
            <a:spLocks/>
          </p:cNvSpPr>
          <p:nvPr/>
        </p:nvSpPr>
        <p:spPr bwMode="auto">
          <a:xfrm>
            <a:off x="5867400" y="43434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39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6816" name="Rectangle 16"/>
          <p:cNvSpPr>
            <a:spLocks/>
          </p:cNvSpPr>
          <p:nvPr/>
        </p:nvSpPr>
        <p:spPr bwMode="auto">
          <a:xfrm>
            <a:off x="4597400" y="1905000"/>
            <a:ext cx="126206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Caller-Save</a:t>
            </a:r>
            <a:endParaRPr lang="en-US" sz="42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76817" name="Rectangle 17"/>
          <p:cNvSpPr>
            <a:spLocks/>
          </p:cNvSpPr>
          <p:nvPr/>
        </p:nvSpPr>
        <p:spPr bwMode="auto">
          <a:xfrm>
            <a:off x="4618038" y="3276600"/>
            <a:ext cx="126206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Callee-Save</a:t>
            </a:r>
            <a:endParaRPr lang="en-US" sz="42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76818" name="Rectangle 18"/>
          <p:cNvSpPr>
            <a:spLocks/>
          </p:cNvSpPr>
          <p:nvPr/>
        </p:nvSpPr>
        <p:spPr bwMode="auto">
          <a:xfrm>
            <a:off x="5086350" y="4572000"/>
            <a:ext cx="755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Special</a:t>
            </a:r>
          </a:p>
        </p:txBody>
      </p:sp>
    </p:spTree>
    <p:extLst>
      <p:ext uri="{BB962C8B-B14F-4D97-AF65-F5344CB8AC3E}">
        <p14:creationId xmlns:p14="http://schemas.microsoft.com/office/powerpoint/2010/main" val="3887618940"/>
      </p:ext>
    </p:extLst>
  </p:cSld>
  <p:clrMapOvr>
    <a:masterClrMapping/>
  </p:clrMapOvr>
  <p:transition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10668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226300" cy="573088"/>
          </a:xfrm>
        </p:spPr>
        <p:txBody>
          <a:bodyPr/>
          <a:lstStyle/>
          <a:p>
            <a:r>
              <a:rPr lang="en-US"/>
              <a:t>Assembly Programmer’s 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3352800"/>
            <a:ext cx="4624387" cy="3092450"/>
          </a:xfrm>
        </p:spPr>
        <p:txBody>
          <a:bodyPr/>
          <a:lstStyle/>
          <a:p>
            <a:pPr marL="227013" indent="-227013" defTabSz="895350">
              <a:buNone/>
              <a:tabLst>
                <a:tab pos="1371600" algn="l"/>
                <a:tab pos="4572000" algn="l"/>
              </a:tabLst>
            </a:pPr>
            <a:r>
              <a:rPr lang="en-US" sz="24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>
                <a:solidFill>
                  <a:srgbClr val="00B050"/>
                </a:solidFill>
              </a:rPr>
              <a:t>PC: Program counter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>
                <a:solidFill>
                  <a:srgbClr val="00B050"/>
                </a:solidFill>
              </a:rPr>
              <a:t>Address of next instruction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>
                <a:solidFill>
                  <a:srgbClr val="00B050"/>
                </a:solidFill>
              </a:rPr>
              <a:t>Called “</a:t>
            </a:r>
            <a:r>
              <a:rPr lang="en-US" sz="1800" b="1" dirty="0">
                <a:solidFill>
                  <a:srgbClr val="00B050"/>
                </a:solidFill>
              </a:rPr>
              <a:t>EIP</a:t>
            </a:r>
            <a:r>
              <a:rPr lang="en-US" sz="1800" dirty="0">
                <a:solidFill>
                  <a:srgbClr val="00B050"/>
                </a:solidFill>
              </a:rPr>
              <a:t>” (IA32) or “RIP” (x86-64)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>
                <a:solidFill>
                  <a:srgbClr val="00B050"/>
                </a:solidFill>
              </a:rPr>
              <a:t>Register file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>
                <a:solidFill>
                  <a:srgbClr val="00B050"/>
                </a:solidFill>
              </a:rPr>
              <a:t>Heavily used 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>
                <a:solidFill>
                  <a:srgbClr val="00B050"/>
                </a:solidFill>
              </a:rPr>
              <a:t>Condition codes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>
                <a:solidFill>
                  <a:srgbClr val="00B050"/>
                </a:solidFill>
              </a:rPr>
              <a:t>Store status information about most recent arithmetic operation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>
                <a:solidFill>
                  <a:srgbClr val="00B050"/>
                </a:solidFill>
              </a:rPr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409700" y="1981200"/>
            <a:ext cx="533400" cy="4572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PC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371600"/>
            <a:ext cx="1371600" cy="7620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1066800"/>
            <a:ext cx="17526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324600" y="1730102"/>
            <a:ext cx="11430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B050"/>
                </a:solidFill>
                <a:latin typeface="Calibri" pitchFamily="34" charset="0"/>
              </a:rPr>
              <a:t>Code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Data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B050"/>
                </a:solidFill>
                <a:latin typeface="Calibri" pitchFamily="34" charset="0"/>
              </a:rPr>
              <a:t>Stack</a:t>
            </a: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7018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2352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768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2954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854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3876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B050"/>
                </a:solidFill>
                <a:latin typeface="Calibri" pitchFamily="34" charset="0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362200" y="2286000"/>
            <a:ext cx="1371600" cy="685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Condition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Codes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5372100" y="3702050"/>
            <a:ext cx="3619500" cy="1568450"/>
          </a:xfrm>
        </p:spPr>
        <p:txBody>
          <a:bodyPr/>
          <a:lstStyle/>
          <a:p>
            <a:pPr marL="292100" lvl="1" indent="-177800"/>
            <a:r>
              <a:rPr lang="en-US" sz="2000" b="1" dirty="0"/>
              <a:t>Memory</a:t>
            </a:r>
          </a:p>
          <a:p>
            <a:pPr marL="571500" lvl="2" indent="-165100"/>
            <a:r>
              <a:rPr lang="en-US" sz="1800" dirty="0"/>
              <a:t>Byte addressable array</a:t>
            </a:r>
          </a:p>
          <a:p>
            <a:pPr marL="571500" lvl="2" indent="-165100"/>
            <a:r>
              <a:rPr lang="en-US" sz="1800" dirty="0"/>
              <a:t>Code and user data</a:t>
            </a:r>
          </a:p>
          <a:p>
            <a:pPr marL="571500" lvl="2" indent="-165100"/>
            <a:r>
              <a:rPr lang="en-US" sz="1800" dirty="0"/>
              <a:t>Stack to support procedures</a:t>
            </a:r>
          </a:p>
          <a:p>
            <a:pPr marL="0" indent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6661493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98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79876" name="Line 4"/>
          <p:cNvSpPr>
            <a:spLocks noChangeShapeType="1"/>
          </p:cNvSpPr>
          <p:nvPr/>
        </p:nvSpPr>
        <p:spPr bwMode="auto">
          <a:xfrm flipH="1">
            <a:off x="7875588" y="6242050"/>
            <a:ext cx="24606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9877" name="Rectangle 5"/>
          <p:cNvSpPr>
            <a:spLocks/>
          </p:cNvSpPr>
          <p:nvPr/>
        </p:nvSpPr>
        <p:spPr bwMode="auto">
          <a:xfrm>
            <a:off x="8126413" y="60706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Creating and Initializing Local Variable</a:t>
            </a:r>
          </a:p>
        </p:txBody>
      </p:sp>
      <p:sp>
        <p:nvSpPr>
          <p:cNvPr id="79879" name="Rectangle 7"/>
          <p:cNvSpPr>
            <a:spLocks/>
          </p:cNvSpPr>
          <p:nvPr/>
        </p:nvSpPr>
        <p:spPr bwMode="auto">
          <a:xfrm>
            <a:off x="455613" y="1524000"/>
            <a:ext cx="3125787" cy="1447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add3(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incrk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3);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089400" y="1422400"/>
            <a:ext cx="4914900" cy="1727200"/>
          </a:xfrm>
          <a:ln/>
        </p:spPr>
        <p:txBody>
          <a:bodyPr/>
          <a:lstStyle/>
          <a:p>
            <a:r>
              <a:rPr lang="en-US" dirty="0"/>
              <a:t>Variable </a:t>
            </a:r>
            <a:r>
              <a:rPr lang="en-US" dirty="0" err="1"/>
              <a:t>localx</a:t>
            </a:r>
            <a:r>
              <a:rPr lang="en-US" dirty="0"/>
              <a:t> must be stored on stack</a:t>
            </a:r>
          </a:p>
          <a:p>
            <a:pPr marL="552450" lvl="1"/>
            <a:r>
              <a:rPr lang="en-US" dirty="0"/>
              <a:t>Because: Need to create pointer to it</a:t>
            </a:r>
          </a:p>
          <a:p>
            <a:r>
              <a:rPr lang="en-US" dirty="0"/>
              <a:t>Compute pointer as -4(%</a:t>
            </a:r>
            <a:r>
              <a:rPr lang="en-US" dirty="0" err="1"/>
              <a:t>ebp</a:t>
            </a:r>
            <a:r>
              <a:rPr lang="en-US" dirty="0"/>
              <a:t>)</a:t>
            </a:r>
          </a:p>
        </p:txBody>
      </p:sp>
      <p:sp>
        <p:nvSpPr>
          <p:cNvPr id="79882" name="Rectangle 10"/>
          <p:cNvSpPr>
            <a:spLocks/>
          </p:cNvSpPr>
          <p:nvPr/>
        </p:nvSpPr>
        <p:spPr bwMode="auto">
          <a:xfrm>
            <a:off x="419100" y="4038600"/>
            <a:ext cx="2011769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First part of </a:t>
            </a:r>
            <a:r>
              <a:rPr lang="en-US" sz="2000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add3</a:t>
            </a:r>
          </a:p>
        </p:txBody>
      </p:sp>
      <p:sp>
        <p:nvSpPr>
          <p:cNvPr id="79883" name="Rectangle 11"/>
          <p:cNvSpPr>
            <a:spLocks/>
          </p:cNvSpPr>
          <p:nvPr/>
        </p:nvSpPr>
        <p:spPr bwMode="auto">
          <a:xfrm>
            <a:off x="6705600" y="3124200"/>
            <a:ext cx="1143000" cy="3810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x</a:t>
            </a:r>
          </a:p>
        </p:txBody>
      </p:sp>
      <p:sp>
        <p:nvSpPr>
          <p:cNvPr id="79884" name="Rectangle 12"/>
          <p:cNvSpPr>
            <a:spLocks/>
          </p:cNvSpPr>
          <p:nvPr/>
        </p:nvSpPr>
        <p:spPr bwMode="auto">
          <a:xfrm>
            <a:off x="6705600" y="3505200"/>
            <a:ext cx="1143000" cy="3810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79885" name="Rectangle 13"/>
          <p:cNvSpPr>
            <a:spLocks/>
          </p:cNvSpPr>
          <p:nvPr/>
        </p:nvSpPr>
        <p:spPr bwMode="auto">
          <a:xfrm>
            <a:off x="6705600" y="3886200"/>
            <a:ext cx="1143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 flipH="1">
            <a:off x="7983538" y="4071938"/>
            <a:ext cx="23336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9887" name="Rectangle 15"/>
          <p:cNvSpPr>
            <a:spLocks/>
          </p:cNvSpPr>
          <p:nvPr/>
        </p:nvSpPr>
        <p:spPr bwMode="auto">
          <a:xfrm>
            <a:off x="8237538" y="38989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79888" name="Rectangle 16"/>
          <p:cNvSpPr>
            <a:spLocks/>
          </p:cNvSpPr>
          <p:nvPr/>
        </p:nvSpPr>
        <p:spPr bwMode="auto">
          <a:xfrm>
            <a:off x="6308055" y="3886200"/>
            <a:ext cx="39754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  0 </a:t>
            </a:r>
          </a:p>
        </p:txBody>
      </p:sp>
      <p:sp>
        <p:nvSpPr>
          <p:cNvPr id="79889" name="Rectangle 17"/>
          <p:cNvSpPr>
            <a:spLocks/>
          </p:cNvSpPr>
          <p:nvPr/>
        </p:nvSpPr>
        <p:spPr bwMode="auto">
          <a:xfrm>
            <a:off x="6308055" y="3505200"/>
            <a:ext cx="39754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  4 </a:t>
            </a:r>
          </a:p>
        </p:txBody>
      </p:sp>
      <p:sp>
        <p:nvSpPr>
          <p:cNvPr id="79890" name="Rectangle 18"/>
          <p:cNvSpPr>
            <a:spLocks/>
          </p:cNvSpPr>
          <p:nvPr/>
        </p:nvSpPr>
        <p:spPr bwMode="auto">
          <a:xfrm>
            <a:off x="6308055" y="3124200"/>
            <a:ext cx="39754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  8 </a:t>
            </a:r>
          </a:p>
        </p:txBody>
      </p:sp>
      <p:sp>
        <p:nvSpPr>
          <p:cNvPr id="79891" name="Rectangle 19"/>
          <p:cNvSpPr>
            <a:spLocks/>
          </p:cNvSpPr>
          <p:nvPr/>
        </p:nvSpPr>
        <p:spPr bwMode="auto">
          <a:xfrm>
            <a:off x="6295231" y="4267200"/>
            <a:ext cx="41036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 -4 </a:t>
            </a:r>
          </a:p>
        </p:txBody>
      </p:sp>
      <p:sp>
        <p:nvSpPr>
          <p:cNvPr id="79892" name="Rectangle 20"/>
          <p:cNvSpPr>
            <a:spLocks/>
          </p:cNvSpPr>
          <p:nvPr/>
        </p:nvSpPr>
        <p:spPr bwMode="auto">
          <a:xfrm>
            <a:off x="6705600" y="4267200"/>
            <a:ext cx="1143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localx</a:t>
            </a:r>
            <a:r>
              <a:rPr lang="en-US" sz="1400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 = x</a:t>
            </a:r>
          </a:p>
        </p:txBody>
      </p:sp>
      <p:sp>
        <p:nvSpPr>
          <p:cNvPr id="79893" name="Rectangle 21"/>
          <p:cNvSpPr>
            <a:spLocks/>
          </p:cNvSpPr>
          <p:nvPr/>
        </p:nvSpPr>
        <p:spPr bwMode="auto">
          <a:xfrm>
            <a:off x="6705600" y="4648200"/>
            <a:ext cx="1143000" cy="1066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79894" name="Rectangle 22"/>
          <p:cNvSpPr>
            <a:spLocks/>
          </p:cNvSpPr>
          <p:nvPr/>
        </p:nvSpPr>
        <p:spPr bwMode="auto">
          <a:xfrm>
            <a:off x="6231111" y="5029200"/>
            <a:ext cx="47448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-12 </a:t>
            </a:r>
          </a:p>
        </p:txBody>
      </p:sp>
      <p:sp>
        <p:nvSpPr>
          <p:cNvPr id="79895" name="Rectangle 23"/>
          <p:cNvSpPr>
            <a:spLocks/>
          </p:cNvSpPr>
          <p:nvPr/>
        </p:nvSpPr>
        <p:spPr bwMode="auto">
          <a:xfrm>
            <a:off x="6295231" y="4648200"/>
            <a:ext cx="41036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 -8 </a:t>
            </a:r>
          </a:p>
        </p:txBody>
      </p:sp>
      <p:sp>
        <p:nvSpPr>
          <p:cNvPr id="79896" name="Rectangle 24"/>
          <p:cNvSpPr>
            <a:spLocks/>
          </p:cNvSpPr>
          <p:nvPr/>
        </p:nvSpPr>
        <p:spPr bwMode="auto">
          <a:xfrm>
            <a:off x="6226349" y="5410200"/>
            <a:ext cx="47448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-16 </a:t>
            </a:r>
          </a:p>
        </p:txBody>
      </p:sp>
      <p:sp>
        <p:nvSpPr>
          <p:cNvPr id="79899" name="Rectangle 27"/>
          <p:cNvSpPr>
            <a:spLocks/>
          </p:cNvSpPr>
          <p:nvPr/>
        </p:nvSpPr>
        <p:spPr bwMode="auto">
          <a:xfrm>
            <a:off x="304800" y="4419600"/>
            <a:ext cx="5562600" cy="18288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add3: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$24,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Alloc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 24 bytes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-4(%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	# Set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to x</a:t>
            </a:r>
          </a:p>
        </p:txBody>
      </p:sp>
      <p:sp>
        <p:nvSpPr>
          <p:cNvPr id="29" name="Rectangle 24"/>
          <p:cNvSpPr>
            <a:spLocks/>
          </p:cNvSpPr>
          <p:nvPr/>
        </p:nvSpPr>
        <p:spPr bwMode="auto">
          <a:xfrm>
            <a:off x="6092824" y="5765800"/>
            <a:ext cx="60960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-20 </a:t>
            </a:r>
          </a:p>
        </p:txBody>
      </p:sp>
      <p:sp>
        <p:nvSpPr>
          <p:cNvPr id="30" name="Rectangle 24"/>
          <p:cNvSpPr>
            <a:spLocks/>
          </p:cNvSpPr>
          <p:nvPr/>
        </p:nvSpPr>
        <p:spPr bwMode="auto">
          <a:xfrm>
            <a:off x="6121398" y="6121400"/>
            <a:ext cx="581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-24 </a:t>
            </a: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6705600" y="5715000"/>
            <a:ext cx="1143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6705600" y="6096000"/>
            <a:ext cx="1143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819340"/>
      </p:ext>
    </p:extLst>
  </p:cSld>
  <p:clrMapOvr>
    <a:masterClrMapping/>
  </p:clrMapOvr>
  <p:transition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98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79876" name="Line 4"/>
          <p:cNvSpPr>
            <a:spLocks noChangeShapeType="1"/>
          </p:cNvSpPr>
          <p:nvPr/>
        </p:nvSpPr>
        <p:spPr bwMode="auto">
          <a:xfrm flipH="1">
            <a:off x="7875588" y="6242050"/>
            <a:ext cx="24606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9877" name="Rectangle 5"/>
          <p:cNvSpPr>
            <a:spLocks/>
          </p:cNvSpPr>
          <p:nvPr/>
        </p:nvSpPr>
        <p:spPr bwMode="auto">
          <a:xfrm>
            <a:off x="8126413" y="60706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Creating Pointer as Argument</a:t>
            </a:r>
          </a:p>
        </p:txBody>
      </p:sp>
      <p:sp>
        <p:nvSpPr>
          <p:cNvPr id="79879" name="Rectangle 7"/>
          <p:cNvSpPr>
            <a:spLocks/>
          </p:cNvSpPr>
          <p:nvPr/>
        </p:nvSpPr>
        <p:spPr bwMode="auto">
          <a:xfrm>
            <a:off x="455613" y="1524000"/>
            <a:ext cx="3125787" cy="1447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add3(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incrk</a:t>
            </a:r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</a:t>
            </a:r>
            <a:r>
              <a:rPr lang="en-US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3);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089400" y="1422400"/>
            <a:ext cx="4914900" cy="1727200"/>
          </a:xfrm>
          <a:ln/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leal</a:t>
            </a:r>
            <a:r>
              <a:rPr lang="en-US" dirty="0"/>
              <a:t> instruction to compute address of </a:t>
            </a:r>
            <a:r>
              <a:rPr lang="en-US" dirty="0" err="1"/>
              <a:t>localx</a:t>
            </a:r>
            <a:endParaRPr lang="en-US" dirty="0"/>
          </a:p>
        </p:txBody>
      </p:sp>
      <p:sp>
        <p:nvSpPr>
          <p:cNvPr id="79882" name="Rectangle 10"/>
          <p:cNvSpPr>
            <a:spLocks/>
          </p:cNvSpPr>
          <p:nvPr/>
        </p:nvSpPr>
        <p:spPr bwMode="auto">
          <a:xfrm>
            <a:off x="419100" y="4038600"/>
            <a:ext cx="2269852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Middle part of </a:t>
            </a:r>
            <a:r>
              <a:rPr lang="en-US" sz="2000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add3</a:t>
            </a:r>
          </a:p>
        </p:txBody>
      </p:sp>
      <p:sp>
        <p:nvSpPr>
          <p:cNvPr id="79883" name="Rectangle 11"/>
          <p:cNvSpPr>
            <a:spLocks/>
          </p:cNvSpPr>
          <p:nvPr/>
        </p:nvSpPr>
        <p:spPr bwMode="auto">
          <a:xfrm>
            <a:off x="6705600" y="3124200"/>
            <a:ext cx="1143000" cy="3810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x</a:t>
            </a:r>
          </a:p>
        </p:txBody>
      </p:sp>
      <p:sp>
        <p:nvSpPr>
          <p:cNvPr id="79884" name="Rectangle 12"/>
          <p:cNvSpPr>
            <a:spLocks/>
          </p:cNvSpPr>
          <p:nvPr/>
        </p:nvSpPr>
        <p:spPr bwMode="auto">
          <a:xfrm>
            <a:off x="6705600" y="3505200"/>
            <a:ext cx="1143000" cy="3810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79885" name="Rectangle 13"/>
          <p:cNvSpPr>
            <a:spLocks/>
          </p:cNvSpPr>
          <p:nvPr/>
        </p:nvSpPr>
        <p:spPr bwMode="auto">
          <a:xfrm>
            <a:off x="6705600" y="3886200"/>
            <a:ext cx="1143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 flipH="1">
            <a:off x="7983538" y="4071938"/>
            <a:ext cx="23336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9887" name="Rectangle 15"/>
          <p:cNvSpPr>
            <a:spLocks/>
          </p:cNvSpPr>
          <p:nvPr/>
        </p:nvSpPr>
        <p:spPr bwMode="auto">
          <a:xfrm>
            <a:off x="8237538" y="38989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79888" name="Rectangle 16"/>
          <p:cNvSpPr>
            <a:spLocks/>
          </p:cNvSpPr>
          <p:nvPr/>
        </p:nvSpPr>
        <p:spPr bwMode="auto">
          <a:xfrm>
            <a:off x="6308055" y="3886200"/>
            <a:ext cx="39754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  0 </a:t>
            </a:r>
          </a:p>
        </p:txBody>
      </p:sp>
      <p:sp>
        <p:nvSpPr>
          <p:cNvPr id="79889" name="Rectangle 17"/>
          <p:cNvSpPr>
            <a:spLocks/>
          </p:cNvSpPr>
          <p:nvPr/>
        </p:nvSpPr>
        <p:spPr bwMode="auto">
          <a:xfrm>
            <a:off x="6308055" y="3505200"/>
            <a:ext cx="39754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  4 </a:t>
            </a:r>
          </a:p>
        </p:txBody>
      </p:sp>
      <p:sp>
        <p:nvSpPr>
          <p:cNvPr id="79890" name="Rectangle 18"/>
          <p:cNvSpPr>
            <a:spLocks/>
          </p:cNvSpPr>
          <p:nvPr/>
        </p:nvSpPr>
        <p:spPr bwMode="auto">
          <a:xfrm>
            <a:off x="6308055" y="3124200"/>
            <a:ext cx="39754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  8 </a:t>
            </a:r>
          </a:p>
        </p:txBody>
      </p:sp>
      <p:sp>
        <p:nvSpPr>
          <p:cNvPr id="79891" name="Rectangle 19"/>
          <p:cNvSpPr>
            <a:spLocks/>
          </p:cNvSpPr>
          <p:nvPr/>
        </p:nvSpPr>
        <p:spPr bwMode="auto">
          <a:xfrm>
            <a:off x="6295231" y="4267200"/>
            <a:ext cx="41036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 -4 </a:t>
            </a:r>
          </a:p>
        </p:txBody>
      </p:sp>
      <p:sp>
        <p:nvSpPr>
          <p:cNvPr id="79892" name="Rectangle 20"/>
          <p:cNvSpPr>
            <a:spLocks/>
          </p:cNvSpPr>
          <p:nvPr/>
        </p:nvSpPr>
        <p:spPr bwMode="auto">
          <a:xfrm>
            <a:off x="6705600" y="4267200"/>
            <a:ext cx="1143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localx</a:t>
            </a:r>
            <a:endParaRPr lang="en-US" dirty="0">
              <a:solidFill>
                <a:srgbClr val="00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9893" name="Rectangle 21"/>
          <p:cNvSpPr>
            <a:spLocks/>
          </p:cNvSpPr>
          <p:nvPr/>
        </p:nvSpPr>
        <p:spPr bwMode="auto">
          <a:xfrm>
            <a:off x="6705600" y="4648200"/>
            <a:ext cx="1143000" cy="1066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79894" name="Rectangle 22"/>
          <p:cNvSpPr>
            <a:spLocks/>
          </p:cNvSpPr>
          <p:nvPr/>
        </p:nvSpPr>
        <p:spPr bwMode="auto">
          <a:xfrm>
            <a:off x="6231111" y="5029200"/>
            <a:ext cx="47448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-12 </a:t>
            </a:r>
          </a:p>
        </p:txBody>
      </p:sp>
      <p:sp>
        <p:nvSpPr>
          <p:cNvPr id="79895" name="Rectangle 23"/>
          <p:cNvSpPr>
            <a:spLocks/>
          </p:cNvSpPr>
          <p:nvPr/>
        </p:nvSpPr>
        <p:spPr bwMode="auto">
          <a:xfrm>
            <a:off x="6295231" y="4648200"/>
            <a:ext cx="41036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 -8 </a:t>
            </a:r>
          </a:p>
        </p:txBody>
      </p:sp>
      <p:sp>
        <p:nvSpPr>
          <p:cNvPr id="79896" name="Rectangle 24"/>
          <p:cNvSpPr>
            <a:spLocks/>
          </p:cNvSpPr>
          <p:nvPr/>
        </p:nvSpPr>
        <p:spPr bwMode="auto">
          <a:xfrm>
            <a:off x="6226349" y="5410200"/>
            <a:ext cx="47448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-16 </a:t>
            </a:r>
          </a:p>
        </p:txBody>
      </p:sp>
      <p:sp>
        <p:nvSpPr>
          <p:cNvPr id="79899" name="Rectangle 27"/>
          <p:cNvSpPr>
            <a:spLocks/>
          </p:cNvSpPr>
          <p:nvPr/>
        </p:nvSpPr>
        <p:spPr bwMode="auto">
          <a:xfrm>
            <a:off x="304800" y="4419600"/>
            <a:ext cx="5562600" cy="12192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$3, 4(%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			# 2</a:t>
            </a:r>
            <a:r>
              <a:rPr lang="en-US" b="1" baseline="30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-4(%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&amp;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			# 1</a:t>
            </a:r>
            <a:r>
              <a:rPr lang="en-US" b="1" baseline="30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&amp;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call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incrk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9" name="Rectangle 24"/>
          <p:cNvSpPr>
            <a:spLocks/>
          </p:cNvSpPr>
          <p:nvPr/>
        </p:nvSpPr>
        <p:spPr bwMode="auto">
          <a:xfrm>
            <a:off x="6092824" y="5765800"/>
            <a:ext cx="60960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-20 </a:t>
            </a:r>
          </a:p>
        </p:txBody>
      </p:sp>
      <p:sp>
        <p:nvSpPr>
          <p:cNvPr id="30" name="Rectangle 24"/>
          <p:cNvSpPr>
            <a:spLocks/>
          </p:cNvSpPr>
          <p:nvPr/>
        </p:nvSpPr>
        <p:spPr bwMode="auto">
          <a:xfrm>
            <a:off x="6121398" y="6121400"/>
            <a:ext cx="581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-24 </a:t>
            </a: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6705600" y="5715000"/>
            <a:ext cx="1143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3</a:t>
            </a: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6705600" y="6096000"/>
            <a:ext cx="1143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3" name="Line 4"/>
          <p:cNvSpPr>
            <a:spLocks noChangeShapeType="1"/>
          </p:cNvSpPr>
          <p:nvPr/>
        </p:nvSpPr>
        <p:spPr bwMode="auto">
          <a:xfrm flipH="1">
            <a:off x="7875588" y="5886450"/>
            <a:ext cx="24606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4" name="Rectangle 5"/>
          <p:cNvSpPr>
            <a:spLocks/>
          </p:cNvSpPr>
          <p:nvPr/>
        </p:nvSpPr>
        <p:spPr bwMode="auto">
          <a:xfrm>
            <a:off x="8126413" y="5715000"/>
            <a:ext cx="916918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%esp+4</a:t>
            </a:r>
          </a:p>
        </p:txBody>
      </p:sp>
      <p:sp>
        <p:nvSpPr>
          <p:cNvPr id="35" name="Freeform 29"/>
          <p:cNvSpPr>
            <a:spLocks/>
          </p:cNvSpPr>
          <p:nvPr/>
        </p:nvSpPr>
        <p:spPr bwMode="auto">
          <a:xfrm>
            <a:off x="7620000" y="4419600"/>
            <a:ext cx="1016000" cy="19050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1600" y="10473"/>
              </a:cxn>
              <a:cxn ang="0">
                <a:pos x="783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0" y="21600"/>
                  <a:pt x="21600" y="17345"/>
                  <a:pt x="21600" y="10473"/>
                </a:cubicBezTo>
                <a:cubicBezTo>
                  <a:pt x="21600" y="3600"/>
                  <a:pt x="7830" y="0"/>
                  <a:pt x="783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015819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98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79877" name="Rectangle 5"/>
          <p:cNvSpPr>
            <a:spLocks/>
          </p:cNvSpPr>
          <p:nvPr/>
        </p:nvSpPr>
        <p:spPr bwMode="auto">
          <a:xfrm>
            <a:off x="8126413" y="60706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Retrieving local variable</a:t>
            </a:r>
          </a:p>
        </p:txBody>
      </p:sp>
      <p:sp>
        <p:nvSpPr>
          <p:cNvPr id="79879" name="Rectangle 7"/>
          <p:cNvSpPr>
            <a:spLocks/>
          </p:cNvSpPr>
          <p:nvPr/>
        </p:nvSpPr>
        <p:spPr bwMode="auto">
          <a:xfrm>
            <a:off x="455613" y="1524000"/>
            <a:ext cx="3125787" cy="1447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add3(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incrk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3);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089400" y="1422400"/>
            <a:ext cx="4914900" cy="1727200"/>
          </a:xfrm>
          <a:ln/>
        </p:spPr>
        <p:txBody>
          <a:bodyPr/>
          <a:lstStyle/>
          <a:p>
            <a:r>
              <a:rPr lang="en-US" dirty="0"/>
              <a:t>Retrieve </a:t>
            </a:r>
            <a:r>
              <a:rPr lang="en-US" dirty="0" err="1"/>
              <a:t>localx</a:t>
            </a:r>
            <a:r>
              <a:rPr lang="en-US" dirty="0"/>
              <a:t> from stack as return value</a:t>
            </a:r>
          </a:p>
        </p:txBody>
      </p:sp>
      <p:sp>
        <p:nvSpPr>
          <p:cNvPr id="79882" name="Rectangle 10"/>
          <p:cNvSpPr>
            <a:spLocks/>
          </p:cNvSpPr>
          <p:nvPr/>
        </p:nvSpPr>
        <p:spPr bwMode="auto">
          <a:xfrm>
            <a:off x="419100" y="4038600"/>
            <a:ext cx="207108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Final part of </a:t>
            </a:r>
            <a:r>
              <a:rPr lang="en-US" sz="2000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add3</a:t>
            </a:r>
          </a:p>
        </p:txBody>
      </p:sp>
      <p:sp>
        <p:nvSpPr>
          <p:cNvPr id="79883" name="Rectangle 11"/>
          <p:cNvSpPr>
            <a:spLocks/>
          </p:cNvSpPr>
          <p:nvPr/>
        </p:nvSpPr>
        <p:spPr bwMode="auto">
          <a:xfrm>
            <a:off x="6705600" y="3124200"/>
            <a:ext cx="1143000" cy="3810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x</a:t>
            </a:r>
          </a:p>
        </p:txBody>
      </p:sp>
      <p:sp>
        <p:nvSpPr>
          <p:cNvPr id="79884" name="Rectangle 12"/>
          <p:cNvSpPr>
            <a:spLocks/>
          </p:cNvSpPr>
          <p:nvPr/>
        </p:nvSpPr>
        <p:spPr bwMode="auto">
          <a:xfrm>
            <a:off x="6705600" y="3505200"/>
            <a:ext cx="1143000" cy="3810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79885" name="Rectangle 13"/>
          <p:cNvSpPr>
            <a:spLocks/>
          </p:cNvSpPr>
          <p:nvPr/>
        </p:nvSpPr>
        <p:spPr bwMode="auto">
          <a:xfrm>
            <a:off x="6705600" y="3886200"/>
            <a:ext cx="1143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 flipH="1">
            <a:off x="7983538" y="4071938"/>
            <a:ext cx="23336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9887" name="Rectangle 15"/>
          <p:cNvSpPr>
            <a:spLocks/>
          </p:cNvSpPr>
          <p:nvPr/>
        </p:nvSpPr>
        <p:spPr bwMode="auto">
          <a:xfrm>
            <a:off x="8237538" y="38989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79888" name="Rectangle 16"/>
          <p:cNvSpPr>
            <a:spLocks/>
          </p:cNvSpPr>
          <p:nvPr/>
        </p:nvSpPr>
        <p:spPr bwMode="auto">
          <a:xfrm>
            <a:off x="6308055" y="3886200"/>
            <a:ext cx="39754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  0 </a:t>
            </a:r>
          </a:p>
        </p:txBody>
      </p:sp>
      <p:sp>
        <p:nvSpPr>
          <p:cNvPr id="79889" name="Rectangle 17"/>
          <p:cNvSpPr>
            <a:spLocks/>
          </p:cNvSpPr>
          <p:nvPr/>
        </p:nvSpPr>
        <p:spPr bwMode="auto">
          <a:xfrm>
            <a:off x="6308055" y="3505200"/>
            <a:ext cx="39754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  4 </a:t>
            </a:r>
          </a:p>
        </p:txBody>
      </p:sp>
      <p:sp>
        <p:nvSpPr>
          <p:cNvPr id="79890" name="Rectangle 18"/>
          <p:cNvSpPr>
            <a:spLocks/>
          </p:cNvSpPr>
          <p:nvPr/>
        </p:nvSpPr>
        <p:spPr bwMode="auto">
          <a:xfrm>
            <a:off x="6308055" y="3124200"/>
            <a:ext cx="39754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  8 </a:t>
            </a:r>
          </a:p>
        </p:txBody>
      </p:sp>
      <p:sp>
        <p:nvSpPr>
          <p:cNvPr id="79891" name="Rectangle 19"/>
          <p:cNvSpPr>
            <a:spLocks/>
          </p:cNvSpPr>
          <p:nvPr/>
        </p:nvSpPr>
        <p:spPr bwMode="auto">
          <a:xfrm>
            <a:off x="6295231" y="4267200"/>
            <a:ext cx="41036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 -4 </a:t>
            </a:r>
          </a:p>
        </p:txBody>
      </p:sp>
      <p:sp>
        <p:nvSpPr>
          <p:cNvPr id="79892" name="Rectangle 20"/>
          <p:cNvSpPr>
            <a:spLocks/>
          </p:cNvSpPr>
          <p:nvPr/>
        </p:nvSpPr>
        <p:spPr bwMode="auto">
          <a:xfrm>
            <a:off x="6705600" y="4267200"/>
            <a:ext cx="1143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localx</a:t>
            </a:r>
            <a:endParaRPr lang="en-US" dirty="0">
              <a:solidFill>
                <a:srgbClr val="00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9893" name="Rectangle 21"/>
          <p:cNvSpPr>
            <a:spLocks/>
          </p:cNvSpPr>
          <p:nvPr/>
        </p:nvSpPr>
        <p:spPr bwMode="auto">
          <a:xfrm>
            <a:off x="6705600" y="4648200"/>
            <a:ext cx="1143000" cy="1066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79894" name="Rectangle 22"/>
          <p:cNvSpPr>
            <a:spLocks/>
          </p:cNvSpPr>
          <p:nvPr/>
        </p:nvSpPr>
        <p:spPr bwMode="auto">
          <a:xfrm>
            <a:off x="6231111" y="5029200"/>
            <a:ext cx="47448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-12 </a:t>
            </a:r>
          </a:p>
        </p:txBody>
      </p:sp>
      <p:sp>
        <p:nvSpPr>
          <p:cNvPr id="79895" name="Rectangle 23"/>
          <p:cNvSpPr>
            <a:spLocks/>
          </p:cNvSpPr>
          <p:nvPr/>
        </p:nvSpPr>
        <p:spPr bwMode="auto">
          <a:xfrm>
            <a:off x="6295231" y="4648200"/>
            <a:ext cx="41036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 -8 </a:t>
            </a:r>
          </a:p>
        </p:txBody>
      </p:sp>
      <p:sp>
        <p:nvSpPr>
          <p:cNvPr id="79896" name="Rectangle 24"/>
          <p:cNvSpPr>
            <a:spLocks/>
          </p:cNvSpPr>
          <p:nvPr/>
        </p:nvSpPr>
        <p:spPr bwMode="auto">
          <a:xfrm>
            <a:off x="6226349" y="5410200"/>
            <a:ext cx="47448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-16 </a:t>
            </a:r>
          </a:p>
        </p:txBody>
      </p:sp>
      <p:sp>
        <p:nvSpPr>
          <p:cNvPr id="79899" name="Rectangle 27"/>
          <p:cNvSpPr>
            <a:spLocks/>
          </p:cNvSpPr>
          <p:nvPr/>
        </p:nvSpPr>
        <p:spPr bwMode="auto">
          <a:xfrm>
            <a:off x="152400" y="4419600"/>
            <a:ext cx="6019800" cy="9144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-4(%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 # Return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leave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</a:p>
        </p:txBody>
      </p:sp>
      <p:sp>
        <p:nvSpPr>
          <p:cNvPr id="29" name="Rectangle 24"/>
          <p:cNvSpPr>
            <a:spLocks/>
          </p:cNvSpPr>
          <p:nvPr/>
        </p:nvSpPr>
        <p:spPr bwMode="auto">
          <a:xfrm>
            <a:off x="6092824" y="5765800"/>
            <a:ext cx="60960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-20 </a:t>
            </a:r>
          </a:p>
        </p:txBody>
      </p:sp>
      <p:sp>
        <p:nvSpPr>
          <p:cNvPr id="30" name="Rectangle 24"/>
          <p:cNvSpPr>
            <a:spLocks/>
          </p:cNvSpPr>
          <p:nvPr/>
        </p:nvSpPr>
        <p:spPr bwMode="auto">
          <a:xfrm>
            <a:off x="6121398" y="6121400"/>
            <a:ext cx="581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-24 </a:t>
            </a: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6705600" y="5715000"/>
            <a:ext cx="1143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6705600" y="6096000"/>
            <a:ext cx="1143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522251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68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IA32/</a:t>
            </a:r>
            <a:r>
              <a:rPr lang="en-US" dirty="0" err="1"/>
              <a:t>Linux+Windows</a:t>
            </a:r>
            <a:r>
              <a:rPr lang="en-US" dirty="0"/>
              <a:t> Register Usage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5435600"/>
          </a:xfrm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eax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edx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ecx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Caller saves prior to call if values are used later</a:t>
            </a:r>
          </a:p>
          <a:p>
            <a:pPr marL="552450" lvl="1"/>
            <a:endParaRPr lang="en-US" dirty="0"/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eax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also used to return integer value</a:t>
            </a:r>
          </a:p>
          <a:p>
            <a:pPr marL="552450" lvl="1"/>
            <a:endParaRPr lang="en-US" dirty="0"/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ebx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esi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edi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saves if wants to use them</a:t>
            </a:r>
          </a:p>
          <a:p>
            <a:pPr marL="552450" lvl="1"/>
            <a:endParaRPr lang="en-US" dirty="0"/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esp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ebp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special form of </a:t>
            </a:r>
            <a:r>
              <a:rPr lang="en-US" dirty="0" err="1"/>
              <a:t>callee</a:t>
            </a:r>
            <a:r>
              <a:rPr lang="en-US" dirty="0"/>
              <a:t> save</a:t>
            </a:r>
          </a:p>
          <a:p>
            <a:pPr marL="552450" lvl="1"/>
            <a:r>
              <a:rPr lang="en-US" dirty="0"/>
              <a:t>Restored to original values upon exit from procedure</a:t>
            </a:r>
          </a:p>
        </p:txBody>
      </p:sp>
      <p:sp>
        <p:nvSpPr>
          <p:cNvPr id="76805" name="Rectangle 5"/>
          <p:cNvSpPr>
            <a:spLocks/>
          </p:cNvSpPr>
          <p:nvPr/>
        </p:nvSpPr>
        <p:spPr bwMode="auto">
          <a:xfrm>
            <a:off x="6350000" y="16002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%eax</a:t>
            </a:r>
          </a:p>
        </p:txBody>
      </p:sp>
      <p:sp>
        <p:nvSpPr>
          <p:cNvPr id="76806" name="Rectangle 6"/>
          <p:cNvSpPr>
            <a:spLocks/>
          </p:cNvSpPr>
          <p:nvPr/>
        </p:nvSpPr>
        <p:spPr bwMode="auto">
          <a:xfrm>
            <a:off x="6350000" y="20574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%edx</a:t>
            </a:r>
          </a:p>
        </p:txBody>
      </p:sp>
      <p:sp>
        <p:nvSpPr>
          <p:cNvPr id="76807" name="Rectangle 7"/>
          <p:cNvSpPr>
            <a:spLocks/>
          </p:cNvSpPr>
          <p:nvPr/>
        </p:nvSpPr>
        <p:spPr bwMode="auto">
          <a:xfrm>
            <a:off x="6350000" y="25146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%ecx</a:t>
            </a:r>
          </a:p>
        </p:txBody>
      </p:sp>
      <p:sp>
        <p:nvSpPr>
          <p:cNvPr id="76808" name="Rectangle 8"/>
          <p:cNvSpPr>
            <a:spLocks/>
          </p:cNvSpPr>
          <p:nvPr/>
        </p:nvSpPr>
        <p:spPr bwMode="auto">
          <a:xfrm>
            <a:off x="6350000" y="29718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</a:p>
        </p:txBody>
      </p:sp>
      <p:sp>
        <p:nvSpPr>
          <p:cNvPr id="76809" name="Rectangle 9"/>
          <p:cNvSpPr>
            <a:spLocks/>
          </p:cNvSpPr>
          <p:nvPr/>
        </p:nvSpPr>
        <p:spPr bwMode="auto">
          <a:xfrm>
            <a:off x="6350000" y="34290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%esi</a:t>
            </a:r>
          </a:p>
        </p:txBody>
      </p:sp>
      <p:sp>
        <p:nvSpPr>
          <p:cNvPr id="76810" name="Rectangle 10"/>
          <p:cNvSpPr>
            <a:spLocks/>
          </p:cNvSpPr>
          <p:nvPr/>
        </p:nvSpPr>
        <p:spPr bwMode="auto">
          <a:xfrm>
            <a:off x="6350000" y="38862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%edi</a:t>
            </a:r>
          </a:p>
        </p:txBody>
      </p:sp>
      <p:sp>
        <p:nvSpPr>
          <p:cNvPr id="76811" name="Rectangle 11"/>
          <p:cNvSpPr>
            <a:spLocks/>
          </p:cNvSpPr>
          <p:nvPr/>
        </p:nvSpPr>
        <p:spPr bwMode="auto">
          <a:xfrm>
            <a:off x="6350000" y="43434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76812" name="Rectangle 12"/>
          <p:cNvSpPr>
            <a:spLocks/>
          </p:cNvSpPr>
          <p:nvPr/>
        </p:nvSpPr>
        <p:spPr bwMode="auto">
          <a:xfrm>
            <a:off x="6350000" y="48006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76813" name="AutoShape 13"/>
          <p:cNvSpPr>
            <a:spLocks/>
          </p:cNvSpPr>
          <p:nvPr/>
        </p:nvSpPr>
        <p:spPr bwMode="auto">
          <a:xfrm>
            <a:off x="5867400" y="1600200"/>
            <a:ext cx="304800" cy="1295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6814" name="AutoShape 14"/>
          <p:cNvSpPr>
            <a:spLocks/>
          </p:cNvSpPr>
          <p:nvPr/>
        </p:nvSpPr>
        <p:spPr bwMode="auto">
          <a:xfrm>
            <a:off x="5867400" y="2971800"/>
            <a:ext cx="304800" cy="1295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6815" name="AutoShape 15"/>
          <p:cNvSpPr>
            <a:spLocks/>
          </p:cNvSpPr>
          <p:nvPr/>
        </p:nvSpPr>
        <p:spPr bwMode="auto">
          <a:xfrm>
            <a:off x="5867400" y="43434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39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6816" name="Rectangle 16"/>
          <p:cNvSpPr>
            <a:spLocks/>
          </p:cNvSpPr>
          <p:nvPr/>
        </p:nvSpPr>
        <p:spPr bwMode="auto">
          <a:xfrm>
            <a:off x="4597400" y="1905000"/>
            <a:ext cx="126206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Caller-Save</a:t>
            </a:r>
            <a:endParaRPr lang="en-US" sz="42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76817" name="Rectangle 17"/>
          <p:cNvSpPr>
            <a:spLocks/>
          </p:cNvSpPr>
          <p:nvPr/>
        </p:nvSpPr>
        <p:spPr bwMode="auto">
          <a:xfrm>
            <a:off x="4618038" y="3276600"/>
            <a:ext cx="126206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Callee-Save</a:t>
            </a:r>
            <a:endParaRPr lang="en-US" sz="42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76818" name="Rectangle 18"/>
          <p:cNvSpPr>
            <a:spLocks/>
          </p:cNvSpPr>
          <p:nvPr/>
        </p:nvSpPr>
        <p:spPr bwMode="auto">
          <a:xfrm>
            <a:off x="5086350" y="4572000"/>
            <a:ext cx="755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Special</a:t>
            </a:r>
          </a:p>
        </p:txBody>
      </p:sp>
    </p:spTree>
    <p:extLst>
      <p:ext uri="{BB962C8B-B14F-4D97-AF65-F5344CB8AC3E}">
        <p14:creationId xmlns:p14="http://schemas.microsoft.com/office/powerpoint/2010/main" val="255849608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So what about these arrays?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905000"/>
            <a:ext cx="6019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is-IS" sz="2400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int a[16];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endParaRPr lang="is-IS" sz="2400" b="1" dirty="0">
              <a:solidFill>
                <a:srgbClr val="00000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is-IS" sz="2400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char *c;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is-IS" sz="2400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c = (char *)</a:t>
            </a:r>
            <a:r>
              <a:rPr lang="is-IS" sz="2400" b="1" dirty="0">
                <a:solidFill>
                  <a:srgbClr val="C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malloc</a:t>
            </a:r>
            <a:r>
              <a:rPr lang="is-IS" sz="2400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(256);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endParaRPr lang="en-US" sz="2400" b="1" dirty="0">
              <a:solidFill>
                <a:srgbClr val="0070C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92100" y="4394200"/>
            <a:ext cx="8686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9pPr>
          </a:lstStyle>
          <a:p>
            <a:pPr algn="ctr"/>
            <a:r>
              <a:rPr lang="is-IS" sz="3200" kern="0" dirty="0">
                <a:solidFill>
                  <a:srgbClr val="00B050"/>
                </a:solidFill>
                <a:latin typeface="Calibri" panose="020F0502020204030204" pitchFamily="34" charset="0"/>
              </a:rPr>
              <a:t>How are arrays actually represented in assembly?</a:t>
            </a:r>
            <a:endParaRPr lang="en-US" sz="3200" kern="0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015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20700"/>
            <a:ext cx="6167438" cy="5730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Basic Data Types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58875"/>
            <a:ext cx="8610600" cy="5241925"/>
          </a:xfrm>
        </p:spPr>
        <p:txBody>
          <a:bodyPr lIns="90487" tIns="44450" rIns="90487" bIns="44450"/>
          <a:lstStyle/>
          <a:p>
            <a:pPr marL="223838" indent="-223838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dirty="0">
                <a:latin typeface="Calibri" pitchFamily="-96" charset="0"/>
              </a:rPr>
              <a:t>Integral</a:t>
            </a:r>
          </a:p>
          <a:p>
            <a:pPr marL="560388" lvl="1" indent="-222250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dirty="0">
                <a:latin typeface="Calibri" pitchFamily="-96" charset="0"/>
              </a:rPr>
              <a:t>Stored &amp; operated on in general (integer) registers</a:t>
            </a:r>
          </a:p>
          <a:p>
            <a:pPr marL="560388" lvl="1" indent="-222250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dirty="0">
                <a:latin typeface="Calibri" pitchFamily="-96" charset="0"/>
              </a:rPr>
              <a:t>Signed vs. unsigned depends on instructions used</a:t>
            </a:r>
          </a:p>
          <a:p>
            <a:pPr marL="839788" lvl="2" indent="-165100" defTabSz="895350">
              <a:buFont typeface="Wingdings" pitchFamily="-96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1800" b="1" dirty="0">
                <a:latin typeface="Calibri" pitchFamily="-96" charset="0"/>
              </a:rPr>
              <a:t>Intel	ASM	Bytes	C</a:t>
            </a:r>
          </a:p>
          <a:p>
            <a:pPr marL="839788" lvl="2" indent="-165100" defTabSz="895350">
              <a:buFont typeface="Wingdings" pitchFamily="-96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1800" dirty="0">
                <a:latin typeface="Calibri" pitchFamily="-96" charset="0"/>
              </a:rPr>
              <a:t>byte	</a:t>
            </a:r>
            <a:r>
              <a:rPr lang="en-US" sz="1800" b="1" dirty="0">
                <a:latin typeface="Courier New" pitchFamily="-96" charset="0"/>
              </a:rPr>
              <a:t>b</a:t>
            </a:r>
            <a:r>
              <a:rPr lang="en-US" sz="1800" dirty="0">
                <a:latin typeface="Calibri" pitchFamily="-96" charset="0"/>
              </a:rPr>
              <a:t>	1	</a:t>
            </a:r>
            <a:r>
              <a:rPr lang="en-US" sz="1800" b="1" dirty="0">
                <a:latin typeface="Calibri" pitchFamily="-96" charset="0"/>
              </a:rPr>
              <a:t>[</a:t>
            </a:r>
            <a:r>
              <a:rPr lang="en-US" sz="1800" b="1" dirty="0">
                <a:latin typeface="Courier New" pitchFamily="-96" charset="0"/>
              </a:rPr>
              <a:t>unsigned</a:t>
            </a:r>
            <a:r>
              <a:rPr lang="en-US" sz="1800" b="1" dirty="0">
                <a:latin typeface="Calibri" pitchFamily="-96" charset="0"/>
              </a:rPr>
              <a:t>]</a:t>
            </a:r>
            <a:r>
              <a:rPr lang="en-US" sz="1800" b="1" dirty="0">
                <a:latin typeface="Courier New" pitchFamily="-96" charset="0"/>
              </a:rPr>
              <a:t> char</a:t>
            </a:r>
          </a:p>
          <a:p>
            <a:pPr marL="839788" lvl="2" indent="-165100" defTabSz="895350">
              <a:buFont typeface="Wingdings" pitchFamily="-96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1800" dirty="0">
                <a:latin typeface="Calibri" pitchFamily="-96" charset="0"/>
              </a:rPr>
              <a:t>word	</a:t>
            </a:r>
            <a:r>
              <a:rPr lang="en-US" sz="1800" b="1" dirty="0">
                <a:latin typeface="Courier New" pitchFamily="-96" charset="0"/>
              </a:rPr>
              <a:t>w</a:t>
            </a:r>
            <a:r>
              <a:rPr lang="en-US" sz="1800" dirty="0">
                <a:latin typeface="Calibri" pitchFamily="-96" charset="0"/>
              </a:rPr>
              <a:t>	2	</a:t>
            </a:r>
            <a:r>
              <a:rPr lang="en-US" sz="1800" b="1" dirty="0">
                <a:latin typeface="Calibri" pitchFamily="-96" charset="0"/>
              </a:rPr>
              <a:t>[</a:t>
            </a:r>
            <a:r>
              <a:rPr lang="en-US" sz="1800" b="1" dirty="0">
                <a:latin typeface="Courier New" pitchFamily="-96" charset="0"/>
              </a:rPr>
              <a:t>unsigned</a:t>
            </a:r>
            <a:r>
              <a:rPr lang="en-US" sz="1800" b="1" dirty="0">
                <a:latin typeface="Calibri" pitchFamily="-96" charset="0"/>
              </a:rPr>
              <a:t>]</a:t>
            </a:r>
            <a:r>
              <a:rPr lang="en-US" sz="1800" b="1" dirty="0">
                <a:latin typeface="Courier New" pitchFamily="-96" charset="0"/>
              </a:rPr>
              <a:t> short</a:t>
            </a:r>
            <a:endParaRPr lang="en-US" sz="1800" b="1" dirty="0">
              <a:latin typeface="Calibri" pitchFamily="-96" charset="0"/>
            </a:endParaRPr>
          </a:p>
          <a:p>
            <a:pPr marL="839788" lvl="2" indent="-165100" defTabSz="895350">
              <a:buFont typeface="Wingdings" pitchFamily="-96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1800" dirty="0">
                <a:latin typeface="Calibri" pitchFamily="-96" charset="0"/>
              </a:rPr>
              <a:t>double word	</a:t>
            </a:r>
            <a:r>
              <a:rPr lang="en-US" sz="1800" b="1" dirty="0">
                <a:latin typeface="Courier New" pitchFamily="-96" charset="0"/>
              </a:rPr>
              <a:t>l</a:t>
            </a:r>
            <a:r>
              <a:rPr lang="en-US" sz="1800" dirty="0">
                <a:latin typeface="Calibri" pitchFamily="-96" charset="0"/>
              </a:rPr>
              <a:t>	4	</a:t>
            </a:r>
            <a:r>
              <a:rPr lang="en-US" sz="1800" b="1" dirty="0">
                <a:latin typeface="Calibri" pitchFamily="-96" charset="0"/>
              </a:rPr>
              <a:t>[</a:t>
            </a:r>
            <a:r>
              <a:rPr lang="en-US" sz="1800" b="1" dirty="0">
                <a:latin typeface="Courier New" pitchFamily="-96" charset="0"/>
              </a:rPr>
              <a:t>unsigned</a:t>
            </a:r>
            <a:r>
              <a:rPr lang="en-US" sz="1800" b="1" dirty="0">
                <a:latin typeface="Calibri" pitchFamily="-96" charset="0"/>
              </a:rPr>
              <a:t>]</a:t>
            </a:r>
            <a:r>
              <a:rPr lang="en-US" sz="1800" b="1" dirty="0">
                <a:latin typeface="Courier New" pitchFamily="-96" charset="0"/>
              </a:rPr>
              <a:t> </a:t>
            </a:r>
            <a:r>
              <a:rPr lang="en-US" sz="1800" b="1" dirty="0" err="1">
                <a:latin typeface="Courier New" pitchFamily="-96" charset="0"/>
              </a:rPr>
              <a:t>int</a:t>
            </a:r>
            <a:endParaRPr lang="en-US" sz="1800" b="1" dirty="0">
              <a:latin typeface="Courier New" pitchFamily="-96" charset="0"/>
            </a:endParaRPr>
          </a:p>
          <a:p>
            <a:pPr marL="839788" lvl="2" indent="-165100" defTabSz="895350">
              <a:buFont typeface="Wingdings" pitchFamily="-96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1800" dirty="0">
                <a:latin typeface="Calibri" pitchFamily="-96" charset="0"/>
              </a:rPr>
              <a:t>quad word	</a:t>
            </a:r>
            <a:r>
              <a:rPr lang="en-US" sz="1800" b="1" dirty="0">
                <a:latin typeface="Courier New" pitchFamily="-96" charset="0"/>
              </a:rPr>
              <a:t>q</a:t>
            </a:r>
            <a:r>
              <a:rPr lang="en-US" sz="1800" dirty="0">
                <a:latin typeface="Calibri" pitchFamily="-96" charset="0"/>
              </a:rPr>
              <a:t>	8	</a:t>
            </a:r>
            <a:r>
              <a:rPr lang="en-US" sz="1800" b="1" dirty="0">
                <a:latin typeface="Calibri" pitchFamily="-96" charset="0"/>
              </a:rPr>
              <a:t>[</a:t>
            </a:r>
            <a:r>
              <a:rPr lang="en-US" sz="1800" b="1" dirty="0">
                <a:latin typeface="Courier New" pitchFamily="-96" charset="0"/>
              </a:rPr>
              <a:t>unsigned</a:t>
            </a:r>
            <a:r>
              <a:rPr lang="en-US" sz="1800" b="1" dirty="0">
                <a:latin typeface="Calibri" pitchFamily="-96" charset="0"/>
              </a:rPr>
              <a:t>]</a:t>
            </a:r>
            <a:r>
              <a:rPr lang="en-US" sz="1800" b="1" dirty="0">
                <a:latin typeface="Courier New" pitchFamily="-96" charset="0"/>
              </a:rPr>
              <a:t> long 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</a:t>
            </a:r>
            <a:r>
              <a:rPr lang="en-US" sz="1800" dirty="0">
                <a:latin typeface="Calibri" pitchFamily="-96" charset="0"/>
              </a:rPr>
              <a:t>(x86-64)</a:t>
            </a:r>
          </a:p>
          <a:p>
            <a:pPr marL="223838" indent="-223838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dirty="0">
                <a:latin typeface="Calibri" pitchFamily="-96" charset="0"/>
              </a:rPr>
              <a:t>Floating Point</a:t>
            </a:r>
          </a:p>
          <a:p>
            <a:pPr marL="560388" lvl="1" indent="-222250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dirty="0">
                <a:latin typeface="Calibri" pitchFamily="-96" charset="0"/>
              </a:rPr>
              <a:t>Stored &amp; operated on in floating point registers</a:t>
            </a:r>
          </a:p>
          <a:p>
            <a:pPr marL="839788" lvl="2" indent="-165100" defTabSz="895350">
              <a:buFont typeface="Wingdings" pitchFamily="-96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1800" b="1" dirty="0">
                <a:latin typeface="Calibri" pitchFamily="-96" charset="0"/>
              </a:rPr>
              <a:t>Intel	ASM	Bytes	C</a:t>
            </a:r>
          </a:p>
          <a:p>
            <a:pPr marL="839788" lvl="2" indent="-165100" defTabSz="895350">
              <a:buFont typeface="Wingdings" pitchFamily="-96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1800" dirty="0">
                <a:latin typeface="Calibri" pitchFamily="-96" charset="0"/>
              </a:rPr>
              <a:t>Single	</a:t>
            </a:r>
            <a:r>
              <a:rPr lang="en-US" sz="1800" b="1" dirty="0">
                <a:latin typeface="Courier New" pitchFamily="-96" charset="0"/>
              </a:rPr>
              <a:t>s</a:t>
            </a:r>
            <a:r>
              <a:rPr lang="en-US" sz="1800" dirty="0">
                <a:latin typeface="Calibri" pitchFamily="-96" charset="0"/>
              </a:rPr>
              <a:t>	4	</a:t>
            </a:r>
            <a:r>
              <a:rPr lang="en-US" sz="1800" b="1" dirty="0">
                <a:latin typeface="Courier New" pitchFamily="-96" charset="0"/>
              </a:rPr>
              <a:t>float</a:t>
            </a:r>
          </a:p>
          <a:p>
            <a:pPr marL="839788" lvl="2" indent="-165100" defTabSz="895350">
              <a:buFont typeface="Wingdings" pitchFamily="-96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1800" dirty="0">
                <a:latin typeface="Calibri" pitchFamily="-96" charset="0"/>
              </a:rPr>
              <a:t>Double	</a:t>
            </a:r>
            <a:r>
              <a:rPr lang="en-US" sz="1800" b="1" dirty="0">
                <a:latin typeface="Courier New" pitchFamily="-96" charset="0"/>
              </a:rPr>
              <a:t>l</a:t>
            </a:r>
            <a:r>
              <a:rPr lang="en-US" sz="1800" dirty="0">
                <a:latin typeface="Calibri" pitchFamily="-96" charset="0"/>
              </a:rPr>
              <a:t>	8	</a:t>
            </a:r>
            <a:r>
              <a:rPr lang="en-US" sz="1800" b="1" dirty="0">
                <a:latin typeface="Courier New" pitchFamily="-96" charset="0"/>
              </a:rPr>
              <a:t>double</a:t>
            </a:r>
          </a:p>
          <a:p>
            <a:pPr marL="839788" lvl="2" indent="-165100" defTabSz="895350">
              <a:buFont typeface="Wingdings" pitchFamily="-96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1800" dirty="0">
                <a:latin typeface="Calibri" pitchFamily="-96" charset="0"/>
              </a:rPr>
              <a:t>Extended	</a:t>
            </a:r>
            <a:r>
              <a:rPr lang="en-US" sz="1800" b="1" dirty="0">
                <a:latin typeface="Courier New" pitchFamily="-96" charset="0"/>
              </a:rPr>
              <a:t>t</a:t>
            </a:r>
            <a:r>
              <a:rPr lang="en-US" sz="1800" dirty="0">
                <a:latin typeface="Calibri" pitchFamily="-96" charset="0"/>
              </a:rPr>
              <a:t>	10/12/16	</a:t>
            </a:r>
            <a:r>
              <a:rPr lang="en-US" sz="1800" b="1" dirty="0">
                <a:latin typeface="Courier New" pitchFamily="-96" charset="0"/>
              </a:rPr>
              <a:t>long double</a:t>
            </a:r>
          </a:p>
        </p:txBody>
      </p:sp>
    </p:spTree>
    <p:extLst>
      <p:ext uri="{BB962C8B-B14F-4D97-AF65-F5344CB8AC3E}">
        <p14:creationId xmlns:p14="http://schemas.microsoft.com/office/powerpoint/2010/main" val="30162779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59436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Allocation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38200"/>
            <a:ext cx="8307387" cy="1616075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Basic Principle</a:t>
            </a:r>
          </a:p>
          <a:p>
            <a:pPr lvl="1">
              <a:buFont typeface="Wingdings" pitchFamily="-96" charset="2"/>
              <a:buNone/>
            </a:pPr>
            <a:r>
              <a:rPr lang="en-US" i="1">
                <a:latin typeface="Calibri" pitchFamily="-96" charset="0"/>
              </a:rPr>
              <a:t>T</a:t>
            </a:r>
            <a:r>
              <a:rPr lang="en-US" b="1">
                <a:latin typeface="Calibri" pitchFamily="-96" charset="0"/>
              </a:rPr>
              <a:t>  </a:t>
            </a:r>
            <a:r>
              <a:rPr lang="en-US" b="1">
                <a:latin typeface="Courier New" pitchFamily="-96" charset="0"/>
              </a:rPr>
              <a:t>A[</a:t>
            </a:r>
            <a:r>
              <a:rPr lang="en-US" i="1">
                <a:latin typeface="Calibri" pitchFamily="-96" charset="0"/>
              </a:rPr>
              <a:t>L</a:t>
            </a:r>
            <a:r>
              <a:rPr lang="en-US" b="1">
                <a:latin typeface="Courier New" pitchFamily="-96" charset="0"/>
              </a:rPr>
              <a:t>];</a:t>
            </a:r>
            <a:endParaRPr lang="en-US" b="1">
              <a:latin typeface="Calibri" pitchFamily="-96" charset="0"/>
            </a:endParaRPr>
          </a:p>
          <a:p>
            <a:pPr lvl="1"/>
            <a:r>
              <a:rPr lang="en-US">
                <a:latin typeface="Calibri" pitchFamily="-96" charset="0"/>
              </a:rPr>
              <a:t>Array of data type </a:t>
            </a:r>
            <a:r>
              <a:rPr lang="en-US" i="1">
                <a:latin typeface="Calibri" pitchFamily="-96" charset="0"/>
              </a:rPr>
              <a:t>T</a:t>
            </a:r>
            <a:r>
              <a:rPr lang="en-US">
                <a:latin typeface="Calibri" pitchFamily="-96" charset="0"/>
              </a:rPr>
              <a:t> and length </a:t>
            </a:r>
            <a:r>
              <a:rPr lang="en-US" i="1">
                <a:latin typeface="Calibri" pitchFamily="-96" charset="0"/>
              </a:rPr>
              <a:t>L</a:t>
            </a:r>
            <a:endParaRPr lang="en-US">
              <a:latin typeface="Calibri" pitchFamily="-96" charset="0"/>
            </a:endParaRPr>
          </a:p>
          <a:p>
            <a:pPr lvl="1"/>
            <a:r>
              <a:rPr lang="en-US">
                <a:latin typeface="Calibri" pitchFamily="-96" charset="0"/>
              </a:rPr>
              <a:t>Contiguously allocated region of </a:t>
            </a:r>
            <a:r>
              <a:rPr lang="en-US" i="1">
                <a:latin typeface="Calibri" pitchFamily="-96" charset="0"/>
              </a:rPr>
              <a:t>L</a:t>
            </a:r>
            <a:r>
              <a:rPr lang="en-US">
                <a:latin typeface="Calibri" pitchFamily="-96" charset="0"/>
              </a:rPr>
              <a:t> * </a:t>
            </a:r>
            <a:r>
              <a:rPr lang="en-US" b="1">
                <a:latin typeface="Courier New" pitchFamily="-96" charset="0"/>
              </a:rPr>
              <a:t>sizeof</a:t>
            </a:r>
            <a:r>
              <a:rPr lang="en-US">
                <a:latin typeface="Courier New" pitchFamily="-96" charset="0"/>
              </a:rPr>
              <a:t>(</a:t>
            </a:r>
            <a:r>
              <a:rPr lang="en-US" i="1">
                <a:latin typeface="Calibri" pitchFamily="-96" charset="0"/>
              </a:rPr>
              <a:t>T</a:t>
            </a:r>
            <a:r>
              <a:rPr lang="en-US">
                <a:latin typeface="Courier New" pitchFamily="-96" charset="0"/>
              </a:rPr>
              <a:t>)</a:t>
            </a:r>
            <a:r>
              <a:rPr lang="en-US">
                <a:latin typeface="Calibri" pitchFamily="-96" charset="0"/>
              </a:rPr>
              <a:t> bytes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4197" y="2617788"/>
            <a:ext cx="215956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030A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char string[12];</a:t>
            </a:r>
          </a:p>
        </p:txBody>
      </p:sp>
      <p:grpSp>
        <p:nvGrpSpPr>
          <p:cNvPr id="99" name="Group 98"/>
          <p:cNvGrpSpPr>
            <a:grpSpLocks/>
          </p:cNvGrpSpPr>
          <p:nvPr/>
        </p:nvGrpSpPr>
        <p:grpSpPr bwMode="auto">
          <a:xfrm>
            <a:off x="2057400" y="2667000"/>
            <a:ext cx="3505200" cy="731838"/>
            <a:chOff x="2514600" y="2667000"/>
            <a:chExt cx="3505200" cy="732254"/>
          </a:xfrm>
        </p:grpSpPr>
        <p:grpSp>
          <p:nvGrpSpPr>
            <p:cNvPr id="56388" name="Group 7"/>
            <p:cNvGrpSpPr>
              <a:grpSpLocks/>
            </p:cNvGrpSpPr>
            <p:nvPr/>
          </p:nvGrpSpPr>
          <p:grpSpPr bwMode="auto">
            <a:xfrm>
              <a:off x="2743200" y="2667000"/>
              <a:ext cx="2743200" cy="228600"/>
              <a:chOff x="1008" y="1776"/>
              <a:chExt cx="1728" cy="144"/>
            </a:xfrm>
          </p:grpSpPr>
          <p:sp>
            <p:nvSpPr>
              <p:cNvPr id="301064" name="Rectangle 8"/>
              <p:cNvSpPr>
                <a:spLocks noChangeArrowheads="1"/>
              </p:cNvSpPr>
              <p:nvPr/>
            </p:nvSpPr>
            <p:spPr bwMode="auto">
              <a:xfrm>
                <a:off x="100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  <p:sp>
            <p:nvSpPr>
              <p:cNvPr id="301065" name="Rectangle 9"/>
              <p:cNvSpPr>
                <a:spLocks noChangeArrowheads="1"/>
              </p:cNvSpPr>
              <p:nvPr/>
            </p:nvSpPr>
            <p:spPr bwMode="auto">
              <a:xfrm>
                <a:off x="115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  <p:sp>
            <p:nvSpPr>
              <p:cNvPr id="301066" name="Rectangle 10"/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  <p:sp>
            <p:nvSpPr>
              <p:cNvPr id="301067" name="Rectangle 11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  <p:sp>
            <p:nvSpPr>
              <p:cNvPr id="301068" name="Rectangle 12"/>
              <p:cNvSpPr>
                <a:spLocks noChangeArrowheads="1"/>
              </p:cNvSpPr>
              <p:nvPr/>
            </p:nvSpPr>
            <p:spPr bwMode="auto">
              <a:xfrm>
                <a:off x="158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  <p:sp>
            <p:nvSpPr>
              <p:cNvPr id="301069" name="Rectangle 13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  <p:sp>
            <p:nvSpPr>
              <p:cNvPr id="301070" name="Rectangle 14"/>
              <p:cNvSpPr>
                <a:spLocks noChangeArrowheads="1"/>
              </p:cNvSpPr>
              <p:nvPr/>
            </p:nvSpPr>
            <p:spPr bwMode="auto">
              <a:xfrm>
                <a:off x="187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  <p:sp>
            <p:nvSpPr>
              <p:cNvPr id="301071" name="Rectangle 15"/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  <p:sp>
            <p:nvSpPr>
              <p:cNvPr id="301072" name="Rectangle 16"/>
              <p:cNvSpPr>
                <a:spLocks noChangeArrowheads="1"/>
              </p:cNvSpPr>
              <p:nvPr/>
            </p:nvSpPr>
            <p:spPr bwMode="auto">
              <a:xfrm>
                <a:off x="216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  <p:sp>
            <p:nvSpPr>
              <p:cNvPr id="301073" name="Rectangle 17"/>
              <p:cNvSpPr>
                <a:spLocks noChangeArrowheads="1"/>
              </p:cNvSpPr>
              <p:nvPr/>
            </p:nvSpPr>
            <p:spPr bwMode="auto">
              <a:xfrm>
                <a:off x="230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  <p:sp>
            <p:nvSpPr>
              <p:cNvPr id="301074" name="Rectangle 18"/>
              <p:cNvSpPr>
                <a:spLocks noChangeArrowheads="1"/>
              </p:cNvSpPr>
              <p:nvPr/>
            </p:nvSpPr>
            <p:spPr bwMode="auto">
              <a:xfrm>
                <a:off x="244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  <p:sp>
            <p:nvSpPr>
              <p:cNvPr id="301075" name="Rectangle 19"/>
              <p:cNvSpPr>
                <a:spLocks noChangeArrowheads="1"/>
              </p:cNvSpPr>
              <p:nvPr/>
            </p:nvSpPr>
            <p:spPr bwMode="auto">
              <a:xfrm>
                <a:off x="259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</p:grpSp>
        <p:sp>
          <p:nvSpPr>
            <p:cNvPr id="56389" name="Text Box 20"/>
            <p:cNvSpPr txBox="1">
              <a:spLocks noChangeArrowheads="1"/>
            </p:cNvSpPr>
            <p:nvPr/>
          </p:nvSpPr>
          <p:spPr bwMode="auto">
            <a:xfrm>
              <a:off x="2514600" y="3062512"/>
              <a:ext cx="396875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</a:t>
              </a:r>
            </a:p>
          </p:txBody>
        </p:sp>
        <p:sp>
          <p:nvSpPr>
            <p:cNvPr id="56390" name="Text Box 21"/>
            <p:cNvSpPr txBox="1">
              <a:spLocks noChangeArrowheads="1"/>
            </p:cNvSpPr>
            <p:nvPr/>
          </p:nvSpPr>
          <p:spPr bwMode="auto">
            <a:xfrm>
              <a:off x="5029200" y="30625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 </a:t>
              </a:r>
              <a:r>
                <a:rPr lang="en-US" sz="1600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+ 12</a:t>
              </a:r>
              <a:endParaRPr lang="en-US" sz="1600" i="1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91" name="Line 22"/>
            <p:cNvSpPr>
              <a:spLocks noChangeShapeType="1"/>
            </p:cNvSpPr>
            <p:nvPr/>
          </p:nvSpPr>
          <p:spPr bwMode="auto">
            <a:xfrm flipV="1">
              <a:off x="27432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92" name="Line 23"/>
            <p:cNvSpPr>
              <a:spLocks noChangeShapeType="1"/>
            </p:cNvSpPr>
            <p:nvPr/>
          </p:nvSpPr>
          <p:spPr bwMode="auto">
            <a:xfrm flipV="1">
              <a:off x="54864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</p:grpSp>
      <p:sp>
        <p:nvSpPr>
          <p:cNvPr id="301087" name="Text Box 31"/>
          <p:cNvSpPr txBox="1">
            <a:spLocks noChangeArrowheads="1"/>
          </p:cNvSpPr>
          <p:nvPr/>
        </p:nvSpPr>
        <p:spPr bwMode="auto">
          <a:xfrm>
            <a:off x="621354" y="3452813"/>
            <a:ext cx="154240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srgbClr val="7030A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int</a:t>
            </a:r>
            <a:r>
              <a:rPr lang="en-US" sz="1600" b="1" dirty="0">
                <a:solidFill>
                  <a:srgbClr val="7030A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sz="1600" b="1" dirty="0" err="1">
                <a:solidFill>
                  <a:srgbClr val="7030A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val</a:t>
            </a:r>
            <a:r>
              <a:rPr lang="en-US" sz="1600" b="1" dirty="0">
                <a:solidFill>
                  <a:srgbClr val="7030A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[5];</a:t>
            </a:r>
          </a:p>
        </p:txBody>
      </p: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2057400" y="3500438"/>
            <a:ext cx="5334000" cy="731837"/>
            <a:chOff x="2514600" y="3429000"/>
            <a:chExt cx="5334000" cy="730672"/>
          </a:xfrm>
        </p:grpSpPr>
        <p:grpSp>
          <p:nvGrpSpPr>
            <p:cNvPr id="5637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01082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  <p:sp>
            <p:nvSpPr>
              <p:cNvPr id="301083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  <p:sp>
            <p:nvSpPr>
              <p:cNvPr id="301084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  <p:sp>
            <p:nvSpPr>
              <p:cNvPr id="301085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  <p:sp>
            <p:nvSpPr>
              <p:cNvPr id="301086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</p:grpSp>
        <p:sp>
          <p:nvSpPr>
            <p:cNvPr id="56371" name="Text Box 32"/>
            <p:cNvSpPr txBox="1">
              <a:spLocks noChangeArrowheads="1"/>
            </p:cNvSpPr>
            <p:nvPr/>
          </p:nvSpPr>
          <p:spPr bwMode="auto">
            <a:xfrm>
              <a:off x="2514600" y="3809393"/>
              <a:ext cx="396875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</a:t>
              </a:r>
            </a:p>
          </p:txBody>
        </p:sp>
        <p:sp>
          <p:nvSpPr>
            <p:cNvPr id="56372" name="Text Box 33"/>
            <p:cNvSpPr txBox="1">
              <a:spLocks noChangeArrowheads="1"/>
            </p:cNvSpPr>
            <p:nvPr/>
          </p:nvSpPr>
          <p:spPr bwMode="auto">
            <a:xfrm>
              <a:off x="31829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 </a:t>
              </a:r>
              <a:r>
                <a:rPr lang="en-US" sz="1600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+ 4</a:t>
              </a:r>
              <a:endParaRPr lang="en-US" sz="1600" i="1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7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7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75" name="Text Box 36"/>
            <p:cNvSpPr txBox="1">
              <a:spLocks noChangeArrowheads="1"/>
            </p:cNvSpPr>
            <p:nvPr/>
          </p:nvSpPr>
          <p:spPr bwMode="auto">
            <a:xfrm>
              <a:off x="40973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 </a:t>
              </a:r>
              <a:r>
                <a:rPr lang="en-US" sz="1600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+ 8</a:t>
              </a:r>
              <a:endParaRPr lang="en-US" sz="1600" i="1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7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77" name="Text Box 38"/>
            <p:cNvSpPr txBox="1">
              <a:spLocks noChangeArrowheads="1"/>
            </p:cNvSpPr>
            <p:nvPr/>
          </p:nvSpPr>
          <p:spPr bwMode="auto">
            <a:xfrm>
              <a:off x="50292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 </a:t>
              </a:r>
              <a:r>
                <a:rPr lang="en-US" sz="1600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+ 12</a:t>
              </a:r>
              <a:endParaRPr lang="en-US" sz="1600" i="1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7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79" name="Text Box 40"/>
            <p:cNvSpPr txBox="1">
              <a:spLocks noChangeArrowheads="1"/>
            </p:cNvSpPr>
            <p:nvPr/>
          </p:nvSpPr>
          <p:spPr bwMode="auto">
            <a:xfrm>
              <a:off x="59436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 </a:t>
              </a:r>
              <a:r>
                <a:rPr lang="en-US" sz="1600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+ 16</a:t>
              </a:r>
              <a:endParaRPr lang="en-US" sz="1600" i="1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8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81" name="Text Box 42"/>
            <p:cNvSpPr txBox="1">
              <a:spLocks noChangeArrowheads="1"/>
            </p:cNvSpPr>
            <p:nvPr/>
          </p:nvSpPr>
          <p:spPr bwMode="auto">
            <a:xfrm>
              <a:off x="68580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 </a:t>
              </a:r>
              <a:r>
                <a:rPr lang="en-US" sz="1600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+ 20</a:t>
              </a:r>
              <a:endParaRPr lang="en-US" sz="1600" i="1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8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</p:grpSp>
      <p:sp>
        <p:nvSpPr>
          <p:cNvPr id="301101" name="Text Box 45"/>
          <p:cNvSpPr txBox="1">
            <a:spLocks noChangeArrowheads="1"/>
          </p:cNvSpPr>
          <p:nvPr/>
        </p:nvSpPr>
        <p:spPr bwMode="auto">
          <a:xfrm>
            <a:off x="497922" y="4267200"/>
            <a:ext cx="1665841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7030A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double a[3];</a:t>
            </a:r>
          </a:p>
        </p:txBody>
      </p:sp>
      <p:grpSp>
        <p:nvGrpSpPr>
          <p:cNvPr id="97" name="Group 96"/>
          <p:cNvGrpSpPr>
            <a:grpSpLocks/>
          </p:cNvGrpSpPr>
          <p:nvPr/>
        </p:nvGrpSpPr>
        <p:grpSpPr bwMode="auto">
          <a:xfrm>
            <a:off x="2057400" y="4335463"/>
            <a:ext cx="6399213" cy="747712"/>
            <a:chOff x="2515700" y="4343402"/>
            <a:chExt cx="6399700" cy="747713"/>
          </a:xfrm>
        </p:grpSpPr>
        <p:grpSp>
          <p:nvGrpSpPr>
            <p:cNvPr id="56358" name="Group 47"/>
            <p:cNvGrpSpPr>
              <a:grpSpLocks/>
            </p:cNvGrpSpPr>
            <p:nvPr/>
          </p:nvGrpSpPr>
          <p:grpSpPr bwMode="auto">
            <a:xfrm>
              <a:off x="2748919" y="4343402"/>
              <a:ext cx="5613070" cy="228600"/>
              <a:chOff x="1008" y="2208"/>
              <a:chExt cx="3456" cy="144"/>
            </a:xfrm>
          </p:grpSpPr>
          <p:sp>
            <p:nvSpPr>
              <p:cNvPr id="301104" name="Rectangle 48"/>
              <p:cNvSpPr>
                <a:spLocks noChangeArrowheads="1"/>
              </p:cNvSpPr>
              <p:nvPr/>
            </p:nvSpPr>
            <p:spPr bwMode="auto">
              <a:xfrm>
                <a:off x="1008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  <p:sp>
            <p:nvSpPr>
              <p:cNvPr id="301105" name="Rectangle 49"/>
              <p:cNvSpPr>
                <a:spLocks noChangeArrowheads="1"/>
              </p:cNvSpPr>
              <p:nvPr/>
            </p:nvSpPr>
            <p:spPr bwMode="auto">
              <a:xfrm>
                <a:off x="2160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  <p:sp>
            <p:nvSpPr>
              <p:cNvPr id="301106" name="Rectangle 50"/>
              <p:cNvSpPr>
                <a:spLocks noChangeArrowheads="1"/>
              </p:cNvSpPr>
              <p:nvPr/>
            </p:nvSpPr>
            <p:spPr bwMode="auto">
              <a:xfrm>
                <a:off x="3312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</p:grpSp>
        <p:sp>
          <p:nvSpPr>
            <p:cNvPr id="56359" name="Line 52"/>
            <p:cNvSpPr>
              <a:spLocks noChangeShapeType="1"/>
            </p:cNvSpPr>
            <p:nvPr/>
          </p:nvSpPr>
          <p:spPr bwMode="auto">
            <a:xfrm flipV="1">
              <a:off x="8383100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60" name="Text Box 55"/>
            <p:cNvSpPr txBox="1">
              <a:spLocks noChangeArrowheads="1"/>
            </p:cNvSpPr>
            <p:nvPr/>
          </p:nvSpPr>
          <p:spPr bwMode="auto">
            <a:xfrm>
              <a:off x="7902498" y="4724402"/>
              <a:ext cx="101290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 </a:t>
              </a: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+ 24</a:t>
              </a:r>
              <a:endParaRPr lang="en-US" i="1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61" name="Text Box 56"/>
            <p:cNvSpPr txBox="1">
              <a:spLocks noChangeArrowheads="1"/>
            </p:cNvSpPr>
            <p:nvPr/>
          </p:nvSpPr>
          <p:spPr bwMode="auto">
            <a:xfrm>
              <a:off x="2515700" y="4710115"/>
              <a:ext cx="406431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</a:t>
              </a:r>
            </a:p>
          </p:txBody>
        </p:sp>
        <p:sp>
          <p:nvSpPr>
            <p:cNvPr id="56362" name="Line 57"/>
            <p:cNvSpPr>
              <a:spLocks noChangeShapeType="1"/>
            </p:cNvSpPr>
            <p:nvPr/>
          </p:nvSpPr>
          <p:spPr bwMode="auto">
            <a:xfrm flipV="1">
              <a:off x="2749578" y="4570322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63" name="Text Box 58"/>
            <p:cNvSpPr txBox="1">
              <a:spLocks noChangeArrowheads="1"/>
            </p:cNvSpPr>
            <p:nvPr/>
          </p:nvSpPr>
          <p:spPr bwMode="auto">
            <a:xfrm>
              <a:off x="4114434" y="4724402"/>
              <a:ext cx="1014490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 </a:t>
              </a:r>
              <a:r>
                <a:rPr lang="en-US" sz="1600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+ 8</a:t>
              </a:r>
              <a:endParaRPr lang="en-US" sz="1600" i="1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64" name="Line 59"/>
            <p:cNvSpPr>
              <a:spLocks noChangeShapeType="1"/>
            </p:cNvSpPr>
            <p:nvPr/>
          </p:nvSpPr>
          <p:spPr bwMode="auto">
            <a:xfrm flipV="1">
              <a:off x="4620601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65" name="Text Box 60"/>
            <p:cNvSpPr txBox="1">
              <a:spLocks noChangeArrowheads="1"/>
            </p:cNvSpPr>
            <p:nvPr/>
          </p:nvSpPr>
          <p:spPr bwMode="auto">
            <a:xfrm>
              <a:off x="5997353" y="4724402"/>
              <a:ext cx="1012902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 </a:t>
              </a:r>
              <a:r>
                <a:rPr lang="en-US" sz="1600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+ 16</a:t>
              </a:r>
              <a:endParaRPr lang="en-US" sz="1600" i="1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66" name="Line 61"/>
            <p:cNvSpPr>
              <a:spLocks noChangeShapeType="1"/>
            </p:cNvSpPr>
            <p:nvPr/>
          </p:nvSpPr>
          <p:spPr bwMode="auto">
            <a:xfrm flipV="1">
              <a:off x="6491624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</p:grpSp>
      <p:sp>
        <p:nvSpPr>
          <p:cNvPr id="301118" name="Text Box 62"/>
          <p:cNvSpPr txBox="1">
            <a:spLocks noChangeArrowheads="1"/>
          </p:cNvSpPr>
          <p:nvPr/>
        </p:nvSpPr>
        <p:spPr bwMode="auto">
          <a:xfrm>
            <a:off x="621354" y="5148263"/>
            <a:ext cx="154240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7030A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char *p[3];</a:t>
            </a:r>
          </a:p>
        </p:txBody>
      </p: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2057400" y="6019800"/>
            <a:ext cx="6248400" cy="731838"/>
            <a:chOff x="2438400" y="6019800"/>
            <a:chExt cx="6248400" cy="732254"/>
          </a:xfrm>
        </p:grpSpPr>
        <p:grpSp>
          <p:nvGrpSpPr>
            <p:cNvPr id="56346" name="Group 92"/>
            <p:cNvGrpSpPr>
              <a:grpSpLocks/>
            </p:cNvGrpSpPr>
            <p:nvPr/>
          </p:nvGrpSpPr>
          <p:grpSpPr bwMode="auto">
            <a:xfrm>
              <a:off x="2667000" y="6019800"/>
              <a:ext cx="5486400" cy="228600"/>
              <a:chOff x="1652" y="4608"/>
              <a:chExt cx="3456" cy="144"/>
            </a:xfrm>
          </p:grpSpPr>
          <p:sp>
            <p:nvSpPr>
              <p:cNvPr id="301134" name="Rectangle 78"/>
              <p:cNvSpPr>
                <a:spLocks noChangeArrowheads="1"/>
              </p:cNvSpPr>
              <p:nvPr/>
            </p:nvSpPr>
            <p:spPr bwMode="auto">
              <a:xfrm>
                <a:off x="1652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  <p:sp>
            <p:nvSpPr>
              <p:cNvPr id="301135" name="Rectangle 79"/>
              <p:cNvSpPr>
                <a:spLocks noChangeArrowheads="1"/>
              </p:cNvSpPr>
              <p:nvPr/>
            </p:nvSpPr>
            <p:spPr bwMode="auto">
              <a:xfrm>
                <a:off x="2804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  <p:sp>
            <p:nvSpPr>
              <p:cNvPr id="301136" name="Rectangle 80"/>
              <p:cNvSpPr>
                <a:spLocks noChangeArrowheads="1"/>
              </p:cNvSpPr>
              <p:nvPr/>
            </p:nvSpPr>
            <p:spPr bwMode="auto">
              <a:xfrm>
                <a:off x="3956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</p:grpSp>
        <p:sp>
          <p:nvSpPr>
            <p:cNvPr id="56347" name="Text Box 86"/>
            <p:cNvSpPr txBox="1">
              <a:spLocks noChangeArrowheads="1"/>
            </p:cNvSpPr>
            <p:nvPr/>
          </p:nvSpPr>
          <p:spPr bwMode="auto">
            <a:xfrm>
              <a:off x="2438400" y="6386721"/>
              <a:ext cx="396875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</a:t>
              </a:r>
            </a:p>
          </p:txBody>
        </p:sp>
        <p:sp>
          <p:nvSpPr>
            <p:cNvPr id="56348" name="Line 87"/>
            <p:cNvSpPr>
              <a:spLocks noChangeShapeType="1"/>
            </p:cNvSpPr>
            <p:nvPr/>
          </p:nvSpPr>
          <p:spPr bwMode="auto">
            <a:xfrm flipV="1">
              <a:off x="2667000" y="62198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49" name="Text Box 88"/>
            <p:cNvSpPr txBox="1">
              <a:spLocks noChangeArrowheads="1"/>
            </p:cNvSpPr>
            <p:nvPr/>
          </p:nvSpPr>
          <p:spPr bwMode="auto">
            <a:xfrm>
              <a:off x="40386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 </a:t>
              </a:r>
              <a:r>
                <a:rPr lang="en-US" sz="1600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+ 8</a:t>
              </a:r>
              <a:endParaRPr lang="en-US" sz="1600" i="1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50" name="Line 89"/>
            <p:cNvSpPr>
              <a:spLocks noChangeShapeType="1"/>
            </p:cNvSpPr>
            <p:nvPr/>
          </p:nvSpPr>
          <p:spPr bwMode="auto">
            <a:xfrm flipV="1">
              <a:off x="44958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51" name="Text Box 90"/>
            <p:cNvSpPr txBox="1">
              <a:spLocks noChangeArrowheads="1"/>
            </p:cNvSpPr>
            <p:nvPr/>
          </p:nvSpPr>
          <p:spPr bwMode="auto">
            <a:xfrm>
              <a:off x="58674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 </a:t>
              </a:r>
              <a:r>
                <a:rPr lang="en-US" sz="1600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+ 16</a:t>
              </a:r>
              <a:endParaRPr lang="en-US" sz="1600" i="1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52" name="Line 91"/>
            <p:cNvSpPr>
              <a:spLocks noChangeShapeType="1"/>
            </p:cNvSpPr>
            <p:nvPr/>
          </p:nvSpPr>
          <p:spPr bwMode="auto">
            <a:xfrm flipV="1">
              <a:off x="63246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53" name="Line 102"/>
            <p:cNvSpPr>
              <a:spLocks noChangeShapeType="1"/>
            </p:cNvSpPr>
            <p:nvPr/>
          </p:nvSpPr>
          <p:spPr bwMode="auto">
            <a:xfrm flipV="1">
              <a:off x="8153400" y="6248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54" name="Text Box 105"/>
            <p:cNvSpPr txBox="1">
              <a:spLocks noChangeArrowheads="1"/>
            </p:cNvSpPr>
            <p:nvPr/>
          </p:nvSpPr>
          <p:spPr bwMode="auto">
            <a:xfrm>
              <a:off x="7696200" y="64153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 </a:t>
              </a:r>
              <a:r>
                <a:rPr lang="en-US" sz="1600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+ 24</a:t>
              </a:r>
              <a:endParaRPr lang="en-US" sz="1600" i="1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</p:grpSp>
      <p:grpSp>
        <p:nvGrpSpPr>
          <p:cNvPr id="96" name="Group 95"/>
          <p:cNvGrpSpPr>
            <a:grpSpLocks/>
          </p:cNvGrpSpPr>
          <p:nvPr/>
        </p:nvGrpSpPr>
        <p:grpSpPr bwMode="auto">
          <a:xfrm>
            <a:off x="2057400" y="5186363"/>
            <a:ext cx="3505200" cy="731837"/>
            <a:chOff x="2514600" y="5257800"/>
            <a:chExt cx="3505200" cy="732254"/>
          </a:xfrm>
        </p:grpSpPr>
        <p:grpSp>
          <p:nvGrpSpPr>
            <p:cNvPr id="56334" name="Group 64"/>
            <p:cNvGrpSpPr>
              <a:grpSpLocks/>
            </p:cNvGrpSpPr>
            <p:nvPr/>
          </p:nvGrpSpPr>
          <p:grpSpPr bwMode="auto">
            <a:xfrm>
              <a:off x="2743200" y="5257800"/>
              <a:ext cx="2743200" cy="228600"/>
              <a:chOff x="2016" y="3744"/>
              <a:chExt cx="1728" cy="144"/>
            </a:xfrm>
          </p:grpSpPr>
          <p:sp>
            <p:nvSpPr>
              <p:cNvPr id="301121" name="Rectangle 65"/>
              <p:cNvSpPr>
                <a:spLocks noChangeArrowheads="1"/>
              </p:cNvSpPr>
              <p:nvPr/>
            </p:nvSpPr>
            <p:spPr bwMode="auto">
              <a:xfrm>
                <a:off x="2016" y="3744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  <p:sp>
            <p:nvSpPr>
              <p:cNvPr id="301122" name="Rectangle 66"/>
              <p:cNvSpPr>
                <a:spLocks noChangeArrowheads="1"/>
              </p:cNvSpPr>
              <p:nvPr/>
            </p:nvSpPr>
            <p:spPr bwMode="auto">
              <a:xfrm>
                <a:off x="2592" y="3744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  <p:sp>
            <p:nvSpPr>
              <p:cNvPr id="301123" name="Rectangle 67"/>
              <p:cNvSpPr>
                <a:spLocks noChangeArrowheads="1"/>
              </p:cNvSpPr>
              <p:nvPr/>
            </p:nvSpPr>
            <p:spPr bwMode="auto">
              <a:xfrm>
                <a:off x="3168" y="3744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</p:grpSp>
        <p:sp>
          <p:nvSpPr>
            <p:cNvPr id="56335" name="Text Box 68"/>
            <p:cNvSpPr txBox="1">
              <a:spLocks noChangeArrowheads="1"/>
            </p:cNvSpPr>
            <p:nvPr/>
          </p:nvSpPr>
          <p:spPr bwMode="auto">
            <a:xfrm>
              <a:off x="2514600" y="5639017"/>
              <a:ext cx="396875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</a:t>
              </a:r>
            </a:p>
          </p:txBody>
        </p:sp>
        <p:sp>
          <p:nvSpPr>
            <p:cNvPr id="56336" name="Text Box 69"/>
            <p:cNvSpPr txBox="1">
              <a:spLocks noChangeArrowheads="1"/>
            </p:cNvSpPr>
            <p:nvPr/>
          </p:nvSpPr>
          <p:spPr bwMode="auto">
            <a:xfrm>
              <a:off x="3200400" y="56533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 </a:t>
              </a:r>
              <a:r>
                <a:rPr lang="en-US" sz="1600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+ 4</a:t>
              </a:r>
              <a:endParaRPr lang="en-US" sz="1600" i="1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37" name="Line 70"/>
            <p:cNvSpPr>
              <a:spLocks noChangeShapeType="1"/>
            </p:cNvSpPr>
            <p:nvPr/>
          </p:nvSpPr>
          <p:spPr bwMode="auto">
            <a:xfrm flipV="1">
              <a:off x="2743200" y="5472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38" name="Line 71"/>
            <p:cNvSpPr>
              <a:spLocks noChangeShapeType="1"/>
            </p:cNvSpPr>
            <p:nvPr/>
          </p:nvSpPr>
          <p:spPr bwMode="auto">
            <a:xfrm flipV="1">
              <a:off x="3657600" y="5486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39" name="Text Box 72"/>
            <p:cNvSpPr txBox="1">
              <a:spLocks noChangeArrowheads="1"/>
            </p:cNvSpPr>
            <p:nvPr/>
          </p:nvSpPr>
          <p:spPr bwMode="auto">
            <a:xfrm>
              <a:off x="4114800" y="56533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 </a:t>
              </a:r>
              <a:r>
                <a:rPr lang="en-US" sz="1600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+ 8</a:t>
              </a:r>
              <a:endParaRPr lang="en-US" sz="1600" i="1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40" name="Line 73"/>
            <p:cNvSpPr>
              <a:spLocks noChangeShapeType="1"/>
            </p:cNvSpPr>
            <p:nvPr/>
          </p:nvSpPr>
          <p:spPr bwMode="auto">
            <a:xfrm flipV="1">
              <a:off x="4572000" y="5486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41" name="Text Box 114"/>
            <p:cNvSpPr txBox="1">
              <a:spLocks noChangeArrowheads="1"/>
            </p:cNvSpPr>
            <p:nvPr/>
          </p:nvSpPr>
          <p:spPr bwMode="auto">
            <a:xfrm>
              <a:off x="5029200" y="56533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 </a:t>
              </a:r>
              <a:r>
                <a:rPr lang="en-US" sz="1600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+ 12</a:t>
              </a:r>
              <a:endParaRPr lang="en-US" sz="1600" i="1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42" name="Line 115"/>
            <p:cNvSpPr>
              <a:spLocks noChangeShapeType="1"/>
            </p:cNvSpPr>
            <p:nvPr/>
          </p:nvSpPr>
          <p:spPr bwMode="auto">
            <a:xfrm flipV="1">
              <a:off x="5486400" y="5486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</p:grpSp>
      <p:sp>
        <p:nvSpPr>
          <p:cNvPr id="301175" name="Text Box 119"/>
          <p:cNvSpPr txBox="1">
            <a:spLocks noChangeArrowheads="1"/>
          </p:cNvSpPr>
          <p:nvPr/>
        </p:nvSpPr>
        <p:spPr bwMode="auto">
          <a:xfrm>
            <a:off x="5259388" y="5148263"/>
            <a:ext cx="523875" cy="366712"/>
          </a:xfrm>
          <a:prstGeom prst="rect">
            <a:avLst/>
          </a:prstGeom>
          <a:solidFill>
            <a:srgbClr val="990000"/>
          </a:solidFill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Calibri" pitchFamily="-96" charset="0"/>
                <a:ea typeface="ＭＳ Ｐゴシック" pitchFamily="-96" charset="-128"/>
                <a:sym typeface="Gill Sans" charset="0"/>
              </a:rPr>
              <a:t>IA32</a:t>
            </a:r>
          </a:p>
        </p:txBody>
      </p:sp>
      <p:sp>
        <p:nvSpPr>
          <p:cNvPr id="301176" name="Text Box 120"/>
          <p:cNvSpPr txBox="1">
            <a:spLocks noChangeArrowheads="1"/>
          </p:cNvSpPr>
          <p:nvPr/>
        </p:nvSpPr>
        <p:spPr bwMode="auto">
          <a:xfrm>
            <a:off x="8023225" y="5980113"/>
            <a:ext cx="730250" cy="366712"/>
          </a:xfrm>
          <a:prstGeom prst="rect">
            <a:avLst/>
          </a:prstGeom>
          <a:solidFill>
            <a:srgbClr val="990000"/>
          </a:solidFill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FFFF"/>
                </a:solidFill>
                <a:latin typeface="Calibri" pitchFamily="-96" charset="0"/>
                <a:ea typeface="ＭＳ Ｐゴシック" pitchFamily="-96" charset="-128"/>
                <a:sym typeface="Gill Sans" charset="0"/>
              </a:rPr>
              <a:t>x86-64</a:t>
            </a:r>
          </a:p>
        </p:txBody>
      </p:sp>
    </p:spTree>
    <p:extLst>
      <p:ext uri="{BB962C8B-B14F-4D97-AF65-F5344CB8AC3E}">
        <p14:creationId xmlns:p14="http://schemas.microsoft.com/office/powerpoint/2010/main" val="20227060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1" grpId="0"/>
      <p:bldP spid="301087" grpId="0"/>
      <p:bldP spid="301101" grpId="0"/>
      <p:bldP spid="301118" grpId="0"/>
      <p:bldP spid="301175" grpId="0" animBg="1"/>
      <p:bldP spid="301176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5626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Access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64500" cy="5715000"/>
          </a:xfrm>
        </p:spPr>
        <p:txBody>
          <a:bodyPr/>
          <a:lstStyle/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Basic Principle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Identifier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alibri" pitchFamily="-96" charset="0"/>
              </a:rPr>
              <a:t> can be used as a pointer to array element 0: Type </a:t>
            </a:r>
            <a:r>
              <a:rPr lang="en-US" i="1" dirty="0">
                <a:latin typeface="Calibri" pitchFamily="-96" charset="0"/>
              </a:rPr>
              <a:t>T*</a:t>
            </a: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Reference	Type?	Value?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[4]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dirty="0">
                <a:latin typeface="Calibri" pitchFamily="-96" charset="0"/>
              </a:rPr>
              <a:t>3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 err="1">
                <a:solidFill>
                  <a:srgbClr val="0070C0"/>
                </a:solidFill>
                <a:latin typeface="Courier New" pitchFamily="-96" charset="0"/>
              </a:rPr>
              <a:t>int</a:t>
            </a:r>
            <a:r>
              <a:rPr lang="en-US" sz="1800" b="1" dirty="0">
                <a:solidFill>
                  <a:srgbClr val="0070C0"/>
                </a:solidFill>
                <a:latin typeface="Courier New" pitchFamily="-96" charset="0"/>
              </a:rPr>
              <a:t> *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i="1" dirty="0">
                <a:latin typeface="Calibri" pitchFamily="-96" charset="0"/>
              </a:rPr>
              <a:t>x</a:t>
            </a:r>
            <a:endParaRPr lang="en-US" sz="1800" dirty="0">
              <a:latin typeface="Calibri" pitchFamily="-96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val+1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solidFill>
                  <a:srgbClr val="0070C0"/>
                </a:solidFill>
                <a:latin typeface="Courier New" pitchFamily="-96" charset="0"/>
              </a:rPr>
              <a:t>int</a:t>
            </a:r>
            <a:r>
              <a:rPr lang="en-US" sz="1800" b="1" dirty="0">
                <a:solidFill>
                  <a:srgbClr val="0070C0"/>
                </a:solidFill>
                <a:latin typeface="Courier New" pitchFamily="-96" charset="0"/>
              </a:rPr>
              <a:t> *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i="1" dirty="0">
                <a:latin typeface="Calibri" pitchFamily="-96" charset="0"/>
              </a:rPr>
              <a:t>x</a:t>
            </a:r>
            <a:r>
              <a:rPr lang="en-US" sz="1800" dirty="0">
                <a:latin typeface="Calibri" pitchFamily="-96" charset="0"/>
              </a:rPr>
              <a:t> + 4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&amp;</a:t>
            </a: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[2]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solidFill>
                  <a:srgbClr val="0070C0"/>
                </a:solidFill>
                <a:latin typeface="Courier New" pitchFamily="-96" charset="0"/>
              </a:rPr>
              <a:t>int</a:t>
            </a:r>
            <a:r>
              <a:rPr lang="en-US" sz="1800" b="1" dirty="0">
                <a:solidFill>
                  <a:srgbClr val="0070C0"/>
                </a:solidFill>
                <a:latin typeface="Courier New" pitchFamily="-96" charset="0"/>
              </a:rPr>
              <a:t> *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i="1" dirty="0">
                <a:latin typeface="Calibri" pitchFamily="-96" charset="0"/>
              </a:rPr>
              <a:t>x</a:t>
            </a:r>
            <a:r>
              <a:rPr lang="en-US" sz="1800" dirty="0">
                <a:latin typeface="Calibri" pitchFamily="-96" charset="0"/>
              </a:rPr>
              <a:t> + 8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[5]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>
                <a:solidFill>
                  <a:srgbClr val="FF0000"/>
                </a:solidFill>
                <a:latin typeface="Calibri" pitchFamily="-96" charset="0"/>
              </a:rPr>
              <a:t>??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*(val+1)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dirty="0">
                <a:latin typeface="Calibri" pitchFamily="-96" charset="0"/>
              </a:rPr>
              <a:t>5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 + </a:t>
            </a:r>
            <a:r>
              <a:rPr lang="en-US" sz="1800" b="1" i="1" dirty="0" err="1">
                <a:latin typeface="Calibri" pitchFamily="-96" charset="0"/>
              </a:rPr>
              <a:t>i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solidFill>
                  <a:srgbClr val="0070C0"/>
                </a:solidFill>
                <a:latin typeface="Courier New" pitchFamily="-96" charset="0"/>
              </a:rPr>
              <a:t>int</a:t>
            </a:r>
            <a:r>
              <a:rPr lang="en-US" sz="1800" b="1" dirty="0">
                <a:solidFill>
                  <a:srgbClr val="0070C0"/>
                </a:solidFill>
                <a:latin typeface="Courier New" pitchFamily="-96" charset="0"/>
              </a:rPr>
              <a:t> *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i="1" dirty="0">
                <a:latin typeface="Calibri" pitchFamily="-96" charset="0"/>
              </a:rPr>
              <a:t>x </a:t>
            </a:r>
            <a:r>
              <a:rPr lang="en-US" sz="1800" dirty="0">
                <a:latin typeface="Calibri" pitchFamily="-96" charset="0"/>
              </a:rPr>
              <a:t>+ 4</a:t>
            </a:r>
            <a:r>
              <a:rPr lang="en-US" sz="1800" i="1" dirty="0">
                <a:latin typeface="Calibri" pitchFamily="-96" charset="0"/>
              </a:rPr>
              <a:t>i</a:t>
            </a:r>
          </a:p>
        </p:txBody>
      </p:sp>
      <p:sp>
        <p:nvSpPr>
          <p:cNvPr id="60419" name="Text Box 31"/>
          <p:cNvSpPr txBox="1">
            <a:spLocks noChangeArrowheads="1"/>
          </p:cNvSpPr>
          <p:nvPr/>
        </p:nvSpPr>
        <p:spPr bwMode="auto">
          <a:xfrm>
            <a:off x="1017588" y="2819400"/>
            <a:ext cx="1701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int val[5];</a:t>
            </a:r>
          </a:p>
        </p:txBody>
      </p:sp>
      <p:grpSp>
        <p:nvGrpSpPr>
          <p:cNvPr id="60420" name="Group 24"/>
          <p:cNvGrpSpPr>
            <a:grpSpLocks/>
          </p:cNvGrpSpPr>
          <p:nvPr/>
        </p:nvGrpSpPr>
        <p:grpSpPr bwMode="auto">
          <a:xfrm>
            <a:off x="2616200" y="2867025"/>
            <a:ext cx="5334000" cy="750888"/>
            <a:chOff x="2514600" y="3429000"/>
            <a:chExt cx="5334000" cy="771141"/>
          </a:xfrm>
        </p:grpSpPr>
        <p:grpSp>
          <p:nvGrpSpPr>
            <p:cNvPr id="60421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1</a:t>
                </a: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5</a:t>
                </a:r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2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1</a:t>
                </a:r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3</a:t>
                </a:r>
              </a:p>
            </p:txBody>
          </p:sp>
        </p:grpSp>
        <p:sp>
          <p:nvSpPr>
            <p:cNvPr id="60422" name="Text Box 32"/>
            <p:cNvSpPr txBox="1">
              <a:spLocks noChangeArrowheads="1"/>
            </p:cNvSpPr>
            <p:nvPr/>
          </p:nvSpPr>
          <p:spPr bwMode="auto">
            <a:xfrm>
              <a:off x="2514600" y="3810495"/>
              <a:ext cx="396875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</a:t>
              </a:r>
            </a:p>
          </p:txBody>
        </p:sp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3182938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 </a:t>
              </a: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+ 4</a:t>
              </a:r>
              <a:endParaRPr lang="en-US" i="1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0424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0425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0426" name="Text Box 36"/>
            <p:cNvSpPr txBox="1">
              <a:spLocks noChangeArrowheads="1"/>
            </p:cNvSpPr>
            <p:nvPr/>
          </p:nvSpPr>
          <p:spPr bwMode="auto">
            <a:xfrm>
              <a:off x="4097338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 </a:t>
              </a: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+ 8</a:t>
              </a:r>
              <a:endParaRPr lang="en-US" i="1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50292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 </a:t>
              </a: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+ 12</a:t>
              </a:r>
              <a:endParaRPr lang="en-US" i="1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0429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0430" name="Text Box 40"/>
            <p:cNvSpPr txBox="1">
              <a:spLocks noChangeArrowheads="1"/>
            </p:cNvSpPr>
            <p:nvPr/>
          </p:nvSpPr>
          <p:spPr bwMode="auto">
            <a:xfrm>
              <a:off x="59436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 </a:t>
              </a: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+ 16</a:t>
              </a:r>
              <a:endParaRPr lang="en-US" i="1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0431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0432" name="Text Box 42"/>
            <p:cNvSpPr txBox="1">
              <a:spLocks noChangeArrowheads="1"/>
            </p:cNvSpPr>
            <p:nvPr/>
          </p:nvSpPr>
          <p:spPr bwMode="auto">
            <a:xfrm>
              <a:off x="68580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 </a:t>
              </a: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+ 20</a:t>
              </a:r>
              <a:endParaRPr lang="en-US" i="1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0433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2362200" y="4267200"/>
            <a:ext cx="922338" cy="3048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200" dirty="0">
              <a:solidFill>
                <a:srgbClr val="000000"/>
              </a:solidFill>
              <a:latin typeface="Calibri" pitchFamily="34" charset="0"/>
              <a:sym typeface="Gill San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362200" y="4648200"/>
            <a:ext cx="922338" cy="3048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200" dirty="0">
              <a:solidFill>
                <a:srgbClr val="000000"/>
              </a:solidFill>
              <a:latin typeface="Calibri" pitchFamily="34" charset="0"/>
              <a:sym typeface="Gill San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354262" y="4953000"/>
            <a:ext cx="922338" cy="3048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200" dirty="0">
              <a:solidFill>
                <a:srgbClr val="000000"/>
              </a:solidFill>
              <a:latin typeface="Calibri" pitchFamily="34" charset="0"/>
              <a:sym typeface="Gill Sans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362200" y="5334000"/>
            <a:ext cx="922338" cy="3048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200" dirty="0">
              <a:solidFill>
                <a:srgbClr val="000000"/>
              </a:solidFill>
              <a:latin typeface="Calibri" pitchFamily="34" charset="0"/>
              <a:sym typeface="Gill Sans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286000" y="5638800"/>
            <a:ext cx="922338" cy="3048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200" dirty="0">
              <a:solidFill>
                <a:srgbClr val="000000"/>
              </a:solidFill>
              <a:latin typeface="Calibri" pitchFamily="34" charset="0"/>
              <a:sym typeface="Gill Sans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362200" y="5943600"/>
            <a:ext cx="922338" cy="3048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200" dirty="0">
              <a:solidFill>
                <a:srgbClr val="000000"/>
              </a:solidFill>
              <a:latin typeface="Calibri" pitchFamily="34" charset="0"/>
              <a:sym typeface="Gill San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362200" y="6248400"/>
            <a:ext cx="922338" cy="3048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200" dirty="0">
              <a:solidFill>
                <a:srgbClr val="000000"/>
              </a:solidFill>
              <a:latin typeface="Calibri" pitchFamily="34" charset="0"/>
              <a:sym typeface="Gill Sans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106862" y="4267200"/>
            <a:ext cx="922338" cy="3048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200" dirty="0">
              <a:solidFill>
                <a:srgbClr val="000000"/>
              </a:solidFill>
              <a:latin typeface="Calibri" pitchFamily="34" charset="0"/>
              <a:sym typeface="Gill Sans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038600" y="4572000"/>
            <a:ext cx="922338" cy="3048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200" dirty="0">
              <a:solidFill>
                <a:srgbClr val="000000"/>
              </a:solidFill>
              <a:latin typeface="Calibri" pitchFamily="34" charset="0"/>
              <a:sym typeface="Gill Sans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038600" y="4953000"/>
            <a:ext cx="922338" cy="3048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200" dirty="0">
              <a:solidFill>
                <a:srgbClr val="000000"/>
              </a:solidFill>
              <a:latin typeface="Calibri" pitchFamily="34" charset="0"/>
              <a:sym typeface="Gill Sans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030662" y="5257800"/>
            <a:ext cx="922338" cy="3048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200" dirty="0">
              <a:solidFill>
                <a:srgbClr val="000000"/>
              </a:solidFill>
              <a:latin typeface="Calibri" pitchFamily="34" charset="0"/>
              <a:sym typeface="Gill Sans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3962400" y="5562600"/>
            <a:ext cx="922338" cy="3048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200" dirty="0">
              <a:solidFill>
                <a:srgbClr val="000000"/>
              </a:solidFill>
              <a:latin typeface="Calibri" pitchFamily="34" charset="0"/>
              <a:sym typeface="Gill Sans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886200" y="5943600"/>
            <a:ext cx="922338" cy="3048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200" dirty="0">
              <a:solidFill>
                <a:srgbClr val="000000"/>
              </a:solidFill>
              <a:latin typeface="Calibri" pitchFamily="34" charset="0"/>
              <a:sym typeface="Gill Sans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3886200" y="6248400"/>
            <a:ext cx="922338" cy="3048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200" dirty="0">
              <a:solidFill>
                <a:srgbClr val="000000"/>
              </a:solidFill>
              <a:latin typeface="Calibri" pitchFamily="34" charset="0"/>
              <a:sym typeface="Gill Sans" charset="0"/>
            </a:endParaRPr>
          </a:p>
        </p:txBody>
      </p:sp>
      <p:pic>
        <p:nvPicPr>
          <p:cNvPr id="38" name="Picture 2" descr="http://i0.kym-cdn.com/photos/images/newsfeed/000/173/576/Wat8.jpg?13159305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799" y="4203129"/>
            <a:ext cx="3822701" cy="255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://images.cryhavok.org/d/13825-2/Wa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400" y="4297092"/>
            <a:ext cx="3327400" cy="242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://www.mememaker.net/static/images/memes/49937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00" y="4320539"/>
            <a:ext cx="2590800" cy="233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ttp://i2.kym-cdn.com/photos/images/original/000/402/715/06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328" y="4231436"/>
            <a:ext cx="1990544" cy="257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https://encrypted-tbn2.gstatic.com/images?q=tbn:ANd9GcR2eDMXpUpjb_IB_pZ28GlY6JSX3PrKRjIRo3SpT-wNko_6ja0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4286121"/>
            <a:ext cx="3060700" cy="248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ttps://encrypted-tbn0.gstatic.com/images?q=tbn:ANd9GcThIzSRYOnZFYDKMc51sSI1TPr7KtwMP9m0FOYWs28jFcFUakgk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200" y="4093989"/>
            <a:ext cx="2032289" cy="27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oup 48"/>
          <p:cNvGrpSpPr/>
          <p:nvPr/>
        </p:nvGrpSpPr>
        <p:grpSpPr>
          <a:xfrm>
            <a:off x="5329517" y="4231437"/>
            <a:ext cx="3433483" cy="2537664"/>
            <a:chOff x="4953000" y="4083889"/>
            <a:chExt cx="3535059" cy="2646245"/>
          </a:xfrm>
        </p:grpSpPr>
        <p:pic>
          <p:nvPicPr>
            <p:cNvPr id="50" name="Picture 2" descr="http://static.fjcdn.com/pictures/Wat_5e732b_4019847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000" y="4083889"/>
              <a:ext cx="3535059" cy="2646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Rectangle 50"/>
            <p:cNvSpPr/>
            <p:nvPr/>
          </p:nvSpPr>
          <p:spPr bwMode="auto">
            <a:xfrm>
              <a:off x="6354459" y="4267200"/>
              <a:ext cx="2133600" cy="6096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is-IS" sz="3600" spc="14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latin typeface="Impact" pitchFamily="34" charset="0"/>
                  <a:sym typeface="Gill Sans" charset="0"/>
                </a:rPr>
                <a:t>WAT</a:t>
              </a:r>
            </a:p>
          </p:txBody>
        </p:sp>
      </p:grpSp>
      <p:pic>
        <p:nvPicPr>
          <p:cNvPr id="52" name="Picture 4" descr="http://i0.kym-cdn.com/photos/images/newsfeed/000/435/742/426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483" y="4231436"/>
            <a:ext cx="3496463" cy="26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://i0.kym-cdn.com/photos/images/original/000/173/575/25810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150" y="4278363"/>
            <a:ext cx="3771900" cy="251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9732" y="4267200"/>
            <a:ext cx="2570176" cy="257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5646618" y="4152566"/>
            <a:ext cx="2366872" cy="2684810"/>
            <a:chOff x="5524001" y="4122390"/>
            <a:chExt cx="2366872" cy="2684810"/>
          </a:xfrm>
        </p:grpSpPr>
        <p:pic>
          <p:nvPicPr>
            <p:cNvPr id="57" name="Picture 2" descr="https://fbcdn-sphotos-b-a.akamaihd.net/hphotos-ak-snc6/223215_10100529888930131_1683625889_n.jpg"/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22" t="9670" r="18124" b="31833"/>
            <a:stretch/>
          </p:blipFill>
          <p:spPr bwMode="auto">
            <a:xfrm>
              <a:off x="5524001" y="4122390"/>
              <a:ext cx="2366872" cy="2684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Rectangle 57"/>
            <p:cNvSpPr/>
            <p:nvPr/>
          </p:nvSpPr>
          <p:spPr bwMode="auto">
            <a:xfrm>
              <a:off x="5893381" y="4293330"/>
              <a:ext cx="1719682" cy="46917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is-IS" sz="6000" spc="14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latin typeface="Impact" pitchFamily="34" charset="0"/>
                  <a:sym typeface="Gill Sans" charset="0"/>
                </a:rPr>
                <a:t>WAT</a:t>
              </a:r>
              <a:endParaRPr lang="is-IS" sz="3600" spc="14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Impact" pitchFamily="34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2782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071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4737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Example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5556250"/>
            <a:ext cx="8382000" cy="1377950"/>
          </a:xfrm>
        </p:spPr>
        <p:txBody>
          <a:bodyPr/>
          <a:lstStyle/>
          <a:p>
            <a:r>
              <a:rPr lang="en-US" sz="2000" dirty="0">
                <a:latin typeface="Calibri" pitchFamily="-96" charset="0"/>
              </a:rPr>
              <a:t>Declaration “</a:t>
            </a:r>
            <a:r>
              <a:rPr lang="en-US" sz="2000" dirty="0" err="1">
                <a:latin typeface="Courier New" pitchFamily="-96" charset="0"/>
              </a:rPr>
              <a:t>zip_dig</a:t>
            </a:r>
            <a:r>
              <a:rPr lang="en-US" sz="2000" dirty="0">
                <a:latin typeface="Courier New" pitchFamily="-96" charset="0"/>
              </a:rPr>
              <a:t> </a:t>
            </a:r>
            <a:r>
              <a:rPr lang="en-US" sz="2000" dirty="0" err="1">
                <a:latin typeface="Courier New" pitchFamily="-96" charset="0"/>
              </a:rPr>
              <a:t>cmu</a:t>
            </a:r>
            <a:r>
              <a:rPr lang="en-US" sz="2000" dirty="0">
                <a:latin typeface="Calibri" pitchFamily="-96" charset="0"/>
              </a:rPr>
              <a:t>” equivalent to “</a:t>
            </a:r>
            <a:r>
              <a:rPr lang="en-US" sz="2000" dirty="0" err="1">
                <a:latin typeface="Courier New" pitchFamily="-96" charset="0"/>
              </a:rPr>
              <a:t>int</a:t>
            </a:r>
            <a:r>
              <a:rPr lang="en-US" sz="2000" dirty="0">
                <a:latin typeface="Courier New" pitchFamily="-96" charset="0"/>
              </a:rPr>
              <a:t> </a:t>
            </a:r>
            <a:r>
              <a:rPr lang="en-US" sz="2000" dirty="0" err="1">
                <a:latin typeface="Courier New" pitchFamily="-96" charset="0"/>
              </a:rPr>
              <a:t>cmu</a:t>
            </a:r>
            <a:r>
              <a:rPr lang="en-US" sz="2000" dirty="0">
                <a:latin typeface="Courier New" pitchFamily="-96" charset="0"/>
              </a:rPr>
              <a:t>[5]</a:t>
            </a:r>
            <a:r>
              <a:rPr lang="en-US" sz="2000" dirty="0">
                <a:latin typeface="Calibri" pitchFamily="-96" charset="0"/>
              </a:rPr>
              <a:t>”</a:t>
            </a:r>
          </a:p>
          <a:p>
            <a:r>
              <a:rPr lang="en-US" sz="2000" dirty="0">
                <a:latin typeface="Calibri" pitchFamily="-96" charset="0"/>
              </a:rPr>
              <a:t>Example arrays were allocated in successive 20 byte blocks</a:t>
            </a:r>
          </a:p>
          <a:p>
            <a:pPr lvl="1"/>
            <a:r>
              <a:rPr lang="en-US" dirty="0">
                <a:latin typeface="Calibri" pitchFamily="-96" charset="0"/>
              </a:rPr>
              <a:t>Not guaranteed to happen in general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609600" y="1000108"/>
            <a:ext cx="4924425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#define ZLEN 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typedef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zip_dig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[ZLEN];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ourier New" pitchFamily="-96" charset="0"/>
              <a:ea typeface="ＭＳ Ｐゴシック" pitchFamily="-96" charset="-128"/>
              <a:sym typeface="Gill Sans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zip_dig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cmu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= { 1, 5, 2, 1, 3 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zip_dig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mit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= { 0, 2, 1, 3, 9 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zip_dig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ucb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= { 9, 4, 7, 2, 0 };</a:t>
            </a:r>
          </a:p>
        </p:txBody>
      </p:sp>
      <p:sp>
        <p:nvSpPr>
          <p:cNvPr id="69" name="Text Box 31"/>
          <p:cNvSpPr txBox="1">
            <a:spLocks noChangeArrowheads="1"/>
          </p:cNvSpPr>
          <p:nvPr/>
        </p:nvSpPr>
        <p:spPr bwMode="auto">
          <a:xfrm>
            <a:off x="76200" y="2932113"/>
            <a:ext cx="2235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zip_dig cmu;</a:t>
            </a:r>
          </a:p>
        </p:txBody>
      </p:sp>
      <p:grpSp>
        <p:nvGrpSpPr>
          <p:cNvPr id="70" name="Group 24"/>
          <p:cNvGrpSpPr>
            <a:grpSpLocks/>
          </p:cNvGrpSpPr>
          <p:nvPr/>
        </p:nvGrpSpPr>
        <p:grpSpPr bwMode="auto">
          <a:xfrm>
            <a:off x="2259013" y="2979738"/>
            <a:ext cx="5435600" cy="750887"/>
            <a:chOff x="2412765" y="3429000"/>
            <a:chExt cx="5435835" cy="771209"/>
          </a:xfrm>
        </p:grpSpPr>
        <p:grpSp>
          <p:nvGrpSpPr>
            <p:cNvPr id="6251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8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1</a:t>
                </a:r>
              </a:p>
            </p:txBody>
          </p:sp>
          <p:sp>
            <p:nvSpPr>
              <p:cNvPr id="8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5</a:t>
                </a:r>
              </a:p>
            </p:txBody>
          </p:sp>
          <p:sp>
            <p:nvSpPr>
              <p:cNvPr id="8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2</a:t>
                </a:r>
              </a:p>
            </p:txBody>
          </p:sp>
          <p:sp>
            <p:nvSpPr>
              <p:cNvPr id="8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1</a:t>
                </a:r>
              </a:p>
            </p:txBody>
          </p:sp>
          <p:sp>
            <p:nvSpPr>
              <p:cNvPr id="8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3</a:t>
                </a:r>
              </a:p>
            </p:txBody>
          </p:sp>
        </p:grpSp>
        <p:sp>
          <p:nvSpPr>
            <p:cNvPr id="6251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16</a:t>
              </a:r>
            </a:p>
          </p:txBody>
        </p:sp>
        <p:sp>
          <p:nvSpPr>
            <p:cNvPr id="6251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20</a:t>
              </a:r>
            </a:p>
          </p:txBody>
        </p:sp>
        <p:sp>
          <p:nvSpPr>
            <p:cNvPr id="6251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251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251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24</a:t>
              </a:r>
            </a:p>
          </p:txBody>
        </p:sp>
        <p:sp>
          <p:nvSpPr>
            <p:cNvPr id="6251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251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28</a:t>
              </a:r>
            </a:p>
          </p:txBody>
        </p:sp>
        <p:sp>
          <p:nvSpPr>
            <p:cNvPr id="6251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251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32</a:t>
              </a:r>
            </a:p>
          </p:txBody>
        </p:sp>
        <p:sp>
          <p:nvSpPr>
            <p:cNvPr id="6252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252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36</a:t>
              </a:r>
            </a:p>
          </p:txBody>
        </p:sp>
        <p:sp>
          <p:nvSpPr>
            <p:cNvPr id="6252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</p:grpSp>
      <p:sp>
        <p:nvSpPr>
          <p:cNvPr id="89" name="Text Box 31"/>
          <p:cNvSpPr txBox="1">
            <a:spLocks noChangeArrowheads="1"/>
          </p:cNvSpPr>
          <p:nvPr/>
        </p:nvSpPr>
        <p:spPr bwMode="auto">
          <a:xfrm>
            <a:off x="77788" y="3733800"/>
            <a:ext cx="2233612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zip_dig mit;</a:t>
            </a:r>
          </a:p>
        </p:txBody>
      </p:sp>
      <p:grpSp>
        <p:nvGrpSpPr>
          <p:cNvPr id="90" name="Group 24"/>
          <p:cNvGrpSpPr>
            <a:grpSpLocks/>
          </p:cNvGrpSpPr>
          <p:nvPr/>
        </p:nvGrpSpPr>
        <p:grpSpPr bwMode="auto">
          <a:xfrm>
            <a:off x="2260600" y="3781425"/>
            <a:ext cx="5435600" cy="750888"/>
            <a:chOff x="2412765" y="3429000"/>
            <a:chExt cx="5435835" cy="771209"/>
          </a:xfrm>
        </p:grpSpPr>
        <p:grpSp>
          <p:nvGrpSpPr>
            <p:cNvPr id="62492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0</a:t>
                </a:r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2</a:t>
                </a:r>
              </a:p>
            </p:txBody>
          </p:sp>
          <p:sp>
            <p:nvSpPr>
              <p:cNvPr id="10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1</a:t>
                </a:r>
              </a:p>
            </p:txBody>
          </p:sp>
          <p:sp>
            <p:nvSpPr>
              <p:cNvPr id="10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3</a:t>
                </a:r>
              </a:p>
            </p:txBody>
          </p:sp>
          <p:sp>
            <p:nvSpPr>
              <p:cNvPr id="10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9</a:t>
                </a:r>
              </a:p>
            </p:txBody>
          </p:sp>
        </p:grpSp>
        <p:sp>
          <p:nvSpPr>
            <p:cNvPr id="62493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36</a:t>
              </a:r>
            </a:p>
          </p:txBody>
        </p:sp>
        <p:sp>
          <p:nvSpPr>
            <p:cNvPr id="62494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40</a:t>
              </a:r>
            </a:p>
          </p:txBody>
        </p:sp>
        <p:sp>
          <p:nvSpPr>
            <p:cNvPr id="62495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2496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2497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44</a:t>
              </a:r>
            </a:p>
          </p:txBody>
        </p:sp>
        <p:sp>
          <p:nvSpPr>
            <p:cNvPr id="62498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2499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48</a:t>
              </a:r>
            </a:p>
          </p:txBody>
        </p:sp>
        <p:sp>
          <p:nvSpPr>
            <p:cNvPr id="62500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2501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52</a:t>
              </a:r>
            </a:p>
          </p:txBody>
        </p:sp>
        <p:sp>
          <p:nvSpPr>
            <p:cNvPr id="62502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2503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56</a:t>
              </a:r>
            </a:p>
          </p:txBody>
        </p:sp>
        <p:sp>
          <p:nvSpPr>
            <p:cNvPr id="62504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</p:grp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76200" y="4572000"/>
            <a:ext cx="2235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zip_dig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ucb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;</a:t>
            </a:r>
          </a:p>
        </p:txBody>
      </p:sp>
      <p:grpSp>
        <p:nvGrpSpPr>
          <p:cNvPr id="110" name="Group 24"/>
          <p:cNvGrpSpPr>
            <a:grpSpLocks/>
          </p:cNvGrpSpPr>
          <p:nvPr/>
        </p:nvGrpSpPr>
        <p:grpSpPr bwMode="auto">
          <a:xfrm>
            <a:off x="2259013" y="4619625"/>
            <a:ext cx="5435600" cy="750888"/>
            <a:chOff x="2412765" y="3429000"/>
            <a:chExt cx="5435835" cy="771209"/>
          </a:xfrm>
        </p:grpSpPr>
        <p:grpSp>
          <p:nvGrpSpPr>
            <p:cNvPr id="62474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2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9</a:t>
                </a:r>
              </a:p>
            </p:txBody>
          </p:sp>
          <p:sp>
            <p:nvSpPr>
              <p:cNvPr id="12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4</a:t>
                </a:r>
              </a:p>
            </p:txBody>
          </p:sp>
          <p:sp>
            <p:nvSpPr>
              <p:cNvPr id="12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7</a:t>
                </a:r>
              </a:p>
            </p:txBody>
          </p:sp>
          <p:sp>
            <p:nvSpPr>
              <p:cNvPr id="12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2</a:t>
                </a:r>
              </a:p>
            </p:txBody>
          </p:sp>
          <p:sp>
            <p:nvSpPr>
              <p:cNvPr id="12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0</a:t>
                </a:r>
              </a:p>
            </p:txBody>
          </p:sp>
        </p:grpSp>
        <p:sp>
          <p:nvSpPr>
            <p:cNvPr id="62475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56</a:t>
              </a:r>
            </a:p>
          </p:txBody>
        </p:sp>
        <p:sp>
          <p:nvSpPr>
            <p:cNvPr id="62476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60</a:t>
              </a:r>
            </a:p>
          </p:txBody>
        </p:sp>
        <p:sp>
          <p:nvSpPr>
            <p:cNvPr id="62477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2478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2479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64</a:t>
              </a:r>
            </a:p>
          </p:txBody>
        </p:sp>
        <p:sp>
          <p:nvSpPr>
            <p:cNvPr id="62480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2481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68</a:t>
              </a:r>
            </a:p>
          </p:txBody>
        </p:sp>
        <p:sp>
          <p:nvSpPr>
            <p:cNvPr id="62482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2483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72</a:t>
              </a:r>
            </a:p>
          </p:txBody>
        </p:sp>
        <p:sp>
          <p:nvSpPr>
            <p:cNvPr id="62484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2485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76</a:t>
              </a:r>
            </a:p>
          </p:txBody>
        </p:sp>
        <p:sp>
          <p:nvSpPr>
            <p:cNvPr id="62486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80028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7" grpId="0" build="p"/>
      <p:bldP spid="69" grpId="0"/>
      <p:bldP spid="89" grpId="0"/>
      <p:bldP spid="109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Array Access -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952384"/>
              </p:ext>
            </p:extLst>
          </p:nvPr>
        </p:nvGraphicFramePr>
        <p:xfrm>
          <a:off x="380998" y="2768600"/>
          <a:ext cx="8458200" cy="736600"/>
        </p:xfrm>
        <a:graphic>
          <a:graphicData uri="http://schemas.openxmlformats.org/drawingml/2006/table">
            <a:tbl>
              <a:tblPr firstRow="1" bandRow="1"/>
              <a:tblGrid>
                <a:gridCol w="84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4554723"/>
              </p:ext>
            </p:extLst>
          </p:nvPr>
        </p:nvGraphicFramePr>
        <p:xfrm>
          <a:off x="2928620" y="2768600"/>
          <a:ext cx="3383280" cy="736600"/>
        </p:xfrm>
        <a:graphic>
          <a:graphicData uri="http://schemas.openxmlformats.org/drawingml/2006/table">
            <a:tbl>
              <a:tblPr firstRow="1" bandRow="1"/>
              <a:tblGrid>
                <a:gridCol w="84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ight Brace 8"/>
          <p:cNvSpPr/>
          <p:nvPr/>
        </p:nvSpPr>
        <p:spPr bwMode="auto">
          <a:xfrm rot="16200000">
            <a:off x="4457699" y="800100"/>
            <a:ext cx="381001" cy="3352800"/>
          </a:xfrm>
          <a:prstGeom prst="rightBrace">
            <a:avLst>
              <a:gd name="adj1" fmla="val 71666"/>
              <a:gd name="adj2" fmla="val 49621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sym typeface="Gill Sans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6200000">
            <a:off x="2501900" y="4279900"/>
            <a:ext cx="939800" cy="457200"/>
          </a:xfrm>
          <a:prstGeom prst="rightArrow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200" dirty="0">
              <a:solidFill>
                <a:srgbClr val="FFFFFF"/>
              </a:solidFill>
              <a:latin typeface="Calibri" pitchFamily="34" charset="0"/>
              <a:sym typeface="Gill Sans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 bwMode="auto">
          <a:xfrm>
            <a:off x="1904999" y="4953000"/>
            <a:ext cx="213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9pPr>
          </a:lstStyle>
          <a:p>
            <a:pPr algn="ctr"/>
            <a:r>
              <a:rPr lang="is-IS" kern="0" dirty="0">
                <a:solidFill>
                  <a:srgbClr val="000000"/>
                </a:solidFill>
                <a:latin typeface="Calibri Bold"/>
              </a:rPr>
              <a:t>Array start</a:t>
            </a:r>
            <a:endParaRPr lang="en-US" kern="0" dirty="0">
              <a:solidFill>
                <a:srgbClr val="000000"/>
              </a:solidFill>
              <a:latin typeface="Calibri Bold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2971800" y="3581400"/>
            <a:ext cx="2514600" cy="457200"/>
          </a:xfrm>
          <a:prstGeom prst="rightArrow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200" dirty="0">
              <a:solidFill>
                <a:srgbClr val="FFFFFF"/>
              </a:solidFill>
              <a:latin typeface="Calibri" pitchFamily="34" charset="0"/>
              <a:sym typeface="Gill Sans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 bwMode="auto">
          <a:xfrm>
            <a:off x="2362200" y="1447800"/>
            <a:ext cx="457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9pPr>
          </a:lstStyle>
          <a:p>
            <a:pPr algn="ctr"/>
            <a:r>
              <a:rPr lang="is-IS" kern="0" dirty="0">
                <a:solidFill>
                  <a:srgbClr val="000000"/>
                </a:solidFill>
                <a:latin typeface="Calibri Bold"/>
              </a:rPr>
              <a:t>4 element array of ints</a:t>
            </a:r>
            <a:endParaRPr lang="en-US" kern="0" dirty="0">
              <a:solidFill>
                <a:srgbClr val="000000"/>
              </a:solidFill>
              <a:latin typeface="Calibri Bold"/>
            </a:endParaRPr>
          </a:p>
        </p:txBody>
      </p:sp>
      <p:sp>
        <p:nvSpPr>
          <p:cNvPr id="15" name="Title 3"/>
          <p:cNvSpPr txBox="1">
            <a:spLocks/>
          </p:cNvSpPr>
          <p:nvPr/>
        </p:nvSpPr>
        <p:spPr bwMode="auto">
          <a:xfrm>
            <a:off x="1904999" y="5486400"/>
            <a:ext cx="213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9pPr>
          </a:lstStyle>
          <a:p>
            <a:pPr algn="ctr"/>
            <a:r>
              <a:rPr lang="is-IS" kern="0" dirty="0">
                <a:solidFill>
                  <a:srgbClr val="008000"/>
                </a:solidFill>
                <a:latin typeface="Calibri Bold"/>
              </a:rPr>
              <a:t>%edx</a:t>
            </a:r>
            <a:endParaRPr lang="en-US" kern="0" dirty="0">
              <a:solidFill>
                <a:srgbClr val="008000"/>
              </a:solidFill>
              <a:latin typeface="Calibri Bold"/>
            </a:endParaRPr>
          </a:p>
        </p:txBody>
      </p:sp>
      <p:sp>
        <p:nvSpPr>
          <p:cNvPr id="16" name="Title 3"/>
          <p:cNvSpPr txBox="1">
            <a:spLocks/>
          </p:cNvSpPr>
          <p:nvPr/>
        </p:nvSpPr>
        <p:spPr bwMode="auto">
          <a:xfrm>
            <a:off x="3517900" y="4241800"/>
            <a:ext cx="213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9pPr>
          </a:lstStyle>
          <a:p>
            <a:pPr algn="ctr"/>
            <a:r>
              <a:rPr lang="is-IS" kern="0" dirty="0">
                <a:solidFill>
                  <a:srgbClr val="008000"/>
                </a:solidFill>
                <a:latin typeface="Calibri Bold"/>
              </a:rPr>
              <a:t>%eax</a:t>
            </a:r>
            <a:endParaRPr lang="en-US" kern="0" dirty="0">
              <a:solidFill>
                <a:srgbClr val="008000"/>
              </a:solidFill>
              <a:latin typeface="Calibri Bold"/>
            </a:endParaRPr>
          </a:p>
        </p:txBody>
      </p:sp>
      <p:sp>
        <p:nvSpPr>
          <p:cNvPr id="17" name="Title 3"/>
          <p:cNvSpPr txBox="1">
            <a:spLocks/>
          </p:cNvSpPr>
          <p:nvPr/>
        </p:nvSpPr>
        <p:spPr bwMode="auto">
          <a:xfrm>
            <a:off x="2908300" y="3797300"/>
            <a:ext cx="335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9pPr>
          </a:lstStyle>
          <a:p>
            <a:pPr algn="ctr"/>
            <a:r>
              <a:rPr lang="is-IS" kern="0" dirty="0">
                <a:solidFill>
                  <a:srgbClr val="000000"/>
                </a:solidFill>
                <a:latin typeface="Calibri Bold"/>
              </a:rPr>
              <a:t>Offset</a:t>
            </a:r>
            <a:endParaRPr lang="en-US" kern="0" dirty="0">
              <a:solidFill>
                <a:srgbClr val="000000"/>
              </a:solidFill>
              <a:latin typeface="Calibri Bold"/>
            </a:endParaRPr>
          </a:p>
        </p:txBody>
      </p:sp>
      <p:pic>
        <p:nvPicPr>
          <p:cNvPr id="2052" name="Picture 4" descr="https://encrypted-tbn2.gstatic.com/images?q=tbn:ANd9GcQavbj9kE-17bdlbf9CD7KWRZGZtic-2JqCgaB6xb_ggolsrer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00" y="4572000"/>
            <a:ext cx="25050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6875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17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itchFamily="-96" charset="0"/>
              </a:rPr>
              <a:t>Array Accessing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8800" y="3810000"/>
            <a:ext cx="3429000" cy="2981325"/>
          </a:xfrm>
        </p:spPr>
        <p:txBody>
          <a:bodyPr/>
          <a:lstStyle/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Register </a:t>
            </a:r>
            <a:r>
              <a:rPr lang="en-US" sz="2000" dirty="0">
                <a:solidFill>
                  <a:srgbClr val="008000"/>
                </a:solidFill>
                <a:latin typeface="Courier New" pitchFamily="-96" charset="0"/>
              </a:rPr>
              <a:t>%</a:t>
            </a:r>
            <a:r>
              <a:rPr lang="en-US" sz="2000" dirty="0" err="1">
                <a:solidFill>
                  <a:srgbClr val="008000"/>
                </a:solidFill>
                <a:latin typeface="Courier New" pitchFamily="-96" charset="0"/>
              </a:rPr>
              <a:t>edx</a:t>
            </a:r>
            <a:r>
              <a:rPr lang="en-US" sz="2000" dirty="0">
                <a:latin typeface="Calibri" pitchFamily="-96" charset="0"/>
              </a:rPr>
              <a:t> contains starting address of array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Register </a:t>
            </a:r>
            <a:r>
              <a:rPr lang="en-US" sz="2000" dirty="0">
                <a:solidFill>
                  <a:srgbClr val="00B050"/>
                </a:solidFill>
                <a:latin typeface="Courier New" pitchFamily="-96" charset="0"/>
              </a:rPr>
              <a:t>%</a:t>
            </a:r>
            <a:r>
              <a:rPr lang="en-US" sz="2000" dirty="0" err="1">
                <a:solidFill>
                  <a:srgbClr val="00B050"/>
                </a:solidFill>
                <a:latin typeface="Courier New" pitchFamily="-96" charset="0"/>
              </a:rPr>
              <a:t>eax</a:t>
            </a:r>
            <a:r>
              <a:rPr lang="en-US" sz="2000" dirty="0">
                <a:latin typeface="Calibri" pitchFamily="-96" charset="0"/>
              </a:rPr>
              <a:t> contains </a:t>
            </a:r>
            <a:br>
              <a:rPr lang="en-US" sz="2000" dirty="0">
                <a:latin typeface="Calibri" pitchFamily="-96" charset="0"/>
              </a:rPr>
            </a:br>
            <a:r>
              <a:rPr lang="en-US" sz="2000" dirty="0">
                <a:latin typeface="Calibri" pitchFamily="-96" charset="0"/>
              </a:rPr>
              <a:t>array index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Desired digit at </a:t>
            </a:r>
            <a:br>
              <a:rPr lang="en-US" sz="2000" dirty="0">
                <a:latin typeface="Calibri" pitchFamily="-96" charset="0"/>
              </a:rPr>
            </a:br>
            <a:r>
              <a:rPr lang="en-US" sz="2000" dirty="0">
                <a:latin typeface="Courier New" pitchFamily="-96" charset="0"/>
              </a:rPr>
              <a:t>4*</a:t>
            </a:r>
            <a:r>
              <a:rPr lang="en-US" sz="2000" dirty="0">
                <a:solidFill>
                  <a:srgbClr val="00B050"/>
                </a:solidFill>
                <a:latin typeface="Courier New" pitchFamily="-96" charset="0"/>
              </a:rPr>
              <a:t>%</a:t>
            </a:r>
            <a:r>
              <a:rPr lang="en-US" sz="2000" dirty="0" err="1">
                <a:solidFill>
                  <a:srgbClr val="00B050"/>
                </a:solidFill>
                <a:latin typeface="Courier New" pitchFamily="-96" charset="0"/>
              </a:rPr>
              <a:t>eax</a:t>
            </a:r>
            <a:r>
              <a:rPr lang="en-US" sz="2000" dirty="0">
                <a:latin typeface="Courier New" pitchFamily="-96" charset="0"/>
              </a:rPr>
              <a:t> + </a:t>
            </a:r>
            <a:r>
              <a:rPr lang="en-US" sz="2000" dirty="0">
                <a:solidFill>
                  <a:srgbClr val="008000"/>
                </a:solidFill>
                <a:latin typeface="Courier New" pitchFamily="-96" charset="0"/>
              </a:rPr>
              <a:t>%</a:t>
            </a:r>
            <a:r>
              <a:rPr lang="en-US" sz="2000" dirty="0" err="1">
                <a:solidFill>
                  <a:srgbClr val="008000"/>
                </a:solidFill>
                <a:latin typeface="Courier New" pitchFamily="-96" charset="0"/>
              </a:rPr>
              <a:t>edx</a:t>
            </a:r>
            <a:endParaRPr lang="en-US" sz="2000" dirty="0">
              <a:solidFill>
                <a:srgbClr val="008000"/>
              </a:solidFill>
              <a:latin typeface="Calibri" pitchFamily="-96" charset="0"/>
            </a:endParaRP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Use memory reference </a:t>
            </a:r>
            <a:r>
              <a:rPr lang="en-US" sz="2000" dirty="0">
                <a:latin typeface="Courier New" pitchFamily="-96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urier New" pitchFamily="-96" charset="0"/>
              </a:rPr>
              <a:t>%edx</a:t>
            </a:r>
            <a:r>
              <a:rPr lang="en-US" sz="2000" dirty="0">
                <a:latin typeface="Courier New" pitchFamily="-96" charset="0"/>
              </a:rPr>
              <a:t>,</a:t>
            </a:r>
            <a:r>
              <a:rPr lang="en-US" sz="2000" dirty="0">
                <a:solidFill>
                  <a:srgbClr val="00B050"/>
                </a:solidFill>
                <a:latin typeface="Courier New" pitchFamily="-96" charset="0"/>
              </a:rPr>
              <a:t>%eax</a:t>
            </a:r>
            <a:r>
              <a:rPr lang="en-US" sz="2000" dirty="0">
                <a:latin typeface="Courier New" pitchFamily="-96" charset="0"/>
              </a:rPr>
              <a:t>,4)</a:t>
            </a:r>
            <a:endParaRPr lang="en-US" sz="2000" dirty="0">
              <a:latin typeface="Calibri" pitchFamily="-96" charset="0"/>
            </a:endParaRP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527050" y="2792413"/>
            <a:ext cx="3429000" cy="147478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int get_digit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(zip_dig z, int dig)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return z[dig];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}</a:t>
            </a:r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527050" y="4876800"/>
            <a:ext cx="5111750" cy="9207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2628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# </a:t>
            </a:r>
            <a:r>
              <a:rPr lang="en-US" b="1" dirty="0">
                <a:solidFill>
                  <a:srgbClr val="008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%</a:t>
            </a:r>
            <a:r>
              <a:rPr lang="en-US" b="1" dirty="0" err="1">
                <a:solidFill>
                  <a:srgbClr val="008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= z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2628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# </a:t>
            </a:r>
            <a:r>
              <a:rPr lang="en-US" b="1" dirty="0">
                <a:solidFill>
                  <a:srgbClr val="00B05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%</a:t>
            </a:r>
            <a:r>
              <a:rPr lang="en-US" b="1" dirty="0" err="1">
                <a:solidFill>
                  <a:srgbClr val="00B05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= dig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2628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%edx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,</a:t>
            </a:r>
            <a:r>
              <a:rPr lang="en-US" b="1" dirty="0">
                <a:solidFill>
                  <a:srgbClr val="00B05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%eax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,4</a:t>
            </a:r>
            <a:r>
              <a:rPr lang="en-US" b="1" dirty="0">
                <a:solidFill>
                  <a:srgbClr val="0070C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,</a:t>
            </a:r>
            <a:r>
              <a:rPr lang="en-US" b="1" dirty="0">
                <a:solidFill>
                  <a:srgbClr val="00B05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%</a:t>
            </a:r>
            <a:r>
              <a:rPr lang="en-US" b="1" dirty="0" err="1">
                <a:solidFill>
                  <a:srgbClr val="00B05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# z[dig]</a:t>
            </a:r>
          </a:p>
        </p:txBody>
      </p:sp>
      <p:sp>
        <p:nvSpPr>
          <p:cNvPr id="64517" name="TextBox 6"/>
          <p:cNvSpPr txBox="1">
            <a:spLocks noChangeArrowheads="1"/>
          </p:cNvSpPr>
          <p:nvPr/>
        </p:nvSpPr>
        <p:spPr bwMode="auto">
          <a:xfrm>
            <a:off x="420688" y="4392613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rPr>
              <a:t>IA32</a:t>
            </a:r>
          </a:p>
        </p:txBody>
      </p:sp>
      <p:sp>
        <p:nvSpPr>
          <p:cNvPr id="64518" name="Text Box 31"/>
          <p:cNvSpPr txBox="1">
            <a:spLocks noChangeArrowheads="1"/>
          </p:cNvSpPr>
          <p:nvPr/>
        </p:nvSpPr>
        <p:spPr bwMode="auto">
          <a:xfrm>
            <a:off x="304800" y="1408113"/>
            <a:ext cx="19304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zip_dig cmu;</a:t>
            </a:r>
          </a:p>
        </p:txBody>
      </p:sp>
      <p:grpSp>
        <p:nvGrpSpPr>
          <p:cNvPr id="64519" name="Group 24"/>
          <p:cNvGrpSpPr>
            <a:grpSpLocks/>
          </p:cNvGrpSpPr>
          <p:nvPr/>
        </p:nvGrpSpPr>
        <p:grpSpPr bwMode="auto">
          <a:xfrm>
            <a:off x="2184400" y="1455738"/>
            <a:ext cx="5435600" cy="750887"/>
            <a:chOff x="2412765" y="3429000"/>
            <a:chExt cx="5435835" cy="771209"/>
          </a:xfrm>
        </p:grpSpPr>
        <p:grpSp>
          <p:nvGrpSpPr>
            <p:cNvPr id="6452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23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1</a:t>
                </a:r>
              </a:p>
            </p:txBody>
          </p:sp>
          <p:sp>
            <p:nvSpPr>
              <p:cNvPr id="24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5</a:t>
                </a:r>
              </a:p>
            </p:txBody>
          </p:sp>
          <p:sp>
            <p:nvSpPr>
              <p:cNvPr id="25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2</a:t>
                </a:r>
              </a:p>
            </p:txBody>
          </p:sp>
          <p:sp>
            <p:nvSpPr>
              <p:cNvPr id="26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1</a:t>
                </a:r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3</a:t>
                </a:r>
              </a:p>
            </p:txBody>
          </p:sp>
        </p:grpSp>
        <p:sp>
          <p:nvSpPr>
            <p:cNvPr id="6452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16</a:t>
              </a:r>
            </a:p>
          </p:txBody>
        </p:sp>
        <p:sp>
          <p:nvSpPr>
            <p:cNvPr id="6452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20</a:t>
              </a:r>
            </a:p>
          </p:txBody>
        </p:sp>
        <p:sp>
          <p:nvSpPr>
            <p:cNvPr id="6452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452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452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24</a:t>
              </a:r>
            </a:p>
          </p:txBody>
        </p:sp>
        <p:sp>
          <p:nvSpPr>
            <p:cNvPr id="6452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452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28</a:t>
              </a:r>
            </a:p>
          </p:txBody>
        </p:sp>
        <p:sp>
          <p:nvSpPr>
            <p:cNvPr id="6452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452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32</a:t>
              </a:r>
            </a:p>
          </p:txBody>
        </p:sp>
        <p:sp>
          <p:nvSpPr>
            <p:cNvPr id="6453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453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36</a:t>
              </a:r>
            </a:p>
          </p:txBody>
        </p:sp>
        <p:sp>
          <p:nvSpPr>
            <p:cNvPr id="6453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15494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4516" grpId="0" animBg="1"/>
      <p:bldP spid="64517" grpId="0"/>
      <p:bldP spid="64518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928662" y="3500438"/>
            <a:ext cx="6705600" cy="20287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 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= z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$0,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%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#  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%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eax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i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.L4:		# loop: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addl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$1, (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%edx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,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%eax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,4)	#   z[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]++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addl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$1,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%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#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++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cmpl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$5,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%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#   i:5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jne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.L4	#   if !=,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goto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loop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Loop Example (IA32)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6500" y="1357298"/>
            <a:ext cx="403860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void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zincr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zip_dig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z)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for (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&lt; ZLEN;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++)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  z[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]++;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2796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2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Pointer Loop Example (IA32)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14282" y="1214422"/>
            <a:ext cx="40386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void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zincr_p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zip_dig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z)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zend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z+ZLEN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do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  (*z)++;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  z++;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} while (z !=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zend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);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}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929190" y="1038225"/>
            <a:ext cx="4038600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void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zincr_v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zip_dig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z)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void *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vz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= z;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= 0;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do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  (*((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*) (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vz+i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)))++;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+= ISIZE;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} while (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!= ISIZE*ZLEN);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}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928662" y="4143380"/>
            <a:ext cx="6705600" cy="20287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# </a:t>
            </a:r>
            <a:r>
              <a:rPr lang="en-US" b="1" dirty="0" err="1">
                <a:solidFill>
                  <a:srgbClr val="008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= z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vz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$0,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%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#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= 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.L8:		# loop: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addl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$1, (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%</a:t>
            </a:r>
            <a:r>
              <a:rPr lang="en-US" b="1" dirty="0" err="1">
                <a:solidFill>
                  <a:srgbClr val="008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,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%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)	#   Increment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vz+i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addl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$4,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%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#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+=  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cmpl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$20,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%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#   Compare i:20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jne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.L8	#   if !=,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goto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loop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4252882" y="1928802"/>
            <a:ext cx="676308" cy="357190"/>
          </a:xfrm>
          <a:prstGeom prst="rightArrow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  <a:ea typeface="ＭＳ Ｐゴシック" pitchFamily="-96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5802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3129524"/>
              </p:ext>
            </p:extLst>
          </p:nvPr>
        </p:nvGraphicFramePr>
        <p:xfrm>
          <a:off x="381000" y="2463800"/>
          <a:ext cx="8458200" cy="736600"/>
        </p:xfrm>
        <a:graphic>
          <a:graphicData uri="http://schemas.openxmlformats.org/drawingml/2006/table">
            <a:tbl>
              <a:tblPr firstRow="1" bandRow="1"/>
              <a:tblGrid>
                <a:gridCol w="84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pPr algn="ctr"/>
            <a:r>
              <a:rPr lang="is-IS" sz="3200" dirty="0"/>
              <a:t>How do we fit a 2D matrix into memory?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8538" y="6291263"/>
            <a:ext cx="492125" cy="228600"/>
          </a:xfrm>
        </p:spPr>
        <p:txBody>
          <a:bodyPr/>
          <a:lstStyle/>
          <a:p>
            <a:pPr>
              <a:defRPr/>
            </a:pPr>
            <a:fld id="{7142D0FF-28DA-4C73-BF5F-423BAD45C139}" type="slidenum">
              <a:rPr lang="en-US" sz="2400" b="1" smtClean="0">
                <a:solidFill>
                  <a:srgbClr val="000000"/>
                </a:solidFill>
                <a:ea typeface="ＭＳ Ｐゴシック" pitchFamily="-96" charset="-128"/>
              </a:rPr>
              <a:pPr>
                <a:defRPr/>
              </a:pPr>
              <a:t>135</a:t>
            </a:fld>
            <a:endParaRPr lang="en-US" sz="2400" b="1">
              <a:solidFill>
                <a:srgbClr val="000000"/>
              </a:solidFill>
              <a:ea typeface="ＭＳ Ｐゴシック" pitchFamily="-96" charset="-128"/>
            </a:endParaRP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8346344"/>
              </p:ext>
            </p:extLst>
          </p:nvPr>
        </p:nvGraphicFramePr>
        <p:xfrm>
          <a:off x="3124200" y="4191000"/>
          <a:ext cx="2537460" cy="736600"/>
        </p:xfrm>
        <a:graphic>
          <a:graphicData uri="http://schemas.openxmlformats.org/drawingml/2006/table">
            <a:tbl>
              <a:tblPr firstRow="1" bandRow="1"/>
              <a:tblGrid>
                <a:gridCol w="84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/>
                        <a:t>a</a:t>
                      </a:r>
                      <a:endParaRPr lang="en-US" sz="3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/>
                        <a:t>b</a:t>
                      </a:r>
                      <a:endParaRPr lang="en-US" sz="3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/>
                        <a:t>c</a:t>
                      </a:r>
                      <a:endParaRPr lang="en-US" sz="3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518888"/>
              </p:ext>
            </p:extLst>
          </p:nvPr>
        </p:nvGraphicFramePr>
        <p:xfrm>
          <a:off x="3124200" y="4902200"/>
          <a:ext cx="2537460" cy="736600"/>
        </p:xfrm>
        <a:graphic>
          <a:graphicData uri="http://schemas.openxmlformats.org/drawingml/2006/table">
            <a:tbl>
              <a:tblPr firstRow="1" bandRow="1"/>
              <a:tblGrid>
                <a:gridCol w="84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/>
                        <a:t>d</a:t>
                      </a:r>
                      <a:endParaRPr lang="en-US" sz="3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/>
                        <a:t>e</a:t>
                      </a:r>
                      <a:endParaRPr lang="en-US" sz="3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/>
                        <a:t>f</a:t>
                      </a:r>
                      <a:endParaRPr lang="en-US" sz="3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9700886"/>
              </p:ext>
            </p:extLst>
          </p:nvPr>
        </p:nvGraphicFramePr>
        <p:xfrm>
          <a:off x="3124200" y="5626100"/>
          <a:ext cx="2537460" cy="736600"/>
        </p:xfrm>
        <a:graphic>
          <a:graphicData uri="http://schemas.openxmlformats.org/drawingml/2006/table">
            <a:tbl>
              <a:tblPr firstRow="1" bandRow="1"/>
              <a:tblGrid>
                <a:gridCol w="84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/>
                        <a:t>g</a:t>
                      </a:r>
                      <a:endParaRPr lang="en-US" sz="3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/>
                        <a:t>h</a:t>
                      </a:r>
                      <a:endParaRPr lang="en-US" sz="3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/>
                        <a:t>i</a:t>
                      </a:r>
                      <a:endParaRPr lang="en-US" sz="3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1975764"/>
              </p:ext>
            </p:extLst>
          </p:nvPr>
        </p:nvGraphicFramePr>
        <p:xfrm>
          <a:off x="3124200" y="4191000"/>
          <a:ext cx="2537460" cy="736600"/>
        </p:xfrm>
        <a:graphic>
          <a:graphicData uri="http://schemas.openxmlformats.org/drawingml/2006/table">
            <a:tbl>
              <a:tblPr firstRow="1" bandRow="1"/>
              <a:tblGrid>
                <a:gridCol w="84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/>
                        <a:t>a</a:t>
                      </a:r>
                      <a:endParaRPr lang="en-US" sz="3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/>
                        <a:t>b</a:t>
                      </a:r>
                      <a:endParaRPr lang="en-US" sz="3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/>
                        <a:t>c</a:t>
                      </a:r>
                      <a:endParaRPr lang="en-US" sz="3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938104"/>
              </p:ext>
            </p:extLst>
          </p:nvPr>
        </p:nvGraphicFramePr>
        <p:xfrm>
          <a:off x="3124200" y="4902200"/>
          <a:ext cx="2537460" cy="736600"/>
        </p:xfrm>
        <a:graphic>
          <a:graphicData uri="http://schemas.openxmlformats.org/drawingml/2006/table">
            <a:tbl>
              <a:tblPr firstRow="1" bandRow="1">
                <a:effectLst/>
                <a:tableStyleId>{08FB837D-C827-4EFA-A057-4D05807E0F7C}</a:tableStyleId>
              </a:tblPr>
              <a:tblGrid>
                <a:gridCol w="84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/>
                        <a:t>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/>
                        <a:t>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/>
                        <a:t>f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835677"/>
              </p:ext>
            </p:extLst>
          </p:nvPr>
        </p:nvGraphicFramePr>
        <p:xfrm>
          <a:off x="3124200" y="5626100"/>
          <a:ext cx="2537460" cy="736600"/>
        </p:xfrm>
        <a:graphic>
          <a:graphicData uri="http://schemas.openxmlformats.org/drawingml/2006/table">
            <a:tbl>
              <a:tblPr firstRow="1" bandRow="1"/>
              <a:tblGrid>
                <a:gridCol w="84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/>
                        <a:t>g</a:t>
                      </a:r>
                      <a:endParaRPr lang="en-US" sz="3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/>
                        <a:t>h</a:t>
                      </a:r>
                      <a:endParaRPr lang="en-US" sz="3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/>
                        <a:t>i</a:t>
                      </a:r>
                      <a:endParaRPr lang="en-US" sz="3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itle 1"/>
          <p:cNvSpPr txBox="1">
            <a:spLocks/>
          </p:cNvSpPr>
          <p:nvPr/>
        </p:nvSpPr>
        <p:spPr bwMode="auto">
          <a:xfrm>
            <a:off x="1066800" y="1371600"/>
            <a:ext cx="759209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  <a:cs typeface="ＭＳ Ｐゴシック" pitchFamily="-96" charset="-128"/>
              </a:defRPr>
            </a:lvl1pPr>
            <a:lvl2pPr marL="119063" indent="-119063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-96" charset="0"/>
                <a:ea typeface="ＭＳ Ｐゴシック" pitchFamily="-96" charset="-128"/>
                <a:cs typeface="ＭＳ Ｐゴシック" pitchFamily="-96" charset="-128"/>
              </a:defRPr>
            </a:lvl2pPr>
            <a:lvl3pPr marL="119063" indent="-119063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-96" charset="0"/>
                <a:ea typeface="ＭＳ Ｐゴシック" pitchFamily="-96" charset="-128"/>
                <a:cs typeface="ＭＳ Ｐゴシック" pitchFamily="-96" charset="-128"/>
              </a:defRPr>
            </a:lvl3pPr>
            <a:lvl4pPr marL="119063" indent="-119063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-96" charset="0"/>
                <a:ea typeface="ＭＳ Ｐゴシック" pitchFamily="-96" charset="-128"/>
                <a:cs typeface="ＭＳ Ｐゴシック" pitchFamily="-96" charset="-128"/>
              </a:defRPr>
            </a:lvl4pPr>
            <a:lvl5pPr marL="119063" indent="-119063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-96" charset="0"/>
                <a:ea typeface="ＭＳ Ｐゴシック" pitchFamily="-96" charset="-128"/>
                <a:cs typeface="ＭＳ Ｐゴシック" pitchFamily="-96" charset="-128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is-IS" sz="6000" kern="0" dirty="0">
                <a:solidFill>
                  <a:srgbClr val="000000"/>
                </a:solidFill>
                <a:sym typeface="Gill Sans" charset="0"/>
              </a:rPr>
              <a:t>Row-major ordering</a:t>
            </a:r>
            <a:endParaRPr lang="en-US" sz="6000" kern="0" dirty="0">
              <a:solidFill>
                <a:srgbClr val="000000"/>
              </a:solidFill>
              <a:sym typeface="Gill Sans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901700" y="3429000"/>
            <a:ext cx="759209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  <a:cs typeface="ＭＳ Ｐゴシック" pitchFamily="-96" charset="-128"/>
              </a:defRPr>
            </a:lvl1pPr>
            <a:lvl2pPr marL="119063" indent="-119063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-96" charset="0"/>
                <a:ea typeface="ＭＳ Ｐゴシック" pitchFamily="-96" charset="-128"/>
                <a:cs typeface="ＭＳ Ｐゴシック" pitchFamily="-96" charset="-128"/>
              </a:defRPr>
            </a:lvl2pPr>
            <a:lvl3pPr marL="119063" indent="-119063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-96" charset="0"/>
                <a:ea typeface="ＭＳ Ｐゴシック" pitchFamily="-96" charset="-128"/>
                <a:cs typeface="ＭＳ Ｐゴシック" pitchFamily="-96" charset="-128"/>
              </a:defRPr>
            </a:lvl3pPr>
            <a:lvl4pPr marL="119063" indent="-119063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-96" charset="0"/>
                <a:ea typeface="ＭＳ Ｐゴシック" pitchFamily="-96" charset="-128"/>
                <a:cs typeface="ＭＳ Ｐゴシック" pitchFamily="-96" charset="-128"/>
              </a:defRPr>
            </a:lvl4pPr>
            <a:lvl5pPr marL="119063" indent="-119063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-96" charset="0"/>
                <a:ea typeface="ＭＳ Ｐゴシック" pitchFamily="-96" charset="-128"/>
                <a:cs typeface="ＭＳ Ｐゴシック" pitchFamily="-96" charset="-128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is-IS" sz="4800" kern="0" dirty="0">
                <a:solidFill>
                  <a:srgbClr val="0070C0"/>
                </a:solidFill>
                <a:sym typeface="Gill Sans" charset="0"/>
              </a:rPr>
              <a:t>Q</a:t>
            </a:r>
            <a:r>
              <a:rPr lang="is-IS" sz="4800" kern="0" dirty="0">
                <a:solidFill>
                  <a:srgbClr val="000000"/>
                </a:solidFill>
                <a:sym typeface="Gill Sans" charset="0"/>
              </a:rPr>
              <a:t>: How do we find cell (</a:t>
            </a:r>
            <a:r>
              <a:rPr lang="is-IS" sz="4800" i="1" kern="0" dirty="0">
                <a:solidFill>
                  <a:srgbClr val="000000"/>
                </a:solidFill>
                <a:sym typeface="Gill Sans" charset="0"/>
              </a:rPr>
              <a:t>i,j</a:t>
            </a:r>
            <a:r>
              <a:rPr lang="is-IS" sz="4800" kern="0" dirty="0">
                <a:solidFill>
                  <a:srgbClr val="000000"/>
                </a:solidFill>
                <a:sym typeface="Gill Sans" charset="0"/>
              </a:rPr>
              <a:t>)?</a:t>
            </a:r>
            <a:endParaRPr lang="en-US" sz="4800" kern="0" dirty="0">
              <a:solidFill>
                <a:srgbClr val="000000"/>
              </a:solidFill>
              <a:sym typeface="Gill Sans" charset="0"/>
            </a:endParaRPr>
          </a:p>
        </p:txBody>
      </p:sp>
      <p:sp>
        <p:nvSpPr>
          <p:cNvPr id="19" name="AutoShape 2" descr="All my wat.... Best faceswap I've seen in a long time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" name="AutoShape 4" descr="All my wat.... Best faceswap I've seen in a long time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2" name="AutoShape 6" descr="http://static.fjcdn.com/pictures/All+my+wat....+Best+faceswap+I+ve+seen+in+a+long_935556_3618084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971800" y="4429962"/>
            <a:ext cx="2884154" cy="2272714"/>
            <a:chOff x="4659646" y="4468062"/>
            <a:chExt cx="2884154" cy="2272714"/>
          </a:xfrm>
        </p:grpSpPr>
        <p:pic>
          <p:nvPicPr>
            <p:cNvPr id="5127" name="Picture 7" descr="C:\Users\ymirv\Downloads\lotr-wat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9646" y="4468062"/>
              <a:ext cx="2884154" cy="2272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 24"/>
            <p:cNvSpPr/>
            <p:nvPr/>
          </p:nvSpPr>
          <p:spPr bwMode="auto">
            <a:xfrm>
              <a:off x="5241882" y="4792676"/>
              <a:ext cx="1719682" cy="46917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is-IS" sz="6000" spc="14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latin typeface="Impact" pitchFamily="34" charset="0"/>
                  <a:sym typeface="Gill Sans" charset="0"/>
                </a:rPr>
                <a:t>WAT</a:t>
              </a:r>
              <a:endParaRPr lang="is-IS" sz="3600" spc="14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Impact" pitchFamily="34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7787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7.40741E-7 L -0.29705 -0.2537 " pathEditMode="relative" rAng="0" ptsTypes="AA">
                                      <p:cBhvr>
                                        <p:cTn id="37" dur="1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61" y="-1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00"/>
                            </p:stCondLst>
                            <p:childTnLst>
                              <p:par>
                                <p:cTn id="3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96296E-6 L -0.0191 -0.35671 " pathEditMode="relative" rAng="0" ptsTypes="AA">
                                      <p:cBhvr>
                                        <p:cTn id="40" dur="1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5" y="-1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400"/>
                            </p:stCondLst>
                            <p:childTnLst>
                              <p:par>
                                <p:cTn id="4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48148E-6 L 0.25955 -0.46273 " pathEditMode="relative" rAng="0" ptsTypes="AA">
                                      <p:cBhvr>
                                        <p:cTn id="43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69" y="-2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42D0FF-28DA-4C73-BF5F-423BAD45C139}" type="slidenum">
              <a:rPr lang="en-US" sz="2400" b="1" smtClean="0">
                <a:solidFill>
                  <a:srgbClr val="000000"/>
                </a:solidFill>
                <a:ea typeface="ＭＳ Ｐゴシック" pitchFamily="-96" charset="-128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136</a:t>
            </a:fld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  <p:pic>
        <p:nvPicPr>
          <p:cNvPr id="2050" name="Picture 2" descr="http://www.valkyr.com.au/community/attachments/image-jpg.8749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340768"/>
            <a:ext cx="50101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222532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57200"/>
            <a:ext cx="63754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Example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953000"/>
            <a:ext cx="8382000" cy="1905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“</a:t>
            </a:r>
            <a:r>
              <a:rPr lang="en-US" dirty="0" err="1">
                <a:latin typeface="Courier New" pitchFamily="-96" charset="0"/>
              </a:rPr>
              <a:t>zip_dig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pgh</a:t>
            </a:r>
            <a:r>
              <a:rPr lang="en-US" dirty="0">
                <a:latin typeface="Courier New" pitchFamily="-96" charset="0"/>
              </a:rPr>
              <a:t>[4]</a:t>
            </a:r>
            <a:r>
              <a:rPr lang="en-US" dirty="0">
                <a:latin typeface="Calibri" pitchFamily="-96" charset="0"/>
              </a:rPr>
              <a:t>” equivalent to “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pgh</a:t>
            </a:r>
            <a:r>
              <a:rPr lang="en-US" dirty="0">
                <a:latin typeface="Courier New" pitchFamily="-96" charset="0"/>
              </a:rPr>
              <a:t>[4][5]</a:t>
            </a:r>
            <a:r>
              <a:rPr lang="en-US" dirty="0">
                <a:latin typeface="Calibri" pitchFamily="-96" charset="0"/>
              </a:rPr>
              <a:t>”</a:t>
            </a:r>
          </a:p>
          <a:p>
            <a:pPr lvl="1"/>
            <a:r>
              <a:rPr lang="en-US" dirty="0">
                <a:latin typeface="Calibri" pitchFamily="-96" charset="0"/>
              </a:rPr>
              <a:t>Variable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dirty="0">
                <a:latin typeface="Calibri" pitchFamily="-96" charset="0"/>
              </a:rPr>
              <a:t>: array of 4 elements, allocated contiguously</a:t>
            </a:r>
          </a:p>
          <a:p>
            <a:pPr lvl="1"/>
            <a:r>
              <a:rPr lang="en-US" dirty="0">
                <a:latin typeface="Calibri" pitchFamily="-96" charset="0"/>
              </a:rPr>
              <a:t>Each element is an array of 5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dirty="0" err="1">
                <a:latin typeface="Calibri" pitchFamily="-96" charset="0"/>
              </a:rPr>
              <a:t>’s</a:t>
            </a:r>
            <a:r>
              <a:rPr lang="en-US" dirty="0">
                <a:latin typeface="Calibri" pitchFamily="-96" charset="0"/>
              </a:rPr>
              <a:t>, allocated contiguously</a:t>
            </a:r>
          </a:p>
          <a:p>
            <a:r>
              <a:rPr lang="en-US" i="1" dirty="0">
                <a:solidFill>
                  <a:srgbClr val="0070C0"/>
                </a:solidFill>
                <a:latin typeface="Calibri" pitchFamily="-96" charset="0"/>
              </a:rPr>
              <a:t>Important:</a:t>
            </a:r>
            <a:r>
              <a:rPr lang="en-US" dirty="0">
                <a:solidFill>
                  <a:srgbClr val="0070C0"/>
                </a:solidFill>
                <a:latin typeface="Calibri" pitchFamily="-96" charset="0"/>
              </a:rPr>
              <a:t> “Row-Major” ordering of all elements guaranteed</a:t>
            </a:r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533400" y="1298575"/>
            <a:ext cx="4924425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#define PCOUNT 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zip_dig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pgh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[PCOUNT] =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{{1, 5, 2, 0, 6},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 {1, 5, 2, 1, 3 },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 {1, 5, 2, 1, 7 },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 {1, 5, 2, 2, 1 }};</a:t>
            </a:r>
          </a:p>
        </p:txBody>
      </p:sp>
      <p:sp>
        <p:nvSpPr>
          <p:cNvPr id="76804" name="Text Box 6"/>
          <p:cNvSpPr txBox="1">
            <a:spLocks noChangeArrowheads="1"/>
          </p:cNvSpPr>
          <p:nvPr/>
        </p:nvSpPr>
        <p:spPr bwMode="auto">
          <a:xfrm>
            <a:off x="455613" y="3519488"/>
            <a:ext cx="1144587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zip_dig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pgh[4];</a:t>
            </a:r>
          </a:p>
        </p:txBody>
      </p:sp>
      <p:sp>
        <p:nvSpPr>
          <p:cNvPr id="308232" name="Line 8"/>
          <p:cNvSpPr>
            <a:spLocks noChangeShapeType="1"/>
          </p:cNvSpPr>
          <p:nvPr/>
        </p:nvSpPr>
        <p:spPr bwMode="auto">
          <a:xfrm flipV="1">
            <a:off x="1905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308233" name="Text Box 9"/>
          <p:cNvSpPr txBox="1">
            <a:spLocks noChangeArrowheads="1"/>
          </p:cNvSpPr>
          <p:nvPr/>
        </p:nvSpPr>
        <p:spPr bwMode="auto">
          <a:xfrm>
            <a:off x="1676400" y="4357688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76</a:t>
            </a:r>
          </a:p>
        </p:txBody>
      </p:sp>
      <p:sp>
        <p:nvSpPr>
          <p:cNvPr id="308234" name="Line 10"/>
          <p:cNvSpPr>
            <a:spLocks noChangeShapeType="1"/>
          </p:cNvSpPr>
          <p:nvPr/>
        </p:nvSpPr>
        <p:spPr bwMode="auto">
          <a:xfrm flipV="1">
            <a:off x="3429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308235" name="Text Box 11"/>
          <p:cNvSpPr txBox="1">
            <a:spLocks noChangeArrowheads="1"/>
          </p:cNvSpPr>
          <p:nvPr/>
        </p:nvSpPr>
        <p:spPr bwMode="auto">
          <a:xfrm>
            <a:off x="3200400" y="4357688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96</a:t>
            </a:r>
          </a:p>
        </p:txBody>
      </p:sp>
      <p:sp>
        <p:nvSpPr>
          <p:cNvPr id="308236" name="Line 12"/>
          <p:cNvSpPr>
            <a:spLocks noChangeShapeType="1"/>
          </p:cNvSpPr>
          <p:nvPr/>
        </p:nvSpPr>
        <p:spPr bwMode="auto">
          <a:xfrm flipV="1">
            <a:off x="4953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308237" name="Text Box 13"/>
          <p:cNvSpPr txBox="1">
            <a:spLocks noChangeArrowheads="1"/>
          </p:cNvSpPr>
          <p:nvPr/>
        </p:nvSpPr>
        <p:spPr bwMode="auto">
          <a:xfrm>
            <a:off x="4656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116</a:t>
            </a:r>
          </a:p>
        </p:txBody>
      </p:sp>
      <p:sp>
        <p:nvSpPr>
          <p:cNvPr id="308238" name="Line 14"/>
          <p:cNvSpPr>
            <a:spLocks noChangeShapeType="1"/>
          </p:cNvSpPr>
          <p:nvPr/>
        </p:nvSpPr>
        <p:spPr bwMode="auto">
          <a:xfrm flipV="1">
            <a:off x="6477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308239" name="Text Box 15"/>
          <p:cNvSpPr txBox="1">
            <a:spLocks noChangeArrowheads="1"/>
          </p:cNvSpPr>
          <p:nvPr/>
        </p:nvSpPr>
        <p:spPr bwMode="auto">
          <a:xfrm>
            <a:off x="6180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136</a:t>
            </a:r>
          </a:p>
        </p:txBody>
      </p:sp>
      <p:sp>
        <p:nvSpPr>
          <p:cNvPr id="308240" name="Line 16"/>
          <p:cNvSpPr>
            <a:spLocks noChangeShapeType="1"/>
          </p:cNvSpPr>
          <p:nvPr/>
        </p:nvSpPr>
        <p:spPr bwMode="auto">
          <a:xfrm flipV="1">
            <a:off x="8001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308241" name="Text Box 17"/>
          <p:cNvSpPr txBox="1">
            <a:spLocks noChangeArrowheads="1"/>
          </p:cNvSpPr>
          <p:nvPr/>
        </p:nvSpPr>
        <p:spPr bwMode="auto">
          <a:xfrm>
            <a:off x="7704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156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905000" y="3443288"/>
            <a:ext cx="1524000" cy="762000"/>
            <a:chOff x="816" y="2640"/>
            <a:chExt cx="960" cy="480"/>
          </a:xfrm>
        </p:grpSpPr>
        <p:sp>
          <p:nvSpPr>
            <p:cNvPr id="76838" name="Rectangle 20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1</a:t>
              </a:r>
            </a:p>
          </p:txBody>
        </p:sp>
        <p:sp>
          <p:nvSpPr>
            <p:cNvPr id="76839" name="Rectangle 21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5</a:t>
              </a:r>
            </a:p>
          </p:txBody>
        </p:sp>
        <p:sp>
          <p:nvSpPr>
            <p:cNvPr id="76840" name="Rectangle 22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2</a:t>
              </a:r>
            </a:p>
          </p:txBody>
        </p:sp>
        <p:sp>
          <p:nvSpPr>
            <p:cNvPr id="76841" name="Rectangle 23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0</a:t>
              </a:r>
            </a:p>
          </p:txBody>
        </p:sp>
        <p:sp>
          <p:nvSpPr>
            <p:cNvPr id="76842" name="Rectangle 24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6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429000" y="3443288"/>
            <a:ext cx="1524000" cy="762000"/>
            <a:chOff x="816" y="2640"/>
            <a:chExt cx="960" cy="480"/>
          </a:xfrm>
        </p:grpSpPr>
        <p:sp>
          <p:nvSpPr>
            <p:cNvPr id="76833" name="Rectangle 26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1</a:t>
              </a:r>
            </a:p>
          </p:txBody>
        </p:sp>
        <p:sp>
          <p:nvSpPr>
            <p:cNvPr id="76834" name="Rectangle 27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5</a:t>
              </a:r>
            </a:p>
          </p:txBody>
        </p:sp>
        <p:sp>
          <p:nvSpPr>
            <p:cNvPr id="76835" name="Rectangle 28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2</a:t>
              </a:r>
            </a:p>
          </p:txBody>
        </p:sp>
        <p:sp>
          <p:nvSpPr>
            <p:cNvPr id="76836" name="Rectangle 29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1</a:t>
              </a:r>
            </a:p>
          </p:txBody>
        </p:sp>
        <p:sp>
          <p:nvSpPr>
            <p:cNvPr id="76837" name="Rectangle 30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3</a:t>
              </a: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4953000" y="3443288"/>
            <a:ext cx="1524000" cy="762000"/>
            <a:chOff x="816" y="2640"/>
            <a:chExt cx="960" cy="480"/>
          </a:xfrm>
        </p:grpSpPr>
        <p:sp>
          <p:nvSpPr>
            <p:cNvPr id="308256" name="Rectangle 32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  <a:ea typeface="ＭＳ Ｐゴシック" pitchFamily="-96" charset="-128"/>
                  <a:sym typeface="Gill Sans" charset="0"/>
                </a:rPr>
                <a:t>1</a:t>
              </a:r>
            </a:p>
          </p:txBody>
        </p:sp>
        <p:sp>
          <p:nvSpPr>
            <p:cNvPr id="308257" name="Rectangle 33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  <a:ea typeface="ＭＳ Ｐゴシック" pitchFamily="-96" charset="-128"/>
                  <a:sym typeface="Gill Sans" charset="0"/>
                </a:rPr>
                <a:t>5</a:t>
              </a:r>
            </a:p>
          </p:txBody>
        </p:sp>
        <p:sp>
          <p:nvSpPr>
            <p:cNvPr id="308258" name="Rectangle 34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  <a:ea typeface="ＭＳ Ｐゴシック" pitchFamily="-96" charset="-128"/>
                  <a:sym typeface="Gill Sans" charset="0"/>
                </a:rPr>
                <a:t>2</a:t>
              </a:r>
            </a:p>
          </p:txBody>
        </p:sp>
        <p:sp>
          <p:nvSpPr>
            <p:cNvPr id="308259" name="Rectangle 35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  <a:ea typeface="ＭＳ Ｐゴシック" pitchFamily="-96" charset="-128"/>
                  <a:sym typeface="Gill Sans" charset="0"/>
                </a:rPr>
                <a:t>1</a:t>
              </a:r>
            </a:p>
          </p:txBody>
        </p:sp>
        <p:sp>
          <p:nvSpPr>
            <p:cNvPr id="308260" name="Rectangle 36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  <a:ea typeface="ＭＳ Ｐゴシック" pitchFamily="-96" charset="-128"/>
                  <a:sym typeface="Gill Sans" charset="0"/>
                </a:rPr>
                <a:t>7</a:t>
              </a: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6477000" y="3438525"/>
            <a:ext cx="1524000" cy="766763"/>
            <a:chOff x="816" y="2637"/>
            <a:chExt cx="960" cy="483"/>
          </a:xfrm>
        </p:grpSpPr>
        <p:sp>
          <p:nvSpPr>
            <p:cNvPr id="76823" name="Rectangle 38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1</a:t>
              </a:r>
            </a:p>
          </p:txBody>
        </p:sp>
        <p:sp>
          <p:nvSpPr>
            <p:cNvPr id="76824" name="Rectangle 39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5</a:t>
              </a:r>
            </a:p>
          </p:txBody>
        </p:sp>
        <p:sp>
          <p:nvSpPr>
            <p:cNvPr id="76825" name="Rectangle 40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2</a:t>
              </a:r>
            </a:p>
          </p:txBody>
        </p:sp>
        <p:sp>
          <p:nvSpPr>
            <p:cNvPr id="76826" name="Rectangle 41"/>
            <p:cNvSpPr>
              <a:spLocks noChangeArrowheads="1"/>
            </p:cNvSpPr>
            <p:nvPr/>
          </p:nvSpPr>
          <p:spPr bwMode="auto">
            <a:xfrm>
              <a:off x="1392" y="2637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2</a:t>
              </a:r>
            </a:p>
          </p:txBody>
        </p:sp>
        <p:sp>
          <p:nvSpPr>
            <p:cNvPr id="76827" name="Rectangle 42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1</a:t>
              </a:r>
            </a:p>
          </p:txBody>
        </p:sp>
      </p:grpSp>
      <p:sp>
        <p:nvSpPr>
          <p:cNvPr id="308267" name="Rectangle 43"/>
          <p:cNvSpPr>
            <a:spLocks noChangeArrowheads="1"/>
          </p:cNvSpPr>
          <p:nvPr/>
        </p:nvSpPr>
        <p:spPr bwMode="auto">
          <a:xfrm>
            <a:off x="1905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alibri" pitchFamily="-96" charset="0"/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308268" name="Rectangle 44"/>
          <p:cNvSpPr>
            <a:spLocks noChangeArrowheads="1"/>
          </p:cNvSpPr>
          <p:nvPr/>
        </p:nvSpPr>
        <p:spPr bwMode="auto">
          <a:xfrm>
            <a:off x="3429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alibri" pitchFamily="-96" charset="0"/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308269" name="Rectangle 45"/>
          <p:cNvSpPr>
            <a:spLocks noChangeArrowheads="1"/>
          </p:cNvSpPr>
          <p:nvPr/>
        </p:nvSpPr>
        <p:spPr bwMode="auto">
          <a:xfrm>
            <a:off x="4953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alibri" pitchFamily="-96" charset="0"/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308270" name="Rectangle 46"/>
          <p:cNvSpPr>
            <a:spLocks noChangeArrowheads="1"/>
          </p:cNvSpPr>
          <p:nvPr/>
        </p:nvSpPr>
        <p:spPr bwMode="auto">
          <a:xfrm>
            <a:off x="6477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alibri" pitchFamily="-96" charset="0"/>
              <a:ea typeface="ＭＳ Ｐゴシック" pitchFamily="-96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01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8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8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8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8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/>
      <p:bldP spid="76804" grpId="0"/>
      <p:bldP spid="308232" grpId="0" animBg="1"/>
      <p:bldP spid="308233" grpId="0"/>
      <p:bldP spid="308234" grpId="0" animBg="1"/>
      <p:bldP spid="308235" grpId="0"/>
      <p:bldP spid="308236" grpId="0" animBg="1"/>
      <p:bldP spid="308237" grpId="0"/>
      <p:bldP spid="308238" grpId="0" animBg="1"/>
      <p:bldP spid="308239" grpId="0"/>
      <p:bldP spid="308240" grpId="0" animBg="1"/>
      <p:bldP spid="308241" grpId="0"/>
      <p:bldP spid="308267" grpId="0" animBg="1"/>
      <p:bldP spid="308268" grpId="0" animBg="1"/>
      <p:bldP spid="308269" grpId="0" animBg="1"/>
      <p:bldP spid="308270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0772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Multidimensional (Nested) Arrays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35063"/>
            <a:ext cx="4433888" cy="336073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Declaration</a:t>
            </a:r>
          </a:p>
          <a:p>
            <a:pPr lvl="1">
              <a:buFont typeface="Wingdings" pitchFamily="-96" charset="2"/>
              <a:buNone/>
            </a:pPr>
            <a:r>
              <a:rPr lang="en-US" i="1">
                <a:latin typeface="Calibri" pitchFamily="-96" charset="0"/>
              </a:rPr>
              <a:t>T</a:t>
            </a:r>
            <a:r>
              <a:rPr lang="en-US">
                <a:latin typeface="Calibri" pitchFamily="-96" charset="0"/>
              </a:rPr>
              <a:t>   </a:t>
            </a:r>
            <a:r>
              <a:rPr lang="en-US" b="1">
                <a:latin typeface="Courier New" pitchFamily="-96" charset="0"/>
              </a:rPr>
              <a:t>A</a:t>
            </a:r>
            <a:r>
              <a:rPr lang="en-US">
                <a:latin typeface="Courier New" pitchFamily="-96" charset="0"/>
              </a:rPr>
              <a:t>[</a:t>
            </a:r>
            <a:r>
              <a:rPr lang="en-US" i="1">
                <a:latin typeface="Calibri" pitchFamily="-96" charset="0"/>
              </a:rPr>
              <a:t>R</a:t>
            </a:r>
            <a:r>
              <a:rPr lang="en-US">
                <a:latin typeface="Courier New" pitchFamily="-96" charset="0"/>
              </a:rPr>
              <a:t>][</a:t>
            </a:r>
            <a:r>
              <a:rPr lang="en-US" i="1">
                <a:latin typeface="Calibri" pitchFamily="-96" charset="0"/>
              </a:rPr>
              <a:t>C</a:t>
            </a:r>
            <a:r>
              <a:rPr lang="en-US">
                <a:latin typeface="Courier New" pitchFamily="-96" charset="0"/>
              </a:rPr>
              <a:t>];</a:t>
            </a:r>
            <a:endParaRPr lang="en-US">
              <a:latin typeface="Calibri" pitchFamily="-96" charset="0"/>
            </a:endParaRPr>
          </a:p>
          <a:p>
            <a:pPr lvl="1"/>
            <a:r>
              <a:rPr lang="en-US">
                <a:latin typeface="Calibri" pitchFamily="-96" charset="0"/>
              </a:rPr>
              <a:t>2D array of data type </a:t>
            </a:r>
            <a:r>
              <a:rPr lang="en-US" i="1">
                <a:latin typeface="Calibri" pitchFamily="-96" charset="0"/>
              </a:rPr>
              <a:t>T</a:t>
            </a:r>
            <a:endParaRPr lang="en-US">
              <a:latin typeface="Calibri" pitchFamily="-96" charset="0"/>
            </a:endParaRPr>
          </a:p>
          <a:p>
            <a:pPr lvl="1"/>
            <a:r>
              <a:rPr lang="en-US" i="1">
                <a:latin typeface="Calibri" pitchFamily="-96" charset="0"/>
              </a:rPr>
              <a:t>R</a:t>
            </a:r>
            <a:r>
              <a:rPr lang="en-US">
                <a:latin typeface="Calibri" pitchFamily="-96" charset="0"/>
              </a:rPr>
              <a:t> rows, </a:t>
            </a:r>
            <a:r>
              <a:rPr lang="en-US" i="1">
                <a:latin typeface="Calibri" pitchFamily="-96" charset="0"/>
              </a:rPr>
              <a:t>C</a:t>
            </a:r>
            <a:r>
              <a:rPr lang="en-US">
                <a:latin typeface="Calibri" pitchFamily="-96" charset="0"/>
              </a:rPr>
              <a:t> columns</a:t>
            </a:r>
          </a:p>
          <a:p>
            <a:pPr lvl="1"/>
            <a:r>
              <a:rPr lang="en-US">
                <a:latin typeface="Calibri" pitchFamily="-96" charset="0"/>
              </a:rPr>
              <a:t>Type </a:t>
            </a:r>
            <a:r>
              <a:rPr lang="en-US" i="1">
                <a:latin typeface="Calibri" pitchFamily="-96" charset="0"/>
              </a:rPr>
              <a:t>T</a:t>
            </a:r>
            <a:r>
              <a:rPr lang="en-US">
                <a:latin typeface="Calibri" pitchFamily="-96" charset="0"/>
              </a:rPr>
              <a:t> element requires </a:t>
            </a:r>
            <a:r>
              <a:rPr lang="en-US" i="1">
                <a:latin typeface="Calibri" pitchFamily="-96" charset="0"/>
              </a:rPr>
              <a:t>K</a:t>
            </a:r>
            <a:r>
              <a:rPr lang="en-US">
                <a:latin typeface="Calibri" pitchFamily="-96" charset="0"/>
              </a:rPr>
              <a:t> bytes</a:t>
            </a:r>
          </a:p>
          <a:p>
            <a:r>
              <a:rPr lang="en-US">
                <a:latin typeface="Calibri" pitchFamily="-96" charset="0"/>
              </a:rPr>
              <a:t>Array Size</a:t>
            </a:r>
          </a:p>
          <a:p>
            <a:pPr lvl="1"/>
            <a:r>
              <a:rPr lang="en-US" i="1">
                <a:latin typeface="Calibri" pitchFamily="-96" charset="0"/>
              </a:rPr>
              <a:t>R</a:t>
            </a:r>
            <a:r>
              <a:rPr lang="en-US">
                <a:latin typeface="Calibri" pitchFamily="-96" charset="0"/>
              </a:rPr>
              <a:t> * </a:t>
            </a:r>
            <a:r>
              <a:rPr lang="en-US" i="1">
                <a:latin typeface="Calibri" pitchFamily="-96" charset="0"/>
              </a:rPr>
              <a:t>C </a:t>
            </a:r>
            <a:r>
              <a:rPr lang="en-US">
                <a:latin typeface="Calibri" pitchFamily="-96" charset="0"/>
              </a:rPr>
              <a:t>* </a:t>
            </a:r>
            <a:r>
              <a:rPr lang="en-US" i="1">
                <a:latin typeface="Calibri" pitchFamily="-96" charset="0"/>
              </a:rPr>
              <a:t>K </a:t>
            </a:r>
            <a:r>
              <a:rPr lang="en-US">
                <a:latin typeface="Calibri" pitchFamily="-96" charset="0"/>
              </a:rPr>
              <a:t>bytes</a:t>
            </a:r>
          </a:p>
          <a:p>
            <a:r>
              <a:rPr lang="en-US">
                <a:latin typeface="Calibri" pitchFamily="-96" charset="0"/>
              </a:rPr>
              <a:t>Arrangement</a:t>
            </a:r>
          </a:p>
          <a:p>
            <a:pPr lvl="1"/>
            <a:r>
              <a:rPr lang="en-US">
                <a:latin typeface="Calibri" pitchFamily="-96" charset="0"/>
              </a:rPr>
              <a:t>Row-Major Ordering</a:t>
            </a:r>
          </a:p>
        </p:txBody>
      </p:sp>
      <p:grpSp>
        <p:nvGrpSpPr>
          <p:cNvPr id="78851" name="Group 4"/>
          <p:cNvGrpSpPr>
            <a:grpSpLocks/>
          </p:cNvGrpSpPr>
          <p:nvPr/>
        </p:nvGrpSpPr>
        <p:grpSpPr bwMode="auto">
          <a:xfrm>
            <a:off x="4876800" y="1143000"/>
            <a:ext cx="4038600" cy="2209800"/>
            <a:chOff x="2208" y="2688"/>
            <a:chExt cx="2544" cy="1392"/>
          </a:xfrm>
        </p:grpSpPr>
        <p:sp>
          <p:nvSpPr>
            <p:cNvPr id="78871" name="Rectangle 5"/>
            <p:cNvSpPr>
              <a:spLocks noChangeArrowheads="1"/>
            </p:cNvSpPr>
            <p:nvPr/>
          </p:nvSpPr>
          <p:spPr bwMode="auto">
            <a:xfrm>
              <a:off x="2304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70C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A[0][0]</a:t>
              </a:r>
            </a:p>
          </p:txBody>
        </p:sp>
        <p:sp>
          <p:nvSpPr>
            <p:cNvPr id="78872" name="Rectangle 6"/>
            <p:cNvSpPr>
              <a:spLocks noChangeArrowheads="1"/>
            </p:cNvSpPr>
            <p:nvPr/>
          </p:nvSpPr>
          <p:spPr bwMode="auto">
            <a:xfrm>
              <a:off x="3936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70C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A[0][C-1]</a:t>
              </a:r>
            </a:p>
          </p:txBody>
        </p:sp>
        <p:sp>
          <p:nvSpPr>
            <p:cNvPr id="78873" name="Rectangle 7"/>
            <p:cNvSpPr>
              <a:spLocks noChangeArrowheads="1"/>
            </p:cNvSpPr>
            <p:nvPr/>
          </p:nvSpPr>
          <p:spPr bwMode="auto">
            <a:xfrm>
              <a:off x="2304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70C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A[R-1][0]</a:t>
              </a:r>
            </a:p>
          </p:txBody>
        </p:sp>
        <p:sp>
          <p:nvSpPr>
            <p:cNvPr id="78874" name="Rectangle 8"/>
            <p:cNvSpPr>
              <a:spLocks noChangeArrowheads="1"/>
            </p:cNvSpPr>
            <p:nvPr/>
          </p:nvSpPr>
          <p:spPr bwMode="auto">
            <a:xfrm>
              <a:off x="3120" y="278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70C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• • •</a:t>
              </a:r>
            </a:p>
          </p:txBody>
        </p:sp>
        <p:sp>
          <p:nvSpPr>
            <p:cNvPr id="78875" name="Rectangle 9"/>
            <p:cNvSpPr>
              <a:spLocks noChangeArrowheads="1"/>
            </p:cNvSpPr>
            <p:nvPr/>
          </p:nvSpPr>
          <p:spPr bwMode="auto">
            <a:xfrm>
              <a:off x="3168" y="374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70C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• • •</a:t>
              </a:r>
            </a:p>
          </p:txBody>
        </p:sp>
        <p:sp>
          <p:nvSpPr>
            <p:cNvPr id="7887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70C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A[R-1][C-1]</a:t>
              </a:r>
            </a:p>
          </p:txBody>
        </p:sp>
        <p:sp>
          <p:nvSpPr>
            <p:cNvPr id="78877" name="Rectangle 11"/>
            <p:cNvSpPr>
              <a:spLocks noChangeArrowheads="1"/>
            </p:cNvSpPr>
            <p:nvPr/>
          </p:nvSpPr>
          <p:spPr bwMode="auto">
            <a:xfrm>
              <a:off x="2592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70C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•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70C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•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70C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•</a:t>
              </a:r>
            </a:p>
          </p:txBody>
        </p:sp>
        <p:sp>
          <p:nvSpPr>
            <p:cNvPr id="78878" name="Rectangle 12"/>
            <p:cNvSpPr>
              <a:spLocks noChangeArrowheads="1"/>
            </p:cNvSpPr>
            <p:nvPr/>
          </p:nvSpPr>
          <p:spPr bwMode="auto">
            <a:xfrm>
              <a:off x="4080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70C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•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70C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•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70C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•</a:t>
              </a:r>
            </a:p>
          </p:txBody>
        </p:sp>
        <p:sp>
          <p:nvSpPr>
            <p:cNvPr id="78879" name="Freeform 13"/>
            <p:cNvSpPr>
              <a:spLocks/>
            </p:cNvSpPr>
            <p:nvPr/>
          </p:nvSpPr>
          <p:spPr bwMode="auto">
            <a:xfrm>
              <a:off x="2208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70C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78880" name="Freeform 14"/>
            <p:cNvSpPr>
              <a:spLocks/>
            </p:cNvSpPr>
            <p:nvPr/>
          </p:nvSpPr>
          <p:spPr bwMode="auto">
            <a:xfrm flipH="1">
              <a:off x="4656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70C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</p:grpSp>
      <p:sp>
        <p:nvSpPr>
          <p:cNvPr id="309263" name="Text Box 15"/>
          <p:cNvSpPr txBox="1">
            <a:spLocks noChangeArrowheads="1"/>
          </p:cNvSpPr>
          <p:nvPr/>
        </p:nvSpPr>
        <p:spPr bwMode="auto">
          <a:xfrm>
            <a:off x="323850" y="485775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int A[R][C];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57200" y="5257800"/>
            <a:ext cx="8229600" cy="990600"/>
            <a:chOff x="336" y="3408"/>
            <a:chExt cx="5184" cy="624"/>
          </a:xfrm>
        </p:grpSpPr>
        <p:grpSp>
          <p:nvGrpSpPr>
            <p:cNvPr id="78858" name="Group 17"/>
            <p:cNvGrpSpPr>
              <a:grpSpLocks/>
            </p:cNvGrpSpPr>
            <p:nvPr/>
          </p:nvGrpSpPr>
          <p:grpSpPr bwMode="auto">
            <a:xfrm>
              <a:off x="336" y="3408"/>
              <a:ext cx="1344" cy="624"/>
              <a:chOff x="1488" y="3504"/>
              <a:chExt cx="1344" cy="624"/>
            </a:xfrm>
          </p:grpSpPr>
          <p:sp>
            <p:nvSpPr>
              <p:cNvPr id="78868" name="Rectangle 2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• • •</a:t>
                </a:r>
              </a:p>
            </p:txBody>
          </p:sp>
          <p:sp>
            <p:nvSpPr>
              <p:cNvPr id="78869" name="Rectangle 1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A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[0]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[0]</a:t>
                </a:r>
              </a:p>
            </p:txBody>
          </p:sp>
          <p:sp>
            <p:nvSpPr>
              <p:cNvPr id="78870" name="Rectangle 19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A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[0]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[C-1]</a:t>
                </a:r>
              </a:p>
            </p:txBody>
          </p:sp>
        </p:grpSp>
        <p:grpSp>
          <p:nvGrpSpPr>
            <p:cNvPr id="78859" name="Group 21"/>
            <p:cNvGrpSpPr>
              <a:grpSpLocks/>
            </p:cNvGrpSpPr>
            <p:nvPr/>
          </p:nvGrpSpPr>
          <p:grpSpPr bwMode="auto">
            <a:xfrm>
              <a:off x="1680" y="3408"/>
              <a:ext cx="1344" cy="624"/>
              <a:chOff x="1488" y="3504"/>
              <a:chExt cx="1344" cy="624"/>
            </a:xfrm>
          </p:grpSpPr>
          <p:sp>
            <p:nvSpPr>
              <p:cNvPr id="78865" name="Rectangle 24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6F5BD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• • •</a:t>
                </a:r>
              </a:p>
            </p:txBody>
          </p:sp>
          <p:sp>
            <p:nvSpPr>
              <p:cNvPr id="78866" name="Rectangle 2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A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[1]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[0]</a:t>
                </a:r>
              </a:p>
            </p:txBody>
          </p:sp>
          <p:sp>
            <p:nvSpPr>
              <p:cNvPr id="78867" name="Rectangle 23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A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[1]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[C-1]</a:t>
                </a:r>
              </a:p>
            </p:txBody>
          </p:sp>
        </p:grpSp>
        <p:grpSp>
          <p:nvGrpSpPr>
            <p:cNvPr id="78860" name="Group 25"/>
            <p:cNvGrpSpPr>
              <a:grpSpLocks/>
            </p:cNvGrpSpPr>
            <p:nvPr/>
          </p:nvGrpSpPr>
          <p:grpSpPr bwMode="auto">
            <a:xfrm>
              <a:off x="4176" y="3408"/>
              <a:ext cx="1344" cy="624"/>
              <a:chOff x="1488" y="3504"/>
              <a:chExt cx="1344" cy="624"/>
            </a:xfrm>
          </p:grpSpPr>
          <p:sp>
            <p:nvSpPr>
              <p:cNvPr id="78862" name="Rectangle 2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• • •</a:t>
                </a:r>
              </a:p>
            </p:txBody>
          </p:sp>
          <p:sp>
            <p:nvSpPr>
              <p:cNvPr id="78863" name="Rectangle 26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A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[R-1]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[0]</a:t>
                </a:r>
              </a:p>
            </p:txBody>
          </p:sp>
          <p:sp>
            <p:nvSpPr>
              <p:cNvPr id="78864" name="Rectangle 27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A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[R-1]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[C-1]</a:t>
                </a:r>
              </a:p>
            </p:txBody>
          </p:sp>
        </p:grpSp>
        <p:sp>
          <p:nvSpPr>
            <p:cNvPr id="78861" name="Rectangle 29"/>
            <p:cNvSpPr>
              <a:spLocks noChangeArrowheads="1"/>
            </p:cNvSpPr>
            <p:nvPr/>
          </p:nvSpPr>
          <p:spPr bwMode="auto">
            <a:xfrm>
              <a:off x="3024" y="3408"/>
              <a:ext cx="1152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•  •  •</a:t>
              </a:r>
            </a:p>
          </p:txBody>
        </p:sp>
      </p:grpSp>
      <p:sp>
        <p:nvSpPr>
          <p:cNvPr id="309278" name="Line 30"/>
          <p:cNvSpPr>
            <a:spLocks noChangeShapeType="1"/>
          </p:cNvSpPr>
          <p:nvPr/>
        </p:nvSpPr>
        <p:spPr bwMode="auto">
          <a:xfrm>
            <a:off x="457200" y="6324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309279" name="Line 31"/>
          <p:cNvSpPr>
            <a:spLocks noChangeShapeType="1"/>
          </p:cNvSpPr>
          <p:nvPr/>
        </p:nvSpPr>
        <p:spPr bwMode="auto">
          <a:xfrm>
            <a:off x="8686800" y="6324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309280" name="Line 32"/>
          <p:cNvSpPr>
            <a:spLocks noChangeShapeType="1"/>
          </p:cNvSpPr>
          <p:nvPr/>
        </p:nvSpPr>
        <p:spPr bwMode="auto">
          <a:xfrm>
            <a:off x="457200" y="6477000"/>
            <a:ext cx="822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309281" name="Rectangle 33"/>
          <p:cNvSpPr>
            <a:spLocks noChangeArrowheads="1"/>
          </p:cNvSpPr>
          <p:nvPr/>
        </p:nvSpPr>
        <p:spPr bwMode="auto">
          <a:xfrm>
            <a:off x="3505200" y="6324600"/>
            <a:ext cx="14478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4*R*C</a:t>
            </a:r>
            <a:r>
              <a:rPr lang="en-US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rPr>
              <a:t>  Bytes</a:t>
            </a:r>
          </a:p>
        </p:txBody>
      </p:sp>
      <p:graphicFrame>
        <p:nvGraphicFramePr>
          <p:cNvPr id="3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780873"/>
              </p:ext>
            </p:extLst>
          </p:nvPr>
        </p:nvGraphicFramePr>
        <p:xfrm>
          <a:off x="5755640" y="1295400"/>
          <a:ext cx="2537460" cy="736600"/>
        </p:xfrm>
        <a:graphic>
          <a:graphicData uri="http://schemas.openxmlformats.org/drawingml/2006/table">
            <a:tbl>
              <a:tblPr firstRow="1" bandRow="1"/>
              <a:tblGrid>
                <a:gridCol w="84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/>
                        <a:t>a</a:t>
                      </a:r>
                      <a:endParaRPr lang="en-US" sz="3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/>
                        <a:t>b</a:t>
                      </a:r>
                      <a:endParaRPr lang="en-US" sz="3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/>
                        <a:t>c</a:t>
                      </a:r>
                      <a:endParaRPr lang="en-US" sz="3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0752572"/>
              </p:ext>
            </p:extLst>
          </p:nvPr>
        </p:nvGraphicFramePr>
        <p:xfrm>
          <a:off x="5755640" y="2006600"/>
          <a:ext cx="2537460" cy="736600"/>
        </p:xfrm>
        <a:graphic>
          <a:graphicData uri="http://schemas.openxmlformats.org/drawingml/2006/table">
            <a:tbl>
              <a:tblPr firstRow="1" bandRow="1"/>
              <a:tblGrid>
                <a:gridCol w="84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/>
                        <a:t>d</a:t>
                      </a:r>
                      <a:endParaRPr lang="en-US" sz="3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/>
                        <a:t>e</a:t>
                      </a:r>
                      <a:endParaRPr lang="en-US" sz="3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/>
                        <a:t>f</a:t>
                      </a:r>
                      <a:endParaRPr lang="en-US" sz="3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966933"/>
              </p:ext>
            </p:extLst>
          </p:nvPr>
        </p:nvGraphicFramePr>
        <p:xfrm>
          <a:off x="5755640" y="2730500"/>
          <a:ext cx="2537460" cy="736600"/>
        </p:xfrm>
        <a:graphic>
          <a:graphicData uri="http://schemas.openxmlformats.org/drawingml/2006/table">
            <a:tbl>
              <a:tblPr firstRow="1" bandRow="1"/>
              <a:tblGrid>
                <a:gridCol w="84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/>
                        <a:t>g</a:t>
                      </a:r>
                      <a:endParaRPr lang="en-US" sz="3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/>
                        <a:t>h</a:t>
                      </a:r>
                      <a:endParaRPr lang="en-US" sz="3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/>
                        <a:t>i</a:t>
                      </a:r>
                      <a:endParaRPr lang="en-US" sz="3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1484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78" grpId="0" animBg="1"/>
      <p:bldP spid="309279" grpId="0" animBg="1"/>
      <p:bldP spid="309280" grpId="0" animBg="1"/>
      <p:bldP spid="309281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rPr>
              <a:t>•  •  •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5957887" cy="1450975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Row Vectors</a:t>
            </a:r>
          </a:p>
          <a:p>
            <a:pPr lvl="1"/>
            <a:r>
              <a:rPr lang="en-US">
                <a:latin typeface="Calibri" pitchFamily="-96" charset="0"/>
              </a:rPr>
              <a:t> </a:t>
            </a:r>
            <a:r>
              <a:rPr lang="en-US" b="1">
                <a:latin typeface="Courier New" pitchFamily="-96" charset="0"/>
              </a:rPr>
              <a:t>A[i]</a:t>
            </a:r>
            <a:r>
              <a:rPr lang="en-US">
                <a:latin typeface="Calibri" pitchFamily="-96" charset="0"/>
              </a:rPr>
              <a:t> is array of </a:t>
            </a:r>
            <a:r>
              <a:rPr lang="en-US" i="1">
                <a:latin typeface="Calibri" pitchFamily="-96" charset="0"/>
              </a:rPr>
              <a:t>C</a:t>
            </a:r>
            <a:r>
              <a:rPr lang="en-US">
                <a:latin typeface="Calibri" pitchFamily="-96" charset="0"/>
              </a:rPr>
              <a:t> elements</a:t>
            </a:r>
          </a:p>
          <a:p>
            <a:pPr lvl="1"/>
            <a:r>
              <a:rPr lang="en-US">
                <a:latin typeface="Calibri" pitchFamily="-96" charset="0"/>
              </a:rPr>
              <a:t>Each element of type </a:t>
            </a:r>
            <a:r>
              <a:rPr lang="en-US" i="1">
                <a:latin typeface="Calibri" pitchFamily="-96" charset="0"/>
              </a:rPr>
              <a:t>T </a:t>
            </a:r>
            <a:r>
              <a:rPr lang="en-US">
                <a:latin typeface="Calibri" pitchFamily="-96" charset="0"/>
              </a:rPr>
              <a:t>requires </a:t>
            </a:r>
            <a:r>
              <a:rPr lang="en-US" i="1">
                <a:latin typeface="Calibri" pitchFamily="-96" charset="0"/>
              </a:rPr>
              <a:t>K </a:t>
            </a:r>
            <a:r>
              <a:rPr lang="en-US">
                <a:latin typeface="Calibri" pitchFamily="-96" charset="0"/>
              </a:rPr>
              <a:t>bytes</a:t>
            </a:r>
          </a:p>
          <a:p>
            <a:pPr lvl="1"/>
            <a:r>
              <a:rPr lang="en-US">
                <a:latin typeface="Calibri" pitchFamily="-96" charset="0"/>
              </a:rPr>
              <a:t>Starting address </a:t>
            </a:r>
            <a:r>
              <a:rPr lang="en-US" b="1">
                <a:latin typeface="Courier New" pitchFamily="-96" charset="0"/>
              </a:rPr>
              <a:t>A +</a:t>
            </a:r>
            <a:r>
              <a:rPr lang="en-US">
                <a:latin typeface="Courier New" pitchFamily="-96" charset="0"/>
              </a:rPr>
              <a:t> </a:t>
            </a:r>
            <a:r>
              <a:rPr lang="en-US">
                <a:latin typeface="Calibri" pitchFamily="-96" charset="0"/>
              </a:rPr>
              <a:t> </a:t>
            </a:r>
            <a:r>
              <a:rPr lang="en-US" i="1">
                <a:latin typeface="Calibri" pitchFamily="-96" charset="0"/>
              </a:rPr>
              <a:t>i</a:t>
            </a:r>
            <a:r>
              <a:rPr lang="en-US">
                <a:latin typeface="Calibri" pitchFamily="-96" charset="0"/>
              </a:rPr>
              <a:t> * (</a:t>
            </a:r>
            <a:r>
              <a:rPr lang="en-US" i="1">
                <a:latin typeface="Calibri" pitchFamily="-96" charset="0"/>
              </a:rPr>
              <a:t>C </a:t>
            </a:r>
            <a:r>
              <a:rPr lang="en-US">
                <a:latin typeface="Calibri" pitchFamily="-96" charset="0"/>
              </a:rPr>
              <a:t>* </a:t>
            </a:r>
            <a:r>
              <a:rPr lang="en-US" i="1">
                <a:latin typeface="Calibri" pitchFamily="-96" charset="0"/>
              </a:rPr>
              <a:t>K</a:t>
            </a:r>
            <a:r>
              <a:rPr lang="en-US">
                <a:latin typeface="Calibri" pitchFamily="-96" charset="0"/>
              </a:rPr>
              <a:t>)</a:t>
            </a:r>
          </a:p>
        </p:txBody>
      </p:sp>
      <p:grpSp>
        <p:nvGrpSpPr>
          <p:cNvPr id="80900" name="Group 5"/>
          <p:cNvGrpSpPr>
            <a:grpSpLocks/>
          </p:cNvGrpSpPr>
          <p:nvPr/>
        </p:nvGrpSpPr>
        <p:grpSpPr bwMode="auto"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80927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497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 dirty="0">
                    <a:solidFill>
                      <a:srgbClr val="000000"/>
                    </a:solidFill>
                    <a:latin typeface="Courier New" pitchFamily="49" charset="0"/>
                    <a:ea typeface="ＭＳ Ｐゴシック" pitchFamily="-96" charset="-128"/>
                    <a:sym typeface="Gill Sans" charset="0"/>
                  </a:rPr>
                  <a:t>A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 dirty="0">
                    <a:solidFill>
                      <a:srgbClr val="000000"/>
                    </a:solidFill>
                    <a:latin typeface="Courier New" pitchFamily="49" charset="0"/>
                    <a:ea typeface="ＭＳ Ｐゴシック" pitchFamily="-96" charset="-128"/>
                    <a:sym typeface="Gill Sans" charset="0"/>
                  </a:rPr>
                  <a:t>[</a:t>
                </a:r>
                <a:r>
                  <a:rPr lang="en-US" sz="1600" b="1" dirty="0" err="1">
                    <a:solidFill>
                      <a:srgbClr val="000000"/>
                    </a:solidFill>
                    <a:latin typeface="Courier New" pitchFamily="49" charset="0"/>
                    <a:ea typeface="ＭＳ Ｐゴシック" pitchFamily="-96" charset="-128"/>
                    <a:sym typeface="Gill Sans" charset="0"/>
                  </a:rPr>
                  <a:t>i</a:t>
                </a:r>
                <a:r>
                  <a:rPr lang="en-US" sz="1600" b="1" dirty="0">
                    <a:solidFill>
                      <a:srgbClr val="000000"/>
                    </a:solidFill>
                    <a:latin typeface="Courier New" pitchFamily="49" charset="0"/>
                    <a:ea typeface="ＭＳ Ｐゴシック" pitchFamily="-96" charset="-128"/>
                    <a:sym typeface="Gill Sans" charset="0"/>
                  </a:rPr>
                  <a:t>]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 dirty="0">
                    <a:solidFill>
                      <a:srgbClr val="000000"/>
                    </a:solidFill>
                    <a:latin typeface="Courier New" pitchFamily="49" charset="0"/>
                    <a:ea typeface="ＭＳ Ｐゴシック" pitchFamily="-96" charset="-128"/>
                    <a:sym typeface="Gill Sans" charset="0"/>
                  </a:rPr>
                  <a:t>[0]</a:t>
                </a:r>
              </a:p>
            </p:txBody>
          </p:sp>
          <p:sp>
            <p:nvSpPr>
              <p:cNvPr id="310280" name="Rectangle 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 dirty="0">
                    <a:solidFill>
                      <a:srgbClr val="000000"/>
                    </a:solidFill>
                    <a:latin typeface="Courier New" pitchFamily="49" charset="0"/>
                    <a:ea typeface="ＭＳ Ｐゴシック" pitchFamily="-96" charset="-128"/>
                    <a:sym typeface="Gill Sans" charset="0"/>
                  </a:rPr>
                  <a:t>A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 dirty="0">
                    <a:solidFill>
                      <a:srgbClr val="000000"/>
                    </a:solidFill>
                    <a:latin typeface="Courier New" pitchFamily="49" charset="0"/>
                    <a:ea typeface="ＭＳ Ｐゴシック" pitchFamily="-96" charset="-128"/>
                    <a:sym typeface="Gill Sans" charset="0"/>
                  </a:rPr>
                  <a:t>[</a:t>
                </a:r>
                <a:r>
                  <a:rPr lang="en-US" sz="1600" b="1" dirty="0" err="1">
                    <a:solidFill>
                      <a:srgbClr val="000000"/>
                    </a:solidFill>
                    <a:latin typeface="Courier New" pitchFamily="49" charset="0"/>
                    <a:ea typeface="ＭＳ Ｐゴシック" pitchFamily="-96" charset="-128"/>
                    <a:sym typeface="Gill Sans" charset="0"/>
                  </a:rPr>
                  <a:t>i</a:t>
                </a:r>
                <a:r>
                  <a:rPr lang="en-US" sz="1600" b="1" dirty="0">
                    <a:solidFill>
                      <a:srgbClr val="000000"/>
                    </a:solidFill>
                    <a:latin typeface="Courier New" pitchFamily="49" charset="0"/>
                    <a:ea typeface="ＭＳ Ｐゴシック" pitchFamily="-96" charset="-128"/>
                    <a:sym typeface="Gill Sans" charset="0"/>
                  </a:rPr>
                  <a:t>]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 dirty="0">
                    <a:solidFill>
                      <a:srgbClr val="000000"/>
                    </a:solidFill>
                    <a:latin typeface="Courier New" pitchFamily="49" charset="0"/>
                    <a:ea typeface="ＭＳ Ｐゴシック" pitchFamily="-96" charset="-128"/>
                    <a:sym typeface="Gill Sans" charset="0"/>
                  </a:rPr>
                  <a:t>[C-1]</a:t>
                </a:r>
              </a:p>
            </p:txBody>
          </p:sp>
        </p:grpSp>
        <p:sp>
          <p:nvSpPr>
            <p:cNvPr id="80928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0929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0930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0931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0932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A[i]</a:t>
              </a:r>
              <a:endParaRPr lang="en-US" sz="1600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</p:grpSp>
      <p:grpSp>
        <p:nvGrpSpPr>
          <p:cNvPr id="80901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0919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0924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Calibri" pitchFamily="-96" charset="0"/>
                    <a:ea typeface="ＭＳ Ｐゴシック" pitchFamily="-96" charset="-128"/>
                    <a:sym typeface="Gill Sans" charset="0"/>
                  </a:rPr>
                  <a:t>• • •</a:t>
                </a:r>
              </a:p>
            </p:txBody>
          </p:sp>
          <p:sp>
            <p:nvSpPr>
              <p:cNvPr id="80925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A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[R-1]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[0]</a:t>
                </a:r>
              </a:p>
            </p:txBody>
          </p:sp>
          <p:sp>
            <p:nvSpPr>
              <p:cNvPr id="80926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A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[R-1]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[C-1]</a:t>
                </a:r>
              </a:p>
            </p:txBody>
          </p:sp>
        </p:grpSp>
        <p:sp>
          <p:nvSpPr>
            <p:cNvPr id="80920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0921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0922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0923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A[R-1]</a:t>
              </a:r>
              <a:endParaRPr lang="en-US" sz="1600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</p:grpSp>
      <p:sp>
        <p:nvSpPr>
          <p:cNvPr id="80902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rPr>
              <a:t>•  •  •</a:t>
            </a:r>
          </a:p>
        </p:txBody>
      </p:sp>
      <p:sp>
        <p:nvSpPr>
          <p:cNvPr id="80903" name="Text Box 25"/>
          <p:cNvSpPr txBox="1">
            <a:spLocks noChangeArrowheads="1"/>
          </p:cNvSpPr>
          <p:nvPr/>
        </p:nvSpPr>
        <p:spPr bwMode="auto">
          <a:xfrm>
            <a:off x="338138" y="571817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70C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A</a:t>
            </a:r>
          </a:p>
        </p:txBody>
      </p:sp>
      <p:sp>
        <p:nvSpPr>
          <p:cNvPr id="80904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80905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  <p:grpSp>
        <p:nvGrpSpPr>
          <p:cNvPr id="80906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0911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0916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Calibri" pitchFamily="-96" charset="0"/>
                    <a:ea typeface="ＭＳ Ｐゴシック" pitchFamily="-96" charset="-128"/>
                    <a:sym typeface="Gill Sans" charset="0"/>
                  </a:rPr>
                  <a:t>• • •</a:t>
                </a:r>
              </a:p>
            </p:txBody>
          </p:sp>
          <p:sp>
            <p:nvSpPr>
              <p:cNvPr id="80917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A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[0]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[0]</a:t>
                </a:r>
              </a:p>
            </p:txBody>
          </p:sp>
          <p:sp>
            <p:nvSpPr>
              <p:cNvPr id="80918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A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[0]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[C-1]</a:t>
                </a:r>
              </a:p>
            </p:txBody>
          </p:sp>
        </p:grpSp>
        <p:sp>
          <p:nvSpPr>
            <p:cNvPr id="80912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0913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0914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A[0]</a:t>
              </a:r>
              <a:endParaRPr lang="en-US" sz="1600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0915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</p:grpSp>
      <p:sp>
        <p:nvSpPr>
          <p:cNvPr id="310310" name="Text Box 38"/>
          <p:cNvSpPr txBox="1">
            <a:spLocks noChangeArrowheads="1"/>
          </p:cNvSpPr>
          <p:nvPr/>
        </p:nvSpPr>
        <p:spPr bwMode="auto">
          <a:xfrm>
            <a:off x="3367088" y="5715000"/>
            <a:ext cx="1447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70C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A+i</a:t>
            </a:r>
            <a:r>
              <a:rPr lang="en-US" b="1" dirty="0">
                <a:solidFill>
                  <a:srgbClr val="0070C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*C*4</a:t>
            </a:r>
          </a:p>
        </p:txBody>
      </p:sp>
      <p:sp>
        <p:nvSpPr>
          <p:cNvPr id="310311" name="Text Box 39"/>
          <p:cNvSpPr txBox="1">
            <a:spLocks noChangeArrowheads="1"/>
          </p:cNvSpPr>
          <p:nvPr/>
        </p:nvSpPr>
        <p:spPr bwMode="auto">
          <a:xfrm>
            <a:off x="6553200" y="5715000"/>
            <a:ext cx="17526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70C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A+(R-1)*C*4</a:t>
            </a:r>
          </a:p>
        </p:txBody>
      </p:sp>
      <p:sp>
        <p:nvSpPr>
          <p:cNvPr id="80909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80910" name="Text Box 15"/>
          <p:cNvSpPr txBox="1">
            <a:spLocks noChangeArrowheads="1"/>
          </p:cNvSpPr>
          <p:nvPr/>
        </p:nvSpPr>
        <p:spPr bwMode="auto">
          <a:xfrm>
            <a:off x="425450" y="34290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int A[R][C];</a:t>
            </a:r>
          </a:p>
        </p:txBody>
      </p:sp>
    </p:spTree>
    <p:extLst>
      <p:ext uri="{BB962C8B-B14F-4D97-AF65-F5344CB8AC3E}">
        <p14:creationId xmlns:p14="http://schemas.microsoft.com/office/powerpoint/2010/main" val="37470513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0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7" grpId="0" animBg="1"/>
      <p:bldP spid="80902" grpId="0" animBg="1"/>
      <p:bldP spid="80903" grpId="0"/>
      <p:bldP spid="80904" grpId="0" animBg="1"/>
      <p:bldP spid="80905" grpId="0" animBg="1"/>
      <p:bldP spid="310310" grpId="0"/>
      <p:bldP spid="310311" grpId="0"/>
      <p:bldP spid="8090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Characteristics: Data Types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548687" cy="5530850"/>
          </a:xfrm>
        </p:spPr>
        <p:txBody>
          <a:bodyPr/>
          <a:lstStyle/>
          <a:p>
            <a:r>
              <a:rPr lang="en-US" dirty="0"/>
              <a:t>“Integer” data of 1, 2, or 4 bytes</a:t>
            </a:r>
          </a:p>
          <a:p>
            <a:pPr lvl="1"/>
            <a:r>
              <a:rPr lang="en-US" dirty="0"/>
              <a:t>Data values</a:t>
            </a:r>
          </a:p>
          <a:p>
            <a:pPr lvl="1"/>
            <a:r>
              <a:rPr lang="en-US" dirty="0"/>
              <a:t>Addresses (</a:t>
            </a:r>
            <a:r>
              <a:rPr lang="en-US" dirty="0" err="1"/>
              <a:t>untyped</a:t>
            </a:r>
            <a:r>
              <a:rPr lang="en-US" dirty="0"/>
              <a:t> pointers)</a:t>
            </a:r>
          </a:p>
          <a:p>
            <a:endParaRPr lang="en-US" dirty="0"/>
          </a:p>
          <a:p>
            <a:r>
              <a:rPr lang="en-US" dirty="0"/>
              <a:t>Floating point data of 4, 8, or 10 bytes</a:t>
            </a:r>
          </a:p>
          <a:p>
            <a:endParaRPr lang="en-US" dirty="0"/>
          </a:p>
          <a:p>
            <a:r>
              <a:rPr lang="en-US" dirty="0"/>
              <a:t>No aggregate types such as arrays or structures</a:t>
            </a:r>
          </a:p>
          <a:p>
            <a:pPr lvl="1"/>
            <a:r>
              <a:rPr lang="en-US" dirty="0"/>
              <a:t>Just contiguously allocated bytes in memory</a:t>
            </a:r>
          </a:p>
        </p:txBody>
      </p:sp>
    </p:spTree>
    <p:extLst>
      <p:ext uri="{BB962C8B-B14F-4D97-AF65-F5344CB8AC3E}">
        <p14:creationId xmlns:p14="http://schemas.microsoft.com/office/powerpoint/2010/main" val="1158927538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493713"/>
            <a:ext cx="76454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Nested Array </a:t>
            </a:r>
            <a:r>
              <a:rPr lang="en-US" i="1" dirty="0">
                <a:latin typeface="Calibri" pitchFamily="-96" charset="0"/>
              </a:rPr>
              <a:t>Row</a:t>
            </a:r>
            <a:r>
              <a:rPr lang="en-US" dirty="0">
                <a:latin typeface="Calibri" pitchFamily="-96" charset="0"/>
              </a:rPr>
              <a:t> Access Code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4267200"/>
            <a:ext cx="7404100" cy="24384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Row Vector</a:t>
            </a: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[index]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array of 5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dirty="0" err="1">
                <a:latin typeface="Calibri" pitchFamily="-96" charset="0"/>
              </a:rPr>
              <a:t>’s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Starting address </a:t>
            </a:r>
            <a:r>
              <a:rPr lang="en-US" b="1" dirty="0">
                <a:latin typeface="Courier New" pitchFamily="-96" charset="0"/>
              </a:rPr>
              <a:t>pgh+20*index</a:t>
            </a:r>
          </a:p>
          <a:p>
            <a:r>
              <a:rPr lang="en-US" dirty="0">
                <a:latin typeface="Calibri" pitchFamily="-96" charset="0"/>
              </a:rPr>
              <a:t>IA32 Code</a:t>
            </a:r>
          </a:p>
          <a:p>
            <a:pPr lvl="1"/>
            <a:r>
              <a:rPr lang="en-US" dirty="0">
                <a:latin typeface="Calibri" pitchFamily="-96" charset="0"/>
              </a:rPr>
              <a:t>Computes and returns address</a:t>
            </a:r>
          </a:p>
          <a:p>
            <a:pPr lvl="1"/>
            <a:r>
              <a:rPr lang="en-US" dirty="0">
                <a:latin typeface="Calibri" pitchFamily="-96" charset="0"/>
              </a:rPr>
              <a:t>Compute as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+ 4*(index+4*index)</a:t>
            </a:r>
          </a:p>
          <a:p>
            <a:endParaRPr lang="en-US" b="0" i="1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</p:txBody>
      </p:sp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596900" y="1219200"/>
            <a:ext cx="41148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int *get_pgh_zip(int index)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return pgh[index];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-96" charset="0"/>
              <a:ea typeface="ＭＳ Ｐゴシック" pitchFamily="-96" charset="-128"/>
              <a:sym typeface="Gill Sans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-96" charset="0"/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596900" y="3200400"/>
            <a:ext cx="6781800" cy="925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262890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 #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= index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262890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leal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(%eax,%eax,4),%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# 5 * index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262890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leal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pgh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(,%eax,4),%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pgh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+ (20 * index)</a:t>
            </a:r>
          </a:p>
        </p:txBody>
      </p:sp>
      <p:sp>
        <p:nvSpPr>
          <p:cNvPr id="84997" name="Rectangle 4"/>
          <p:cNvSpPr>
            <a:spLocks noChangeArrowheads="1"/>
          </p:cNvSpPr>
          <p:nvPr/>
        </p:nvSpPr>
        <p:spPr bwMode="auto">
          <a:xfrm>
            <a:off x="4953000" y="1219200"/>
            <a:ext cx="33528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#define PCOUNT 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zip_dig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pgh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[PCOUNT] =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{{1, 5, 2, 0, 6},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 {1, 5, 2, 1, 3 },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 {1, 5, 2, 1, 7 },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 {1, 5, 2, 2, 1 }};</a:t>
            </a:r>
          </a:p>
        </p:txBody>
      </p:sp>
    </p:spTree>
    <p:extLst>
      <p:ext uri="{BB962C8B-B14F-4D97-AF65-F5344CB8AC3E}">
        <p14:creationId xmlns:p14="http://schemas.microsoft.com/office/powerpoint/2010/main" val="32255003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build="p"/>
      <p:bldP spid="311301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rPr>
              <a:t>•  •  •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7786687" cy="14509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Elements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b="1" dirty="0" err="1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][j]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element of type </a:t>
            </a:r>
            <a:r>
              <a:rPr lang="en-US" i="1" dirty="0">
                <a:latin typeface="Calibri" pitchFamily="-96" charset="0"/>
              </a:rPr>
              <a:t>T, </a:t>
            </a:r>
            <a:r>
              <a:rPr lang="en-US" dirty="0">
                <a:latin typeface="Calibri" pitchFamily="-96" charset="0"/>
              </a:rPr>
              <a:t>which requires </a:t>
            </a:r>
            <a:r>
              <a:rPr lang="en-US" i="1" dirty="0">
                <a:latin typeface="Calibri" pitchFamily="-96" charset="0"/>
              </a:rPr>
              <a:t>K</a:t>
            </a:r>
            <a:r>
              <a:rPr lang="en-US" dirty="0">
                <a:latin typeface="Calibri" pitchFamily="-96" charset="0"/>
              </a:rPr>
              <a:t> bytes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Address  </a:t>
            </a:r>
            <a:r>
              <a:rPr lang="en-US" b="1" dirty="0">
                <a:latin typeface="Courier New" pitchFamily="-96" charset="0"/>
              </a:rPr>
              <a:t>A +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i="1" dirty="0" err="1">
                <a:latin typeface="Calibri" pitchFamily="-96" charset="0"/>
              </a:rPr>
              <a:t>i</a:t>
            </a:r>
            <a:r>
              <a:rPr lang="en-US" i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* (</a:t>
            </a:r>
            <a:r>
              <a:rPr lang="en-US" i="1" dirty="0">
                <a:latin typeface="Calibri" pitchFamily="-96" charset="0"/>
              </a:rPr>
              <a:t>C </a:t>
            </a:r>
            <a:r>
              <a:rPr lang="en-US" dirty="0">
                <a:latin typeface="Calibri" pitchFamily="-96" charset="0"/>
              </a:rPr>
              <a:t>* </a:t>
            </a:r>
            <a:r>
              <a:rPr lang="en-US" i="1" dirty="0">
                <a:latin typeface="Calibri" pitchFamily="-96" charset="0"/>
              </a:rPr>
              <a:t>K</a:t>
            </a:r>
            <a:r>
              <a:rPr lang="en-US" dirty="0">
                <a:latin typeface="Calibri" pitchFamily="-96" charset="0"/>
              </a:rPr>
              <a:t>)</a:t>
            </a:r>
            <a:r>
              <a:rPr lang="en-US" i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+  </a:t>
            </a:r>
            <a:r>
              <a:rPr lang="en-US" i="1" dirty="0">
                <a:latin typeface="Calibri" pitchFamily="-96" charset="0"/>
              </a:rPr>
              <a:t>j</a:t>
            </a:r>
            <a:r>
              <a:rPr lang="en-US" dirty="0">
                <a:latin typeface="Calibri" pitchFamily="-96" charset="0"/>
              </a:rPr>
              <a:t> * </a:t>
            </a:r>
            <a:r>
              <a:rPr lang="en-US" i="1" dirty="0">
                <a:latin typeface="Calibri" pitchFamily="-96" charset="0"/>
              </a:rPr>
              <a:t>K    =    </a:t>
            </a:r>
            <a:r>
              <a:rPr lang="pl-PL" i="1" dirty="0">
                <a:latin typeface="Calibri" pitchFamily="-96" charset="0"/>
              </a:rPr>
              <a:t>A + </a:t>
            </a:r>
            <a:r>
              <a:rPr lang="pl-PL" dirty="0">
                <a:latin typeface="Calibri" pitchFamily="-96" charset="0"/>
              </a:rPr>
              <a:t>(</a:t>
            </a:r>
            <a:r>
              <a:rPr lang="pl-PL" i="1" dirty="0">
                <a:latin typeface="Calibri" pitchFamily="-96" charset="0"/>
              </a:rPr>
              <a:t>i * C +  j</a:t>
            </a:r>
            <a:r>
              <a:rPr lang="en-US" dirty="0">
                <a:latin typeface="Calibri" pitchFamily="-96" charset="0"/>
              </a:rPr>
              <a:t>)</a:t>
            </a:r>
            <a:r>
              <a:rPr lang="pl-PL" i="1" dirty="0">
                <a:latin typeface="Calibri" pitchFamily="-96" charset="0"/>
              </a:rPr>
              <a:t>* K</a:t>
            </a:r>
            <a:endParaRPr lang="en-US" i="1" dirty="0">
              <a:latin typeface="Calibri" pitchFamily="-96" charset="0"/>
            </a:endParaRPr>
          </a:p>
        </p:txBody>
      </p:sp>
      <p:grpSp>
        <p:nvGrpSpPr>
          <p:cNvPr id="87044" name="Group 5"/>
          <p:cNvGrpSpPr>
            <a:grpSpLocks/>
          </p:cNvGrpSpPr>
          <p:nvPr/>
        </p:nvGrpSpPr>
        <p:grpSpPr bwMode="auto"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87073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 • • •                      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 dirty="0">
                    <a:solidFill>
                      <a:srgbClr val="000000"/>
                    </a:solidFill>
                    <a:latin typeface="Courier New" pitchFamily="49" charset="0"/>
                    <a:ea typeface="ＭＳ Ｐゴシック" pitchFamily="-96" charset="-128"/>
                    <a:sym typeface="Gill Sans" charset="0"/>
                  </a:rPr>
                  <a:t>A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 dirty="0">
                    <a:solidFill>
                      <a:srgbClr val="000000"/>
                    </a:solidFill>
                    <a:latin typeface="Courier New" pitchFamily="49" charset="0"/>
                    <a:ea typeface="ＭＳ Ｐゴシック" pitchFamily="-96" charset="-128"/>
                    <a:sym typeface="Gill Sans" charset="0"/>
                  </a:rPr>
                  <a:t>[</a:t>
                </a:r>
                <a:r>
                  <a:rPr lang="en-US" sz="1600" b="1" dirty="0" err="1">
                    <a:solidFill>
                      <a:srgbClr val="000000"/>
                    </a:solidFill>
                    <a:latin typeface="Courier New" pitchFamily="49" charset="0"/>
                    <a:ea typeface="ＭＳ Ｐゴシック" pitchFamily="-96" charset="-128"/>
                    <a:sym typeface="Gill Sans" charset="0"/>
                  </a:rPr>
                  <a:t>i</a:t>
                </a:r>
                <a:r>
                  <a:rPr lang="en-US" sz="1600" b="1" dirty="0">
                    <a:solidFill>
                      <a:srgbClr val="000000"/>
                    </a:solidFill>
                    <a:latin typeface="Courier New" pitchFamily="49" charset="0"/>
                    <a:ea typeface="ＭＳ Ｐゴシック" pitchFamily="-96" charset="-128"/>
                    <a:sym typeface="Gill Sans" charset="0"/>
                  </a:rPr>
                  <a:t>]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 dirty="0">
                    <a:solidFill>
                      <a:srgbClr val="000000"/>
                    </a:solidFill>
                    <a:latin typeface="Courier New" pitchFamily="49" charset="0"/>
                    <a:ea typeface="ＭＳ Ｐゴシック" pitchFamily="-96" charset="-128"/>
                    <a:sym typeface="Gill Sans" charset="0"/>
                  </a:rPr>
                  <a:t>[j]</a:t>
                </a:r>
              </a:p>
            </p:txBody>
          </p:sp>
        </p:grpSp>
        <p:sp>
          <p:nvSpPr>
            <p:cNvPr id="87074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7075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7076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7077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7078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A[i]</a:t>
              </a:r>
              <a:endParaRPr lang="en-US" sz="1600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</p:grpSp>
      <p:grpSp>
        <p:nvGrpSpPr>
          <p:cNvPr id="87045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7065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7070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Calibri" pitchFamily="-96" charset="0"/>
                    <a:ea typeface="ＭＳ Ｐゴシック" pitchFamily="-96" charset="-128"/>
                    <a:sym typeface="Gill Sans" charset="0"/>
                  </a:rPr>
                  <a:t>• • •</a:t>
                </a:r>
              </a:p>
            </p:txBody>
          </p:sp>
          <p:sp>
            <p:nvSpPr>
              <p:cNvPr id="87071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A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[R-1]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[0]</a:t>
                </a:r>
              </a:p>
            </p:txBody>
          </p:sp>
          <p:sp>
            <p:nvSpPr>
              <p:cNvPr id="87072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A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[R-1]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[C-1]</a:t>
                </a:r>
              </a:p>
            </p:txBody>
          </p:sp>
        </p:grpSp>
        <p:sp>
          <p:nvSpPr>
            <p:cNvPr id="87066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7067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7068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7069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A[R-1]</a:t>
              </a:r>
              <a:endParaRPr lang="en-US" sz="1600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</p:grpSp>
      <p:sp>
        <p:nvSpPr>
          <p:cNvPr id="87046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rPr>
              <a:t>•  •  •</a:t>
            </a:r>
          </a:p>
        </p:txBody>
      </p:sp>
      <p:sp>
        <p:nvSpPr>
          <p:cNvPr id="87047" name="Text Box 25"/>
          <p:cNvSpPr txBox="1">
            <a:spLocks noChangeArrowheads="1"/>
          </p:cNvSpPr>
          <p:nvPr/>
        </p:nvSpPr>
        <p:spPr bwMode="auto">
          <a:xfrm>
            <a:off x="331788" y="572452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A</a:t>
            </a:r>
          </a:p>
        </p:txBody>
      </p:sp>
      <p:sp>
        <p:nvSpPr>
          <p:cNvPr id="87048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87049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  <p:grpSp>
        <p:nvGrpSpPr>
          <p:cNvPr id="87050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7057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7062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Calibri" pitchFamily="-96" charset="0"/>
                    <a:ea typeface="ＭＳ Ｐゴシック" pitchFamily="-96" charset="-128"/>
                    <a:sym typeface="Gill Sans" charset="0"/>
                  </a:rPr>
                  <a:t>• • •</a:t>
                </a:r>
              </a:p>
            </p:txBody>
          </p:sp>
          <p:sp>
            <p:nvSpPr>
              <p:cNvPr id="87063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A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[0]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[0]</a:t>
                </a:r>
              </a:p>
            </p:txBody>
          </p:sp>
          <p:sp>
            <p:nvSpPr>
              <p:cNvPr id="87064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A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[0]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[C-1]</a:t>
                </a:r>
              </a:p>
            </p:txBody>
          </p:sp>
        </p:grpSp>
        <p:sp>
          <p:nvSpPr>
            <p:cNvPr id="87058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7059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7060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A[0]</a:t>
              </a:r>
              <a:endParaRPr lang="en-US" sz="1600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7061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</p:grpSp>
      <p:sp>
        <p:nvSpPr>
          <p:cNvPr id="87051" name="Text Box 38"/>
          <p:cNvSpPr txBox="1">
            <a:spLocks noChangeArrowheads="1"/>
          </p:cNvSpPr>
          <p:nvPr/>
        </p:nvSpPr>
        <p:spPr bwMode="auto">
          <a:xfrm>
            <a:off x="2944813" y="5724525"/>
            <a:ext cx="1447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A+i*C*4</a:t>
            </a:r>
          </a:p>
        </p:txBody>
      </p:sp>
      <p:sp>
        <p:nvSpPr>
          <p:cNvPr id="87052" name="Text Box 39"/>
          <p:cNvSpPr txBox="1">
            <a:spLocks noChangeArrowheads="1"/>
          </p:cNvSpPr>
          <p:nvPr/>
        </p:nvSpPr>
        <p:spPr bwMode="auto">
          <a:xfrm>
            <a:off x="6324600" y="5724525"/>
            <a:ext cx="17526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A+(R-1)*C*4</a:t>
            </a:r>
          </a:p>
        </p:txBody>
      </p:sp>
      <p:sp>
        <p:nvSpPr>
          <p:cNvPr id="87053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87054" name="Text Box 15"/>
          <p:cNvSpPr txBox="1">
            <a:spLocks noChangeArrowheads="1"/>
          </p:cNvSpPr>
          <p:nvPr/>
        </p:nvSpPr>
        <p:spPr bwMode="auto">
          <a:xfrm>
            <a:off x="425450" y="34290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int A[R][C];</a:t>
            </a:r>
          </a:p>
        </p:txBody>
      </p:sp>
      <p:sp>
        <p:nvSpPr>
          <p:cNvPr id="87055" name="Line 27"/>
          <p:cNvSpPr>
            <a:spLocks noChangeShapeType="1"/>
          </p:cNvSpPr>
          <p:nvPr/>
        </p:nvSpPr>
        <p:spPr bwMode="auto">
          <a:xfrm flipV="1">
            <a:off x="4648200" y="5497513"/>
            <a:ext cx="0" cy="674687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3370263" y="6259513"/>
            <a:ext cx="25733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solidFill>
                  <a:srgbClr val="99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A+i</a:t>
            </a:r>
            <a:r>
              <a:rPr lang="en-US" sz="2400" b="1" dirty="0">
                <a:solidFill>
                  <a:srgbClr val="99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*C*4+j*4</a:t>
            </a:r>
          </a:p>
        </p:txBody>
      </p:sp>
    </p:spTree>
    <p:extLst>
      <p:ext uri="{BB962C8B-B14F-4D97-AF65-F5344CB8AC3E}">
        <p14:creationId xmlns:p14="http://schemas.microsoft.com/office/powerpoint/2010/main" val="3006720535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rPr>
              <a:t>•  •  •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7786687" cy="14509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Elements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b="1" dirty="0" err="1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][j]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element of type </a:t>
            </a:r>
            <a:r>
              <a:rPr lang="en-US" i="1" dirty="0">
                <a:latin typeface="Calibri" pitchFamily="-96" charset="0"/>
              </a:rPr>
              <a:t>T, </a:t>
            </a:r>
            <a:r>
              <a:rPr lang="en-US" dirty="0">
                <a:latin typeface="Calibri" pitchFamily="-96" charset="0"/>
              </a:rPr>
              <a:t>which requires </a:t>
            </a:r>
            <a:r>
              <a:rPr lang="en-US" i="1" dirty="0">
                <a:latin typeface="Calibri" pitchFamily="-96" charset="0"/>
              </a:rPr>
              <a:t>K</a:t>
            </a:r>
            <a:r>
              <a:rPr lang="en-US" dirty="0">
                <a:latin typeface="Calibri" pitchFamily="-96" charset="0"/>
              </a:rPr>
              <a:t> bytes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Address  </a:t>
            </a:r>
            <a:r>
              <a:rPr lang="en-US" b="1" dirty="0">
                <a:latin typeface="Courier New" pitchFamily="-96" charset="0"/>
              </a:rPr>
              <a:t>A +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i="1" dirty="0" err="1">
                <a:latin typeface="Calibri" pitchFamily="-96" charset="0"/>
              </a:rPr>
              <a:t>i</a:t>
            </a:r>
            <a:r>
              <a:rPr lang="en-US" i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* (</a:t>
            </a:r>
            <a:r>
              <a:rPr lang="en-US" i="1" dirty="0">
                <a:latin typeface="Calibri" pitchFamily="-96" charset="0"/>
              </a:rPr>
              <a:t>C </a:t>
            </a:r>
            <a:r>
              <a:rPr lang="en-US" dirty="0">
                <a:latin typeface="Calibri" pitchFamily="-96" charset="0"/>
              </a:rPr>
              <a:t>* </a:t>
            </a:r>
            <a:r>
              <a:rPr lang="en-US" i="1" dirty="0">
                <a:latin typeface="Calibri" pitchFamily="-96" charset="0"/>
              </a:rPr>
              <a:t>K</a:t>
            </a:r>
            <a:r>
              <a:rPr lang="en-US" dirty="0">
                <a:latin typeface="Calibri" pitchFamily="-96" charset="0"/>
              </a:rPr>
              <a:t>)</a:t>
            </a:r>
            <a:r>
              <a:rPr lang="en-US" i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+  </a:t>
            </a:r>
            <a:r>
              <a:rPr lang="en-US" i="1" dirty="0">
                <a:latin typeface="Calibri" pitchFamily="-96" charset="0"/>
              </a:rPr>
              <a:t>j</a:t>
            </a:r>
            <a:r>
              <a:rPr lang="en-US" dirty="0">
                <a:latin typeface="Calibri" pitchFamily="-96" charset="0"/>
              </a:rPr>
              <a:t> * </a:t>
            </a:r>
            <a:r>
              <a:rPr lang="en-US" i="1" dirty="0">
                <a:latin typeface="Calibri" pitchFamily="-96" charset="0"/>
              </a:rPr>
              <a:t>K    =    </a:t>
            </a:r>
            <a:r>
              <a:rPr lang="pl-PL" i="1" dirty="0">
                <a:latin typeface="Calibri" pitchFamily="-96" charset="0"/>
              </a:rPr>
              <a:t>A + </a:t>
            </a:r>
            <a:r>
              <a:rPr lang="pl-PL" dirty="0">
                <a:latin typeface="Calibri" pitchFamily="-96" charset="0"/>
              </a:rPr>
              <a:t>(</a:t>
            </a:r>
            <a:r>
              <a:rPr lang="pl-PL" i="1" dirty="0">
                <a:latin typeface="Calibri" pitchFamily="-96" charset="0"/>
              </a:rPr>
              <a:t>i * C +  j</a:t>
            </a:r>
            <a:r>
              <a:rPr lang="en-US" dirty="0">
                <a:latin typeface="Calibri" pitchFamily="-96" charset="0"/>
              </a:rPr>
              <a:t>)</a:t>
            </a:r>
            <a:r>
              <a:rPr lang="pl-PL" i="1" dirty="0">
                <a:latin typeface="Calibri" pitchFamily="-96" charset="0"/>
              </a:rPr>
              <a:t>* K</a:t>
            </a:r>
            <a:endParaRPr lang="en-US" i="1" dirty="0">
              <a:latin typeface="Calibri" pitchFamily="-96" charset="0"/>
            </a:endParaRPr>
          </a:p>
        </p:txBody>
      </p:sp>
      <p:grpSp>
        <p:nvGrpSpPr>
          <p:cNvPr id="87044" name="Group 5"/>
          <p:cNvGrpSpPr>
            <a:grpSpLocks/>
          </p:cNvGrpSpPr>
          <p:nvPr/>
        </p:nvGrpSpPr>
        <p:grpSpPr bwMode="auto"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87073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 • • •                      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 dirty="0">
                    <a:solidFill>
                      <a:srgbClr val="000000"/>
                    </a:solidFill>
                    <a:latin typeface="Courier New" pitchFamily="49" charset="0"/>
                    <a:ea typeface="ＭＳ Ｐゴシック" pitchFamily="-96" charset="-128"/>
                    <a:sym typeface="Gill Sans" charset="0"/>
                  </a:rPr>
                  <a:t>A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 dirty="0">
                    <a:solidFill>
                      <a:srgbClr val="000000"/>
                    </a:solidFill>
                    <a:latin typeface="Courier New" pitchFamily="49" charset="0"/>
                    <a:ea typeface="ＭＳ Ｐゴシック" pitchFamily="-96" charset="-128"/>
                    <a:sym typeface="Gill Sans" charset="0"/>
                  </a:rPr>
                  <a:t>[</a:t>
                </a:r>
                <a:r>
                  <a:rPr lang="en-US" sz="1600" b="1" dirty="0" err="1">
                    <a:solidFill>
                      <a:srgbClr val="000000"/>
                    </a:solidFill>
                    <a:latin typeface="Courier New" pitchFamily="49" charset="0"/>
                    <a:ea typeface="ＭＳ Ｐゴシック" pitchFamily="-96" charset="-128"/>
                    <a:sym typeface="Gill Sans" charset="0"/>
                  </a:rPr>
                  <a:t>i</a:t>
                </a:r>
                <a:r>
                  <a:rPr lang="en-US" sz="1600" b="1" dirty="0">
                    <a:solidFill>
                      <a:srgbClr val="000000"/>
                    </a:solidFill>
                    <a:latin typeface="Courier New" pitchFamily="49" charset="0"/>
                    <a:ea typeface="ＭＳ Ｐゴシック" pitchFamily="-96" charset="-128"/>
                    <a:sym typeface="Gill Sans" charset="0"/>
                  </a:rPr>
                  <a:t>]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 dirty="0">
                    <a:solidFill>
                      <a:srgbClr val="000000"/>
                    </a:solidFill>
                    <a:latin typeface="Courier New" pitchFamily="49" charset="0"/>
                    <a:ea typeface="ＭＳ Ｐゴシック" pitchFamily="-96" charset="-128"/>
                    <a:sym typeface="Gill Sans" charset="0"/>
                  </a:rPr>
                  <a:t>[j]</a:t>
                </a:r>
              </a:p>
            </p:txBody>
          </p:sp>
        </p:grpSp>
        <p:sp>
          <p:nvSpPr>
            <p:cNvPr id="87074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7075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7076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7077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7078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A[i]</a:t>
              </a:r>
              <a:endParaRPr lang="en-US" sz="1600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</p:grpSp>
      <p:grpSp>
        <p:nvGrpSpPr>
          <p:cNvPr id="87045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7065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7070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Calibri" pitchFamily="-96" charset="0"/>
                    <a:ea typeface="ＭＳ Ｐゴシック" pitchFamily="-96" charset="-128"/>
                    <a:sym typeface="Gill Sans" charset="0"/>
                  </a:rPr>
                  <a:t>• • •</a:t>
                </a:r>
              </a:p>
            </p:txBody>
          </p:sp>
          <p:sp>
            <p:nvSpPr>
              <p:cNvPr id="87071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A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[R-1]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[0]</a:t>
                </a:r>
              </a:p>
            </p:txBody>
          </p:sp>
          <p:sp>
            <p:nvSpPr>
              <p:cNvPr id="87072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A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[R-1]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[C-1]</a:t>
                </a:r>
              </a:p>
            </p:txBody>
          </p:sp>
        </p:grpSp>
        <p:sp>
          <p:nvSpPr>
            <p:cNvPr id="87066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7067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7068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7069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A[R-1]</a:t>
              </a:r>
              <a:endParaRPr lang="en-US" sz="1600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</p:grpSp>
      <p:sp>
        <p:nvSpPr>
          <p:cNvPr id="87046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rPr>
              <a:t>•  •  •</a:t>
            </a:r>
          </a:p>
        </p:txBody>
      </p:sp>
      <p:sp>
        <p:nvSpPr>
          <p:cNvPr id="87047" name="Text Box 25"/>
          <p:cNvSpPr txBox="1">
            <a:spLocks noChangeArrowheads="1"/>
          </p:cNvSpPr>
          <p:nvPr/>
        </p:nvSpPr>
        <p:spPr bwMode="auto">
          <a:xfrm>
            <a:off x="331788" y="572452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A</a:t>
            </a:r>
          </a:p>
        </p:txBody>
      </p:sp>
      <p:sp>
        <p:nvSpPr>
          <p:cNvPr id="87048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87049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  <p:grpSp>
        <p:nvGrpSpPr>
          <p:cNvPr id="87050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7057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7062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Calibri" pitchFamily="-96" charset="0"/>
                    <a:ea typeface="ＭＳ Ｐゴシック" pitchFamily="-96" charset="-128"/>
                    <a:sym typeface="Gill Sans" charset="0"/>
                  </a:rPr>
                  <a:t>• • •</a:t>
                </a:r>
              </a:p>
            </p:txBody>
          </p:sp>
          <p:sp>
            <p:nvSpPr>
              <p:cNvPr id="87063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A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[0]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[0]</a:t>
                </a:r>
              </a:p>
            </p:txBody>
          </p:sp>
          <p:sp>
            <p:nvSpPr>
              <p:cNvPr id="87064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A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[0]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[C-1]</a:t>
                </a:r>
              </a:p>
            </p:txBody>
          </p:sp>
        </p:grpSp>
        <p:sp>
          <p:nvSpPr>
            <p:cNvPr id="87058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7059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7060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A[0]</a:t>
              </a:r>
              <a:endParaRPr lang="en-US" sz="1600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7061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</p:grpSp>
      <p:sp>
        <p:nvSpPr>
          <p:cNvPr id="87051" name="Text Box 38"/>
          <p:cNvSpPr txBox="1">
            <a:spLocks noChangeArrowheads="1"/>
          </p:cNvSpPr>
          <p:nvPr/>
        </p:nvSpPr>
        <p:spPr bwMode="auto">
          <a:xfrm>
            <a:off x="2944813" y="5724525"/>
            <a:ext cx="1447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A+i*C*4</a:t>
            </a:r>
          </a:p>
        </p:txBody>
      </p:sp>
      <p:sp>
        <p:nvSpPr>
          <p:cNvPr id="87052" name="Text Box 39"/>
          <p:cNvSpPr txBox="1">
            <a:spLocks noChangeArrowheads="1"/>
          </p:cNvSpPr>
          <p:nvPr/>
        </p:nvSpPr>
        <p:spPr bwMode="auto">
          <a:xfrm>
            <a:off x="6324600" y="5724525"/>
            <a:ext cx="17526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A+(R-1)*C*4</a:t>
            </a:r>
          </a:p>
        </p:txBody>
      </p:sp>
      <p:sp>
        <p:nvSpPr>
          <p:cNvPr id="87053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87054" name="Text Box 15"/>
          <p:cNvSpPr txBox="1">
            <a:spLocks noChangeArrowheads="1"/>
          </p:cNvSpPr>
          <p:nvPr/>
        </p:nvSpPr>
        <p:spPr bwMode="auto">
          <a:xfrm>
            <a:off x="425450" y="34290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int A[R][C];</a:t>
            </a:r>
          </a:p>
        </p:txBody>
      </p:sp>
      <p:sp>
        <p:nvSpPr>
          <p:cNvPr id="87055" name="Line 27"/>
          <p:cNvSpPr>
            <a:spLocks noChangeShapeType="1"/>
          </p:cNvSpPr>
          <p:nvPr/>
        </p:nvSpPr>
        <p:spPr bwMode="auto">
          <a:xfrm flipV="1">
            <a:off x="4648200" y="5497513"/>
            <a:ext cx="0" cy="674687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3370263" y="6259513"/>
            <a:ext cx="25733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solidFill>
                  <a:srgbClr val="99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A+i</a:t>
            </a:r>
            <a:r>
              <a:rPr lang="en-US" sz="2400" b="1" dirty="0">
                <a:solidFill>
                  <a:srgbClr val="99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*C*4+j*4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90264" y="12576"/>
            <a:ext cx="9252520" cy="6858000"/>
          </a:xfrm>
          <a:prstGeom prst="rect">
            <a:avLst/>
          </a:prstGeom>
          <a:solidFill>
            <a:sysClr val="windowText" lastClr="000000">
              <a:alpha val="56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is-IS" kern="0">
              <a:solidFill>
                <a:prstClr val="white"/>
              </a:solidFill>
              <a:latin typeface="Calibri"/>
              <a:sym typeface="Gill Sans" charset="0"/>
            </a:endParaRPr>
          </a:p>
        </p:txBody>
      </p:sp>
      <p:graphicFrame>
        <p:nvGraphicFramePr>
          <p:cNvPr id="46" name="Diagram 45"/>
          <p:cNvGraphicFramePr/>
          <p:nvPr>
            <p:extLst>
              <p:ext uri="{D42A27DB-BD31-4B8C-83A1-F6EECF244321}">
                <p14:modId xmlns:p14="http://schemas.microsoft.com/office/powerpoint/2010/main" val="1001809887"/>
              </p:ext>
            </p:extLst>
          </p:nvPr>
        </p:nvGraphicFramePr>
        <p:xfrm>
          <a:off x="1487996" y="159543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1664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Graphic spid="46" grpId="0">
        <p:bldAsOne/>
      </p:bldGraphic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93713"/>
            <a:ext cx="82804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Nested Array </a:t>
            </a:r>
            <a:r>
              <a:rPr lang="en-US" i="1" dirty="0">
                <a:latin typeface="Calibri" pitchFamily="-96" charset="0"/>
              </a:rPr>
              <a:t>Element</a:t>
            </a:r>
            <a:r>
              <a:rPr lang="en-US" dirty="0">
                <a:latin typeface="Calibri" pitchFamily="-96" charset="0"/>
              </a:rPr>
              <a:t> Access Code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343400"/>
            <a:ext cx="8320088" cy="24669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Elements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[index][dig]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int</a:t>
            </a:r>
            <a:endParaRPr lang="en-US" b="1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Address: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+ 20*index + 4*dig</a:t>
            </a:r>
          </a:p>
          <a:p>
            <a:pPr lvl="2"/>
            <a:r>
              <a:rPr lang="en-US" dirty="0"/>
              <a:t>=  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+ 4*(5*index + dig)</a:t>
            </a:r>
          </a:p>
          <a:p>
            <a:r>
              <a:rPr lang="en-US" dirty="0">
                <a:latin typeface="Calibri" pitchFamily="-96" charset="0"/>
              </a:rPr>
              <a:t>IA32 Code</a:t>
            </a:r>
          </a:p>
          <a:p>
            <a:pPr lvl="1"/>
            <a:r>
              <a:rPr lang="en-US" dirty="0">
                <a:latin typeface="Calibri" pitchFamily="-96" charset="0"/>
              </a:rPr>
              <a:t>Computes address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+ 4*((index+4*index)+dig)</a:t>
            </a:r>
            <a:endParaRPr lang="en-US" b="1" dirty="0">
              <a:latin typeface="Calibri" pitchFamily="-96" charset="0"/>
            </a:endParaRP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533400" y="1241425"/>
            <a:ext cx="3733800" cy="14747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get_pgh_digit</a:t>
            </a:r>
            <a:endParaRPr lang="en-US" b="1" dirty="0">
              <a:solidFill>
                <a:srgbClr val="000000"/>
              </a:solidFill>
              <a:latin typeface="Courier New" pitchFamily="-96" charset="0"/>
              <a:ea typeface="ＭＳ Ｐゴシック" pitchFamily="-96" charset="-128"/>
              <a:sym typeface="Gill Sans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(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index,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dig)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return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pgh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[index][dig];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}</a:t>
            </a:r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533400" y="2792413"/>
            <a:ext cx="8001000" cy="11977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# index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leal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(%eax,%eax,4),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# 5*index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addl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12(%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# 5*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index+dig</a:t>
            </a:r>
            <a:endParaRPr lang="en-US" b="1" dirty="0">
              <a:solidFill>
                <a:srgbClr val="7030A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pgh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(,%eax,4),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# offset 4*(5*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index+dig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63122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/>
      <p:bldP spid="313349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ChangeArrowheads="1"/>
          </p:cNvSpPr>
          <p:nvPr/>
        </p:nvSpPr>
        <p:spPr bwMode="auto">
          <a:xfrm>
            <a:off x="555625" y="1096981"/>
            <a:ext cx="2444739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rec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a[3];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rec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*n;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};</a:t>
            </a:r>
          </a:p>
        </p:txBody>
      </p:sp>
      <p:sp>
        <p:nvSpPr>
          <p:cNvPr id="117765" name="Rectangle 6"/>
          <p:cNvSpPr>
            <a:spLocks noGrp="1" noChangeArrowheads="1"/>
          </p:cNvSpPr>
          <p:nvPr>
            <p:ph type="title"/>
          </p:nvPr>
        </p:nvSpPr>
        <p:spPr>
          <a:xfrm>
            <a:off x="465138" y="457200"/>
            <a:ext cx="5245100" cy="5730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Structure Allocation</a:t>
            </a:r>
          </a:p>
        </p:txBody>
      </p:sp>
      <p:sp>
        <p:nvSpPr>
          <p:cNvPr id="3225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2743200"/>
            <a:ext cx="7926388" cy="22098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Concept</a:t>
            </a:r>
          </a:p>
          <a:p>
            <a:pPr lvl="1"/>
            <a:r>
              <a:rPr lang="en-US" dirty="0">
                <a:latin typeface="Calibri" pitchFamily="-96" charset="0"/>
              </a:rPr>
              <a:t>Contiguously-allocated region of memory</a:t>
            </a:r>
          </a:p>
          <a:p>
            <a:pPr lvl="1"/>
            <a:r>
              <a:rPr lang="en-US" dirty="0">
                <a:latin typeface="Calibri" pitchFamily="-96" charset="0"/>
              </a:rPr>
              <a:t>Refer to members within structure by names</a:t>
            </a:r>
          </a:p>
          <a:p>
            <a:pPr lvl="1"/>
            <a:r>
              <a:rPr lang="en-US" dirty="0">
                <a:latin typeface="Calibri" pitchFamily="-96" charset="0"/>
              </a:rPr>
              <a:t>Members may be of different types</a:t>
            </a:r>
          </a:p>
          <a:p>
            <a:pPr lvl="1"/>
            <a:endParaRPr lang="en-US" dirty="0">
              <a:latin typeface="Calibri" pitchFamily="-96" charset="0"/>
            </a:endParaRPr>
          </a:p>
        </p:txBody>
      </p:sp>
      <p:sp>
        <p:nvSpPr>
          <p:cNvPr id="322568" name="Rectangle 8"/>
          <p:cNvSpPr>
            <a:spLocks noChangeArrowheads="1"/>
          </p:cNvSpPr>
          <p:nvPr/>
        </p:nvSpPr>
        <p:spPr bwMode="auto">
          <a:xfrm>
            <a:off x="4083056" y="1196752"/>
            <a:ext cx="2191642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rPr>
              <a:t>Memory Layout</a:t>
            </a:r>
          </a:p>
        </p:txBody>
      </p:sp>
      <p:sp>
        <p:nvSpPr>
          <p:cNvPr id="322570" name="Rectangle 10"/>
          <p:cNvSpPr>
            <a:spLocks noChangeArrowheads="1"/>
          </p:cNvSpPr>
          <p:nvPr/>
        </p:nvSpPr>
        <p:spPr bwMode="auto">
          <a:xfrm>
            <a:off x="5422900" y="1690021"/>
            <a:ext cx="431800" cy="431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</a:t>
            </a:r>
          </a:p>
        </p:txBody>
      </p:sp>
      <p:sp>
        <p:nvSpPr>
          <p:cNvPr id="322571" name="Rectangle 11"/>
          <p:cNvSpPr>
            <a:spLocks noChangeArrowheads="1"/>
          </p:cNvSpPr>
          <p:nvPr/>
        </p:nvSpPr>
        <p:spPr bwMode="auto">
          <a:xfrm>
            <a:off x="4083056" y="1690021"/>
            <a:ext cx="1346200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a</a:t>
            </a:r>
          </a:p>
        </p:txBody>
      </p:sp>
      <p:sp>
        <p:nvSpPr>
          <p:cNvPr id="322572" name="Rectangle 12"/>
          <p:cNvSpPr>
            <a:spLocks noChangeArrowheads="1"/>
          </p:cNvSpPr>
          <p:nvPr/>
        </p:nvSpPr>
        <p:spPr bwMode="auto">
          <a:xfrm>
            <a:off x="5867400" y="1690021"/>
            <a:ext cx="431800" cy="4318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n</a:t>
            </a:r>
          </a:p>
        </p:txBody>
      </p:sp>
      <p:sp>
        <p:nvSpPr>
          <p:cNvPr id="322573" name="Rectangle 13"/>
          <p:cNvSpPr>
            <a:spLocks noChangeArrowheads="1"/>
          </p:cNvSpPr>
          <p:nvPr/>
        </p:nvSpPr>
        <p:spPr bwMode="auto">
          <a:xfrm>
            <a:off x="3889375" y="2105946"/>
            <a:ext cx="3333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0</a:t>
            </a:r>
          </a:p>
        </p:txBody>
      </p:sp>
      <p:sp>
        <p:nvSpPr>
          <p:cNvPr id="322574" name="Rectangle 14"/>
          <p:cNvSpPr>
            <a:spLocks noChangeArrowheads="1"/>
          </p:cNvSpPr>
          <p:nvPr/>
        </p:nvSpPr>
        <p:spPr bwMode="auto">
          <a:xfrm>
            <a:off x="5148282" y="2102761"/>
            <a:ext cx="49051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12</a:t>
            </a:r>
          </a:p>
        </p:txBody>
      </p:sp>
      <p:sp>
        <p:nvSpPr>
          <p:cNvPr id="322575" name="Rectangle 15"/>
          <p:cNvSpPr>
            <a:spLocks noChangeArrowheads="1"/>
          </p:cNvSpPr>
          <p:nvPr/>
        </p:nvSpPr>
        <p:spPr bwMode="auto">
          <a:xfrm>
            <a:off x="5638800" y="2105946"/>
            <a:ext cx="4857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16</a:t>
            </a:r>
          </a:p>
        </p:txBody>
      </p:sp>
      <p:sp>
        <p:nvSpPr>
          <p:cNvPr id="322576" name="Rectangle 16"/>
          <p:cNvSpPr>
            <a:spLocks noChangeArrowheads="1"/>
          </p:cNvSpPr>
          <p:nvPr/>
        </p:nvSpPr>
        <p:spPr bwMode="auto">
          <a:xfrm>
            <a:off x="6062663" y="2088483"/>
            <a:ext cx="4857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983766923"/>
      </p:ext>
    </p:extLst>
  </p:cSld>
  <p:clrMapOvr>
    <a:masterClrMapping/>
  </p:clrMapOvr>
  <p:transition/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ChangeArrowheads="1"/>
          </p:cNvSpPr>
          <p:nvPr/>
        </p:nvSpPr>
        <p:spPr bwMode="auto">
          <a:xfrm>
            <a:off x="555625" y="1096981"/>
            <a:ext cx="2444739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rec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a[3];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rec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*n;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};</a:t>
            </a:r>
          </a:p>
        </p:txBody>
      </p:sp>
      <p:sp>
        <p:nvSpPr>
          <p:cNvPr id="322563" name="Rectangle 3"/>
          <p:cNvSpPr>
            <a:spLocks noChangeArrowheads="1"/>
          </p:cNvSpPr>
          <p:nvPr/>
        </p:nvSpPr>
        <p:spPr bwMode="auto">
          <a:xfrm>
            <a:off x="3938588" y="4293096"/>
            <a:ext cx="3365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rPr>
              <a:t>IA32 Assembly</a:t>
            </a:r>
          </a:p>
        </p:txBody>
      </p:sp>
      <p:sp>
        <p:nvSpPr>
          <p:cNvPr id="322564" name="Rectangle 4"/>
          <p:cNvSpPr>
            <a:spLocks noChangeArrowheads="1"/>
          </p:cNvSpPr>
          <p:nvPr/>
        </p:nvSpPr>
        <p:spPr bwMode="auto">
          <a:xfrm>
            <a:off x="3357555" y="4721724"/>
            <a:ext cx="5753108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2913063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#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val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2913063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#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= 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2913063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, 12(%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) 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Mem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[r+12]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val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142844" y="4307374"/>
            <a:ext cx="2968625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void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set_i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rec *r,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   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val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r-&gt;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val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}</a:t>
            </a:r>
          </a:p>
        </p:txBody>
      </p:sp>
      <p:sp>
        <p:nvSpPr>
          <p:cNvPr id="117765" name="Rectangle 6"/>
          <p:cNvSpPr>
            <a:spLocks noGrp="1" noChangeArrowheads="1"/>
          </p:cNvSpPr>
          <p:nvPr>
            <p:ph type="title"/>
          </p:nvPr>
        </p:nvSpPr>
        <p:spPr>
          <a:xfrm>
            <a:off x="465138" y="457200"/>
            <a:ext cx="5245100" cy="5730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Structure Access</a:t>
            </a:r>
          </a:p>
        </p:txBody>
      </p:sp>
      <p:sp>
        <p:nvSpPr>
          <p:cNvPr id="3225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2743200"/>
            <a:ext cx="7926388" cy="22098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Accessing Structure Member</a:t>
            </a:r>
          </a:p>
          <a:p>
            <a:pPr lvl="1"/>
            <a:r>
              <a:rPr lang="en-US" dirty="0">
                <a:latin typeface="Calibri" pitchFamily="-96" charset="0"/>
              </a:rPr>
              <a:t>Pointer indicates first byte of structure</a:t>
            </a:r>
          </a:p>
          <a:p>
            <a:pPr lvl="1"/>
            <a:r>
              <a:rPr lang="en-US" dirty="0">
                <a:latin typeface="Calibri" pitchFamily="-96" charset="0"/>
              </a:rPr>
              <a:t>Access elements with offsets</a:t>
            </a:r>
          </a:p>
          <a:p>
            <a:pPr lvl="1"/>
            <a:endParaRPr lang="en-US" dirty="0">
              <a:latin typeface="Calibri" pitchFamily="-96" charset="0"/>
            </a:endParaRPr>
          </a:p>
        </p:txBody>
      </p:sp>
      <p:sp>
        <p:nvSpPr>
          <p:cNvPr id="322570" name="Rectangle 10"/>
          <p:cNvSpPr>
            <a:spLocks noChangeArrowheads="1"/>
          </p:cNvSpPr>
          <p:nvPr/>
        </p:nvSpPr>
        <p:spPr bwMode="auto">
          <a:xfrm>
            <a:off x="5422900" y="1690021"/>
            <a:ext cx="431800" cy="431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</a:t>
            </a:r>
          </a:p>
        </p:txBody>
      </p:sp>
      <p:sp>
        <p:nvSpPr>
          <p:cNvPr id="322571" name="Rectangle 11"/>
          <p:cNvSpPr>
            <a:spLocks noChangeArrowheads="1"/>
          </p:cNvSpPr>
          <p:nvPr/>
        </p:nvSpPr>
        <p:spPr bwMode="auto">
          <a:xfrm>
            <a:off x="4083056" y="1690021"/>
            <a:ext cx="1346200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a</a:t>
            </a:r>
          </a:p>
        </p:txBody>
      </p:sp>
      <p:sp>
        <p:nvSpPr>
          <p:cNvPr id="322572" name="Rectangle 12"/>
          <p:cNvSpPr>
            <a:spLocks noChangeArrowheads="1"/>
          </p:cNvSpPr>
          <p:nvPr/>
        </p:nvSpPr>
        <p:spPr bwMode="auto">
          <a:xfrm>
            <a:off x="5867400" y="1690021"/>
            <a:ext cx="431800" cy="4318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n</a:t>
            </a:r>
          </a:p>
        </p:txBody>
      </p:sp>
      <p:sp>
        <p:nvSpPr>
          <p:cNvPr id="322573" name="Rectangle 13"/>
          <p:cNvSpPr>
            <a:spLocks noChangeArrowheads="1"/>
          </p:cNvSpPr>
          <p:nvPr/>
        </p:nvSpPr>
        <p:spPr bwMode="auto">
          <a:xfrm>
            <a:off x="3889375" y="2105946"/>
            <a:ext cx="3333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0</a:t>
            </a:r>
          </a:p>
        </p:txBody>
      </p:sp>
      <p:sp>
        <p:nvSpPr>
          <p:cNvPr id="322574" name="Rectangle 14"/>
          <p:cNvSpPr>
            <a:spLocks noChangeArrowheads="1"/>
          </p:cNvSpPr>
          <p:nvPr/>
        </p:nvSpPr>
        <p:spPr bwMode="auto">
          <a:xfrm>
            <a:off x="5148282" y="2102761"/>
            <a:ext cx="49051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12</a:t>
            </a:r>
          </a:p>
        </p:txBody>
      </p:sp>
      <p:sp>
        <p:nvSpPr>
          <p:cNvPr id="322575" name="Rectangle 15"/>
          <p:cNvSpPr>
            <a:spLocks noChangeArrowheads="1"/>
          </p:cNvSpPr>
          <p:nvPr/>
        </p:nvSpPr>
        <p:spPr bwMode="auto">
          <a:xfrm>
            <a:off x="5638800" y="2105946"/>
            <a:ext cx="4857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16</a:t>
            </a:r>
          </a:p>
        </p:txBody>
      </p:sp>
      <p:sp>
        <p:nvSpPr>
          <p:cNvPr id="322576" name="Rectangle 16"/>
          <p:cNvSpPr>
            <a:spLocks noChangeArrowheads="1"/>
          </p:cNvSpPr>
          <p:nvPr/>
        </p:nvSpPr>
        <p:spPr bwMode="auto">
          <a:xfrm>
            <a:off x="6062663" y="2088483"/>
            <a:ext cx="4857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20</a:t>
            </a: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5458537" y="1238232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5306137" y="857232"/>
            <a:ext cx="92204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r+12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4076328" y="1238232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923928" y="857232"/>
            <a:ext cx="36671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8162859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/>
      <p:bldP spid="322564" grpId="0" animBg="1"/>
      <p:bldP spid="322565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3983069" y="4929198"/>
            <a:ext cx="5089525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12(%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# Get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idx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sall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$2,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idx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*4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addl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r+idx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*4</a:t>
            </a: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4062482" y="3170238"/>
            <a:ext cx="3810000" cy="147478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get_ap</a:t>
            </a:r>
            <a:endParaRPr lang="en-US" b="1" dirty="0">
              <a:solidFill>
                <a:srgbClr val="000000"/>
              </a:solidFill>
              <a:latin typeface="Courier New" pitchFamily="-96" charset="0"/>
              <a:ea typeface="ＭＳ Ｐゴシック" pitchFamily="-96" charset="-128"/>
              <a:sym typeface="Gill Sans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rec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*r,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idx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return &amp;r-&gt;a[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idx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}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Generating Pointer to Structure Member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3170238"/>
            <a:ext cx="3924300" cy="286385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 to Array Element</a:t>
            </a:r>
          </a:p>
          <a:p>
            <a:pPr lvl="1"/>
            <a:r>
              <a:rPr lang="en-US" dirty="0">
                <a:latin typeface="Calibri" pitchFamily="-96" charset="0"/>
              </a:rPr>
              <a:t>Offset of each structure member determined at compile time</a:t>
            </a:r>
          </a:p>
          <a:p>
            <a:pPr lvl="1"/>
            <a:r>
              <a:rPr lang="en-US" dirty="0">
                <a:latin typeface="Calibri" pitchFamily="-96" charset="0"/>
              </a:rPr>
              <a:t>Arguments</a:t>
            </a:r>
          </a:p>
          <a:p>
            <a:pPr lvl="2"/>
            <a:r>
              <a:rPr lang="en-US" dirty="0" err="1">
                <a:latin typeface="Calibri" pitchFamily="-96" charset="0"/>
              </a:rPr>
              <a:t>Mem</a:t>
            </a:r>
            <a:r>
              <a:rPr lang="en-US" dirty="0">
                <a:latin typeface="Calibri" pitchFamily="-96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%ebp</a:t>
            </a:r>
            <a:r>
              <a:rPr lang="en-US" dirty="0">
                <a:latin typeface="Calibri" pitchFamily="-96" charset="0"/>
              </a:rPr>
              <a:t>+8]: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</a:t>
            </a:r>
          </a:p>
          <a:p>
            <a:pPr lvl="2"/>
            <a:r>
              <a:rPr lang="en-US" dirty="0" err="1">
                <a:latin typeface="Calibri" pitchFamily="-96" charset="0"/>
              </a:rPr>
              <a:t>Mem</a:t>
            </a:r>
            <a:r>
              <a:rPr lang="en-US" dirty="0">
                <a:latin typeface="Calibri" pitchFamily="-96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%ebp</a:t>
            </a:r>
            <a:r>
              <a:rPr lang="en-US" dirty="0">
                <a:latin typeface="Calibri" pitchFamily="-96" charset="0"/>
              </a:rPr>
              <a:t>+12]: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idx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alibri" pitchFamily="-96" charset="0"/>
            </a:endParaRP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5322905" y="1238232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5170505" y="857232"/>
            <a:ext cx="147508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r+idx</a:t>
            </a:r>
            <a:r>
              <a:rPr lang="en-US" sz="2400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*4</a:t>
            </a:r>
          </a:p>
        </p:txBody>
      </p:sp>
      <p:sp>
        <p:nvSpPr>
          <p:cNvPr id="30" name="Line 16"/>
          <p:cNvSpPr>
            <a:spLocks noChangeShapeType="1"/>
          </p:cNvSpPr>
          <p:nvPr/>
        </p:nvSpPr>
        <p:spPr bwMode="auto">
          <a:xfrm>
            <a:off x="4795838" y="1238232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31" name="Rectangle 17"/>
          <p:cNvSpPr>
            <a:spLocks noChangeArrowheads="1"/>
          </p:cNvSpPr>
          <p:nvPr/>
        </p:nvSpPr>
        <p:spPr bwMode="auto">
          <a:xfrm>
            <a:off x="4643438" y="857232"/>
            <a:ext cx="36671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r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6161106" y="1658938"/>
            <a:ext cx="431800" cy="431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821262" y="1658938"/>
            <a:ext cx="1346200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a</a:t>
            </a: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6605606" y="1658938"/>
            <a:ext cx="431800" cy="4318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n</a:t>
            </a: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4627581" y="2074863"/>
            <a:ext cx="3333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0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5886488" y="2071678"/>
            <a:ext cx="49051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12</a:t>
            </a:r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6377006" y="2074863"/>
            <a:ext cx="4857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16</a:t>
            </a:r>
          </a:p>
        </p:txBody>
      </p:sp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6800869" y="2057400"/>
            <a:ext cx="4857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20</a:t>
            </a: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55625" y="1297012"/>
            <a:ext cx="2444739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rec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a[3];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rec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*n;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679861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animBg="1"/>
      <p:bldP spid="323588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10668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226300" cy="573088"/>
          </a:xfrm>
        </p:spPr>
        <p:txBody>
          <a:bodyPr/>
          <a:lstStyle/>
          <a:p>
            <a:r>
              <a:rPr lang="en-US"/>
              <a:t>Assembly Programmer’s 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3352800"/>
            <a:ext cx="4624387" cy="3092450"/>
          </a:xfrm>
        </p:spPr>
        <p:txBody>
          <a:bodyPr/>
          <a:lstStyle/>
          <a:p>
            <a:pPr marL="227013" indent="-227013" defTabSz="895350">
              <a:buNone/>
              <a:tabLst>
                <a:tab pos="1371600" algn="l"/>
                <a:tab pos="4572000" algn="l"/>
              </a:tabLst>
            </a:pPr>
            <a:r>
              <a:rPr lang="en-US" sz="24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>
                <a:solidFill>
                  <a:srgbClr val="00B050"/>
                </a:solidFill>
              </a:rPr>
              <a:t>PC: Program counter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>
                <a:solidFill>
                  <a:srgbClr val="00B050"/>
                </a:solidFill>
              </a:rPr>
              <a:t>Address of next instruction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>
                <a:solidFill>
                  <a:srgbClr val="00B050"/>
                </a:solidFill>
              </a:rPr>
              <a:t>Called “</a:t>
            </a:r>
            <a:r>
              <a:rPr lang="en-US" sz="1800" b="1" dirty="0">
                <a:solidFill>
                  <a:srgbClr val="00B050"/>
                </a:solidFill>
              </a:rPr>
              <a:t>EIP</a:t>
            </a:r>
            <a:r>
              <a:rPr lang="en-US" sz="1800" dirty="0">
                <a:solidFill>
                  <a:srgbClr val="00B050"/>
                </a:solidFill>
              </a:rPr>
              <a:t>” (IA32) or “RIP” (x86-64)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>
                <a:solidFill>
                  <a:srgbClr val="00B050"/>
                </a:solidFill>
              </a:rPr>
              <a:t>Register file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>
                <a:solidFill>
                  <a:srgbClr val="00B050"/>
                </a:solidFill>
              </a:rPr>
              <a:t>Heavily used 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>
                <a:solidFill>
                  <a:srgbClr val="00B050"/>
                </a:solidFill>
              </a:rPr>
              <a:t>Condition codes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>
                <a:solidFill>
                  <a:srgbClr val="00B050"/>
                </a:solidFill>
              </a:rPr>
              <a:t>Store status information about most recent arithmetic operation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>
                <a:solidFill>
                  <a:srgbClr val="00B050"/>
                </a:solidFill>
              </a:rPr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409700" y="1981200"/>
            <a:ext cx="533400" cy="4572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PC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371600"/>
            <a:ext cx="1371600" cy="7620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1066800"/>
            <a:ext cx="17526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324600" y="1730102"/>
            <a:ext cx="11430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B050"/>
                </a:solidFill>
                <a:latin typeface="Calibri" pitchFamily="34" charset="0"/>
              </a:rPr>
              <a:t>Code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B050"/>
                </a:solidFill>
                <a:latin typeface="Calibri" pitchFamily="34" charset="0"/>
              </a:rPr>
              <a:t>Data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B050"/>
                </a:solidFill>
                <a:latin typeface="Calibri" pitchFamily="34" charset="0"/>
              </a:rPr>
              <a:t>Stack</a:t>
            </a: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7018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2352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768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2954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B050"/>
                </a:solidFill>
                <a:latin typeface="Calibri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854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B050"/>
                </a:solidFill>
                <a:latin typeface="Calibri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3876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B050"/>
                </a:solidFill>
                <a:latin typeface="Calibri" pitchFamily="34" charset="0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362200" y="2286000"/>
            <a:ext cx="1371600" cy="685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Condition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Codes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5372100" y="3702050"/>
            <a:ext cx="3619500" cy="1568450"/>
          </a:xfrm>
        </p:spPr>
        <p:txBody>
          <a:bodyPr/>
          <a:lstStyle/>
          <a:p>
            <a:pPr marL="292100" lvl="1" indent="-177800"/>
            <a:r>
              <a:rPr lang="en-US" sz="2000" b="1" dirty="0"/>
              <a:t>Memory</a:t>
            </a:r>
          </a:p>
          <a:p>
            <a:pPr marL="571500" lvl="2" indent="-165100"/>
            <a:r>
              <a:rPr lang="en-US" sz="1800" dirty="0">
                <a:solidFill>
                  <a:srgbClr val="00B050"/>
                </a:solidFill>
              </a:rPr>
              <a:t>Byte addressable array</a:t>
            </a:r>
          </a:p>
          <a:p>
            <a:pPr marL="571500" lvl="2" indent="-165100"/>
            <a:r>
              <a:rPr lang="en-US" sz="1800" dirty="0">
                <a:solidFill>
                  <a:srgbClr val="00B050"/>
                </a:solidFill>
              </a:rPr>
              <a:t>Code and user data</a:t>
            </a:r>
          </a:p>
          <a:p>
            <a:pPr marL="571500" lvl="2" indent="-165100"/>
            <a:r>
              <a:rPr lang="en-US" sz="1800" dirty="0">
                <a:solidFill>
                  <a:srgbClr val="00B050"/>
                </a:solidFill>
              </a:rPr>
              <a:t>Stack to support procedures</a:t>
            </a:r>
          </a:p>
          <a:p>
            <a:pPr marL="0" indent="0"/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98868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Characteristics: Operations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27150"/>
            <a:ext cx="8548687" cy="4921250"/>
          </a:xfrm>
        </p:spPr>
        <p:txBody>
          <a:bodyPr/>
          <a:lstStyle/>
          <a:p>
            <a:r>
              <a:rPr lang="en-US" dirty="0"/>
              <a:t>Perform arithmetic function on register or memory data</a:t>
            </a:r>
          </a:p>
          <a:p>
            <a:endParaRPr lang="en-US" dirty="0"/>
          </a:p>
          <a:p>
            <a:r>
              <a:rPr lang="en-US" dirty="0"/>
              <a:t>Transfer data between memory and register</a:t>
            </a:r>
          </a:p>
          <a:p>
            <a:pPr lvl="1"/>
            <a:r>
              <a:rPr lang="en-US" dirty="0"/>
              <a:t>Load data from memory into register</a:t>
            </a:r>
          </a:p>
          <a:p>
            <a:pPr lvl="1"/>
            <a:r>
              <a:rPr lang="en-US" dirty="0"/>
              <a:t>Store register data into memory</a:t>
            </a:r>
          </a:p>
          <a:p>
            <a:endParaRPr lang="en-US" dirty="0"/>
          </a:p>
          <a:p>
            <a:r>
              <a:rPr lang="en-US" dirty="0"/>
              <a:t>Transfer control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</p:txBody>
      </p:sp>
    </p:spTree>
    <p:extLst>
      <p:ext uri="{BB962C8B-B14F-4D97-AF65-F5344CB8AC3E}">
        <p14:creationId xmlns:p14="http://schemas.microsoft.com/office/powerpoint/2010/main" val="360085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42900" y="914400"/>
            <a:ext cx="25146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Code for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sum</a:t>
            </a: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  <a:p>
            <a:pPr marL="223838" indent="-223838" defTabSz="8953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344488" y="1447800"/>
            <a:ext cx="2511425" cy="34137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0x401040 &lt;sum&gt;: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   0x55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   0x89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   0xe5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   0x8b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   0x45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   0x0c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   0x03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   0x45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   0x08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   0x5d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   0xc3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5524500" cy="573088"/>
          </a:xfrm>
        </p:spPr>
        <p:txBody>
          <a:bodyPr/>
          <a:lstStyle/>
          <a:p>
            <a:r>
              <a:rPr lang="en-US"/>
              <a:t>Object Code</a:t>
            </a:r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05200" y="1143000"/>
            <a:ext cx="5486400" cy="5486400"/>
          </a:xfrm>
        </p:spPr>
        <p:txBody>
          <a:bodyPr/>
          <a:lstStyle/>
          <a:p>
            <a:r>
              <a:rPr lang="en-US" dirty="0"/>
              <a:t>Assembler</a:t>
            </a:r>
          </a:p>
          <a:p>
            <a:pPr lvl="1"/>
            <a:r>
              <a:rPr lang="en-US" dirty="0"/>
              <a:t>Translates </a:t>
            </a:r>
            <a:r>
              <a:rPr lang="en-US" dirty="0">
                <a:latin typeface="Courier New" pitchFamily="49" charset="0"/>
              </a:rPr>
              <a:t>.s</a:t>
            </a:r>
            <a:r>
              <a:rPr lang="en-US" dirty="0"/>
              <a:t> into </a:t>
            </a:r>
            <a:r>
              <a:rPr lang="en-US" dirty="0">
                <a:latin typeface="Courier New" pitchFamily="49" charset="0"/>
              </a:rPr>
              <a:t>.o</a:t>
            </a:r>
          </a:p>
          <a:p>
            <a:pPr lvl="1"/>
            <a:r>
              <a:rPr lang="en-US" dirty="0"/>
              <a:t>Binary encoding of each instruction</a:t>
            </a:r>
          </a:p>
          <a:p>
            <a:pPr lvl="1"/>
            <a:r>
              <a:rPr lang="en-US" dirty="0"/>
              <a:t>Nearly-complete image of executable code</a:t>
            </a:r>
          </a:p>
          <a:p>
            <a:pPr lvl="1"/>
            <a:r>
              <a:rPr lang="en-US" dirty="0"/>
              <a:t>Missing linkages between code in different files</a:t>
            </a:r>
          </a:p>
          <a:p>
            <a:r>
              <a:rPr lang="en-US" dirty="0"/>
              <a:t>Linker</a:t>
            </a:r>
          </a:p>
          <a:p>
            <a:pPr lvl="1"/>
            <a:r>
              <a:rPr lang="en-US" dirty="0"/>
              <a:t>Resolves references between files</a:t>
            </a:r>
          </a:p>
          <a:p>
            <a:pPr lvl="1"/>
            <a:r>
              <a:rPr lang="en-US" dirty="0"/>
              <a:t>Combines with static run-time libraries</a:t>
            </a:r>
          </a:p>
          <a:p>
            <a:pPr lvl="2"/>
            <a:r>
              <a:rPr lang="en-US" dirty="0"/>
              <a:t>E.g., code for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/>
            <a:r>
              <a:rPr lang="en-US" dirty="0"/>
              <a:t>Some libraries are </a:t>
            </a:r>
            <a:r>
              <a:rPr lang="en-US" i="1" dirty="0"/>
              <a:t>dynamically linked</a:t>
            </a:r>
          </a:p>
          <a:p>
            <a:pPr lvl="2"/>
            <a:r>
              <a:rPr lang="en-US" dirty="0"/>
              <a:t>Linking occurs when program begins execution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1295400" y="4038600"/>
            <a:ext cx="23622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560388" lvl="1" indent="-222250" defTabSz="895350" eaLnBrk="0" fontAlgn="base" hangingPunct="0"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r>
              <a:rPr lang="en-US" b="1" dirty="0">
                <a:solidFill>
                  <a:srgbClr val="C00000"/>
                </a:solidFill>
                <a:latin typeface="Calibri" pitchFamily="34" charset="0"/>
              </a:rPr>
              <a:t>Total of 11 bytes</a:t>
            </a:r>
          </a:p>
          <a:p>
            <a:pPr marL="560388" lvl="1" indent="-222250" defTabSz="895350" eaLnBrk="0" fontAlgn="base" hangingPunct="0"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r>
              <a:rPr lang="en-US" b="1" dirty="0">
                <a:solidFill>
                  <a:srgbClr val="C00000"/>
                </a:solidFill>
                <a:latin typeface="Calibri" pitchFamily="34" charset="0"/>
              </a:rPr>
              <a:t>Each instruction 1, 2, or 3 bytes</a:t>
            </a:r>
          </a:p>
          <a:p>
            <a:pPr marL="560388" lvl="1" indent="-222250" defTabSz="895350" eaLnBrk="0" fontAlgn="base" hangingPunct="0"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r>
              <a:rPr lang="en-US" b="1" dirty="0">
                <a:solidFill>
                  <a:srgbClr val="C00000"/>
                </a:solidFill>
                <a:latin typeface="Calibri" pitchFamily="34" charset="0"/>
              </a:rPr>
              <a:t>Starts at address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0x401040</a:t>
            </a:r>
          </a:p>
        </p:txBody>
      </p:sp>
    </p:spTree>
    <p:extLst>
      <p:ext uri="{BB962C8B-B14F-4D97-AF65-F5344CB8AC3E}">
        <p14:creationId xmlns:p14="http://schemas.microsoft.com/office/powerpoint/2010/main" val="192174665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264400" cy="573088"/>
          </a:xfrm>
        </p:spPr>
        <p:txBody>
          <a:bodyPr/>
          <a:lstStyle/>
          <a:p>
            <a:r>
              <a:rPr lang="en-US"/>
              <a:t>Machine Instruction Example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838200"/>
            <a:ext cx="4572000" cy="5791200"/>
          </a:xfrm>
        </p:spPr>
        <p:txBody>
          <a:bodyPr/>
          <a:lstStyle/>
          <a:p>
            <a:pPr marL="223838" indent="-223838" defTabSz="895350">
              <a:tabLst>
                <a:tab pos="1143000" algn="l"/>
                <a:tab pos="2514600" algn="l"/>
              </a:tabLst>
            </a:pPr>
            <a:r>
              <a:rPr lang="en-US" dirty="0"/>
              <a:t>C Code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Add two signed integers</a:t>
            </a:r>
          </a:p>
          <a:p>
            <a:pPr marL="223838" indent="-223838" defTabSz="895350">
              <a:tabLst>
                <a:tab pos="1143000" algn="l"/>
                <a:tab pos="2514600" algn="l"/>
              </a:tabLst>
            </a:pPr>
            <a:r>
              <a:rPr lang="en-US" dirty="0"/>
              <a:t>Assembly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Add 2 4-byte integers</a:t>
            </a:r>
          </a:p>
          <a:p>
            <a:pPr marL="839788" lvl="2" indent="-165100" defTabSz="895350">
              <a:tabLst>
                <a:tab pos="1143000" algn="l"/>
                <a:tab pos="2514600" algn="l"/>
              </a:tabLst>
            </a:pPr>
            <a:r>
              <a:rPr lang="en-US" dirty="0"/>
              <a:t>“Long” words in GCC parlance</a:t>
            </a:r>
          </a:p>
          <a:p>
            <a:pPr marL="839788" lvl="2" indent="-165100" defTabSz="895350">
              <a:tabLst>
                <a:tab pos="1143000" algn="l"/>
                <a:tab pos="2514600" algn="l"/>
              </a:tabLst>
            </a:pPr>
            <a:r>
              <a:rPr lang="en-US" dirty="0"/>
              <a:t>Same instruction whether signed or unsigned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Operands:</a:t>
            </a:r>
          </a:p>
          <a:p>
            <a:pPr marL="839788" lvl="2" indent="-165100" defTabSz="895350">
              <a:buFont typeface="Wingdings" pitchFamily="2" charset="2"/>
              <a:buNone/>
              <a:tabLst>
                <a:tab pos="1143000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x</a:t>
            </a:r>
            <a:r>
              <a:rPr lang="en-US" b="1" dirty="0"/>
              <a:t>:</a:t>
            </a:r>
            <a:r>
              <a:rPr lang="en-US" dirty="0"/>
              <a:t>	Register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eax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143000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y</a:t>
            </a:r>
            <a:r>
              <a:rPr lang="en-US" b="1" dirty="0"/>
              <a:t>:</a:t>
            </a:r>
            <a:r>
              <a:rPr lang="en-US" dirty="0"/>
              <a:t>	Memory	</a:t>
            </a:r>
            <a:r>
              <a:rPr lang="en-US" b="1" dirty="0"/>
              <a:t>M[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%ebp+8]</a:t>
            </a:r>
            <a:endParaRPr lang="en-US" b="1" dirty="0"/>
          </a:p>
          <a:p>
            <a:pPr marL="839788" lvl="2" indent="-165100" defTabSz="895350">
              <a:buFont typeface="Wingdings" pitchFamily="2" charset="2"/>
              <a:buNone/>
              <a:tabLst>
                <a:tab pos="1143000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t</a:t>
            </a:r>
            <a:r>
              <a:rPr lang="en-US" b="1" dirty="0"/>
              <a:t>:</a:t>
            </a:r>
            <a:r>
              <a:rPr lang="en-US" dirty="0"/>
              <a:t>	Register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eax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1120775" lvl="3" indent="-166688" defTabSz="895350">
              <a:tabLst>
                <a:tab pos="1143000" algn="l"/>
                <a:tab pos="2514600" algn="l"/>
              </a:tabLst>
            </a:pPr>
            <a:r>
              <a:rPr lang="en-US" dirty="0"/>
              <a:t>Return function value in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eax</a:t>
            </a:r>
            <a:endParaRPr lang="en-US" b="1" dirty="0"/>
          </a:p>
          <a:p>
            <a:pPr marL="223838" indent="-223838" defTabSz="895350">
              <a:tabLst>
                <a:tab pos="1143000" algn="l"/>
                <a:tab pos="2514600" algn="l"/>
              </a:tabLst>
            </a:pPr>
            <a:r>
              <a:rPr lang="en-US" dirty="0"/>
              <a:t>Object Code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3-byte instruction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Stored at address </a:t>
            </a:r>
            <a:r>
              <a:rPr lang="en-US" b="1" dirty="0">
                <a:latin typeface="Courier New" pitchFamily="49" charset="0"/>
              </a:rPr>
              <a:t>0x80483ca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533400" y="1143000"/>
            <a:ext cx="3883025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t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x+y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533400" y="2286000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5494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addl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8(%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533400" y="5486400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921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0x80483ca:  03 45 08</a:t>
            </a:r>
          </a:p>
        </p:txBody>
      </p:sp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762000" y="2819400"/>
            <a:ext cx="3429000" cy="21698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Similar to expression: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+= y</a:t>
            </a: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More precisely:</a:t>
            </a: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+= ebp[2]</a:t>
            </a:r>
          </a:p>
        </p:txBody>
      </p:sp>
    </p:spTree>
    <p:extLst>
      <p:ext uri="{BB962C8B-B14F-4D97-AF65-F5344CB8AC3E}">
        <p14:creationId xmlns:p14="http://schemas.microsoft.com/office/powerpoint/2010/main" val="420523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uiExpand="1" build="p"/>
      <p:bldP spid="15258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901700" y="103505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819900" cy="573088"/>
          </a:xfrm>
        </p:spPr>
        <p:txBody>
          <a:bodyPr/>
          <a:lstStyle/>
          <a:p>
            <a:r>
              <a:rPr lang="en-US"/>
              <a:t>Disassembling Object Code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140700" cy="2249488"/>
          </a:xfrm>
        </p:spPr>
        <p:txBody>
          <a:bodyPr/>
          <a:lstStyle/>
          <a:p>
            <a:r>
              <a:rPr lang="en-US" dirty="0" err="1"/>
              <a:t>Disassembler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objdump</a:t>
            </a:r>
            <a:r>
              <a:rPr lang="en-US" b="1" dirty="0">
                <a:latin typeface="Courier New" pitchFamily="49" charset="0"/>
              </a:rPr>
              <a:t> -d p</a:t>
            </a:r>
          </a:p>
          <a:p>
            <a:pPr lvl="1"/>
            <a:r>
              <a:rPr lang="en-US" dirty="0"/>
              <a:t>Useful tool for examining object code</a:t>
            </a:r>
          </a:p>
          <a:p>
            <a:pPr lvl="1"/>
            <a:r>
              <a:rPr lang="en-US" dirty="0"/>
              <a:t>Analyzes bit pattern of series of instructions</a:t>
            </a:r>
          </a:p>
          <a:p>
            <a:pPr lvl="1"/>
            <a:r>
              <a:rPr lang="en-US" dirty="0"/>
              <a:t>Produces approximate rendition of assembly code</a:t>
            </a:r>
          </a:p>
          <a:p>
            <a:pPr lvl="1"/>
            <a:r>
              <a:rPr lang="en-US" dirty="0"/>
              <a:t>Can be run on either complete executable or </a:t>
            </a:r>
            <a:r>
              <a:rPr lang="en-US" dirty="0">
                <a:latin typeface="Courier New" pitchFamily="49" charset="0"/>
              </a:rPr>
              <a:t>.o</a:t>
            </a:r>
            <a:r>
              <a:rPr lang="en-US" dirty="0"/>
              <a:t> file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04900" y="1628839"/>
            <a:ext cx="60960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080483c4 &lt;sum&gt;: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80483c4:  55        push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80483c5:  89 e5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esp,%ebp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80483c7:  8b 45 0c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 0xc(%ebp),%eax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80483ca:  03 45 08  add    0x8(%ebp),%eax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80483cd:  5d        pop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80483ce:  c3        ret </a:t>
            </a:r>
            <a:endParaRPr lang="en-US" b="1" i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13217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4191000" y="91440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2438400" y="1705039"/>
            <a:ext cx="65532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Dump of assembler code for function sum: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0x080483c4 &lt;sum+0&gt;:     push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0x080483c5 &lt;sum+1&gt;: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esp,%ebp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0x080483c7 &lt;sum+3&gt;: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 0xc(%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0x080483ca &lt;sum+6&gt;:     add    0x8(%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0x080483cd &lt;sum+9&gt;:     pop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0x080483ce &lt;sum+10&gt;:    ret</a:t>
            </a:r>
            <a:endParaRPr lang="en-US" b="1" i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7512"/>
            <a:ext cx="6248400" cy="573088"/>
          </a:xfrm>
        </p:spPr>
        <p:txBody>
          <a:bodyPr/>
          <a:lstStyle/>
          <a:p>
            <a:r>
              <a:rPr lang="en-US"/>
              <a:t>Alternate Disassembly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97113" y="4195763"/>
            <a:ext cx="6300787" cy="2249487"/>
          </a:xfrm>
        </p:spPr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p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disassemble sum</a:t>
            </a:r>
          </a:p>
          <a:p>
            <a:pPr lvl="1"/>
            <a:r>
              <a:rPr lang="en-US" dirty="0"/>
              <a:t>Disassemble procedure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x/11xb sum</a:t>
            </a:r>
          </a:p>
          <a:p>
            <a:pPr lvl="1"/>
            <a:r>
              <a:rPr lang="en-US" dirty="0"/>
              <a:t>Examine the 11 bytes starting at </a:t>
            </a:r>
            <a:r>
              <a:rPr lang="en-US" dirty="0">
                <a:latin typeface="Courier New" pitchFamily="49" charset="0"/>
              </a:rPr>
              <a:t>sum</a:t>
            </a:r>
          </a:p>
          <a:p>
            <a:pPr lvl="1"/>
            <a:endParaRPr lang="en-US" dirty="0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685800" y="1066800"/>
            <a:ext cx="13081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Object</a:t>
            </a:r>
          </a:p>
          <a:p>
            <a:pPr marL="223838" indent="-223838" defTabSz="8953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609600" y="1524000"/>
            <a:ext cx="1524000" cy="34137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0x401040: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0x55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0x89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0xe5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0x8b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0x45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0x0c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0x03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0x45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0x08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0x5d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0xc3</a:t>
            </a:r>
          </a:p>
        </p:txBody>
      </p:sp>
    </p:spTree>
    <p:extLst>
      <p:ext uri="{BB962C8B-B14F-4D97-AF65-F5344CB8AC3E}">
        <p14:creationId xmlns:p14="http://schemas.microsoft.com/office/powerpoint/2010/main" val="402340073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So what is assembly really?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 dirty="0"/>
          </a:p>
        </p:txBody>
      </p:sp>
      <p:pic>
        <p:nvPicPr>
          <p:cNvPr id="2052" name="Picture 4" descr="http://www.seriouswheels.com/pics-def/Ferrari-Enzo-Engine-1024x7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88840"/>
            <a:ext cx="5649144" cy="423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4.bp.blogspot.com/_OAFEcC-1RdU/TAvt-u3A-5I/AAAAAAAAAOg/yBUMwoFjr9A/s1600/ferrari-360-spider-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88839"/>
            <a:ext cx="5649144" cy="423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52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Registers, operands, move operation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671400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Registers (IA32)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95400" y="1333501"/>
            <a:ext cx="5715000" cy="4533902"/>
            <a:chOff x="3984" y="1008"/>
            <a:chExt cx="1584" cy="225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r>
                <a:rPr lang="en-US" sz="2400" b="1" dirty="0" err="1">
                  <a:solidFill>
                    <a:srgbClr val="000000"/>
                  </a:solidFill>
                  <a:latin typeface="Courier New" pitchFamily="49" charset="0"/>
                </a:rPr>
                <a:t>eax</a:t>
              </a:r>
              <a:endParaRPr lang="en-US" sz="2400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r>
                <a:rPr lang="en-US" sz="2400" b="1" dirty="0" err="1">
                  <a:solidFill>
                    <a:srgbClr val="000000"/>
                  </a:solidFill>
                  <a:latin typeface="Courier New" pitchFamily="49" charset="0"/>
                </a:rPr>
                <a:t>ecx</a:t>
              </a:r>
              <a:endParaRPr lang="en-US" sz="2400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r>
                <a:rPr lang="en-US" sz="2400" b="1" dirty="0" err="1">
                  <a:solidFill>
                    <a:srgbClr val="000000"/>
                  </a:solidFill>
                  <a:latin typeface="Courier New" pitchFamily="49" charset="0"/>
                </a:rPr>
                <a:t>edx</a:t>
              </a:r>
              <a:endParaRPr lang="en-US" sz="2400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Courier New" pitchFamily="49" charset="0"/>
                </a:rPr>
                <a:t>%ebx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84326" y="1404970"/>
            <a:ext cx="2819400" cy="343694"/>
            <a:chOff x="4495800" y="1404970"/>
            <a:chExt cx="2819400" cy="343694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</a:endParaRPr>
            </a:p>
          </p:txBody>
        </p:sp>
        <p:cxnSp>
          <p:nvCxnSpPr>
            <p:cNvPr id="19" name="Straight Connector 18"/>
            <p:cNvCxnSpPr>
              <a:stCxn id="13" idx="0"/>
              <a:endCxn id="13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4184326" y="1989024"/>
            <a:ext cx="2819400" cy="343694"/>
            <a:chOff x="4495800" y="1404970"/>
            <a:chExt cx="2819400" cy="34369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</a:endParaRPr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4184326" y="2558580"/>
            <a:ext cx="2819400" cy="343694"/>
            <a:chOff x="4495800" y="1404970"/>
            <a:chExt cx="2819400" cy="343694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</a:endParaRPr>
            </a:p>
          </p:txBody>
        </p:sp>
        <p:cxnSp>
          <p:nvCxnSpPr>
            <p:cNvPr id="28" name="Straight Connector 27"/>
            <p:cNvCxnSpPr>
              <a:stCxn id="27" idx="0"/>
              <a:endCxn id="27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4184326" y="3141484"/>
            <a:ext cx="2819400" cy="343694"/>
            <a:chOff x="4495800" y="1404970"/>
            <a:chExt cx="2819400" cy="3436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30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Rectangle 32"/>
          <p:cNvSpPr/>
          <p:nvPr/>
        </p:nvSpPr>
        <p:spPr bwMode="auto">
          <a:xfrm>
            <a:off x="4184326" y="3717666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184326" y="4301720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184326" y="4871276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184326" y="5454180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814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814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cx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814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dx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814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bx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81400" y="370801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81400" y="42872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81400" y="485769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%sp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81400" y="544357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bp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20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720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720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bh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436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9436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436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436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bl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AutoShape 7"/>
          <p:cNvSpPr>
            <a:spLocks/>
          </p:cNvSpPr>
          <p:nvPr/>
        </p:nvSpPr>
        <p:spPr bwMode="auto">
          <a:xfrm rot="5400000">
            <a:off x="5451983" y="4671257"/>
            <a:ext cx="279400" cy="2824085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67200" y="6172200"/>
            <a:ext cx="266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16-bit virtual registers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(backwards compatibility)</a:t>
            </a:r>
          </a:p>
        </p:txBody>
      </p:sp>
      <p:sp>
        <p:nvSpPr>
          <p:cNvPr id="75" name="AutoShape 7"/>
          <p:cNvSpPr>
            <a:spLocks/>
          </p:cNvSpPr>
          <p:nvPr/>
        </p:nvSpPr>
        <p:spPr bwMode="auto">
          <a:xfrm rot="10800000">
            <a:off x="914400" y="1333500"/>
            <a:ext cx="279400" cy="337631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 rot="16200000">
            <a:off x="-221736" y="2812536"/>
            <a:ext cx="17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general purpose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55159" y="1391622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>
                <a:solidFill>
                  <a:srgbClr val="FFFFFF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accumulate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55159" y="19754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>
                <a:solidFill>
                  <a:srgbClr val="FFFFFF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counter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555159" y="254129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>
                <a:solidFill>
                  <a:srgbClr val="FFFFFF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555159" y="313178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>
                <a:solidFill>
                  <a:srgbClr val="FFFFFF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base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555159" y="3626836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>
                <a:solidFill>
                  <a:srgbClr val="FFFFFF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source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>
                <a:solidFill>
                  <a:srgbClr val="FFFFFF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55159" y="4204648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>
                <a:solidFill>
                  <a:srgbClr val="FFFFFF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destination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>
                <a:solidFill>
                  <a:srgbClr val="FFFFFF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55159" y="4701317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stack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555159" y="5313528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base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293942" y="649069"/>
            <a:ext cx="185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Origin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(mostly obsolete)</a:t>
            </a:r>
          </a:p>
        </p:txBody>
      </p:sp>
    </p:spTree>
    <p:extLst>
      <p:ext uri="{BB962C8B-B14F-4D97-AF65-F5344CB8AC3E}">
        <p14:creationId xmlns:p14="http://schemas.microsoft.com/office/powerpoint/2010/main" val="326555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9" grpId="0" animBg="1"/>
      <p:bldP spid="4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9" grpId="0"/>
      <p:bldP spid="70" grpId="0"/>
      <p:bldP spid="71" grpId="0"/>
      <p:bldP spid="72" grpId="0"/>
      <p:bldP spid="73" grpId="0" animBg="1"/>
      <p:bldP spid="74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5537200" cy="573088"/>
          </a:xfrm>
        </p:spPr>
        <p:txBody>
          <a:bodyPr/>
          <a:lstStyle/>
          <a:p>
            <a:r>
              <a:rPr lang="en-US"/>
              <a:t>Moving Data: IA32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100138"/>
            <a:ext cx="8396287" cy="5224462"/>
          </a:xfrm>
        </p:spPr>
        <p:txBody>
          <a:bodyPr/>
          <a:lstStyle/>
          <a:p>
            <a:r>
              <a:rPr lang="en-US" dirty="0"/>
              <a:t>Moving Data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movl</a:t>
            </a:r>
            <a:r>
              <a:rPr lang="en-US" b="1" dirty="0"/>
              <a:t> </a:t>
            </a:r>
            <a:r>
              <a:rPr lang="en-US" b="1" i="1" dirty="0"/>
              <a:t>Source</a:t>
            </a:r>
            <a:r>
              <a:rPr lang="en-US" b="1" dirty="0"/>
              <a:t>, </a:t>
            </a:r>
            <a:r>
              <a:rPr lang="en-US" b="1" i="1" dirty="0" err="1"/>
              <a:t>Dest</a:t>
            </a:r>
            <a:r>
              <a:rPr lang="en-US" b="1" dirty="0"/>
              <a:t>: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Operand Types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Immediate:</a:t>
            </a:r>
            <a:r>
              <a:rPr lang="en-US" dirty="0"/>
              <a:t> Constant integer data</a:t>
            </a:r>
          </a:p>
          <a:p>
            <a:pPr lvl="2"/>
            <a:r>
              <a:rPr lang="en-US" dirty="0"/>
              <a:t>Example: </a:t>
            </a:r>
            <a:r>
              <a:rPr lang="en-US" b="1" dirty="0">
                <a:latin typeface="Courier New" pitchFamily="49" charset="0"/>
              </a:rPr>
              <a:t>$0x400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$-533</a:t>
            </a:r>
            <a:endParaRPr lang="en-US" dirty="0"/>
          </a:p>
          <a:p>
            <a:pPr lvl="2"/>
            <a:r>
              <a:rPr lang="en-US" dirty="0"/>
              <a:t>Like C constant, but prefixed with </a:t>
            </a:r>
            <a:r>
              <a:rPr lang="en-US" b="1" dirty="0">
                <a:latin typeface="Courier New" pitchFamily="49" charset="0"/>
              </a:rPr>
              <a:t>‘$’</a:t>
            </a:r>
          </a:p>
          <a:p>
            <a:pPr lvl="2"/>
            <a:r>
              <a:rPr lang="en-US" dirty="0"/>
              <a:t>Encoded with 1, 2, or 4 bytes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Register: </a:t>
            </a:r>
            <a:r>
              <a:rPr lang="en-US" dirty="0"/>
              <a:t>One of 8 integer registers</a:t>
            </a:r>
          </a:p>
          <a:p>
            <a:pPr lvl="2"/>
            <a:r>
              <a:rPr lang="en-US" dirty="0"/>
              <a:t>Example: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eax</a:t>
            </a:r>
            <a:r>
              <a:rPr lang="en-US" b="1" dirty="0">
                <a:latin typeface="Courier New" pitchFamily="49" charset="0"/>
              </a:rPr>
              <a:t>, %</a:t>
            </a:r>
            <a:r>
              <a:rPr lang="en-US" b="1" dirty="0" err="1">
                <a:latin typeface="Courier New" pitchFamily="49" charset="0"/>
              </a:rPr>
              <a:t>edx</a:t>
            </a:r>
            <a:endParaRPr lang="en-US" b="1" dirty="0">
              <a:latin typeface="Courier New" pitchFamily="49" charset="0"/>
            </a:endParaRPr>
          </a:p>
          <a:p>
            <a:pPr lvl="2"/>
            <a:r>
              <a:rPr lang="en-US" dirty="0"/>
              <a:t>But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esp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ebp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reserved for special use</a:t>
            </a:r>
          </a:p>
          <a:p>
            <a:pPr lvl="2"/>
            <a:r>
              <a:rPr lang="en-US" dirty="0"/>
              <a:t>Others have special uses for particular instructions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Memory:</a:t>
            </a:r>
            <a:r>
              <a:rPr lang="en-US" dirty="0"/>
              <a:t> 4 consecutive bytes of memory at address given by register</a:t>
            </a:r>
          </a:p>
          <a:p>
            <a:pPr lvl="2"/>
            <a:r>
              <a:rPr lang="en-US" dirty="0"/>
              <a:t>Simplest example: </a:t>
            </a:r>
            <a:r>
              <a:rPr lang="en-US" b="1" dirty="0">
                <a:latin typeface="Courier New" pitchFamily="49" charset="0"/>
              </a:rPr>
              <a:t>(%</a:t>
            </a:r>
            <a:r>
              <a:rPr lang="en-US" b="1" dirty="0" err="1">
                <a:latin typeface="Courier New" pitchFamily="49" charset="0"/>
              </a:rPr>
              <a:t>eax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lvl="2"/>
            <a:r>
              <a:rPr lang="en-US" dirty="0"/>
              <a:t>Various other “address modes”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172200" y="609600"/>
            <a:ext cx="2514600" cy="3581400"/>
            <a:chOff x="3984" y="1008"/>
            <a:chExt cx="1584" cy="2256"/>
          </a:xfrm>
        </p:grpSpPr>
        <p:sp>
          <p:nvSpPr>
            <p:cNvPr id="156676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r>
                <a:rPr lang="en-US" sz="2400" b="1" dirty="0" err="1">
                  <a:solidFill>
                    <a:srgbClr val="000000"/>
                  </a:solidFill>
                  <a:latin typeface="Courier New" pitchFamily="49" charset="0"/>
                </a:rPr>
                <a:t>ecx</a:t>
              </a:r>
              <a:endParaRPr lang="en-US" sz="2400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56678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r>
                <a:rPr lang="en-US" sz="2400" b="1" dirty="0" err="1">
                  <a:solidFill>
                    <a:srgbClr val="000000"/>
                  </a:solidFill>
                  <a:latin typeface="Courier New" pitchFamily="49" charset="0"/>
                </a:rPr>
                <a:t>edx</a:t>
              </a:r>
              <a:endParaRPr lang="en-US" sz="2400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56679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56681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56682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56683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Courier New" pitchFamily="49" charset="0"/>
                </a:rPr>
                <a:t>%ebp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640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7165975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movl</a:t>
            </a:r>
            <a:r>
              <a:rPr lang="en-US"/>
              <a:t> Operand Combinations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943600"/>
            <a:ext cx="8140700" cy="533400"/>
          </a:xfrm>
          <a:noFill/>
        </p:spPr>
        <p:txBody>
          <a:bodyPr lIns="0" tIns="0" rIns="0" bIns="0"/>
          <a:lstStyle/>
          <a:p>
            <a:pPr marL="0" indent="0" algn="ctr">
              <a:buNone/>
            </a:pPr>
            <a:r>
              <a:rPr lang="en-US" i="1" dirty="0">
                <a:solidFill>
                  <a:srgbClr val="C00000"/>
                </a:solidFill>
              </a:rPr>
              <a:t>Cannot do memory-memory transfer with a single instruction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228600" y="3771900"/>
            <a:ext cx="9144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movl</a:t>
            </a: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1600200" y="2705100"/>
            <a:ext cx="760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 err="1">
                <a:solidFill>
                  <a:srgbClr val="000000"/>
                </a:solidFill>
                <a:latin typeface="Calibri" pitchFamily="34" charset="0"/>
              </a:rPr>
              <a:t>Imm</a:t>
            </a:r>
            <a:endParaRPr lang="en-US" sz="2400" b="1" i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1600200" y="3771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 err="1">
                <a:solidFill>
                  <a:srgbClr val="000000"/>
                </a:solidFill>
                <a:latin typeface="Calibri" pitchFamily="34" charset="0"/>
              </a:rPr>
              <a:t>Reg</a:t>
            </a:r>
            <a:endParaRPr lang="en-US" sz="2400" b="1" i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1600200" y="49149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 err="1">
                <a:solidFill>
                  <a:srgbClr val="000000"/>
                </a:solidFill>
                <a:latin typeface="Calibri" pitchFamily="34" charset="0"/>
              </a:rPr>
              <a:t>Mem</a:t>
            </a:r>
            <a:endParaRPr lang="en-US" sz="2400" b="1" i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2819400" y="2476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 err="1">
                <a:solidFill>
                  <a:srgbClr val="000000"/>
                </a:solidFill>
                <a:latin typeface="Calibri" pitchFamily="34" charset="0"/>
              </a:rPr>
              <a:t>Reg</a:t>
            </a:r>
            <a:endParaRPr lang="en-US" sz="2400" b="1" i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2819400" y="29337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 err="1">
                <a:solidFill>
                  <a:srgbClr val="000000"/>
                </a:solidFill>
                <a:latin typeface="Calibri" pitchFamily="34" charset="0"/>
              </a:rPr>
              <a:t>Mem</a:t>
            </a:r>
            <a:endParaRPr lang="en-US" sz="2400" b="1" i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2819400" y="3619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 err="1">
                <a:solidFill>
                  <a:srgbClr val="000000"/>
                </a:solidFill>
                <a:latin typeface="Calibri" pitchFamily="34" charset="0"/>
              </a:rPr>
              <a:t>Reg</a:t>
            </a:r>
            <a:endParaRPr lang="en-US" sz="2400" b="1" i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2819400" y="4065588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 err="1">
                <a:solidFill>
                  <a:srgbClr val="000000"/>
                </a:solidFill>
                <a:latin typeface="Calibri" pitchFamily="34" charset="0"/>
              </a:rPr>
              <a:t>Mem</a:t>
            </a:r>
            <a:endParaRPr lang="en-US" sz="2400" b="1" i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2819400" y="4914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 err="1">
                <a:solidFill>
                  <a:srgbClr val="000000"/>
                </a:solidFill>
                <a:latin typeface="Calibri" pitchFamily="34" charset="0"/>
              </a:rPr>
              <a:t>Reg</a:t>
            </a:r>
            <a:endParaRPr lang="en-US" sz="2400" b="1" i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1447800" y="1752600"/>
            <a:ext cx="104913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Source</a:t>
            </a: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2819400" y="1752600"/>
            <a:ext cx="76149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solidFill>
                  <a:srgbClr val="000000"/>
                </a:solidFill>
                <a:latin typeface="Calibri" pitchFamily="34" charset="0"/>
              </a:rPr>
              <a:t>Dest</a:t>
            </a: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7716" name="AutoShape 20"/>
          <p:cNvSpPr>
            <a:spLocks/>
          </p:cNvSpPr>
          <p:nvPr/>
        </p:nvSpPr>
        <p:spPr bwMode="auto">
          <a:xfrm>
            <a:off x="1295400" y="2628900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7717" name="AutoShape 21"/>
          <p:cNvSpPr>
            <a:spLocks/>
          </p:cNvSpPr>
          <p:nvPr/>
        </p:nvSpPr>
        <p:spPr bwMode="auto">
          <a:xfrm>
            <a:off x="2514600" y="2552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7718" name="AutoShape 22"/>
          <p:cNvSpPr>
            <a:spLocks/>
          </p:cNvSpPr>
          <p:nvPr/>
        </p:nvSpPr>
        <p:spPr bwMode="auto">
          <a:xfrm>
            <a:off x="2514600" y="3695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6858000" y="1752600"/>
            <a:ext cx="130676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C Analog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3733800" y="2506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movl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$0x4,%eax</a:t>
            </a: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6673850" y="2506663"/>
            <a:ext cx="1860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temp = 0x4;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3733800" y="2963863"/>
            <a:ext cx="2774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70C0"/>
                </a:solidFill>
                <a:latin typeface="Courier New" pitchFamily="49" charset="0"/>
              </a:rPr>
              <a:t>movl $-147,(%eax)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6673850" y="29638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*p = -147;</a:t>
            </a: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3733800" y="3649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70C0"/>
                </a:solidFill>
                <a:latin typeface="Courier New" pitchFamily="49" charset="0"/>
              </a:rPr>
              <a:t>movl %eax,%edx</a:t>
            </a: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6673850" y="3649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temp2 = temp1;</a:t>
            </a: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3733800" y="4095750"/>
            <a:ext cx="2622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movl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%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eax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,(%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edx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6673850" y="4095750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*p = temp;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3733800" y="4945063"/>
            <a:ext cx="2622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70C0"/>
                </a:solidFill>
                <a:latin typeface="Courier New" pitchFamily="49" charset="0"/>
              </a:rPr>
              <a:t>movl (%eax),%edx</a:t>
            </a:r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6673850" y="49450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temp = *p;</a:t>
            </a:r>
          </a:p>
        </p:txBody>
      </p:sp>
      <p:sp>
        <p:nvSpPr>
          <p:cNvPr id="157725" name="Text Box 29"/>
          <p:cNvSpPr txBox="1">
            <a:spLocks noChangeArrowheads="1"/>
          </p:cNvSpPr>
          <p:nvPr/>
        </p:nvSpPr>
        <p:spPr bwMode="auto">
          <a:xfrm>
            <a:off x="4572000" y="1752600"/>
            <a:ext cx="12203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solidFill>
                  <a:srgbClr val="000000"/>
                </a:solidFill>
                <a:latin typeface="Calibri" pitchFamily="34" charset="0"/>
              </a:rPr>
              <a:t>Src,Dest</a:t>
            </a: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028" name="Picture 4" descr="http://indulgy.net/WE/CB/w6/futurefuturisticonestepclosertotelepathywithbcitechnology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1412776"/>
            <a:ext cx="4946650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&quot;No&quot; Symbol 1"/>
          <p:cNvSpPr/>
          <p:nvPr/>
        </p:nvSpPr>
        <p:spPr bwMode="auto">
          <a:xfrm>
            <a:off x="2051720" y="1412776"/>
            <a:ext cx="4680520" cy="4464496"/>
          </a:xfrm>
          <a:prstGeom prst="noSmoking">
            <a:avLst>
              <a:gd name="adj" fmla="val 5268"/>
            </a:avLst>
          </a:prstGeom>
          <a:gradFill>
            <a:gsLst>
              <a:gs pos="0">
                <a:srgbClr val="C00000"/>
              </a:gs>
              <a:gs pos="0">
                <a:srgbClr val="66008F"/>
              </a:gs>
              <a:gs pos="0">
                <a:srgbClr val="C00000"/>
              </a:gs>
              <a:gs pos="54000">
                <a:srgbClr val="FF0000"/>
              </a:gs>
              <a:gs pos="92000">
                <a:srgbClr val="FF8200"/>
              </a:gs>
            </a:gsLst>
            <a:lin ang="5400000" scaled="0"/>
          </a:gra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glow rad="101600">
              <a:srgbClr val="C00000">
                <a:alpha val="82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27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uild="p"/>
      <p:bldP spid="157711" grpId="0"/>
      <p:bldP spid="157720" grpId="0"/>
      <p:bldP spid="157712" grpId="0"/>
      <p:bldP spid="157721" grpId="0"/>
      <p:bldP spid="157713" grpId="0"/>
      <p:bldP spid="157722" grpId="0"/>
      <p:bldP spid="157714" grpId="0"/>
      <p:bldP spid="157723" grpId="0"/>
      <p:bldP spid="157715" grpId="0"/>
      <p:bldP spid="157724" grpId="0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Simple Memory Addressing 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Normal	(R)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address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movl</a:t>
            </a:r>
            <a:r>
              <a:rPr lang="en-US" sz="2400" b="1" dirty="0">
                <a:latin typeface="Courier New" pitchFamily="49" charset="0"/>
              </a:rPr>
              <a:t> (%</a:t>
            </a:r>
            <a:r>
              <a:rPr lang="en-US" sz="2400" b="1" dirty="0" err="1">
                <a:latin typeface="Courier New" pitchFamily="49" charset="0"/>
              </a:rPr>
              <a:t>ecx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eax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movl</a:t>
            </a:r>
            <a:r>
              <a:rPr lang="en-US" sz="2400" b="1" dirty="0">
                <a:latin typeface="Courier New" pitchFamily="49" charset="0"/>
              </a:rPr>
              <a:t> 8(%</a:t>
            </a:r>
            <a:r>
              <a:rPr lang="en-US" sz="2400" b="1" dirty="0" err="1">
                <a:latin typeface="Courier New" pitchFamily="49" charset="0"/>
              </a:rPr>
              <a:t>ebp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edx</a:t>
            </a:r>
            <a:endParaRPr lang="en-US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361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 dirty="0"/>
              <a:t>Using Simple Addressing Modes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52400" y="1600200"/>
            <a:ext cx="3962400" cy="20240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void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swap(int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t0 =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t1 =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t1;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t0;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59749" name="AutoShape 5"/>
          <p:cNvSpPr>
            <a:spLocks/>
          </p:cNvSpPr>
          <p:nvPr/>
        </p:nvSpPr>
        <p:spPr bwMode="auto">
          <a:xfrm>
            <a:off x="7786688" y="2514600"/>
            <a:ext cx="271462" cy="1905000"/>
          </a:xfrm>
          <a:prstGeom prst="rightBrace">
            <a:avLst>
              <a:gd name="adj1" fmla="val 584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8134350" y="3282950"/>
            <a:ext cx="83388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Body</a:t>
            </a:r>
          </a:p>
        </p:txBody>
      </p:sp>
      <p:sp>
        <p:nvSpPr>
          <p:cNvPr id="159751" name="AutoShape 7"/>
          <p:cNvSpPr>
            <a:spLocks/>
          </p:cNvSpPr>
          <p:nvPr/>
        </p:nvSpPr>
        <p:spPr bwMode="auto">
          <a:xfrm>
            <a:off x="7778750" y="1447800"/>
            <a:ext cx="279400" cy="838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8134350" y="1546225"/>
            <a:ext cx="591316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Set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Up</a:t>
            </a:r>
          </a:p>
        </p:txBody>
      </p:sp>
      <p:sp>
        <p:nvSpPr>
          <p:cNvPr id="159753" name="AutoShape 9"/>
          <p:cNvSpPr>
            <a:spLocks/>
          </p:cNvSpPr>
          <p:nvPr/>
        </p:nvSpPr>
        <p:spPr bwMode="auto">
          <a:xfrm>
            <a:off x="7777163" y="4800600"/>
            <a:ext cx="280987" cy="887115"/>
          </a:xfrm>
          <a:prstGeom prst="rightBrace">
            <a:avLst>
              <a:gd name="adj1" fmla="val 3615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8134350" y="5029200"/>
            <a:ext cx="9300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Finish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191000" y="1066800"/>
            <a:ext cx="4191000" cy="47064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  <a:tab pos="1312863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swap: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  <a:tab pos="1312863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pushl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  <a:tab pos="1312863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esp,%ebp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  <a:tab pos="1312863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pushl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  <a:tab pos="1312863" algn="l"/>
              </a:tabLst>
            </a:pP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  <a:tab pos="1312863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8(%ebp), 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  <a:tab pos="1312863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12(%ebp), 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  <a:tab pos="1312863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(%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  <a:tab pos="1312863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(%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  <a:tab pos="1312863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, (%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  <a:tab pos="1312863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, (%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  <a:tab pos="1312863" algn="l"/>
              </a:tabLst>
            </a:pP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  <a:tab pos="1312863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popl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  <a:tab pos="1312863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popl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  <a:tab pos="1312863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ret</a:t>
            </a:r>
          </a:p>
        </p:txBody>
      </p:sp>
    </p:spTree>
    <p:extLst>
      <p:ext uri="{BB962C8B-B14F-4D97-AF65-F5344CB8AC3E}">
        <p14:creationId xmlns:p14="http://schemas.microsoft.com/office/powerpoint/2010/main" val="2242265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/>
              <a:t>Using Simple Addressing Modes</a:t>
            </a:r>
          </a:p>
        </p:txBody>
      </p:sp>
      <p:sp>
        <p:nvSpPr>
          <p:cNvPr id="189443" name="Rectangle 3"/>
          <p:cNvSpPr>
            <a:spLocks noChangeArrowheads="1"/>
          </p:cNvSpPr>
          <p:nvPr/>
        </p:nvSpPr>
        <p:spPr bwMode="auto">
          <a:xfrm>
            <a:off x="152400" y="1600200"/>
            <a:ext cx="3962400" cy="20240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void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swap(int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t0 =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t1 =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t1;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t0;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4191000" y="1066800"/>
            <a:ext cx="3657600" cy="47064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swap: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3333CC">
                    <a:lumMod val="60000"/>
                    <a:lumOff val="40000"/>
                  </a:srgbClr>
                </a:solidFill>
                <a:latin typeface="Courier New" pitchFamily="49" charset="0"/>
              </a:rPr>
              <a:t>pushl</a:t>
            </a:r>
            <a:r>
              <a:rPr lang="en-US" sz="2000" b="1" dirty="0">
                <a:solidFill>
                  <a:srgbClr val="3333CC">
                    <a:lumMod val="60000"/>
                    <a:lumOff val="40000"/>
                  </a:srgbClr>
                </a:solidFill>
                <a:latin typeface="Courier New" pitchFamily="49" charset="0"/>
              </a:rPr>
              <a:t> %</a:t>
            </a:r>
            <a:r>
              <a:rPr lang="en-US" sz="2000" b="1" dirty="0" err="1">
                <a:solidFill>
                  <a:srgbClr val="3333CC">
                    <a:lumMod val="60000"/>
                    <a:lumOff val="40000"/>
                  </a:srgbClr>
                </a:solidFill>
                <a:latin typeface="Courier New" pitchFamily="49" charset="0"/>
              </a:rPr>
              <a:t>ebp</a:t>
            </a:r>
            <a:endParaRPr lang="en-US" sz="2000" b="1" dirty="0">
              <a:solidFill>
                <a:srgbClr val="3333CC">
                  <a:lumMod val="60000"/>
                  <a:lumOff val="40000"/>
                </a:srgbClr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</a:tabLst>
            </a:pPr>
            <a:r>
              <a:rPr lang="en-US" sz="2000" b="1" dirty="0">
                <a:solidFill>
                  <a:srgbClr val="3333CC">
                    <a:lumMod val="60000"/>
                    <a:lumOff val="40000"/>
                  </a:srgbClr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3333CC">
                    <a:lumMod val="60000"/>
                    <a:lumOff val="40000"/>
                  </a:srgbClr>
                </a:solidFill>
                <a:latin typeface="Courier New" pitchFamily="49" charset="0"/>
              </a:rPr>
              <a:t>movl</a:t>
            </a:r>
            <a:r>
              <a:rPr lang="en-US" sz="2000" b="1" dirty="0">
                <a:solidFill>
                  <a:srgbClr val="3333CC">
                    <a:lumMod val="60000"/>
                    <a:lumOff val="40000"/>
                  </a:srgbClr>
                </a:solidFill>
                <a:latin typeface="Courier New" pitchFamily="49" charset="0"/>
              </a:rPr>
              <a:t>  %</a:t>
            </a:r>
            <a:r>
              <a:rPr lang="en-US" sz="2000" b="1" dirty="0" err="1">
                <a:solidFill>
                  <a:srgbClr val="3333CC">
                    <a:lumMod val="60000"/>
                    <a:lumOff val="40000"/>
                  </a:srgbClr>
                </a:solidFill>
                <a:latin typeface="Courier New" pitchFamily="49" charset="0"/>
              </a:rPr>
              <a:t>esp,%ebp</a:t>
            </a:r>
            <a:endParaRPr lang="en-US" sz="2000" b="1" dirty="0">
              <a:solidFill>
                <a:srgbClr val="3333CC">
                  <a:lumMod val="60000"/>
                  <a:lumOff val="40000"/>
                </a:srgbClr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</a:tabLst>
            </a:pPr>
            <a:r>
              <a:rPr lang="en-US" sz="2000" b="1" dirty="0">
                <a:solidFill>
                  <a:srgbClr val="3333CC">
                    <a:lumMod val="60000"/>
                    <a:lumOff val="40000"/>
                  </a:srgbClr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3333CC">
                    <a:lumMod val="60000"/>
                    <a:lumOff val="40000"/>
                  </a:srgbClr>
                </a:solidFill>
                <a:latin typeface="Courier New" pitchFamily="49" charset="0"/>
              </a:rPr>
              <a:t>pushl</a:t>
            </a:r>
            <a:r>
              <a:rPr lang="en-US" sz="2000" b="1" dirty="0">
                <a:solidFill>
                  <a:srgbClr val="3333CC">
                    <a:lumMod val="60000"/>
                    <a:lumOff val="40000"/>
                  </a:srgbClr>
                </a:solidFill>
                <a:latin typeface="Courier New" pitchFamily="49" charset="0"/>
              </a:rPr>
              <a:t> %</a:t>
            </a:r>
            <a:r>
              <a:rPr lang="en-US" sz="2000" b="1" dirty="0" err="1">
                <a:solidFill>
                  <a:srgbClr val="3333CC">
                    <a:lumMod val="60000"/>
                    <a:lumOff val="40000"/>
                  </a:srgbClr>
                </a:solidFill>
                <a:latin typeface="Courier New" pitchFamily="49" charset="0"/>
              </a:rPr>
              <a:t>ebx</a:t>
            </a:r>
            <a:endParaRPr lang="en-US" sz="2000" b="1" dirty="0">
              <a:solidFill>
                <a:srgbClr val="3333CC">
                  <a:lumMod val="60000"/>
                  <a:lumOff val="40000"/>
                </a:srgbClr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8(%ebp), 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12(%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(%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(%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, (%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, (%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</a:tabLst>
            </a:pP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  <a:tab pos="1312863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3333CC">
                    <a:lumMod val="60000"/>
                    <a:lumOff val="40000"/>
                  </a:srgbClr>
                </a:solidFill>
                <a:latin typeface="Courier New" pitchFamily="49" charset="0"/>
              </a:rPr>
              <a:t>popl</a:t>
            </a:r>
            <a:r>
              <a:rPr lang="en-US" sz="2000" b="1" dirty="0">
                <a:solidFill>
                  <a:srgbClr val="3333CC">
                    <a:lumMod val="60000"/>
                    <a:lumOff val="40000"/>
                  </a:srgbClr>
                </a:solidFill>
                <a:latin typeface="Courier New" pitchFamily="49" charset="0"/>
              </a:rPr>
              <a:t>	%</a:t>
            </a:r>
            <a:r>
              <a:rPr lang="en-US" sz="2000" b="1" dirty="0" err="1">
                <a:solidFill>
                  <a:srgbClr val="3333CC">
                    <a:lumMod val="60000"/>
                    <a:lumOff val="40000"/>
                  </a:srgbClr>
                </a:solidFill>
                <a:latin typeface="Courier New" pitchFamily="49" charset="0"/>
              </a:rPr>
              <a:t>ebx</a:t>
            </a:r>
            <a:endParaRPr lang="en-US" sz="2000" b="1" dirty="0">
              <a:solidFill>
                <a:srgbClr val="3333CC">
                  <a:lumMod val="60000"/>
                  <a:lumOff val="40000"/>
                </a:srgbClr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  <a:tab pos="1312863" algn="l"/>
              </a:tabLst>
            </a:pPr>
            <a:r>
              <a:rPr lang="en-US" sz="2000" b="1" dirty="0">
                <a:solidFill>
                  <a:srgbClr val="3333CC">
                    <a:lumMod val="60000"/>
                    <a:lumOff val="40000"/>
                  </a:srgbClr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3333CC">
                    <a:lumMod val="60000"/>
                    <a:lumOff val="40000"/>
                  </a:srgbClr>
                </a:solidFill>
                <a:latin typeface="Courier New" pitchFamily="49" charset="0"/>
              </a:rPr>
              <a:t>popl</a:t>
            </a:r>
            <a:r>
              <a:rPr lang="en-US" sz="2000" b="1" dirty="0">
                <a:solidFill>
                  <a:srgbClr val="3333CC">
                    <a:lumMod val="60000"/>
                    <a:lumOff val="40000"/>
                  </a:srgbClr>
                </a:solidFill>
                <a:latin typeface="Courier New" pitchFamily="49" charset="0"/>
              </a:rPr>
              <a:t>	%</a:t>
            </a:r>
            <a:r>
              <a:rPr lang="en-US" sz="2000" b="1" dirty="0" err="1">
                <a:solidFill>
                  <a:srgbClr val="3333CC">
                    <a:lumMod val="60000"/>
                    <a:lumOff val="40000"/>
                  </a:srgbClr>
                </a:solidFill>
                <a:latin typeface="Courier New" pitchFamily="49" charset="0"/>
              </a:rPr>
              <a:t>ebp</a:t>
            </a:r>
            <a:endParaRPr lang="en-US" sz="2000" b="1" dirty="0">
              <a:solidFill>
                <a:srgbClr val="3333CC">
                  <a:lumMod val="60000"/>
                  <a:lumOff val="40000"/>
                </a:srgbClr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  <a:tab pos="1312863" algn="l"/>
              </a:tabLst>
            </a:pPr>
            <a:r>
              <a:rPr lang="en-US" sz="2000" b="1" dirty="0">
                <a:solidFill>
                  <a:srgbClr val="3333CC">
                    <a:lumMod val="60000"/>
                    <a:lumOff val="40000"/>
                  </a:srgbClr>
                </a:solidFill>
                <a:latin typeface="Courier New" pitchFamily="49" charset="0"/>
              </a:rPr>
              <a:t>	ret</a:t>
            </a:r>
          </a:p>
        </p:txBody>
      </p:sp>
      <p:sp>
        <p:nvSpPr>
          <p:cNvPr id="189445" name="AutoShape 5"/>
          <p:cNvSpPr>
            <a:spLocks/>
          </p:cNvSpPr>
          <p:nvPr/>
        </p:nvSpPr>
        <p:spPr bwMode="auto">
          <a:xfrm>
            <a:off x="7786688" y="2514600"/>
            <a:ext cx="271462" cy="1905000"/>
          </a:xfrm>
          <a:prstGeom prst="rightBrace">
            <a:avLst>
              <a:gd name="adj1" fmla="val 584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9446" name="Text Box 6"/>
          <p:cNvSpPr txBox="1">
            <a:spLocks noChangeArrowheads="1"/>
          </p:cNvSpPr>
          <p:nvPr/>
        </p:nvSpPr>
        <p:spPr bwMode="auto">
          <a:xfrm>
            <a:off x="8134350" y="3282950"/>
            <a:ext cx="83388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Body</a:t>
            </a:r>
          </a:p>
        </p:txBody>
      </p:sp>
      <p:sp>
        <p:nvSpPr>
          <p:cNvPr id="189447" name="AutoShape 7"/>
          <p:cNvSpPr>
            <a:spLocks/>
          </p:cNvSpPr>
          <p:nvPr/>
        </p:nvSpPr>
        <p:spPr bwMode="auto">
          <a:xfrm>
            <a:off x="7778750" y="1447800"/>
            <a:ext cx="279400" cy="838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9448" name="Text Box 8"/>
          <p:cNvSpPr txBox="1">
            <a:spLocks noChangeArrowheads="1"/>
          </p:cNvSpPr>
          <p:nvPr/>
        </p:nvSpPr>
        <p:spPr bwMode="auto">
          <a:xfrm>
            <a:off x="8134350" y="1546225"/>
            <a:ext cx="591316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3333CC">
                    <a:lumMod val="60000"/>
                    <a:lumOff val="40000"/>
                  </a:srgbClr>
                </a:solidFill>
                <a:latin typeface="Calibri" pitchFamily="34" charset="0"/>
              </a:rPr>
              <a:t>Set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3333CC">
                    <a:lumMod val="60000"/>
                    <a:lumOff val="40000"/>
                  </a:srgbClr>
                </a:solidFill>
                <a:latin typeface="Calibri" pitchFamily="34" charset="0"/>
              </a:rPr>
              <a:t>Up</a:t>
            </a:r>
          </a:p>
        </p:txBody>
      </p:sp>
      <p:sp>
        <p:nvSpPr>
          <p:cNvPr id="189449" name="AutoShape 9"/>
          <p:cNvSpPr>
            <a:spLocks/>
          </p:cNvSpPr>
          <p:nvPr/>
        </p:nvSpPr>
        <p:spPr bwMode="auto">
          <a:xfrm>
            <a:off x="7777163" y="4800600"/>
            <a:ext cx="280987" cy="887115"/>
          </a:xfrm>
          <a:prstGeom prst="rightBrace">
            <a:avLst>
              <a:gd name="adj1" fmla="val 36158"/>
              <a:gd name="adj2" fmla="val 50000"/>
            </a:avLst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9450" name="Text Box 10"/>
          <p:cNvSpPr txBox="1">
            <a:spLocks noChangeArrowheads="1"/>
          </p:cNvSpPr>
          <p:nvPr/>
        </p:nvSpPr>
        <p:spPr bwMode="auto">
          <a:xfrm>
            <a:off x="8134350" y="5029200"/>
            <a:ext cx="9300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3333CC">
                    <a:lumMod val="60000"/>
                    <a:lumOff val="40000"/>
                  </a:srgbClr>
                </a:solidFill>
                <a:latin typeface="Calibri" pitchFamily="34" charset="0"/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2789260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304800" y="1295400"/>
            <a:ext cx="3962400" cy="20240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void swap(int *xp, int *yp)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 int t0 = *xp;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 int t1 = *yp;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 *xp = t1;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 *yp = t0;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7391400" y="1371600"/>
            <a:ext cx="1763368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Stack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(in memory)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533400" y="4114800"/>
            <a:ext cx="243840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tabLst>
                <a:tab pos="12065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Register	Value</a:t>
            </a:r>
          </a:p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tabLst>
                <a:tab pos="12065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tabLst>
                <a:tab pos="12065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tabLst>
                <a:tab pos="12065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t0</a:t>
            </a:r>
          </a:p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tabLst>
                <a:tab pos="12065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t1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257800" y="914400"/>
            <a:ext cx="3311024" cy="3355419"/>
            <a:chOff x="5257800" y="914400"/>
            <a:chExt cx="3311024" cy="3355419"/>
          </a:xfrm>
        </p:grpSpPr>
        <p:grpSp>
          <p:nvGrpSpPr>
            <p:cNvPr id="25" name="Group 24"/>
            <p:cNvGrpSpPr/>
            <p:nvPr/>
          </p:nvGrpSpPr>
          <p:grpSpPr>
            <a:xfrm>
              <a:off x="5257800" y="914400"/>
              <a:ext cx="3305175" cy="3352800"/>
              <a:chOff x="5257800" y="914400"/>
              <a:chExt cx="3305175" cy="3352800"/>
            </a:xfrm>
          </p:grpSpPr>
          <p:sp>
            <p:nvSpPr>
              <p:cNvPr id="160776" name="Rectangle 8"/>
              <p:cNvSpPr>
                <a:spLocks noChangeArrowheads="1"/>
              </p:cNvSpPr>
              <p:nvPr/>
            </p:nvSpPr>
            <p:spPr bwMode="auto">
              <a:xfrm>
                <a:off x="6172200" y="2362200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</a:rPr>
                  <a:t>yp</a:t>
                </a:r>
              </a:p>
            </p:txBody>
          </p:sp>
          <p:sp>
            <p:nvSpPr>
              <p:cNvPr id="160777" name="Rectangle 9"/>
              <p:cNvSpPr>
                <a:spLocks noChangeArrowheads="1"/>
              </p:cNvSpPr>
              <p:nvPr/>
            </p:nvSpPr>
            <p:spPr bwMode="auto">
              <a:xfrm>
                <a:off x="6172200" y="2743200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</a:rPr>
                  <a:t>xp</a:t>
                </a:r>
              </a:p>
            </p:txBody>
          </p:sp>
          <p:sp>
            <p:nvSpPr>
              <p:cNvPr id="160778" name="Rectangle 10"/>
              <p:cNvSpPr>
                <a:spLocks noChangeArrowheads="1"/>
              </p:cNvSpPr>
              <p:nvPr/>
            </p:nvSpPr>
            <p:spPr bwMode="auto">
              <a:xfrm>
                <a:off x="6172200" y="3124200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 err="1">
                    <a:solidFill>
                      <a:srgbClr val="000000"/>
                    </a:solidFill>
                    <a:latin typeface="Calibri" pitchFamily="34" charset="0"/>
                  </a:rPr>
                  <a:t>Rtn</a:t>
                </a: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</a:rPr>
                  <a:t> </a:t>
                </a:r>
                <a:r>
                  <a:rPr lang="en-US" b="1" dirty="0" err="1">
                    <a:solidFill>
                      <a:srgbClr val="000000"/>
                    </a:solidFill>
                    <a:latin typeface="Calibri" pitchFamily="34" charset="0"/>
                  </a:rPr>
                  <a:t>adr</a:t>
                </a:r>
                <a:endParaRPr lang="en-US" b="1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0779" name="Rectangle 11"/>
              <p:cNvSpPr>
                <a:spLocks noChangeArrowheads="1"/>
              </p:cNvSpPr>
              <p:nvPr/>
            </p:nvSpPr>
            <p:spPr bwMode="auto">
              <a:xfrm>
                <a:off x="6172200" y="3505200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</a:rPr>
                  <a:t>Old %</a:t>
                </a:r>
                <a:r>
                  <a:rPr lang="en-US" b="1" dirty="0" err="1">
                    <a:solidFill>
                      <a:srgbClr val="000000"/>
                    </a:solidFill>
                    <a:latin typeface="Courier New" pitchFamily="49" charset="0"/>
                  </a:rPr>
                  <a:t>ebp</a:t>
                </a:r>
                <a:endParaRPr lang="en-US" b="1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0780" name="Line 12"/>
              <p:cNvSpPr>
                <a:spLocks noChangeShapeType="1"/>
              </p:cNvSpPr>
              <p:nvPr/>
            </p:nvSpPr>
            <p:spPr bwMode="auto">
              <a:xfrm flipH="1">
                <a:off x="7239000" y="3690938"/>
                <a:ext cx="4572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0781" name="Text Box 13"/>
              <p:cNvSpPr txBox="1">
                <a:spLocks noChangeArrowheads="1"/>
              </p:cNvSpPr>
              <p:nvPr/>
            </p:nvSpPr>
            <p:spPr bwMode="auto">
              <a:xfrm>
                <a:off x="7832725" y="3519488"/>
                <a:ext cx="730250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r>
                  <a:rPr lang="en-US" b="1" dirty="0" err="1">
                    <a:solidFill>
                      <a:srgbClr val="000000"/>
                    </a:solidFill>
                    <a:latin typeface="Courier New" pitchFamily="49" charset="0"/>
                  </a:rPr>
                  <a:t>ebp</a:t>
                </a:r>
                <a:endParaRPr lang="en-US" b="1" dirty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60782" name="Text Box 14"/>
              <p:cNvSpPr txBox="1">
                <a:spLocks noChangeArrowheads="1"/>
              </p:cNvSpPr>
              <p:nvPr/>
            </p:nvSpPr>
            <p:spPr bwMode="auto">
              <a:xfrm>
                <a:off x="5638800" y="3505200"/>
                <a:ext cx="593725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</a:rPr>
                  <a:t> 0 </a:t>
                </a:r>
              </a:p>
            </p:txBody>
          </p:sp>
          <p:sp>
            <p:nvSpPr>
              <p:cNvPr id="160783" name="Text Box 15"/>
              <p:cNvSpPr txBox="1">
                <a:spLocks noChangeArrowheads="1"/>
              </p:cNvSpPr>
              <p:nvPr/>
            </p:nvSpPr>
            <p:spPr bwMode="auto">
              <a:xfrm>
                <a:off x="5638800" y="3124200"/>
                <a:ext cx="593725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</a:rPr>
                  <a:t> 4 </a:t>
                </a:r>
              </a:p>
            </p:txBody>
          </p:sp>
          <p:sp>
            <p:nvSpPr>
              <p:cNvPr id="160784" name="Text Box 16"/>
              <p:cNvSpPr txBox="1">
                <a:spLocks noChangeArrowheads="1"/>
              </p:cNvSpPr>
              <p:nvPr/>
            </p:nvSpPr>
            <p:spPr bwMode="auto">
              <a:xfrm>
                <a:off x="5638800" y="2743200"/>
                <a:ext cx="593725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</a:rPr>
                  <a:t> 8 </a:t>
                </a:r>
              </a:p>
            </p:txBody>
          </p:sp>
          <p:sp>
            <p:nvSpPr>
              <p:cNvPr id="160785" name="Text Box 17"/>
              <p:cNvSpPr txBox="1">
                <a:spLocks noChangeArrowheads="1"/>
              </p:cNvSpPr>
              <p:nvPr/>
            </p:nvSpPr>
            <p:spPr bwMode="auto">
              <a:xfrm>
                <a:off x="5638800" y="2362200"/>
                <a:ext cx="593725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</a:rPr>
                  <a:t>12 </a:t>
                </a:r>
              </a:p>
            </p:txBody>
          </p:sp>
          <p:sp>
            <p:nvSpPr>
              <p:cNvPr id="160786" name="Text Box 18"/>
              <p:cNvSpPr txBox="1">
                <a:spLocks noChangeArrowheads="1"/>
              </p:cNvSpPr>
              <p:nvPr/>
            </p:nvSpPr>
            <p:spPr bwMode="auto">
              <a:xfrm>
                <a:off x="5257800" y="1905000"/>
                <a:ext cx="769938" cy="3698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</a:rPr>
                  <a:t>Offset</a:t>
                </a:r>
              </a:p>
            </p:txBody>
          </p:sp>
          <p:sp>
            <p:nvSpPr>
              <p:cNvPr id="160787" name="Rectangle 19"/>
              <p:cNvSpPr>
                <a:spLocks noChangeArrowheads="1"/>
              </p:cNvSpPr>
              <p:nvPr/>
            </p:nvSpPr>
            <p:spPr bwMode="auto">
              <a:xfrm>
                <a:off x="6172200" y="914400"/>
                <a:ext cx="1066800" cy="1447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</a:rPr>
                  <a:t>•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</a:rPr>
                  <a:t>•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</a:rPr>
                  <a:t>•</a:t>
                </a:r>
                <a:endParaRPr lang="en-US" b="1" dirty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60788" name="Rectangle 20"/>
              <p:cNvSpPr>
                <a:spLocks noChangeArrowheads="1"/>
              </p:cNvSpPr>
              <p:nvPr/>
            </p:nvSpPr>
            <p:spPr bwMode="auto">
              <a:xfrm>
                <a:off x="6172200" y="3886200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</a:rPr>
                  <a:t>Old %</a:t>
                </a:r>
                <a:r>
                  <a:rPr lang="en-US" b="1" dirty="0" err="1">
                    <a:solidFill>
                      <a:srgbClr val="000000"/>
                    </a:solidFill>
                    <a:latin typeface="Courier New" pitchFamily="49" charset="0"/>
                  </a:rPr>
                  <a:t>ebx</a:t>
                </a:r>
                <a:endParaRPr lang="en-US" b="1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0789" name="Text Box 21"/>
              <p:cNvSpPr txBox="1">
                <a:spLocks noChangeArrowheads="1"/>
              </p:cNvSpPr>
              <p:nvPr/>
            </p:nvSpPr>
            <p:spPr bwMode="auto">
              <a:xfrm>
                <a:off x="5638800" y="3886200"/>
                <a:ext cx="593725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</a:rPr>
                  <a:t>-4 </a:t>
                </a:r>
              </a:p>
            </p:txBody>
          </p:sp>
        </p:grp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 flipH="1">
              <a:off x="7239000" y="4071937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7832725" y="3900487"/>
              <a:ext cx="736099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</a:rPr>
                <a:t>esp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055938" y="4915319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12(%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(t0)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(t1)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 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	#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t1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 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	#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t0</a:t>
            </a:r>
          </a:p>
        </p:txBody>
      </p:sp>
    </p:spTree>
    <p:extLst>
      <p:ext uri="{BB962C8B-B14F-4D97-AF65-F5344CB8AC3E}">
        <p14:creationId xmlns:p14="http://schemas.microsoft.com/office/powerpoint/2010/main" val="955649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0x120</a:t>
            </a:r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0x124</a:t>
            </a: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alibri" pitchFamily="34" charset="0"/>
              </a:rPr>
              <a:t>Rtn</a:t>
            </a: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itchFamily="34" charset="0"/>
              </a:rPr>
              <a:t>adr</a:t>
            </a: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6140" name="Line 12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6141" name="Text Box 13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%ebp</a:t>
            </a:r>
          </a:p>
        </p:txBody>
      </p:sp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0 </a:t>
            </a:r>
          </a:p>
        </p:txBody>
      </p:sp>
      <p:sp>
        <p:nvSpPr>
          <p:cNvPr id="176143" name="Text Box 15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4 </a:t>
            </a:r>
          </a:p>
        </p:txBody>
      </p:sp>
      <p:sp>
        <p:nvSpPr>
          <p:cNvPr id="176144" name="Text Box 16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8 </a:t>
            </a:r>
          </a:p>
        </p:txBody>
      </p:sp>
      <p:sp>
        <p:nvSpPr>
          <p:cNvPr id="176145" name="Text Box 17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12 </a:t>
            </a:r>
          </a:p>
        </p:txBody>
      </p:sp>
      <p:sp>
        <p:nvSpPr>
          <p:cNvPr id="176146" name="Text Box 18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Offset</a:t>
            </a:r>
          </a:p>
        </p:txBody>
      </p:sp>
      <p:sp>
        <p:nvSpPr>
          <p:cNvPr id="176148" name="Rectangle 20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6149" name="Text Box 21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-4 </a:t>
            </a:r>
          </a:p>
        </p:txBody>
      </p:sp>
      <p:sp>
        <p:nvSpPr>
          <p:cNvPr id="176151" name="Rectangle 23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123</a:t>
            </a:r>
          </a:p>
        </p:txBody>
      </p:sp>
      <p:sp>
        <p:nvSpPr>
          <p:cNvPr id="176152" name="Rectangle 24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176153" name="Rectangle 25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6154" name="Rectangle 26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6155" name="Rectangle 27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6156" name="Text Box 28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Address</a:t>
            </a:r>
          </a:p>
        </p:txBody>
      </p:sp>
      <p:sp>
        <p:nvSpPr>
          <p:cNvPr id="176157" name="Text Box 29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0x124 </a:t>
            </a:r>
          </a:p>
        </p:txBody>
      </p:sp>
      <p:sp>
        <p:nvSpPr>
          <p:cNvPr id="176158" name="Text Box 30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0x120 </a:t>
            </a:r>
          </a:p>
        </p:txBody>
      </p:sp>
      <p:sp>
        <p:nvSpPr>
          <p:cNvPr id="176159" name="Text Box 31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0x11c </a:t>
            </a:r>
          </a:p>
        </p:txBody>
      </p:sp>
      <p:sp>
        <p:nvSpPr>
          <p:cNvPr id="176160" name="Text Box 32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0x118 </a:t>
            </a:r>
          </a:p>
        </p:txBody>
      </p:sp>
      <p:sp>
        <p:nvSpPr>
          <p:cNvPr id="176161" name="Text Box 33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0x114 </a:t>
            </a:r>
          </a:p>
        </p:txBody>
      </p:sp>
      <p:sp>
        <p:nvSpPr>
          <p:cNvPr id="176162" name="Text Box 34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0x110 </a:t>
            </a:r>
          </a:p>
        </p:txBody>
      </p:sp>
      <p:sp>
        <p:nvSpPr>
          <p:cNvPr id="176163" name="Text Box 35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0x10c</a:t>
            </a:r>
          </a:p>
        </p:txBody>
      </p:sp>
      <p:sp>
        <p:nvSpPr>
          <p:cNvPr id="176164" name="Text Box 36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0x108 </a:t>
            </a:r>
          </a:p>
        </p:txBody>
      </p:sp>
      <p:sp>
        <p:nvSpPr>
          <p:cNvPr id="176165" name="Text Box 37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0x104 </a:t>
            </a:r>
          </a:p>
        </p:txBody>
      </p:sp>
      <p:sp>
        <p:nvSpPr>
          <p:cNvPr id="176166" name="Text Box 38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0x100 </a:t>
            </a:r>
          </a:p>
        </p:txBody>
      </p:sp>
      <p:sp>
        <p:nvSpPr>
          <p:cNvPr id="176167" name="Rectangle 39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yp</a:t>
            </a:r>
          </a:p>
        </p:txBody>
      </p:sp>
      <p:sp>
        <p:nvSpPr>
          <p:cNvPr id="176168" name="Rectangle 40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xp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6171" name="Rectangle 43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76172" name="Rectangle 44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</a:rPr>
                <a:t>edx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76173" name="Rectangle 45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</a:rPr>
                <a:t>ecx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76174" name="Rectangle 46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76175" name="Rectangle 47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76176" name="Rectangle 48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76177" name="Rectangle 49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76178" name="Rectangle 50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1219200" y="1524000"/>
            <a:ext cx="1066800" cy="3581400"/>
            <a:chOff x="3984" y="1008"/>
            <a:chExt cx="1584" cy="2256"/>
          </a:xfrm>
        </p:grpSpPr>
        <p:sp>
          <p:nvSpPr>
            <p:cNvPr id="176180" name="Rectangle 52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76181" name="Rectangle 53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76182" name="Rectangle 54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76183" name="Rectangle 55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76184" name="Rectangle 56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76185" name="Rectangle 57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76186" name="Rectangle 58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76187" name="Rectangle 59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0x104</a:t>
              </a:r>
            </a:p>
          </p:txBody>
        </p:sp>
      </p:grp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12(%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(t0)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(t1)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 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	#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t1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 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	#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t0</a:t>
            </a:r>
          </a:p>
        </p:txBody>
      </p:sp>
    </p:spTree>
    <p:extLst>
      <p:ext uri="{BB962C8B-B14F-4D97-AF65-F5344CB8AC3E}">
        <p14:creationId xmlns:p14="http://schemas.microsoft.com/office/powerpoint/2010/main" val="1984036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0x120</a:t>
            </a: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0x124</a:t>
            </a:r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alibri" pitchFamily="34" charset="0"/>
              </a:rPr>
              <a:t>Rtn</a:t>
            </a: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itchFamily="34" charset="0"/>
              </a:rPr>
              <a:t>adr</a:t>
            </a: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7160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7161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%ebp</a:t>
            </a:r>
          </a:p>
        </p:txBody>
      </p:sp>
      <p:sp>
        <p:nvSpPr>
          <p:cNvPr id="177162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0 </a:t>
            </a:r>
          </a:p>
        </p:txBody>
      </p:sp>
      <p:sp>
        <p:nvSpPr>
          <p:cNvPr id="177163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4 </a:t>
            </a:r>
          </a:p>
        </p:txBody>
      </p:sp>
      <p:sp>
        <p:nvSpPr>
          <p:cNvPr id="177164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8 </a:t>
            </a:r>
          </a:p>
        </p:txBody>
      </p:sp>
      <p:sp>
        <p:nvSpPr>
          <p:cNvPr id="177165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12 </a:t>
            </a:r>
          </a:p>
        </p:txBody>
      </p:sp>
      <p:sp>
        <p:nvSpPr>
          <p:cNvPr id="177166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Offset</a:t>
            </a:r>
          </a:p>
        </p:txBody>
      </p:sp>
      <p:sp>
        <p:nvSpPr>
          <p:cNvPr id="177167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7168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-4 </a:t>
            </a:r>
          </a:p>
        </p:txBody>
      </p:sp>
      <p:sp>
        <p:nvSpPr>
          <p:cNvPr id="177169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123</a:t>
            </a:r>
          </a:p>
        </p:txBody>
      </p:sp>
      <p:sp>
        <p:nvSpPr>
          <p:cNvPr id="177170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177171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7172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7173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7174" name="Text Box 22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Address</a:t>
            </a:r>
          </a:p>
        </p:txBody>
      </p:sp>
      <p:sp>
        <p:nvSpPr>
          <p:cNvPr id="177175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0x124 </a:t>
            </a:r>
          </a:p>
        </p:txBody>
      </p:sp>
      <p:sp>
        <p:nvSpPr>
          <p:cNvPr id="177176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0x120 </a:t>
            </a:r>
          </a:p>
        </p:txBody>
      </p:sp>
      <p:sp>
        <p:nvSpPr>
          <p:cNvPr id="177177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0x11c </a:t>
            </a:r>
          </a:p>
        </p:txBody>
      </p:sp>
      <p:sp>
        <p:nvSpPr>
          <p:cNvPr id="177178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0x118 </a:t>
            </a:r>
          </a:p>
        </p:txBody>
      </p:sp>
      <p:sp>
        <p:nvSpPr>
          <p:cNvPr id="177179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0x114 </a:t>
            </a:r>
          </a:p>
        </p:txBody>
      </p:sp>
      <p:sp>
        <p:nvSpPr>
          <p:cNvPr id="177180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0x110 </a:t>
            </a:r>
          </a:p>
        </p:txBody>
      </p:sp>
      <p:sp>
        <p:nvSpPr>
          <p:cNvPr id="177181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0x10c</a:t>
            </a:r>
          </a:p>
        </p:txBody>
      </p:sp>
      <p:sp>
        <p:nvSpPr>
          <p:cNvPr id="177182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0x108 </a:t>
            </a:r>
          </a:p>
        </p:txBody>
      </p:sp>
      <p:sp>
        <p:nvSpPr>
          <p:cNvPr id="177183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0x104 </a:t>
            </a:r>
          </a:p>
        </p:txBody>
      </p:sp>
      <p:sp>
        <p:nvSpPr>
          <p:cNvPr id="177184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0x100 </a:t>
            </a:r>
          </a:p>
        </p:txBody>
      </p:sp>
      <p:sp>
        <p:nvSpPr>
          <p:cNvPr id="177185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yp</a:t>
            </a:r>
          </a:p>
        </p:txBody>
      </p:sp>
      <p:sp>
        <p:nvSpPr>
          <p:cNvPr id="177186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7188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77189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</a:rPr>
                <a:t>edx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77190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77191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77192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77193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77194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</a:rPr>
                <a:t>esp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77195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77197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7198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0x124</a:t>
            </a:r>
          </a:p>
        </p:txBody>
      </p:sp>
      <p:sp>
        <p:nvSpPr>
          <p:cNvPr id="177199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177200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7201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7202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7203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7204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0x104</a:t>
            </a:r>
          </a:p>
        </p:txBody>
      </p:sp>
      <p:sp>
        <p:nvSpPr>
          <p:cNvPr id="177215" name="Rectangle 63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0x120</a:t>
            </a:r>
          </a:p>
        </p:txBody>
      </p:sp>
      <p:sp>
        <p:nvSpPr>
          <p:cNvPr id="177216" name="Rectangle 64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8(%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ebp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xp</a:t>
            </a:r>
            <a:endParaRPr lang="en-US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12(%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(t0)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(t1)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 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	#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t1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 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	#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t0</a:t>
            </a:r>
          </a:p>
        </p:txBody>
      </p:sp>
    </p:spTree>
    <p:extLst>
      <p:ext uri="{BB962C8B-B14F-4D97-AF65-F5344CB8AC3E}">
        <p14:creationId xmlns:p14="http://schemas.microsoft.com/office/powerpoint/2010/main" val="991116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Why study assembly?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/>
          </a:p>
        </p:txBody>
      </p:sp>
      <p:grpSp>
        <p:nvGrpSpPr>
          <p:cNvPr id="6" name="Group 5"/>
          <p:cNvGrpSpPr/>
          <p:nvPr/>
        </p:nvGrpSpPr>
        <p:grpSpPr>
          <a:xfrm>
            <a:off x="1259632" y="1340768"/>
            <a:ext cx="6885916" cy="6221594"/>
            <a:chOff x="1259632" y="1340768"/>
            <a:chExt cx="6885916" cy="6221594"/>
          </a:xfrm>
        </p:grpSpPr>
        <p:pic>
          <p:nvPicPr>
            <p:cNvPr id="4" name="Picture 102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1340768"/>
              <a:ext cx="6885916" cy="622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 rot="456662">
              <a:off x="6343845" y="2626468"/>
              <a:ext cx="1224136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is-IS" sz="1200" b="1" dirty="0">
                  <a:solidFill>
                    <a:srgbClr val="92D050"/>
                  </a:solidFill>
                  <a:latin typeface="Courier New" pitchFamily="49" charset="0"/>
                  <a:cs typeface="Courier New" pitchFamily="49" charset="0"/>
                </a:rPr>
                <a:t>triton$</a:t>
              </a:r>
              <a:endParaRPr lang="en-US" sz="12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640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31" name="Rectangle 55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0x120</a:t>
            </a: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0x124</a:t>
            </a:r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alibri" pitchFamily="34" charset="0"/>
              </a:rPr>
              <a:t>Rtn</a:t>
            </a: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itchFamily="34" charset="0"/>
              </a:rPr>
              <a:t>adr</a:t>
            </a: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8183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8184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8185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%ebp</a:t>
            </a:r>
          </a:p>
        </p:txBody>
      </p:sp>
      <p:sp>
        <p:nvSpPr>
          <p:cNvPr id="178186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0 </a:t>
            </a:r>
          </a:p>
        </p:txBody>
      </p:sp>
      <p:sp>
        <p:nvSpPr>
          <p:cNvPr id="178187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4 </a:t>
            </a:r>
          </a:p>
        </p:txBody>
      </p:sp>
      <p:sp>
        <p:nvSpPr>
          <p:cNvPr id="178188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8 </a:t>
            </a:r>
          </a:p>
        </p:txBody>
      </p:sp>
      <p:sp>
        <p:nvSpPr>
          <p:cNvPr id="178189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12 </a:t>
            </a:r>
          </a:p>
        </p:txBody>
      </p:sp>
      <p:sp>
        <p:nvSpPr>
          <p:cNvPr id="178190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Offset</a:t>
            </a:r>
          </a:p>
        </p:txBody>
      </p:sp>
      <p:sp>
        <p:nvSpPr>
          <p:cNvPr id="178191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8192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-4 </a:t>
            </a:r>
          </a:p>
        </p:txBody>
      </p:sp>
      <p:sp>
        <p:nvSpPr>
          <p:cNvPr id="178193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123</a:t>
            </a:r>
          </a:p>
        </p:txBody>
      </p:sp>
      <p:sp>
        <p:nvSpPr>
          <p:cNvPr id="178194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178195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8196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8197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8198" name="Text Box 22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Address</a:t>
            </a:r>
          </a:p>
        </p:txBody>
      </p:sp>
      <p:sp>
        <p:nvSpPr>
          <p:cNvPr id="178199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0x124 </a:t>
            </a:r>
          </a:p>
        </p:txBody>
      </p:sp>
      <p:sp>
        <p:nvSpPr>
          <p:cNvPr id="178200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0x120 </a:t>
            </a:r>
          </a:p>
        </p:txBody>
      </p:sp>
      <p:sp>
        <p:nvSpPr>
          <p:cNvPr id="178201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0x11c </a:t>
            </a:r>
          </a:p>
        </p:txBody>
      </p:sp>
      <p:sp>
        <p:nvSpPr>
          <p:cNvPr id="178202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0x118 </a:t>
            </a:r>
          </a:p>
        </p:txBody>
      </p:sp>
      <p:sp>
        <p:nvSpPr>
          <p:cNvPr id="178203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0x114 </a:t>
            </a:r>
          </a:p>
        </p:txBody>
      </p:sp>
      <p:sp>
        <p:nvSpPr>
          <p:cNvPr id="178204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0x110 </a:t>
            </a:r>
          </a:p>
        </p:txBody>
      </p:sp>
      <p:sp>
        <p:nvSpPr>
          <p:cNvPr id="178205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0x10c</a:t>
            </a:r>
          </a:p>
        </p:txBody>
      </p:sp>
      <p:sp>
        <p:nvSpPr>
          <p:cNvPr id="178206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0x108 </a:t>
            </a:r>
          </a:p>
        </p:txBody>
      </p:sp>
      <p:sp>
        <p:nvSpPr>
          <p:cNvPr id="178207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0x104 </a:t>
            </a:r>
          </a:p>
        </p:txBody>
      </p:sp>
      <p:sp>
        <p:nvSpPr>
          <p:cNvPr id="178208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0x100 </a:t>
            </a:r>
          </a:p>
        </p:txBody>
      </p:sp>
      <p:sp>
        <p:nvSpPr>
          <p:cNvPr id="178209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yp</a:t>
            </a:r>
          </a:p>
        </p:txBody>
      </p:sp>
      <p:sp>
        <p:nvSpPr>
          <p:cNvPr id="178210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8212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78213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78214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78215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78216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78217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78218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78219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78221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8223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0x120</a:t>
            </a:r>
          </a:p>
        </p:txBody>
      </p:sp>
      <p:sp>
        <p:nvSpPr>
          <p:cNvPr id="178224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8225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8226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8227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8228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0x104</a:t>
            </a:r>
          </a:p>
        </p:txBody>
      </p:sp>
      <p:sp>
        <p:nvSpPr>
          <p:cNvPr id="178230" name="Rectangle 54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0x124</a:t>
            </a:r>
          </a:p>
        </p:txBody>
      </p:sp>
      <p:sp>
        <p:nvSpPr>
          <p:cNvPr id="178222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0x124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12(%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ebp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yp</a:t>
            </a:r>
            <a:endParaRPr lang="en-US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(t0)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(t1)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 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	#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t1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 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	#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t0</a:t>
            </a:r>
          </a:p>
        </p:txBody>
      </p:sp>
    </p:spTree>
    <p:extLst>
      <p:ext uri="{BB962C8B-B14F-4D97-AF65-F5344CB8AC3E}">
        <p14:creationId xmlns:p14="http://schemas.microsoft.com/office/powerpoint/2010/main" val="3891251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57" name="Rectangle 57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179256" name="Rectangle 56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0x120</a:t>
            </a: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0x124</a:t>
            </a:r>
          </a:p>
        </p:txBody>
      </p:sp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alibri" pitchFamily="34" charset="0"/>
              </a:rPr>
              <a:t>Rtn</a:t>
            </a: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itchFamily="34" charset="0"/>
              </a:rPr>
              <a:t>adr</a:t>
            </a: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9207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9208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9209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%ebp</a:t>
            </a:r>
          </a:p>
        </p:txBody>
      </p:sp>
      <p:sp>
        <p:nvSpPr>
          <p:cNvPr id="179210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0 </a:t>
            </a:r>
          </a:p>
        </p:txBody>
      </p:sp>
      <p:sp>
        <p:nvSpPr>
          <p:cNvPr id="179211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4 </a:t>
            </a:r>
          </a:p>
        </p:txBody>
      </p:sp>
      <p:sp>
        <p:nvSpPr>
          <p:cNvPr id="179212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8 </a:t>
            </a:r>
          </a:p>
        </p:txBody>
      </p:sp>
      <p:sp>
        <p:nvSpPr>
          <p:cNvPr id="179213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12 </a:t>
            </a:r>
          </a:p>
        </p:txBody>
      </p:sp>
      <p:sp>
        <p:nvSpPr>
          <p:cNvPr id="179214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Offset</a:t>
            </a:r>
          </a:p>
        </p:txBody>
      </p:sp>
      <p:sp>
        <p:nvSpPr>
          <p:cNvPr id="179215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9216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-4 </a:t>
            </a:r>
          </a:p>
        </p:txBody>
      </p:sp>
      <p:sp>
        <p:nvSpPr>
          <p:cNvPr id="179217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123</a:t>
            </a:r>
          </a:p>
        </p:txBody>
      </p:sp>
      <p:sp>
        <p:nvSpPr>
          <p:cNvPr id="179218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179219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9220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9221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9222" name="Text Box 22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Address</a:t>
            </a:r>
          </a:p>
        </p:txBody>
      </p:sp>
      <p:sp>
        <p:nvSpPr>
          <p:cNvPr id="179223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0x124 </a:t>
            </a:r>
          </a:p>
        </p:txBody>
      </p:sp>
      <p:sp>
        <p:nvSpPr>
          <p:cNvPr id="179224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0x120 </a:t>
            </a:r>
          </a:p>
        </p:txBody>
      </p:sp>
      <p:sp>
        <p:nvSpPr>
          <p:cNvPr id="179225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0x11c </a:t>
            </a:r>
          </a:p>
        </p:txBody>
      </p:sp>
      <p:sp>
        <p:nvSpPr>
          <p:cNvPr id="179226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0x118 </a:t>
            </a:r>
          </a:p>
        </p:txBody>
      </p:sp>
      <p:sp>
        <p:nvSpPr>
          <p:cNvPr id="179227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0x114 </a:t>
            </a:r>
          </a:p>
        </p:txBody>
      </p:sp>
      <p:sp>
        <p:nvSpPr>
          <p:cNvPr id="179228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0x110 </a:t>
            </a:r>
          </a:p>
        </p:txBody>
      </p:sp>
      <p:sp>
        <p:nvSpPr>
          <p:cNvPr id="179229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0x10c</a:t>
            </a:r>
          </a:p>
        </p:txBody>
      </p:sp>
      <p:sp>
        <p:nvSpPr>
          <p:cNvPr id="179230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0x108 </a:t>
            </a:r>
          </a:p>
        </p:txBody>
      </p:sp>
      <p:sp>
        <p:nvSpPr>
          <p:cNvPr id="179231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0x104 </a:t>
            </a:r>
          </a:p>
        </p:txBody>
      </p:sp>
      <p:sp>
        <p:nvSpPr>
          <p:cNvPr id="179232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0x100 </a:t>
            </a:r>
          </a:p>
        </p:txBody>
      </p:sp>
      <p:sp>
        <p:nvSpPr>
          <p:cNvPr id="179233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yp</a:t>
            </a:r>
          </a:p>
        </p:txBody>
      </p:sp>
      <p:sp>
        <p:nvSpPr>
          <p:cNvPr id="179234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9236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79237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79238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79239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79240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79241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79242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</a:rPr>
                <a:t>esp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79243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79246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0x124</a:t>
            </a:r>
          </a:p>
        </p:txBody>
      </p:sp>
      <p:sp>
        <p:nvSpPr>
          <p:cNvPr id="179247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0x120</a:t>
            </a:r>
          </a:p>
        </p:txBody>
      </p:sp>
      <p:sp>
        <p:nvSpPr>
          <p:cNvPr id="179248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123</a:t>
            </a:r>
          </a:p>
        </p:txBody>
      </p:sp>
      <p:sp>
        <p:nvSpPr>
          <p:cNvPr id="179249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9250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9251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9252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0x104</a:t>
            </a:r>
          </a:p>
        </p:txBody>
      </p:sp>
      <p:sp>
        <p:nvSpPr>
          <p:cNvPr id="179245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12(%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(%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ebx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ebx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= *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xp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(t0)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(t1)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 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	#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t1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 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	#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t0</a:t>
            </a:r>
          </a:p>
        </p:txBody>
      </p:sp>
    </p:spTree>
    <p:extLst>
      <p:ext uri="{BB962C8B-B14F-4D97-AF65-F5344CB8AC3E}">
        <p14:creationId xmlns:p14="http://schemas.microsoft.com/office/powerpoint/2010/main" val="2346890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78" name="Rectangle 54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0x120</a:t>
            </a:r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0x124</a:t>
            </a: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alibri" pitchFamily="34" charset="0"/>
              </a:rPr>
              <a:t>Rtn</a:t>
            </a: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itchFamily="34" charset="0"/>
              </a:rPr>
              <a:t>adr</a:t>
            </a: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0232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%ebp</a:t>
            </a:r>
          </a:p>
        </p:txBody>
      </p:sp>
      <p:sp>
        <p:nvSpPr>
          <p:cNvPr id="180234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0 </a:t>
            </a:r>
          </a:p>
        </p:txBody>
      </p:sp>
      <p:sp>
        <p:nvSpPr>
          <p:cNvPr id="180235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4 </a:t>
            </a:r>
          </a:p>
        </p:txBody>
      </p:sp>
      <p:sp>
        <p:nvSpPr>
          <p:cNvPr id="180236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8 </a:t>
            </a:r>
          </a:p>
        </p:txBody>
      </p:sp>
      <p:sp>
        <p:nvSpPr>
          <p:cNvPr id="180237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12 </a:t>
            </a:r>
          </a:p>
        </p:txBody>
      </p:sp>
      <p:sp>
        <p:nvSpPr>
          <p:cNvPr id="180238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Offset</a:t>
            </a:r>
          </a:p>
        </p:txBody>
      </p:sp>
      <p:sp>
        <p:nvSpPr>
          <p:cNvPr id="180239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0240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-4 </a:t>
            </a:r>
          </a:p>
        </p:txBody>
      </p:sp>
      <p:sp>
        <p:nvSpPr>
          <p:cNvPr id="180241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123</a:t>
            </a:r>
          </a:p>
        </p:txBody>
      </p:sp>
      <p:sp>
        <p:nvSpPr>
          <p:cNvPr id="180242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180243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0244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0245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0246" name="Text Box 22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Address</a:t>
            </a:r>
          </a:p>
        </p:txBody>
      </p:sp>
      <p:sp>
        <p:nvSpPr>
          <p:cNvPr id="180247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0x124 </a:t>
            </a:r>
          </a:p>
        </p:txBody>
      </p:sp>
      <p:sp>
        <p:nvSpPr>
          <p:cNvPr id="180248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0x120 </a:t>
            </a:r>
          </a:p>
        </p:txBody>
      </p:sp>
      <p:sp>
        <p:nvSpPr>
          <p:cNvPr id="180249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0x11c </a:t>
            </a:r>
          </a:p>
        </p:txBody>
      </p:sp>
      <p:sp>
        <p:nvSpPr>
          <p:cNvPr id="180250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0x118 </a:t>
            </a:r>
          </a:p>
        </p:txBody>
      </p:sp>
      <p:sp>
        <p:nvSpPr>
          <p:cNvPr id="180251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0x114 </a:t>
            </a:r>
          </a:p>
        </p:txBody>
      </p:sp>
      <p:sp>
        <p:nvSpPr>
          <p:cNvPr id="180252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0x110 </a:t>
            </a:r>
          </a:p>
        </p:txBody>
      </p:sp>
      <p:sp>
        <p:nvSpPr>
          <p:cNvPr id="180253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0x10c</a:t>
            </a:r>
          </a:p>
        </p:txBody>
      </p:sp>
      <p:sp>
        <p:nvSpPr>
          <p:cNvPr id="180254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0x108 </a:t>
            </a:r>
          </a:p>
        </p:txBody>
      </p:sp>
      <p:sp>
        <p:nvSpPr>
          <p:cNvPr id="180255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0x104 </a:t>
            </a:r>
          </a:p>
        </p:txBody>
      </p:sp>
      <p:sp>
        <p:nvSpPr>
          <p:cNvPr id="180256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0x100 </a:t>
            </a:r>
          </a:p>
        </p:txBody>
      </p:sp>
      <p:sp>
        <p:nvSpPr>
          <p:cNvPr id="180257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yp</a:t>
            </a:r>
          </a:p>
        </p:txBody>
      </p:sp>
      <p:sp>
        <p:nvSpPr>
          <p:cNvPr id="180258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80260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80261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80262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80263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80264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80265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80266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80267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80269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180270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0x124</a:t>
            </a:r>
          </a:p>
        </p:txBody>
      </p:sp>
      <p:sp>
        <p:nvSpPr>
          <p:cNvPr id="180271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0x120</a:t>
            </a:r>
          </a:p>
        </p:txBody>
      </p:sp>
      <p:sp>
        <p:nvSpPr>
          <p:cNvPr id="180273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0274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0275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0276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0x104</a:t>
            </a:r>
          </a:p>
        </p:txBody>
      </p:sp>
      <p:sp>
        <p:nvSpPr>
          <p:cNvPr id="180280" name="Rectangle 56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123</a:t>
            </a:r>
          </a:p>
        </p:txBody>
      </p:sp>
      <p:sp>
        <p:nvSpPr>
          <p:cNvPr id="180272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123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12(%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(t0)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(%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= *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yp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(t1)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 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	#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t1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 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	#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t0</a:t>
            </a:r>
          </a:p>
        </p:txBody>
      </p:sp>
    </p:spTree>
    <p:extLst>
      <p:ext uri="{BB962C8B-B14F-4D97-AF65-F5344CB8AC3E}">
        <p14:creationId xmlns:p14="http://schemas.microsoft.com/office/powerpoint/2010/main" val="2541844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13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183314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0x120</a:t>
            </a:r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0x124</a:t>
            </a:r>
          </a:p>
        </p:txBody>
      </p:sp>
      <p:sp>
        <p:nvSpPr>
          <p:cNvPr id="183302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alibri" pitchFamily="34" charset="0"/>
              </a:rPr>
              <a:t>Rtn</a:t>
            </a: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itchFamily="34" charset="0"/>
              </a:rPr>
              <a:t>adr</a:t>
            </a: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3303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3304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3305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%ebp</a:t>
            </a:r>
          </a:p>
        </p:txBody>
      </p:sp>
      <p:sp>
        <p:nvSpPr>
          <p:cNvPr id="183306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0 </a:t>
            </a:r>
          </a:p>
        </p:txBody>
      </p:sp>
      <p:sp>
        <p:nvSpPr>
          <p:cNvPr id="183307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4 </a:t>
            </a:r>
          </a:p>
        </p:txBody>
      </p:sp>
      <p:sp>
        <p:nvSpPr>
          <p:cNvPr id="183308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8 </a:t>
            </a:r>
          </a:p>
        </p:txBody>
      </p:sp>
      <p:sp>
        <p:nvSpPr>
          <p:cNvPr id="183309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12 </a:t>
            </a:r>
          </a:p>
        </p:txBody>
      </p:sp>
      <p:sp>
        <p:nvSpPr>
          <p:cNvPr id="183310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Offset</a:t>
            </a:r>
          </a:p>
        </p:txBody>
      </p:sp>
      <p:sp>
        <p:nvSpPr>
          <p:cNvPr id="183311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3312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-4 </a:t>
            </a:r>
          </a:p>
        </p:txBody>
      </p:sp>
      <p:sp>
        <p:nvSpPr>
          <p:cNvPr id="183315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3316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3317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3318" name="Text Box 22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Address</a:t>
            </a:r>
          </a:p>
        </p:txBody>
      </p:sp>
      <p:sp>
        <p:nvSpPr>
          <p:cNvPr id="183319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0x124 </a:t>
            </a:r>
          </a:p>
        </p:txBody>
      </p:sp>
      <p:sp>
        <p:nvSpPr>
          <p:cNvPr id="183320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0x120 </a:t>
            </a:r>
          </a:p>
        </p:txBody>
      </p:sp>
      <p:sp>
        <p:nvSpPr>
          <p:cNvPr id="183321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0x11c </a:t>
            </a:r>
          </a:p>
        </p:txBody>
      </p:sp>
      <p:sp>
        <p:nvSpPr>
          <p:cNvPr id="183322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0x118 </a:t>
            </a:r>
          </a:p>
        </p:txBody>
      </p:sp>
      <p:sp>
        <p:nvSpPr>
          <p:cNvPr id="183323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0x114 </a:t>
            </a:r>
          </a:p>
        </p:txBody>
      </p:sp>
      <p:sp>
        <p:nvSpPr>
          <p:cNvPr id="183324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0x110 </a:t>
            </a:r>
          </a:p>
        </p:txBody>
      </p:sp>
      <p:sp>
        <p:nvSpPr>
          <p:cNvPr id="183325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0x10c</a:t>
            </a:r>
          </a:p>
        </p:txBody>
      </p:sp>
      <p:sp>
        <p:nvSpPr>
          <p:cNvPr id="183326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0x108 </a:t>
            </a:r>
          </a:p>
        </p:txBody>
      </p:sp>
      <p:sp>
        <p:nvSpPr>
          <p:cNvPr id="183327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0x104 </a:t>
            </a:r>
          </a:p>
        </p:txBody>
      </p:sp>
      <p:sp>
        <p:nvSpPr>
          <p:cNvPr id="183328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0x100 </a:t>
            </a:r>
          </a:p>
        </p:txBody>
      </p:sp>
      <p:sp>
        <p:nvSpPr>
          <p:cNvPr id="183329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yp</a:t>
            </a:r>
          </a:p>
        </p:txBody>
      </p:sp>
      <p:sp>
        <p:nvSpPr>
          <p:cNvPr id="183330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83332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83333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83334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83335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83336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83337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83338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</a:rPr>
                <a:t>esp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83339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83350" name="Rectangle 54"/>
          <p:cNvSpPr>
            <a:spLocks noChangeArrowheads="1"/>
          </p:cNvSpPr>
          <p:nvPr/>
        </p:nvSpPr>
        <p:spPr bwMode="auto">
          <a:xfrm>
            <a:off x="1447800" y="1524000"/>
            <a:ext cx="1066800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183341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183342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0x124</a:t>
            </a:r>
          </a:p>
        </p:txBody>
      </p:sp>
      <p:sp>
        <p:nvSpPr>
          <p:cNvPr id="183343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0x120</a:t>
            </a:r>
          </a:p>
        </p:txBody>
      </p:sp>
      <p:sp>
        <p:nvSpPr>
          <p:cNvPr id="183344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123</a:t>
            </a:r>
          </a:p>
        </p:txBody>
      </p:sp>
      <p:sp>
        <p:nvSpPr>
          <p:cNvPr id="183345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3346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3347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3348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0x104</a:t>
            </a:r>
          </a:p>
        </p:txBody>
      </p:sp>
      <p:sp>
        <p:nvSpPr>
          <p:cNvPr id="183351" name="Rectangle 55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183352" name="Rectangle 56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123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12(%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(t0)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(t1)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, (%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)	# *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xp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= t1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 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	#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t0</a:t>
            </a:r>
          </a:p>
        </p:txBody>
      </p:sp>
    </p:spTree>
    <p:extLst>
      <p:ext uri="{BB962C8B-B14F-4D97-AF65-F5344CB8AC3E}">
        <p14:creationId xmlns:p14="http://schemas.microsoft.com/office/powerpoint/2010/main" val="17855399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0x120</a:t>
            </a:r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0x124</a:t>
            </a:r>
          </a:p>
        </p:txBody>
      </p:sp>
      <p:sp>
        <p:nvSpPr>
          <p:cNvPr id="184326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alibri" pitchFamily="34" charset="0"/>
              </a:rPr>
              <a:t>Rtn</a:t>
            </a: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itchFamily="34" charset="0"/>
              </a:rPr>
              <a:t>adr</a:t>
            </a: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4327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4328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4329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%ebp</a:t>
            </a:r>
          </a:p>
        </p:txBody>
      </p:sp>
      <p:sp>
        <p:nvSpPr>
          <p:cNvPr id="184330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0 </a:t>
            </a:r>
          </a:p>
        </p:txBody>
      </p:sp>
      <p:sp>
        <p:nvSpPr>
          <p:cNvPr id="184331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4 </a:t>
            </a:r>
          </a:p>
        </p:txBody>
      </p:sp>
      <p:sp>
        <p:nvSpPr>
          <p:cNvPr id="184332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8 </a:t>
            </a:r>
          </a:p>
        </p:txBody>
      </p:sp>
      <p:sp>
        <p:nvSpPr>
          <p:cNvPr id="184333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12 </a:t>
            </a:r>
          </a:p>
        </p:txBody>
      </p:sp>
      <p:sp>
        <p:nvSpPr>
          <p:cNvPr id="184334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Offset</a:t>
            </a:r>
          </a:p>
        </p:txBody>
      </p:sp>
      <p:sp>
        <p:nvSpPr>
          <p:cNvPr id="184335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4336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-4 </a:t>
            </a:r>
          </a:p>
        </p:txBody>
      </p:sp>
      <p:sp>
        <p:nvSpPr>
          <p:cNvPr id="184337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184338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123</a:t>
            </a:r>
          </a:p>
        </p:txBody>
      </p:sp>
      <p:sp>
        <p:nvSpPr>
          <p:cNvPr id="184339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4340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4341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4342" name="Text Box 22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Address</a:t>
            </a:r>
          </a:p>
        </p:txBody>
      </p:sp>
      <p:sp>
        <p:nvSpPr>
          <p:cNvPr id="184343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0x124 </a:t>
            </a:r>
          </a:p>
        </p:txBody>
      </p:sp>
      <p:sp>
        <p:nvSpPr>
          <p:cNvPr id="184344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0x120 </a:t>
            </a:r>
          </a:p>
        </p:txBody>
      </p:sp>
      <p:sp>
        <p:nvSpPr>
          <p:cNvPr id="184345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0x11c </a:t>
            </a:r>
          </a:p>
        </p:txBody>
      </p:sp>
      <p:sp>
        <p:nvSpPr>
          <p:cNvPr id="184346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0x118 </a:t>
            </a:r>
          </a:p>
        </p:txBody>
      </p:sp>
      <p:sp>
        <p:nvSpPr>
          <p:cNvPr id="184347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0x114 </a:t>
            </a:r>
          </a:p>
        </p:txBody>
      </p:sp>
      <p:sp>
        <p:nvSpPr>
          <p:cNvPr id="184348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0x110 </a:t>
            </a:r>
          </a:p>
        </p:txBody>
      </p:sp>
      <p:sp>
        <p:nvSpPr>
          <p:cNvPr id="184349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0x10c</a:t>
            </a:r>
          </a:p>
        </p:txBody>
      </p:sp>
      <p:sp>
        <p:nvSpPr>
          <p:cNvPr id="184350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0x108 </a:t>
            </a:r>
          </a:p>
        </p:txBody>
      </p:sp>
      <p:sp>
        <p:nvSpPr>
          <p:cNvPr id="184351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0x104 </a:t>
            </a:r>
          </a:p>
        </p:txBody>
      </p:sp>
      <p:sp>
        <p:nvSpPr>
          <p:cNvPr id="184352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0x100 </a:t>
            </a:r>
          </a:p>
        </p:txBody>
      </p:sp>
      <p:sp>
        <p:nvSpPr>
          <p:cNvPr id="184353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yp</a:t>
            </a:r>
          </a:p>
        </p:txBody>
      </p:sp>
      <p:sp>
        <p:nvSpPr>
          <p:cNvPr id="184354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84356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84357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84358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84359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84360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84361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84362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84363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84365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184366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0x124</a:t>
            </a:r>
          </a:p>
        </p:txBody>
      </p:sp>
      <p:sp>
        <p:nvSpPr>
          <p:cNvPr id="184367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0x120</a:t>
            </a:r>
          </a:p>
        </p:txBody>
      </p:sp>
      <p:sp>
        <p:nvSpPr>
          <p:cNvPr id="184369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4370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4371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4372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0x104</a:t>
            </a:r>
          </a:p>
        </p:txBody>
      </p:sp>
      <p:sp>
        <p:nvSpPr>
          <p:cNvPr id="184374" name="Rectangle 54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123</a:t>
            </a:r>
          </a:p>
        </p:txBody>
      </p:sp>
      <p:sp>
        <p:nvSpPr>
          <p:cNvPr id="184368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123</a:t>
            </a: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12(%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(t0)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(t1)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 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	#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t1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ebx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, (%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)	# *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yp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= t0</a:t>
            </a:r>
          </a:p>
        </p:txBody>
      </p:sp>
    </p:spTree>
    <p:extLst>
      <p:ext uri="{BB962C8B-B14F-4D97-AF65-F5344CB8AC3E}">
        <p14:creationId xmlns:p14="http://schemas.microsoft.com/office/powerpoint/2010/main" val="67189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077200" cy="573088"/>
          </a:xfrm>
        </p:spPr>
        <p:txBody>
          <a:bodyPr/>
          <a:lstStyle/>
          <a:p>
            <a:r>
              <a:rPr lang="en-US" dirty="0"/>
              <a:t>Complete Memory Addressing Modes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307387" cy="5530850"/>
          </a:xfrm>
        </p:spPr>
        <p:txBody>
          <a:bodyPr/>
          <a:lstStyle/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Most General Form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D(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 D]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D: 	Constant “displacement” 1, 2, or 4 bytes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Rb</a:t>
            </a:r>
            <a:r>
              <a:rPr lang="en-US" dirty="0"/>
              <a:t>: 	Base register: Any of 8 integer registers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Ri</a:t>
            </a:r>
            <a:r>
              <a:rPr lang="en-US" dirty="0"/>
              <a:t>:	Index register: Any, except for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esp</a:t>
            </a:r>
            <a:endParaRPr lang="en-US" b="1" dirty="0">
              <a:latin typeface="Courier New" pitchFamily="49" charset="0"/>
            </a:endParaRPr>
          </a:p>
          <a:p>
            <a:pPr marL="839788" lvl="2" indent="-165100" defTabSz="895350">
              <a:tabLst>
                <a:tab pos="1206500" algn="l"/>
                <a:tab pos="3657600" algn="l"/>
              </a:tabLst>
            </a:pPr>
            <a:r>
              <a:rPr lang="en-US" sz="2000" dirty="0"/>
              <a:t>Unlikely you’d use </a:t>
            </a:r>
            <a:r>
              <a:rPr lang="en-US" sz="2000" b="1" dirty="0">
                <a:latin typeface="Courier New" pitchFamily="49" charset="0"/>
              </a:rPr>
              <a:t>%</a:t>
            </a:r>
            <a:r>
              <a:rPr lang="en-US" sz="2000" b="1" dirty="0" err="1">
                <a:latin typeface="Courier New" pitchFamily="49" charset="0"/>
              </a:rPr>
              <a:t>ebp</a:t>
            </a:r>
            <a:r>
              <a:rPr lang="en-US" sz="2000" b="0" dirty="0"/>
              <a:t>,</a:t>
            </a:r>
            <a:r>
              <a:rPr lang="en-US" sz="2000" dirty="0"/>
              <a:t> either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S: 	Scale: 1, 2, 4, or 8 (</a:t>
            </a:r>
            <a:r>
              <a:rPr lang="en-US" i="1" dirty="0">
                <a:solidFill>
                  <a:srgbClr val="C00000"/>
                </a:solidFill>
              </a:rPr>
              <a:t>why these numbers?</a:t>
            </a:r>
            <a:r>
              <a:rPr lang="en-US" dirty="0"/>
              <a:t>)</a:t>
            </a:r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endParaRPr lang="en-US" dirty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Special Cases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D(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]+D]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</p:txBody>
      </p:sp>
      <p:pic>
        <p:nvPicPr>
          <p:cNvPr id="2050" name="Picture 2" descr="https://fbcdn-sphotos-b-a.akamaihd.net/hphotos-ak-ash4/1426440_10152046390224293_1530427934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2237"/>
            <a:ext cx="60960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72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/>
          </p:cNvSpPr>
          <p:nvPr/>
        </p:nvSpPr>
        <p:spPr bwMode="auto">
          <a:xfrm>
            <a:off x="1181100" y="4779963"/>
            <a:ext cx="6451600" cy="685800"/>
          </a:xfrm>
          <a:prstGeom prst="rect">
            <a:avLst/>
          </a:prstGeom>
          <a:solidFill>
            <a:srgbClr val="CCCCCC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1181100" y="2933700"/>
            <a:ext cx="6451600" cy="381000"/>
          </a:xfrm>
          <a:prstGeom prst="rect">
            <a:avLst/>
          </a:prstGeom>
          <a:solidFill>
            <a:srgbClr val="CCCCCC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Data Representations: IA32 + x86-64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Sizes of C Objects (in Bytes)</a:t>
            </a:r>
          </a:p>
          <a:p>
            <a:pPr marL="0" lvl="1" indent="0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  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   C Data Type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Generic 32-bit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Intel IA32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x86-64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unsigned	4	4	4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 err="1"/>
              <a:t>int</a:t>
            </a:r>
            <a:r>
              <a:rPr lang="en-US" dirty="0"/>
              <a:t>	4	4	4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long </a:t>
            </a:r>
            <a:r>
              <a:rPr lang="en-US" dirty="0" err="1"/>
              <a:t>int</a:t>
            </a:r>
            <a:r>
              <a:rPr lang="en-US" dirty="0"/>
              <a:t>	4	4	8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char	1	1	1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short	2	2	2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float	4	4	4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double	8	8	8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long double	8	10/12	16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char *	4	4	8</a:t>
            </a:r>
          </a:p>
          <a:p>
            <a:pPr marL="1181100" lvl="3">
              <a:spcBef>
                <a:spcPts val="100"/>
              </a:spcBef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>
                <a:solidFill>
                  <a:srgbClr val="999999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Or any other pointer</a:t>
            </a:r>
            <a:endParaRPr lang="en-US" dirty="0">
              <a:solidFill>
                <a:srgbClr val="999999"/>
              </a:solidFill>
              <a:latin typeface="Calibri Italic" charset="0"/>
              <a:sym typeface="Calibri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50525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10668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226300" cy="573088"/>
          </a:xfrm>
        </p:spPr>
        <p:txBody>
          <a:bodyPr/>
          <a:lstStyle/>
          <a:p>
            <a:r>
              <a:rPr lang="en-US"/>
              <a:t>Assembly Programmer’s 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3352800"/>
            <a:ext cx="4624387" cy="3092450"/>
          </a:xfrm>
        </p:spPr>
        <p:txBody>
          <a:bodyPr/>
          <a:lstStyle/>
          <a:p>
            <a:pPr marL="227013" indent="-227013" defTabSz="895350">
              <a:buNone/>
              <a:tabLst>
                <a:tab pos="1371600" algn="l"/>
                <a:tab pos="4572000" algn="l"/>
              </a:tabLst>
            </a:pPr>
            <a:r>
              <a:rPr lang="en-US" sz="24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PC: Program counter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Address of next instruction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Called “</a:t>
            </a:r>
            <a:r>
              <a:rPr lang="en-US" sz="1800" b="1" dirty="0">
                <a:solidFill>
                  <a:srgbClr val="0070C0"/>
                </a:solidFill>
              </a:rPr>
              <a:t>EIP</a:t>
            </a:r>
            <a:r>
              <a:rPr lang="en-US" sz="1800" dirty="0"/>
              <a:t>” (IA32) or “RIP” (x86-64)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>
                <a:solidFill>
                  <a:srgbClr val="00B050"/>
                </a:solidFill>
              </a:rPr>
              <a:t>Register file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>
                <a:solidFill>
                  <a:srgbClr val="00B050"/>
                </a:solidFill>
              </a:rPr>
              <a:t>Heavily used 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Condition codes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Store status information about most recent arithmetic operation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409700" y="1981200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PC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371600"/>
            <a:ext cx="1371600" cy="7620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1066800"/>
            <a:ext cx="17526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324600" y="1730102"/>
            <a:ext cx="11430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Code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Data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Stack</a:t>
            </a: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7018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2352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768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2954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854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3876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362200" y="2286000"/>
            <a:ext cx="13716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Condition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Codes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5372100" y="3702050"/>
            <a:ext cx="3619500" cy="1568450"/>
          </a:xfrm>
        </p:spPr>
        <p:txBody>
          <a:bodyPr/>
          <a:lstStyle/>
          <a:p>
            <a:pPr marL="292100" lvl="1" indent="-177800"/>
            <a:r>
              <a:rPr lang="en-US" sz="2000" b="1" dirty="0"/>
              <a:t>Memory</a:t>
            </a:r>
          </a:p>
          <a:p>
            <a:pPr marL="571500" lvl="2" indent="-165100"/>
            <a:r>
              <a:rPr lang="en-US" sz="1800" dirty="0"/>
              <a:t>Byte addressable array</a:t>
            </a:r>
          </a:p>
          <a:p>
            <a:pPr marL="571500" lvl="2" indent="-165100"/>
            <a:r>
              <a:rPr lang="en-US" sz="1800" dirty="0"/>
              <a:t>Code and user data</a:t>
            </a:r>
          </a:p>
          <a:p>
            <a:pPr marL="571500" lvl="2" indent="-165100"/>
            <a:r>
              <a:rPr lang="en-US" sz="1800" dirty="0"/>
              <a:t>Stack to support procedures</a:t>
            </a:r>
          </a:p>
          <a:p>
            <a:pPr marL="0" indent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0468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Complete addressing mode and</a:t>
            </a:r>
            <a:br>
              <a:rPr lang="en-US" dirty="0"/>
            </a:br>
            <a:r>
              <a:rPr lang="en-US" dirty="0"/>
              <a:t>address computation (</a:t>
            </a:r>
            <a:r>
              <a:rPr lang="en-US" dirty="0" err="1"/>
              <a:t>leal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43135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Complete Memory Addressing Modes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860425" algn="l"/>
                <a:tab pos="860425" algn="l"/>
                <a:tab pos="860425" algn="l"/>
              </a:tabLst>
            </a:pPr>
            <a:r>
              <a:rPr lang="en-US" dirty="0"/>
              <a:t>Most General Form</a:t>
            </a:r>
          </a:p>
          <a:p>
            <a:pPr>
              <a:tabLst>
                <a:tab pos="860425" algn="l"/>
                <a:tab pos="860425" algn="l"/>
                <a:tab pos="860425" algn="l"/>
              </a:tabLst>
            </a:pPr>
            <a:r>
              <a:rPr lang="en-US" dirty="0"/>
              <a:t>D(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 D]</a:t>
            </a:r>
          </a:p>
          <a:p>
            <a:pPr marL="552450" lvl="1">
              <a:tabLst>
                <a:tab pos="860425" algn="l"/>
                <a:tab pos="860425" algn="l"/>
                <a:tab pos="860425" algn="l"/>
              </a:tabLst>
            </a:pPr>
            <a:r>
              <a:rPr lang="en-US" dirty="0"/>
              <a:t>D: 	Constant “displacement” 1, 2, or 4 bytes</a:t>
            </a:r>
          </a:p>
          <a:p>
            <a:pPr marL="552450" lvl="1">
              <a:tabLst>
                <a:tab pos="860425" algn="l"/>
                <a:tab pos="860425" algn="l"/>
                <a:tab pos="860425" algn="l"/>
              </a:tabLst>
            </a:pPr>
            <a:r>
              <a:rPr lang="en-US" dirty="0" err="1"/>
              <a:t>Rb</a:t>
            </a:r>
            <a:r>
              <a:rPr lang="en-US" dirty="0"/>
              <a:t>: 	Base register: Any of 8 integer registers</a:t>
            </a:r>
          </a:p>
          <a:p>
            <a:pPr marL="552450" lvl="1">
              <a:tabLst>
                <a:tab pos="860425" algn="l"/>
                <a:tab pos="860425" algn="l"/>
                <a:tab pos="860425" algn="l"/>
              </a:tabLst>
            </a:pPr>
            <a:r>
              <a:rPr lang="en-US" dirty="0" err="1"/>
              <a:t>Ri</a:t>
            </a:r>
            <a:r>
              <a:rPr lang="en-US" dirty="0"/>
              <a:t>:	Index register: Any, except for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esp</a:t>
            </a:r>
            <a:endParaRPr lang="en-US" dirty="0"/>
          </a:p>
          <a:p>
            <a:pPr marL="838200" lvl="2">
              <a:tabLst>
                <a:tab pos="860425" algn="l"/>
                <a:tab pos="860425" algn="l"/>
                <a:tab pos="860425" algn="l"/>
              </a:tabLst>
            </a:pPr>
            <a:r>
              <a:rPr lang="en-US" dirty="0"/>
              <a:t>Unlikely you’d use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ebp</a:t>
            </a:r>
            <a:r>
              <a:rPr lang="en-US" dirty="0"/>
              <a:t>, either</a:t>
            </a:r>
          </a:p>
          <a:p>
            <a:pPr marL="552450" lvl="1">
              <a:tabLst>
                <a:tab pos="860425" algn="l"/>
                <a:tab pos="860425" algn="l"/>
                <a:tab pos="860425" algn="l"/>
              </a:tabLst>
            </a:pPr>
            <a:r>
              <a:rPr lang="en-US" dirty="0"/>
              <a:t>S: 	Scale: 1, 2, 4, or 8 (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why these numbers?</a:t>
            </a:r>
            <a:r>
              <a:rPr lang="en-US" dirty="0"/>
              <a:t>)</a:t>
            </a:r>
          </a:p>
          <a:p>
            <a:pPr>
              <a:tabLst>
                <a:tab pos="860425" algn="l"/>
                <a:tab pos="860425" algn="l"/>
                <a:tab pos="860425" algn="l"/>
              </a:tabLst>
            </a:pPr>
            <a:endParaRPr lang="en-US" dirty="0"/>
          </a:p>
          <a:p>
            <a:pPr>
              <a:tabLst>
                <a:tab pos="860425" algn="l"/>
                <a:tab pos="860425" algn="l"/>
                <a:tab pos="860425" algn="l"/>
              </a:tabLst>
            </a:pPr>
            <a:r>
              <a:rPr lang="en-US" dirty="0"/>
              <a:t>Special Cases</a:t>
            </a:r>
          </a:p>
          <a:p>
            <a:pPr>
              <a:tabLst>
                <a:tab pos="860425" algn="l"/>
                <a:tab pos="860425" algn="l"/>
                <a:tab pos="860425" algn="l"/>
              </a:tabLst>
            </a:pPr>
            <a:r>
              <a:rPr lang="en-US" dirty="0"/>
              <a:t>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  <a:p>
            <a:pPr>
              <a:tabLst>
                <a:tab pos="860425" algn="l"/>
                <a:tab pos="860425" algn="l"/>
                <a:tab pos="860425" algn="l"/>
              </a:tabLst>
            </a:pPr>
            <a:r>
              <a:rPr lang="en-US" dirty="0"/>
              <a:t>D(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]+D]</a:t>
            </a:r>
          </a:p>
          <a:p>
            <a:pPr>
              <a:tabLst>
                <a:tab pos="860425" algn="l"/>
                <a:tab pos="860425" algn="l"/>
                <a:tab pos="860425" algn="l"/>
              </a:tabLst>
            </a:pPr>
            <a:r>
              <a:rPr lang="en-US" dirty="0"/>
              <a:t>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269868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One reason: Reverse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 dirty="0"/>
          </a:p>
          <a:p>
            <a:r>
              <a:rPr lang="is-IS" dirty="0"/>
              <a:t>Can we track what that malware actually does?</a:t>
            </a:r>
          </a:p>
          <a:p>
            <a:pPr lvl="1"/>
            <a:r>
              <a:rPr lang="is-IS" dirty="0"/>
              <a:t>Great money!</a:t>
            </a:r>
          </a:p>
          <a:p>
            <a:endParaRPr lang="is-IS" dirty="0"/>
          </a:p>
        </p:txBody>
      </p:sp>
      <p:pic>
        <p:nvPicPr>
          <p:cNvPr id="1026" name="Picture 2" descr="http://www.crowdfundingguide.com/wp-content/uploads/2013/10/Cat-With-Rubiks-Cube-600x3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24944"/>
            <a:ext cx="5715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41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/>
        </p:nvGraphicFramePr>
        <p:xfrm>
          <a:off x="1066800" y="31242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0x8(%edx)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(%edx,%ecx)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(%edx,%ecx,4)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0x80(,%edx,2)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103747"/>
              </p:ext>
            </p:extLst>
          </p:nvPr>
        </p:nvGraphicFramePr>
        <p:xfrm>
          <a:off x="1066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edx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0x7000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%ecx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0x0200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367" name="Group 79"/>
          <p:cNvGraphicFramePr>
            <a:graphicFrameLocks noGrp="1"/>
          </p:cNvGraphicFramePr>
          <p:nvPr/>
        </p:nvGraphicFramePr>
        <p:xfrm>
          <a:off x="1066800" y="31242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0x8(%edx)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(%edx,%ecx)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(%edx,%ecx,4)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0x80(,%edx,2)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3574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Address Computation Instruction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leal</a:t>
            </a:r>
            <a:r>
              <a:rPr lang="en-US" dirty="0"/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r>
              <a:rPr lang="en-US" dirty="0" err="1"/>
              <a:t>,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/>
          </a:p>
          <a:p>
            <a:pPr marL="552450" lvl="1"/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/>
              <a:t> is address mode expression</a:t>
            </a:r>
          </a:p>
          <a:p>
            <a:pPr marL="552450" lvl="1"/>
            <a:r>
              <a:rPr lang="en-US" dirty="0"/>
              <a:t>Set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/>
              <a:t> to address denoted by expression</a:t>
            </a:r>
          </a:p>
          <a:p>
            <a:pPr>
              <a:spcBef>
                <a:spcPts val="2800"/>
              </a:spcBef>
            </a:pPr>
            <a:r>
              <a:rPr lang="en-US" dirty="0"/>
              <a:t>Uses</a:t>
            </a:r>
          </a:p>
          <a:p>
            <a:pPr marL="552450" lvl="1"/>
            <a:r>
              <a:rPr lang="en-US" dirty="0"/>
              <a:t>Computing addresses without a memory reference</a:t>
            </a:r>
          </a:p>
          <a:p>
            <a:pPr marL="838200" lvl="2"/>
            <a:r>
              <a:rPr lang="en-US" dirty="0"/>
              <a:t>E.g., translation of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p = &amp;x[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];</a:t>
            </a:r>
            <a:endParaRPr lang="en-US" dirty="0"/>
          </a:p>
          <a:p>
            <a:pPr marL="552450" lvl="1"/>
            <a:r>
              <a:rPr lang="en-US" dirty="0"/>
              <a:t>Computing arithmetic expressions of the form x + k*y</a:t>
            </a:r>
          </a:p>
          <a:p>
            <a:pPr marL="838200" lvl="2"/>
            <a:r>
              <a:rPr lang="en-US" dirty="0"/>
              <a:t>k = 1, 2, 4, or 8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304800" y="5219700"/>
            <a:ext cx="2514600" cy="1346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288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mul12(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x)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x*12;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3318" name="Rectangle 6"/>
          <p:cNvSpPr>
            <a:spLocks/>
          </p:cNvSpPr>
          <p:nvPr/>
        </p:nvSpPr>
        <p:spPr bwMode="auto">
          <a:xfrm>
            <a:off x="3340100" y="5740400"/>
            <a:ext cx="5524500" cy="685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76200" tIns="76200" rIns="76200" bIns="7620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2286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leal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 (%eax,%eax,2), %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  ;t &lt;-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x+x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*2</a:t>
            </a:r>
            <a:endParaRPr lang="en-US" sz="2400" b="1" dirty="0">
              <a:solidFill>
                <a:srgbClr val="000000"/>
              </a:solidFill>
              <a:ea typeface="Lucida Grande" charset="0"/>
              <a:cs typeface="Lucida Grande" charset="0"/>
              <a:sym typeface="Arial Narrow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2286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sall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 $2, %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             ;return t&lt;&lt;2</a:t>
            </a:r>
          </a:p>
        </p:txBody>
      </p:sp>
      <p:sp>
        <p:nvSpPr>
          <p:cNvPr id="13319" name="Rectangle 7"/>
          <p:cNvSpPr>
            <a:spLocks/>
          </p:cNvSpPr>
          <p:nvPr/>
        </p:nvSpPr>
        <p:spPr bwMode="auto">
          <a:xfrm>
            <a:off x="3297238" y="5295900"/>
            <a:ext cx="3949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Converted to ASM by compiler:</a:t>
            </a:r>
          </a:p>
        </p:txBody>
      </p:sp>
    </p:spTree>
    <p:extLst>
      <p:ext uri="{BB962C8B-B14F-4D97-AF65-F5344CB8AC3E}">
        <p14:creationId xmlns:p14="http://schemas.microsoft.com/office/powerpoint/2010/main" val="2609168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Arithmetic operations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0799649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Some Arithmetic Operations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259715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Two Operand Instructions:</a:t>
            </a:r>
          </a:p>
          <a:p>
            <a:pPr marL="0" lvl="1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Format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Computation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+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/>
              <a:t>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imull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*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sall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&lt;&lt;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Also called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shll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sarl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Arithmetic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Logical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xorl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^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&amp;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orl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| </a:t>
            </a:r>
            <a:r>
              <a:rPr lang="en-US" dirty="0" err="1"/>
              <a:t>Src</a:t>
            </a:r>
            <a:endParaRPr lang="en-US" dirty="0"/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Watch out for argument order!</a:t>
            </a:r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No distinction between signed and unsigned </a:t>
            </a:r>
            <a:r>
              <a:rPr lang="en-US" dirty="0" err="1"/>
              <a:t>int</a:t>
            </a:r>
            <a:r>
              <a:rPr lang="en-US" dirty="0"/>
              <a:t> (why?)</a:t>
            </a:r>
          </a:p>
        </p:txBody>
      </p:sp>
    </p:spTree>
    <p:extLst>
      <p:ext uri="{BB962C8B-B14F-4D97-AF65-F5344CB8AC3E}">
        <p14:creationId xmlns:p14="http://schemas.microsoft.com/office/powerpoint/2010/main" val="9814345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Some Arithmetic Operations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One Operand Instructions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+ 1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decl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negl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notl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~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>
              <a:spcBef>
                <a:spcPts val="350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See the chapter from CSAPP for more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89362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Arithmetic Expression Example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41910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arith(int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y,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z)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t1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t2 = z+t1;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t3 = x+4;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t4 = y * 48; 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t5 = t3 + t4;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4249737" y="1193800"/>
            <a:ext cx="4127500" cy="513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pushl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12(%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(%edx,%edx,2),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$4,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4(%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ecx,%eax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16(%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popl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ret</a:t>
            </a:r>
          </a:p>
        </p:txBody>
      </p:sp>
      <p:sp>
        <p:nvSpPr>
          <p:cNvPr id="17414" name="AutoShape 6"/>
          <p:cNvSpPr>
            <a:spLocks/>
          </p:cNvSpPr>
          <p:nvPr/>
        </p:nvSpPr>
        <p:spPr bwMode="auto">
          <a:xfrm>
            <a:off x="8072437" y="2476500"/>
            <a:ext cx="304800" cy="20955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17415" name="Rectangle 7"/>
          <p:cNvSpPr>
            <a:spLocks/>
          </p:cNvSpPr>
          <p:nvPr/>
        </p:nvSpPr>
        <p:spPr bwMode="auto">
          <a:xfrm>
            <a:off x="8478837" y="3352800"/>
            <a:ext cx="55721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</a:t>
            </a:r>
          </a:p>
        </p:txBody>
      </p:sp>
      <p:sp>
        <p:nvSpPr>
          <p:cNvPr id="17416" name="AutoShape 8"/>
          <p:cNvSpPr>
            <a:spLocks/>
          </p:cNvSpPr>
          <p:nvPr/>
        </p:nvSpPr>
        <p:spPr bwMode="auto">
          <a:xfrm>
            <a:off x="8072437" y="1612900"/>
            <a:ext cx="228600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17417" name="Rectangle 9"/>
          <p:cNvSpPr>
            <a:spLocks/>
          </p:cNvSpPr>
          <p:nvPr/>
        </p:nvSpPr>
        <p:spPr bwMode="auto">
          <a:xfrm>
            <a:off x="8377237" y="1524000"/>
            <a:ext cx="382588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Set</a:t>
            </a:r>
            <a:endParaRPr lang="en-US" sz="2400" b="1">
              <a:solidFill>
                <a:srgbClr val="000000"/>
              </a:solidFill>
              <a:ea typeface="Lucida Grande" charset="0"/>
              <a:cs typeface="Lucida Grande" charset="0"/>
              <a:sym typeface="Arial Narrow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Up</a:t>
            </a:r>
          </a:p>
        </p:txBody>
      </p:sp>
      <p:sp>
        <p:nvSpPr>
          <p:cNvPr id="17418" name="AutoShape 10"/>
          <p:cNvSpPr>
            <a:spLocks/>
          </p:cNvSpPr>
          <p:nvPr/>
        </p:nvSpPr>
        <p:spPr bwMode="auto">
          <a:xfrm>
            <a:off x="8072437" y="4953000"/>
            <a:ext cx="304800" cy="533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17419" name="Rectangle 11"/>
          <p:cNvSpPr>
            <a:spLocks/>
          </p:cNvSpPr>
          <p:nvPr/>
        </p:nvSpPr>
        <p:spPr bwMode="auto">
          <a:xfrm>
            <a:off x="8440737" y="5029200"/>
            <a:ext cx="62706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20971583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3" name="Group 1"/>
          <p:cNvGraphicFramePr>
            <a:graphicFrameLocks noGrp="1"/>
          </p:cNvGraphicFramePr>
          <p:nvPr/>
        </p:nvGraphicFramePr>
        <p:xfrm>
          <a:off x="5930900" y="558800"/>
          <a:ext cx="1905000" cy="355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Arial Black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Black" charset="0"/>
                          <a:cs typeface="Courier New" pitchFamily="49" charset="0"/>
                          <a:sym typeface="Arial Black" charset="0"/>
                        </a:rPr>
                        <a:t>•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Arial Black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Black" charset="0"/>
                          <a:cs typeface="Courier New" pitchFamily="49" charset="0"/>
                          <a:sym typeface="Arial Black" charset="0"/>
                        </a:rPr>
                        <a:t>•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3" charset="0"/>
                        <a:cs typeface="Courier New" pitchFamily="49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Black" charset="0"/>
                          <a:cs typeface="Courier New" pitchFamily="49" charset="0"/>
                          <a:sym typeface="Arial Black" charset="0"/>
                        </a:rPr>
                        <a:t>•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16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12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Rtn Addr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Old 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ebp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498" name="Rectangle 6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Understanding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arith</a:t>
            </a:r>
            <a:endParaRPr lang="en-US">
              <a:latin typeface="Courier New Bold" charset="0"/>
              <a:sym typeface="Courier New Bold" charset="0"/>
            </a:endParaRPr>
          </a:p>
        </p:txBody>
      </p:sp>
      <p:sp>
        <p:nvSpPr>
          <p:cNvPr id="18499" name="Rectangle 67"/>
          <p:cNvSpPr>
            <a:spLocks/>
          </p:cNvSpPr>
          <p:nvPr/>
        </p:nvSpPr>
        <p:spPr bwMode="auto">
          <a:xfrm>
            <a:off x="304800" y="4419600"/>
            <a:ext cx="6794500" cy="2108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 Bold" charset="0"/>
                <a:ea typeface="Monaco" charset="0"/>
                <a:cs typeface="Monaco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12(%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(%edx,%edx,2),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$4,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4(%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ecx,%eax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16(%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18500" name="Line 68"/>
          <p:cNvSpPr>
            <a:spLocks noChangeShapeType="1"/>
          </p:cNvSpPr>
          <p:nvPr/>
        </p:nvSpPr>
        <p:spPr bwMode="auto">
          <a:xfrm flipH="1">
            <a:off x="7897813" y="38989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18501" name="Rectangle 69"/>
          <p:cNvSpPr>
            <a:spLocks/>
          </p:cNvSpPr>
          <p:nvPr/>
        </p:nvSpPr>
        <p:spPr bwMode="auto">
          <a:xfrm>
            <a:off x="8351838" y="3727450"/>
            <a:ext cx="638175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b="1" dirty="0" err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ebp</a:t>
            </a:r>
            <a:endParaRPr lang="en-US" b="1" dirty="0">
              <a:solidFill>
                <a:srgbClr val="00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502" name="Rectangle 70"/>
          <p:cNvSpPr>
            <a:spLocks/>
          </p:cNvSpPr>
          <p:nvPr/>
        </p:nvSpPr>
        <p:spPr bwMode="auto">
          <a:xfrm>
            <a:off x="5802313" y="1498600"/>
            <a:ext cx="665162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Offset</a:t>
            </a:r>
          </a:p>
        </p:txBody>
      </p:sp>
      <p:sp>
        <p:nvSpPr>
          <p:cNvPr id="18504" name="Rectangle 72"/>
          <p:cNvSpPr>
            <a:spLocks/>
          </p:cNvSpPr>
          <p:nvPr/>
        </p:nvSpPr>
        <p:spPr bwMode="auto">
          <a:xfrm>
            <a:off x="381000" y="1371600"/>
            <a:ext cx="4419600" cy="2895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arith(int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z)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x+y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t2 = z+t1;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t3 = x+4;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t4 = y * 48; 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t5 = t3 + t4;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t2 * t5;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17742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7" name="Group 1"/>
          <p:cNvGraphicFramePr>
            <a:graphicFrameLocks noGrp="1"/>
          </p:cNvGraphicFramePr>
          <p:nvPr/>
        </p:nvGraphicFramePr>
        <p:xfrm>
          <a:off x="5930900" y="558800"/>
          <a:ext cx="1905000" cy="355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Arial Black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Black" charset="0"/>
                          <a:cs typeface="Courier New" pitchFamily="49" charset="0"/>
                          <a:sym typeface="Arial Black" charset="0"/>
                        </a:rPr>
                        <a:t>•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Arial Black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Black" charset="0"/>
                          <a:cs typeface="Courier New" pitchFamily="49" charset="0"/>
                          <a:sym typeface="Arial Black" charset="0"/>
                        </a:rPr>
                        <a:t>•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3" charset="0"/>
                        <a:cs typeface="Courier New" pitchFamily="49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Black" charset="0"/>
                          <a:cs typeface="Courier New" pitchFamily="49" charset="0"/>
                          <a:sym typeface="Arial Black" charset="0"/>
                        </a:rPr>
                        <a:t>•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16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12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Rtn Addr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Old 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ebp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518" name="Rectangle 6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Understanding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arith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19520" name="Line 64"/>
          <p:cNvSpPr>
            <a:spLocks noChangeShapeType="1"/>
          </p:cNvSpPr>
          <p:nvPr/>
        </p:nvSpPr>
        <p:spPr bwMode="auto">
          <a:xfrm flipH="1">
            <a:off x="7897813" y="38989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19521" name="Rectangle 65"/>
          <p:cNvSpPr>
            <a:spLocks/>
          </p:cNvSpPr>
          <p:nvPr/>
        </p:nvSpPr>
        <p:spPr bwMode="auto">
          <a:xfrm>
            <a:off x="8351838" y="3727450"/>
            <a:ext cx="638175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19522" name="Rectangle 66"/>
          <p:cNvSpPr>
            <a:spLocks/>
          </p:cNvSpPr>
          <p:nvPr/>
        </p:nvSpPr>
        <p:spPr bwMode="auto">
          <a:xfrm>
            <a:off x="5802313" y="1498600"/>
            <a:ext cx="665162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Offset</a:t>
            </a:r>
          </a:p>
        </p:txBody>
      </p:sp>
      <p:sp>
        <p:nvSpPr>
          <p:cNvPr id="19523" name="Rectangle 67"/>
          <p:cNvSpPr>
            <a:spLocks/>
          </p:cNvSpPr>
          <p:nvPr/>
        </p:nvSpPr>
        <p:spPr bwMode="auto">
          <a:xfrm>
            <a:off x="7897813" y="546100"/>
            <a:ext cx="593725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sp>
        <p:nvSpPr>
          <p:cNvPr id="19524" name="Rectangle 68"/>
          <p:cNvSpPr>
            <a:spLocks/>
          </p:cNvSpPr>
          <p:nvPr/>
        </p:nvSpPr>
        <p:spPr bwMode="auto">
          <a:xfrm>
            <a:off x="381000" y="1447800"/>
            <a:ext cx="4419600" cy="2895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arith(int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z)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x+y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t2 = z+t1;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t3 = x+4;</a:t>
            </a:r>
            <a:endParaRPr lang="en-US" sz="2400" b="1" dirty="0">
              <a:solidFill>
                <a:srgbClr val="00B0F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t4 = y * 48;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t5 = t3 + t4;</a:t>
            </a:r>
            <a:endParaRPr lang="en-US" sz="2400" b="1" dirty="0">
              <a:solidFill>
                <a:srgbClr val="00B0F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t2 * t5;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0" name="Rectangle 67"/>
          <p:cNvSpPr>
            <a:spLocks/>
          </p:cNvSpPr>
          <p:nvPr/>
        </p:nvSpPr>
        <p:spPr bwMode="auto">
          <a:xfrm>
            <a:off x="304800" y="4419600"/>
            <a:ext cx="7239000" cy="2108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 Bold" charset="0"/>
                <a:ea typeface="Monaco" charset="0"/>
                <a:cs typeface="Monaco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12(%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(%edx,%edx,2), %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y*3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b="1" dirty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sall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$4, %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*= 16 (t4)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4(%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ecx,%eax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t4 +x+4 (t5)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(t1)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16(%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z (t2)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imull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 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3651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8" name="Rectangle 6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Observations about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arith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953000" y="1219200"/>
            <a:ext cx="3962400" cy="312420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lvl="1"/>
            <a:r>
              <a:rPr lang="en-US" dirty="0"/>
              <a:t>Instructions in different order from C code</a:t>
            </a:r>
          </a:p>
          <a:p>
            <a:pPr lvl="1"/>
            <a:r>
              <a:rPr lang="en-US" dirty="0"/>
              <a:t>Some expressions require multiple instructions</a:t>
            </a:r>
          </a:p>
          <a:p>
            <a:pPr lvl="1"/>
            <a:r>
              <a:rPr lang="en-US" dirty="0"/>
              <a:t>Some instructions cover multiple expressions</a:t>
            </a:r>
          </a:p>
          <a:p>
            <a:pPr lvl="1"/>
            <a:r>
              <a:rPr lang="en-US" dirty="0"/>
              <a:t>Get exact same code when compile: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x+y+z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)*(x+4+48*y)</a:t>
            </a:r>
          </a:p>
        </p:txBody>
      </p:sp>
      <p:sp>
        <p:nvSpPr>
          <p:cNvPr id="70" name="Rectangle 67"/>
          <p:cNvSpPr>
            <a:spLocks/>
          </p:cNvSpPr>
          <p:nvPr/>
        </p:nvSpPr>
        <p:spPr bwMode="auto">
          <a:xfrm>
            <a:off x="304800" y="4419600"/>
            <a:ext cx="7239000" cy="2108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 Bold" charset="0"/>
                <a:ea typeface="Monaco" charset="0"/>
                <a:cs typeface="Monaco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12(%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(%edx,%edx,2), %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y*3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b="1" dirty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sall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$4, %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*= 16 (t4)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4(%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ecx,%eax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t4 +x+4 (t5)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(t1)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16(%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z (t2)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imull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 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</a:t>
            </a:r>
          </a:p>
        </p:txBody>
      </p:sp>
      <p:sp>
        <p:nvSpPr>
          <p:cNvPr id="8" name="Rectangle 68"/>
          <p:cNvSpPr>
            <a:spLocks/>
          </p:cNvSpPr>
          <p:nvPr/>
        </p:nvSpPr>
        <p:spPr bwMode="auto">
          <a:xfrm>
            <a:off x="381000" y="1447800"/>
            <a:ext cx="4419600" cy="2895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arith(int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z)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x+y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t2 = z+t1;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t3 = x+4;</a:t>
            </a:r>
            <a:endParaRPr lang="en-US" sz="2400" b="1" dirty="0">
              <a:solidFill>
                <a:srgbClr val="00B0F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t4 = y * 48;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t5 = t3 + t4;</a:t>
            </a:r>
            <a:endParaRPr lang="en-US" sz="2400" b="1" dirty="0">
              <a:solidFill>
                <a:srgbClr val="00B0F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t2 * t5;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88347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10668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226300" cy="573088"/>
          </a:xfrm>
        </p:spPr>
        <p:txBody>
          <a:bodyPr/>
          <a:lstStyle/>
          <a:p>
            <a:r>
              <a:rPr lang="en-US"/>
              <a:t>Assembly Programmer’s 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3352800"/>
            <a:ext cx="4624387" cy="3092450"/>
          </a:xfrm>
        </p:spPr>
        <p:txBody>
          <a:bodyPr/>
          <a:lstStyle/>
          <a:p>
            <a:pPr marL="227013" indent="-227013" defTabSz="895350">
              <a:buNone/>
              <a:tabLst>
                <a:tab pos="1371600" algn="l"/>
                <a:tab pos="4572000" algn="l"/>
              </a:tabLst>
            </a:pPr>
            <a:r>
              <a:rPr lang="en-US" sz="24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PC: Program counter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Address of next instruction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Called “</a:t>
            </a:r>
            <a:r>
              <a:rPr lang="en-US" sz="1800" b="1" dirty="0">
                <a:solidFill>
                  <a:srgbClr val="0070C0"/>
                </a:solidFill>
              </a:rPr>
              <a:t>EIP</a:t>
            </a:r>
            <a:r>
              <a:rPr lang="en-US" sz="1800" dirty="0"/>
              <a:t>” (IA32) or “RIP” (x86-64)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>
                <a:solidFill>
                  <a:srgbClr val="00B050"/>
                </a:solidFill>
              </a:rPr>
              <a:t>Register file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>
                <a:solidFill>
                  <a:srgbClr val="00B050"/>
                </a:solidFill>
              </a:rPr>
              <a:t>Heavily used 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Condition codes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Store status information about most recent arithmetic operation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409700" y="1981200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PC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371600"/>
            <a:ext cx="1371600" cy="7620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1066800"/>
            <a:ext cx="17526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324600" y="1730102"/>
            <a:ext cx="11430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Code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Data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Stack</a:t>
            </a: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7018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2352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768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2954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854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3876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B050"/>
                </a:solidFill>
                <a:latin typeface="Calibri" pitchFamily="34" charset="0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362200" y="2286000"/>
            <a:ext cx="13716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Condition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Codes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5372100" y="3702050"/>
            <a:ext cx="3619500" cy="1568450"/>
          </a:xfrm>
        </p:spPr>
        <p:txBody>
          <a:bodyPr/>
          <a:lstStyle/>
          <a:p>
            <a:pPr marL="292100" lvl="1" indent="-177800"/>
            <a:r>
              <a:rPr lang="en-US" sz="2000" b="1" dirty="0"/>
              <a:t>Memory</a:t>
            </a:r>
          </a:p>
          <a:p>
            <a:pPr marL="571500" lvl="2" indent="-165100"/>
            <a:r>
              <a:rPr lang="en-US" sz="1800" dirty="0"/>
              <a:t>Byte addressable array</a:t>
            </a:r>
          </a:p>
          <a:p>
            <a:pPr marL="571500" lvl="2" indent="-165100"/>
            <a:r>
              <a:rPr lang="en-US" sz="1800" dirty="0"/>
              <a:t>Code and user data</a:t>
            </a:r>
          </a:p>
          <a:p>
            <a:pPr marL="571500" lvl="2" indent="-165100"/>
            <a:r>
              <a:rPr lang="en-US" sz="1800" dirty="0"/>
              <a:t>Stack to support procedures</a:t>
            </a:r>
          </a:p>
          <a:p>
            <a:pPr marL="0" indent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329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Motivation: The Turing Machine!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>
                <a:hlinkClick r:id="rId2"/>
              </a:rPr>
              <a:t>http://www.youtube.com/watch?v=cYw2ewoO6c4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5617318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Control: Condition codes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12474116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Processor State (IA32, Partial)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3340100" cy="5435600"/>
          </a:xfrm>
          <a:ln/>
        </p:spPr>
        <p:txBody>
          <a:bodyPr/>
          <a:lstStyle/>
          <a:p>
            <a:r>
              <a:rPr lang="en-US"/>
              <a:t>Information about currently executing program</a:t>
            </a:r>
          </a:p>
          <a:p>
            <a:pPr marL="552450" lvl="1"/>
            <a:r>
              <a:rPr lang="en-US"/>
              <a:t>Temporary data</a:t>
            </a:r>
            <a:br>
              <a:rPr lang="en-US"/>
            </a:br>
            <a:r>
              <a:rPr lang="en-US"/>
              <a:t>(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%eax</a:t>
            </a:r>
            <a:r>
              <a:rPr lang="en-US"/>
              <a:t>, … )</a:t>
            </a:r>
          </a:p>
          <a:p>
            <a:pPr marL="552450" lvl="1"/>
            <a:r>
              <a:rPr lang="en-US"/>
              <a:t>Location of runtime stack</a:t>
            </a:r>
            <a:br>
              <a:rPr lang="en-US"/>
            </a:br>
            <a:r>
              <a:rPr lang="en-US"/>
              <a:t>(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  <a:r>
              <a:rPr lang="en-US"/>
              <a:t>,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  <a:r>
              <a:rPr lang="en-US"/>
              <a:t> )</a:t>
            </a:r>
          </a:p>
          <a:p>
            <a:pPr marL="552450" lvl="1"/>
            <a:r>
              <a:rPr lang="en-US"/>
              <a:t>Location of current code control point</a:t>
            </a:r>
            <a:br>
              <a:rPr lang="en-US"/>
            </a:br>
            <a:r>
              <a:rPr lang="en-US"/>
              <a:t>(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%eip</a:t>
            </a:r>
            <a:r>
              <a:rPr lang="en-US"/>
              <a:t>, … )</a:t>
            </a:r>
          </a:p>
          <a:p>
            <a:pPr marL="552450" lvl="1"/>
            <a:r>
              <a:rPr lang="en-US"/>
              <a:t>Status of recent tests</a:t>
            </a:r>
            <a:br>
              <a:rPr lang="en-US"/>
            </a:br>
            <a:r>
              <a:rPr lang="en-US"/>
              <a:t>( </a:t>
            </a:r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CF, ZF, SF, OF</a:t>
            </a:r>
            <a:r>
              <a:rPr lang="en-US"/>
              <a:t> )</a:t>
            </a:r>
          </a:p>
        </p:txBody>
      </p:sp>
      <p:sp>
        <p:nvSpPr>
          <p:cNvPr id="33797" name="Rectangle 5"/>
          <p:cNvSpPr>
            <a:spLocks/>
          </p:cNvSpPr>
          <p:nvPr/>
        </p:nvSpPr>
        <p:spPr bwMode="auto">
          <a:xfrm>
            <a:off x="3911600" y="5334000"/>
            <a:ext cx="2540000" cy="381000"/>
          </a:xfrm>
          <a:prstGeom prst="rect">
            <a:avLst/>
          </a:prstGeom>
          <a:solidFill>
            <a:srgbClr val="D6D6F4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%eip</a:t>
            </a:r>
          </a:p>
        </p:txBody>
      </p:sp>
      <p:sp>
        <p:nvSpPr>
          <p:cNvPr id="33798" name="Rectangle 6"/>
          <p:cNvSpPr>
            <a:spLocks/>
          </p:cNvSpPr>
          <p:nvPr/>
        </p:nvSpPr>
        <p:spPr bwMode="auto">
          <a:xfrm>
            <a:off x="6996113" y="2362200"/>
            <a:ext cx="1836737" cy="6858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General purpose</a:t>
            </a:r>
            <a:endParaRPr lang="en-US" sz="42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</p:txBody>
      </p:sp>
      <p:sp>
        <p:nvSpPr>
          <p:cNvPr id="33799" name="Rectangle 7"/>
          <p:cNvSpPr>
            <a:spLocks/>
          </p:cNvSpPr>
          <p:nvPr/>
        </p:nvSpPr>
        <p:spPr bwMode="auto">
          <a:xfrm>
            <a:off x="6554788" y="4102100"/>
            <a:ext cx="18986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Current stack top</a:t>
            </a:r>
          </a:p>
        </p:txBody>
      </p:sp>
      <p:sp>
        <p:nvSpPr>
          <p:cNvPr id="33800" name="Rectangle 8"/>
          <p:cNvSpPr>
            <a:spLocks/>
          </p:cNvSpPr>
          <p:nvPr/>
        </p:nvSpPr>
        <p:spPr bwMode="auto">
          <a:xfrm>
            <a:off x="6572250" y="4554538"/>
            <a:ext cx="2163763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Current stack frame</a:t>
            </a:r>
          </a:p>
        </p:txBody>
      </p:sp>
      <p:sp>
        <p:nvSpPr>
          <p:cNvPr id="33801" name="Rectangle 9"/>
          <p:cNvSpPr>
            <a:spLocks/>
          </p:cNvSpPr>
          <p:nvPr/>
        </p:nvSpPr>
        <p:spPr bwMode="auto">
          <a:xfrm>
            <a:off x="6570663" y="5313363"/>
            <a:ext cx="20637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Instruction pointer</a:t>
            </a:r>
          </a:p>
        </p:txBody>
      </p:sp>
      <p:sp>
        <p:nvSpPr>
          <p:cNvPr id="33802" name="Rectangle 10"/>
          <p:cNvSpPr>
            <a:spLocks/>
          </p:cNvSpPr>
          <p:nvPr/>
        </p:nvSpPr>
        <p:spPr bwMode="auto">
          <a:xfrm>
            <a:off x="3905250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CF</a:t>
            </a:r>
          </a:p>
        </p:txBody>
      </p:sp>
      <p:sp>
        <p:nvSpPr>
          <p:cNvPr id="33803" name="Rectangle 11"/>
          <p:cNvSpPr>
            <a:spLocks/>
          </p:cNvSpPr>
          <p:nvPr/>
        </p:nvSpPr>
        <p:spPr bwMode="auto">
          <a:xfrm>
            <a:off x="4578350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ZF</a:t>
            </a:r>
          </a:p>
        </p:txBody>
      </p:sp>
      <p:sp>
        <p:nvSpPr>
          <p:cNvPr id="33804" name="Rectangle 12"/>
          <p:cNvSpPr>
            <a:spLocks/>
          </p:cNvSpPr>
          <p:nvPr/>
        </p:nvSpPr>
        <p:spPr bwMode="auto">
          <a:xfrm>
            <a:off x="5251450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SF</a:t>
            </a:r>
          </a:p>
        </p:txBody>
      </p:sp>
      <p:sp>
        <p:nvSpPr>
          <p:cNvPr id="33805" name="Rectangle 13"/>
          <p:cNvSpPr>
            <a:spLocks/>
          </p:cNvSpPr>
          <p:nvPr/>
        </p:nvSpPr>
        <p:spPr bwMode="auto">
          <a:xfrm>
            <a:off x="5924550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OF</a:t>
            </a:r>
          </a:p>
        </p:txBody>
      </p:sp>
      <p:sp>
        <p:nvSpPr>
          <p:cNvPr id="33806" name="Rectangle 14"/>
          <p:cNvSpPr>
            <a:spLocks/>
          </p:cNvSpPr>
          <p:nvPr/>
        </p:nvSpPr>
        <p:spPr bwMode="auto">
          <a:xfrm>
            <a:off x="6580188" y="6019800"/>
            <a:ext cx="2654300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C00000"/>
                </a:solidFill>
                <a:ea typeface="Calibri Bold" charset="0"/>
                <a:cs typeface="Calibri Bold" charset="0"/>
                <a:sym typeface="Calibri Bold" charset="0"/>
              </a:rPr>
              <a:t>Condition codes</a:t>
            </a:r>
          </a:p>
        </p:txBody>
      </p:sp>
      <p:grpSp>
        <p:nvGrpSpPr>
          <p:cNvPr id="33807" name="Group 15"/>
          <p:cNvGrpSpPr>
            <a:grpSpLocks/>
          </p:cNvGrpSpPr>
          <p:nvPr/>
        </p:nvGrpSpPr>
        <p:grpSpPr bwMode="auto">
          <a:xfrm>
            <a:off x="3911600" y="1370013"/>
            <a:ext cx="2540000" cy="3581400"/>
            <a:chOff x="0" y="0"/>
            <a:chExt cx="1600" cy="2255"/>
          </a:xfrm>
        </p:grpSpPr>
        <p:sp>
          <p:nvSpPr>
            <p:cNvPr id="33808" name="Rectangle 16"/>
            <p:cNvSpPr>
              <a:spLocks/>
            </p:cNvSpPr>
            <p:nvPr/>
          </p:nvSpPr>
          <p:spPr bwMode="auto">
            <a:xfrm>
              <a:off x="0" y="0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%eax</a:t>
              </a:r>
            </a:p>
          </p:txBody>
        </p:sp>
        <p:sp>
          <p:nvSpPr>
            <p:cNvPr id="33809" name="Rectangle 17"/>
            <p:cNvSpPr>
              <a:spLocks/>
            </p:cNvSpPr>
            <p:nvPr/>
          </p:nvSpPr>
          <p:spPr bwMode="auto">
            <a:xfrm>
              <a:off x="0" y="288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%ecx</a:t>
              </a:r>
            </a:p>
          </p:txBody>
        </p:sp>
        <p:sp>
          <p:nvSpPr>
            <p:cNvPr id="33810" name="Rectangle 18"/>
            <p:cNvSpPr>
              <a:spLocks/>
            </p:cNvSpPr>
            <p:nvPr/>
          </p:nvSpPr>
          <p:spPr bwMode="auto">
            <a:xfrm>
              <a:off x="0" y="576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%edx</a:t>
              </a:r>
            </a:p>
          </p:txBody>
        </p:sp>
        <p:sp>
          <p:nvSpPr>
            <p:cNvPr id="33811" name="Rectangle 19"/>
            <p:cNvSpPr>
              <a:spLocks/>
            </p:cNvSpPr>
            <p:nvPr/>
          </p:nvSpPr>
          <p:spPr bwMode="auto">
            <a:xfrm>
              <a:off x="0" y="864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%ebx</a:t>
              </a:r>
            </a:p>
          </p:txBody>
        </p:sp>
        <p:sp>
          <p:nvSpPr>
            <p:cNvPr id="33812" name="Rectangle 20"/>
            <p:cNvSpPr>
              <a:spLocks/>
            </p:cNvSpPr>
            <p:nvPr/>
          </p:nvSpPr>
          <p:spPr bwMode="auto">
            <a:xfrm>
              <a:off x="0" y="1152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%esi</a:t>
              </a:r>
            </a:p>
          </p:txBody>
        </p:sp>
        <p:sp>
          <p:nvSpPr>
            <p:cNvPr id="33813" name="Rectangle 21"/>
            <p:cNvSpPr>
              <a:spLocks/>
            </p:cNvSpPr>
            <p:nvPr/>
          </p:nvSpPr>
          <p:spPr bwMode="auto">
            <a:xfrm>
              <a:off x="0" y="1440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%edi</a:t>
              </a:r>
            </a:p>
          </p:txBody>
        </p:sp>
        <p:sp>
          <p:nvSpPr>
            <p:cNvPr id="33814" name="Rectangle 22"/>
            <p:cNvSpPr>
              <a:spLocks/>
            </p:cNvSpPr>
            <p:nvPr/>
          </p:nvSpPr>
          <p:spPr bwMode="auto">
            <a:xfrm>
              <a:off x="0" y="1728"/>
              <a:ext cx="1600" cy="240"/>
            </a:xfrm>
            <a:prstGeom prst="rect">
              <a:avLst/>
            </a:prstGeom>
            <a:solidFill>
              <a:srgbClr val="EFBFB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  <p:sp>
          <p:nvSpPr>
            <p:cNvPr id="33815" name="Rectangle 23"/>
            <p:cNvSpPr>
              <a:spLocks/>
            </p:cNvSpPr>
            <p:nvPr/>
          </p:nvSpPr>
          <p:spPr bwMode="auto">
            <a:xfrm>
              <a:off x="0" y="2015"/>
              <a:ext cx="1600" cy="240"/>
            </a:xfrm>
            <a:prstGeom prst="rect">
              <a:avLst/>
            </a:prstGeom>
            <a:solidFill>
              <a:srgbClr val="EFBFB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</p:grpSp>
      <p:sp>
        <p:nvSpPr>
          <p:cNvPr id="33816" name="AutoShape 24"/>
          <p:cNvSpPr>
            <a:spLocks/>
          </p:cNvSpPr>
          <p:nvPr/>
        </p:nvSpPr>
        <p:spPr bwMode="auto">
          <a:xfrm>
            <a:off x="6553200" y="1371600"/>
            <a:ext cx="269875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576"/>
                  <a:pt x="10800" y="1286"/>
                </a:cubicBezTo>
                <a:lnTo>
                  <a:pt x="10800" y="9514"/>
                </a:lnTo>
                <a:cubicBezTo>
                  <a:pt x="10800" y="10224"/>
                  <a:pt x="15635" y="10800"/>
                  <a:pt x="21600" y="10800"/>
                </a:cubicBezTo>
                <a:cubicBezTo>
                  <a:pt x="15635" y="10800"/>
                  <a:pt x="10800" y="11376"/>
                  <a:pt x="10800" y="12086"/>
                </a:cubicBezTo>
                <a:lnTo>
                  <a:pt x="10800" y="20314"/>
                </a:lnTo>
                <a:cubicBezTo>
                  <a:pt x="10800" y="2102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94295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 Codes (Implicit Setting)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Single bit registers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</a:t>
            </a:r>
            <a:r>
              <a:rPr lang="en-US" dirty="0"/>
              <a:t>	 Carry Flag (for unsigned)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dirty="0"/>
              <a:t>  Sign Flag (for signed)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</a:t>
            </a:r>
            <a:r>
              <a:rPr lang="en-US" dirty="0"/>
              <a:t>	 Zero Flag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dirty="0"/>
              <a:t>  Overflow Flag (for signed)</a:t>
            </a:r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Implicitly set (think of it as side effect) by arithmetic operations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Example: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addl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/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addq</a:t>
            </a:r>
            <a:r>
              <a:rPr lang="en-US" dirty="0"/>
              <a:t>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 err="1"/>
              <a:t>,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/>
              <a:t> ↔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a+b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dirty="0"/>
              <a:t> if carry out from most significant bit (unsigned overflow)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== 0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&lt; 0</a:t>
            </a:r>
            <a:r>
              <a:rPr lang="en-US" dirty="0"/>
              <a:t> (as signed)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dirty="0"/>
              <a:t> if two’s-complement (signed) overflow</a:t>
            </a:r>
            <a:br>
              <a:rPr lang="en-US" dirty="0"/>
            </a:b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b&gt;0 &amp;&amp; t&lt;0) || (a&lt;0 &amp;&amp; b&lt;0 &amp;&amp; t&gt;=0)</a:t>
            </a: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Not set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lea</a:t>
            </a:r>
            <a:r>
              <a:rPr lang="en-US" dirty="0"/>
              <a:t> instruction</a:t>
            </a:r>
          </a:p>
        </p:txBody>
      </p:sp>
    </p:spTree>
    <p:extLst>
      <p:ext uri="{BB962C8B-B14F-4D97-AF65-F5344CB8AC3E}">
        <p14:creationId xmlns:p14="http://schemas.microsoft.com/office/powerpoint/2010/main" val="182309675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(Explicit Setting: Compare)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Explicit Setting by Compare Instruction</a:t>
            </a:r>
          </a:p>
          <a:p>
            <a:pPr marL="317500" lvl="1" indent="0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cmpl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dirty="0"/>
          </a:p>
          <a:p>
            <a:pPr marL="317500" lvl="1" indent="0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cmpl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a-b</a:t>
            </a:r>
            <a:r>
              <a:rPr lang="en-US" dirty="0"/>
              <a:t> without setting destination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dirty="0"/>
              <a:t> if carry out from most significant bit (used for unsigned comparisons)</a:t>
            </a:r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dirty="0"/>
              <a:t> (as signed)</a:t>
            </a:r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dirty="0"/>
              <a:t> if two’s-complement (signed) overflow</a:t>
            </a:r>
            <a:br>
              <a:rPr lang="en-US" dirty="0"/>
            </a:b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b&lt;0 &amp;&amp; (a-b)&lt;0) || (a&lt;0 &amp;&amp; b&gt;0 &amp;&amp; (a-b)&gt;0)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557792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(Explicit Setting: Test)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Explicit Setting by Test instruction</a:t>
            </a:r>
          </a:p>
          <a:p>
            <a:pPr marL="317500" lvl="1" indent="0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testl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br>
              <a:rPr lang="en-US" dirty="0"/>
            </a:b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testl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/>
              <a:t> without setting destination 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/>
              <a:t>Sets condition codes based on value of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 dirty="0"/>
              <a:t> &amp;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endParaRPr lang="en-US" dirty="0"/>
          </a:p>
          <a:p>
            <a:pPr marL="317500" lvl="1" indent="0"/>
            <a:r>
              <a:rPr lang="en-US" dirty="0"/>
              <a:t>Useful to have one of the operands be a mask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== 0</a:t>
            </a:r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&lt; 0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751498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Reading Condition Codes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SetX Instructions</a:t>
            </a:r>
          </a:p>
          <a:p>
            <a:pPr marL="552450" lvl="1"/>
            <a:r>
              <a:rPr lang="en-US"/>
              <a:t>Set single byte based on combinations of condition codes</a:t>
            </a:r>
          </a:p>
        </p:txBody>
      </p:sp>
      <p:graphicFrame>
        <p:nvGraphicFramePr>
          <p:cNvPr id="37893" name="Group 5"/>
          <p:cNvGraphicFramePr>
            <a:graphicFrameLocks noGrp="1"/>
          </p:cNvGraphicFramePr>
          <p:nvPr/>
        </p:nvGraphicFramePr>
        <p:xfrm>
          <a:off x="1295400" y="2493963"/>
          <a:ext cx="6096000" cy="3576320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seta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setb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433792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304800" y="5410200"/>
            <a:ext cx="5791200" cy="1117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12(%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y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,8(%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	# Compare x : y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%al	# al = x &gt; y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al,%eax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Zero rest of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8914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Reading Condition Codes (Cont.)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1155700"/>
            <a:ext cx="5880100" cy="3327400"/>
          </a:xfrm>
          <a:ln/>
        </p:spPr>
        <p:txBody>
          <a:bodyPr/>
          <a:lstStyle/>
          <a:p>
            <a:r>
              <a:rPr lang="en-US" dirty="0" err="1"/>
              <a:t>SetX</a:t>
            </a:r>
            <a:r>
              <a:rPr lang="en-US" dirty="0"/>
              <a:t> Instructions: </a:t>
            </a:r>
          </a:p>
          <a:p>
            <a:pPr marL="552450" lvl="1"/>
            <a:r>
              <a:rPr lang="en-US" dirty="0"/>
              <a:t>Set single byte based on combination of condition codes</a:t>
            </a:r>
          </a:p>
          <a:p>
            <a:r>
              <a:rPr lang="en-US" dirty="0"/>
              <a:t>One of 8 addressable byte registers</a:t>
            </a:r>
          </a:p>
          <a:p>
            <a:pPr marL="552450" lvl="1"/>
            <a:r>
              <a:rPr lang="en-US" dirty="0"/>
              <a:t>Does not alter remaining 3 bytes</a:t>
            </a:r>
          </a:p>
          <a:p>
            <a:pPr marL="552450" lvl="1"/>
            <a:r>
              <a:rPr lang="en-US" dirty="0"/>
              <a:t>Typically use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movzbl</a:t>
            </a:r>
            <a:r>
              <a:rPr lang="en-US" dirty="0"/>
              <a:t> to finish job</a:t>
            </a:r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763588" y="3505200"/>
            <a:ext cx="31242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8923" name="Rectangle 11"/>
          <p:cNvSpPr>
            <a:spLocks/>
          </p:cNvSpPr>
          <p:nvPr/>
        </p:nvSpPr>
        <p:spPr bwMode="auto">
          <a:xfrm>
            <a:off x="277813" y="4795838"/>
            <a:ext cx="116840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Body</a:t>
            </a:r>
          </a:p>
        </p:txBody>
      </p:sp>
      <p:graphicFrame>
        <p:nvGraphicFramePr>
          <p:cNvPr id="38924" name="Group 12"/>
          <p:cNvGraphicFramePr>
            <a:graphicFrameLocks noGrp="1"/>
          </p:cNvGraphicFramePr>
          <p:nvPr/>
        </p:nvGraphicFramePr>
        <p:xfrm>
          <a:off x="6388100" y="1143000"/>
          <a:ext cx="2540000" cy="5638800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%eax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%ah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%al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%ecx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%ch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%cl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%edx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%dh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%dl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%ebx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%bh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%bl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06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%esi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06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%edi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606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%esp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606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ebp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923097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branches and moves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92287454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9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Jumping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863600"/>
          </a:xfrm>
          <a:ln/>
        </p:spPr>
        <p:txBody>
          <a:bodyPr/>
          <a:lstStyle/>
          <a:p>
            <a:r>
              <a:rPr lang="en-US" dirty="0" err="1"/>
              <a:t>jX</a:t>
            </a:r>
            <a:r>
              <a:rPr lang="en-US" dirty="0"/>
              <a:t> Instructions</a:t>
            </a:r>
          </a:p>
          <a:p>
            <a:pPr marL="552450" lvl="1"/>
            <a:r>
              <a:rPr lang="en-US" dirty="0"/>
              <a:t>Jump to different part of code depending on condition codes</a:t>
            </a:r>
          </a:p>
        </p:txBody>
      </p:sp>
      <p:graphicFrame>
        <p:nvGraphicFramePr>
          <p:cNvPr id="40965" name="Group 5"/>
          <p:cNvGraphicFramePr>
            <a:graphicFrameLocks noGrp="1"/>
          </p:cNvGraphicFramePr>
          <p:nvPr/>
        </p:nvGraphicFramePr>
        <p:xfrm>
          <a:off x="1511300" y="2433638"/>
          <a:ext cx="6096000" cy="3901440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jX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jmp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Unconditional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jb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419364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</a:t>
            </a:r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08000" y="13970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&gt; y) {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result = x-y;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 else {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result = y-x;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4445000" y="1397000"/>
            <a:ext cx="4394200" cy="4813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  <a:endParaRPr lang="en-US" sz="42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pushl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42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42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8(%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sz="42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12(%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42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sz="42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.L6</a:t>
            </a:r>
            <a:endParaRPr lang="en-US" sz="4200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sz="42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jmp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.L7</a:t>
            </a:r>
            <a:endParaRPr lang="en-US" sz="4200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.L6:</a:t>
            </a:r>
            <a:endParaRPr lang="en-US" sz="4200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.L7:</a:t>
            </a:r>
            <a:endParaRPr lang="en-US" sz="4200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popl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ret</a:t>
            </a:r>
          </a:p>
        </p:txBody>
      </p:sp>
      <p:sp>
        <p:nvSpPr>
          <p:cNvPr id="43014" name="AutoShape 6"/>
          <p:cNvSpPr>
            <a:spLocks/>
          </p:cNvSpPr>
          <p:nvPr/>
        </p:nvSpPr>
        <p:spPr bwMode="auto">
          <a:xfrm>
            <a:off x="7848600" y="2362200"/>
            <a:ext cx="304800" cy="914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04"/>
                  <a:pt x="10800" y="1350"/>
                </a:cubicBezTo>
                <a:lnTo>
                  <a:pt x="10800" y="9450"/>
                </a:lnTo>
                <a:cubicBezTo>
                  <a:pt x="10800" y="10196"/>
                  <a:pt x="15635" y="10800"/>
                  <a:pt x="21600" y="10800"/>
                </a:cubicBezTo>
                <a:cubicBezTo>
                  <a:pt x="15635" y="10800"/>
                  <a:pt x="10800" y="11404"/>
                  <a:pt x="10800" y="12150"/>
                </a:cubicBezTo>
                <a:lnTo>
                  <a:pt x="10800" y="20250"/>
                </a:lnTo>
                <a:cubicBezTo>
                  <a:pt x="10800" y="20996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3015" name="Rectangle 7"/>
          <p:cNvSpPr>
            <a:spLocks/>
          </p:cNvSpPr>
          <p:nvPr/>
        </p:nvSpPr>
        <p:spPr bwMode="auto">
          <a:xfrm>
            <a:off x="8215313" y="2941638"/>
            <a:ext cx="674687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Body1</a:t>
            </a:r>
          </a:p>
        </p:txBody>
      </p:sp>
      <p:sp>
        <p:nvSpPr>
          <p:cNvPr id="43016" name="AutoShape 8"/>
          <p:cNvSpPr>
            <a:spLocks/>
          </p:cNvSpPr>
          <p:nvPr/>
        </p:nvSpPr>
        <p:spPr bwMode="auto">
          <a:xfrm>
            <a:off x="7848600" y="1752600"/>
            <a:ext cx="228600" cy="533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1957"/>
                  <a:pt x="10800" y="4371"/>
                </a:cubicBezTo>
                <a:lnTo>
                  <a:pt x="10800" y="6429"/>
                </a:lnTo>
                <a:cubicBezTo>
                  <a:pt x="10800" y="8843"/>
                  <a:pt x="15635" y="10800"/>
                  <a:pt x="21600" y="10800"/>
                </a:cubicBezTo>
                <a:cubicBezTo>
                  <a:pt x="15635" y="10800"/>
                  <a:pt x="10800" y="12757"/>
                  <a:pt x="10800" y="15171"/>
                </a:cubicBezTo>
                <a:lnTo>
                  <a:pt x="10800" y="17229"/>
                </a:lnTo>
                <a:cubicBezTo>
                  <a:pt x="10800" y="19643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3017" name="Rectangle 9"/>
          <p:cNvSpPr>
            <a:spLocks/>
          </p:cNvSpPr>
          <p:nvPr/>
        </p:nvSpPr>
        <p:spPr bwMode="auto">
          <a:xfrm>
            <a:off x="8215313" y="1828800"/>
            <a:ext cx="62230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Setup</a:t>
            </a:r>
          </a:p>
        </p:txBody>
      </p:sp>
      <p:sp>
        <p:nvSpPr>
          <p:cNvPr id="43018" name="AutoShape 10"/>
          <p:cNvSpPr>
            <a:spLocks/>
          </p:cNvSpPr>
          <p:nvPr/>
        </p:nvSpPr>
        <p:spPr bwMode="auto">
          <a:xfrm>
            <a:off x="7848600" y="4419600"/>
            <a:ext cx="304800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1612"/>
                  <a:pt x="10800" y="3600"/>
                </a:cubicBezTo>
                <a:lnTo>
                  <a:pt x="10800" y="7200"/>
                </a:lnTo>
                <a:cubicBezTo>
                  <a:pt x="10800" y="9188"/>
                  <a:pt x="15635" y="10800"/>
                  <a:pt x="21600" y="10800"/>
                </a:cubicBezTo>
                <a:cubicBezTo>
                  <a:pt x="15635" y="10800"/>
                  <a:pt x="10800" y="12412"/>
                  <a:pt x="10800" y="14400"/>
                </a:cubicBezTo>
                <a:lnTo>
                  <a:pt x="10800" y="18000"/>
                </a:lnTo>
                <a:cubicBezTo>
                  <a:pt x="10800" y="19988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3019" name="Rectangle 11"/>
          <p:cNvSpPr>
            <a:spLocks/>
          </p:cNvSpPr>
          <p:nvPr/>
        </p:nvSpPr>
        <p:spPr bwMode="auto">
          <a:xfrm>
            <a:off x="8215313" y="5207000"/>
            <a:ext cx="628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Finish</a:t>
            </a:r>
          </a:p>
        </p:txBody>
      </p:sp>
      <p:sp>
        <p:nvSpPr>
          <p:cNvPr id="43020" name="AutoShape 12"/>
          <p:cNvSpPr>
            <a:spLocks/>
          </p:cNvSpPr>
          <p:nvPr/>
        </p:nvSpPr>
        <p:spPr bwMode="auto">
          <a:xfrm>
            <a:off x="7848600" y="5105400"/>
            <a:ext cx="304800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1612"/>
                  <a:pt x="10800" y="3600"/>
                </a:cubicBezTo>
                <a:lnTo>
                  <a:pt x="10800" y="7200"/>
                </a:lnTo>
                <a:cubicBezTo>
                  <a:pt x="10800" y="9188"/>
                  <a:pt x="15635" y="10800"/>
                  <a:pt x="21600" y="10800"/>
                </a:cubicBezTo>
                <a:cubicBezTo>
                  <a:pt x="15635" y="10800"/>
                  <a:pt x="10800" y="12412"/>
                  <a:pt x="10800" y="14400"/>
                </a:cubicBezTo>
                <a:lnTo>
                  <a:pt x="10800" y="18000"/>
                </a:lnTo>
                <a:cubicBezTo>
                  <a:pt x="10800" y="19988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3021" name="Rectangle 13"/>
          <p:cNvSpPr>
            <a:spLocks/>
          </p:cNvSpPr>
          <p:nvPr/>
        </p:nvSpPr>
        <p:spPr bwMode="auto">
          <a:xfrm>
            <a:off x="8215313" y="4495800"/>
            <a:ext cx="7886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Body2b</a:t>
            </a:r>
          </a:p>
        </p:txBody>
      </p:sp>
      <p:sp>
        <p:nvSpPr>
          <p:cNvPr id="15" name="AutoShape 6"/>
          <p:cNvSpPr>
            <a:spLocks/>
          </p:cNvSpPr>
          <p:nvPr/>
        </p:nvSpPr>
        <p:spPr bwMode="auto">
          <a:xfrm>
            <a:off x="7848600" y="3276600"/>
            <a:ext cx="304800" cy="914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04"/>
                  <a:pt x="10800" y="1350"/>
                </a:cubicBezTo>
                <a:lnTo>
                  <a:pt x="10800" y="9450"/>
                </a:lnTo>
                <a:cubicBezTo>
                  <a:pt x="10800" y="10196"/>
                  <a:pt x="15635" y="10800"/>
                  <a:pt x="21600" y="10800"/>
                </a:cubicBezTo>
                <a:cubicBezTo>
                  <a:pt x="15635" y="10800"/>
                  <a:pt x="10800" y="11404"/>
                  <a:pt x="10800" y="12150"/>
                </a:cubicBezTo>
                <a:lnTo>
                  <a:pt x="10800" y="20250"/>
                </a:lnTo>
                <a:cubicBezTo>
                  <a:pt x="10800" y="20996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" name="Rectangle 13"/>
          <p:cNvSpPr>
            <a:spLocks/>
          </p:cNvSpPr>
          <p:nvPr/>
        </p:nvSpPr>
        <p:spPr bwMode="auto">
          <a:xfrm>
            <a:off x="8229600" y="3530600"/>
            <a:ext cx="77745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Body2a</a:t>
            </a:r>
          </a:p>
        </p:txBody>
      </p:sp>
    </p:spTree>
    <p:extLst>
      <p:ext uri="{BB962C8B-B14F-4D97-AF65-F5344CB8AC3E}">
        <p14:creationId xmlns:p14="http://schemas.microsoft.com/office/powerpoint/2010/main" val="19130870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/>
      <p:bldP spid="43014" grpId="0" animBg="1"/>
      <p:bldP spid="43015" grpId="0"/>
      <p:bldP spid="43016" grpId="0" animBg="1"/>
      <p:bldP spid="43017" grpId="0"/>
      <p:bldP spid="43018" grpId="0" animBg="1"/>
      <p:bldP spid="43019" grpId="0"/>
      <p:bldP spid="43020" grpId="0" animBg="1"/>
      <p:bldP spid="43021" grpId="0"/>
      <p:bldP spid="15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ChangeArrowheads="1"/>
          </p:cNvSpPr>
          <p:nvPr/>
        </p:nvSpPr>
        <p:spPr bwMode="auto">
          <a:xfrm>
            <a:off x="1524000" y="1409700"/>
            <a:ext cx="1905000" cy="4724400"/>
          </a:xfrm>
          <a:prstGeom prst="rect">
            <a:avLst/>
          </a:prstGeom>
          <a:solidFill>
            <a:srgbClr val="CFC183"/>
          </a:solidFill>
          <a:ln w="25400" algn="ctr">
            <a:noFill/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274638" y="325438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/>
              <a:t>Intel x86 Processors: Overview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905000" y="1409700"/>
            <a:ext cx="1524000" cy="3581400"/>
          </a:xfrm>
          <a:prstGeom prst="rect">
            <a:avLst/>
          </a:prstGeom>
          <a:solidFill>
            <a:srgbClr val="DDD3A7"/>
          </a:solidFill>
          <a:ln w="25400" algn="ctr">
            <a:noFill/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149" name="TextBox 6"/>
          <p:cNvSpPr txBox="1">
            <a:spLocks noChangeArrowheads="1"/>
          </p:cNvSpPr>
          <p:nvPr/>
        </p:nvSpPr>
        <p:spPr bwMode="auto">
          <a:xfrm>
            <a:off x="1582021" y="4937125"/>
            <a:ext cx="18469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X86-64 / EM64t</a:t>
            </a:r>
          </a:p>
        </p:txBody>
      </p: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2286000" y="1409700"/>
            <a:ext cx="1143000" cy="914400"/>
          </a:xfrm>
          <a:prstGeom prst="rect">
            <a:avLst/>
          </a:prstGeom>
          <a:solidFill>
            <a:srgbClr val="EAE4C8"/>
          </a:solidFill>
          <a:ln w="25400" algn="ctr">
            <a:noFill/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151" name="TextBox 10"/>
          <p:cNvSpPr txBox="1">
            <a:spLocks noChangeArrowheads="1"/>
          </p:cNvSpPr>
          <p:nvPr/>
        </p:nvSpPr>
        <p:spPr bwMode="auto">
          <a:xfrm>
            <a:off x="1981200" y="2305050"/>
            <a:ext cx="15183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X86-32/IA32</a:t>
            </a:r>
          </a:p>
        </p:txBody>
      </p:sp>
      <p:sp>
        <p:nvSpPr>
          <p:cNvPr id="6152" name="TextBox 11"/>
          <p:cNvSpPr txBox="1">
            <a:spLocks noChangeArrowheads="1"/>
          </p:cNvSpPr>
          <p:nvPr/>
        </p:nvSpPr>
        <p:spPr bwMode="auto">
          <a:xfrm>
            <a:off x="2565400" y="1371600"/>
            <a:ext cx="9236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X86-16</a:t>
            </a:r>
          </a:p>
        </p:txBody>
      </p:sp>
      <p:cxnSp>
        <p:nvCxnSpPr>
          <p:cNvPr id="6155" name="Straight Connector 15"/>
          <p:cNvCxnSpPr>
            <a:cxnSpLocks noChangeShapeType="1"/>
          </p:cNvCxnSpPr>
          <p:nvPr/>
        </p:nvCxnSpPr>
        <p:spPr bwMode="auto">
          <a:xfrm>
            <a:off x="3429000" y="2324100"/>
            <a:ext cx="2667000" cy="1588"/>
          </a:xfrm>
          <a:prstGeom prst="line">
            <a:avLst/>
          </a:prstGeom>
          <a:noFill/>
          <a:ln w="12700" algn="ctr">
            <a:solidFill>
              <a:srgbClr val="C0B46C"/>
            </a:solidFill>
            <a:round/>
            <a:headEnd/>
            <a:tailEnd/>
          </a:ln>
        </p:spPr>
      </p:cxnSp>
      <p:cxnSp>
        <p:nvCxnSpPr>
          <p:cNvPr id="6156" name="Straight Connector 18"/>
          <p:cNvCxnSpPr>
            <a:cxnSpLocks noChangeShapeType="1"/>
          </p:cNvCxnSpPr>
          <p:nvPr/>
        </p:nvCxnSpPr>
        <p:spPr bwMode="auto">
          <a:xfrm>
            <a:off x="3429000" y="4991100"/>
            <a:ext cx="2743200" cy="1588"/>
          </a:xfrm>
          <a:prstGeom prst="line">
            <a:avLst/>
          </a:prstGeom>
          <a:noFill/>
          <a:ln w="12700" algn="ctr">
            <a:solidFill>
              <a:srgbClr val="C0B46C"/>
            </a:solidFill>
            <a:round/>
            <a:headEnd/>
            <a:tailEnd/>
          </a:ln>
        </p:spPr>
      </p:cxnSp>
      <p:sp>
        <p:nvSpPr>
          <p:cNvPr id="6157" name="TextBox 19"/>
          <p:cNvSpPr txBox="1">
            <a:spLocks noChangeArrowheads="1"/>
          </p:cNvSpPr>
          <p:nvPr/>
        </p:nvSpPr>
        <p:spPr bwMode="auto">
          <a:xfrm>
            <a:off x="4724400" y="1400175"/>
            <a:ext cx="65274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8086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286</a:t>
            </a:r>
          </a:p>
        </p:txBody>
      </p:sp>
      <p:sp>
        <p:nvSpPr>
          <p:cNvPr id="6158" name="TextBox 22"/>
          <p:cNvSpPr txBox="1">
            <a:spLocks noChangeArrowheads="1"/>
          </p:cNvSpPr>
          <p:nvPr/>
        </p:nvSpPr>
        <p:spPr bwMode="auto">
          <a:xfrm>
            <a:off x="4724400" y="2314575"/>
            <a:ext cx="1571841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386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486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Pentium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Pentium MMX</a:t>
            </a:r>
          </a:p>
          <a:p>
            <a:pPr eaLnBrk="0" fontAlgn="base" hangingPunct="0">
              <a:spcBef>
                <a:spcPts val="160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Pentium III</a:t>
            </a:r>
          </a:p>
          <a:p>
            <a:pPr eaLnBrk="0" fontAlgn="base" hangingPunct="0">
              <a:spcBef>
                <a:spcPts val="160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Pentium 4</a:t>
            </a:r>
          </a:p>
          <a:p>
            <a:pPr eaLnBrk="0" fontAlgn="base" hangingPunct="0">
              <a:spcBef>
                <a:spcPts val="160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Pentium 4E</a:t>
            </a:r>
          </a:p>
        </p:txBody>
      </p:sp>
      <p:sp>
        <p:nvSpPr>
          <p:cNvPr id="6159" name="TextBox 23"/>
          <p:cNvSpPr txBox="1">
            <a:spLocks noChangeArrowheads="1"/>
          </p:cNvSpPr>
          <p:nvPr/>
        </p:nvSpPr>
        <p:spPr bwMode="auto">
          <a:xfrm>
            <a:off x="4724400" y="4968875"/>
            <a:ext cx="126406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Pentium 4F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Core 2 Duo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Core i7</a:t>
            </a:r>
          </a:p>
        </p:txBody>
      </p:sp>
      <p:sp>
        <p:nvSpPr>
          <p:cNvPr id="6160" name="TextBox 26"/>
          <p:cNvSpPr txBox="1">
            <a:spLocks noChangeArrowheads="1"/>
          </p:cNvSpPr>
          <p:nvPr/>
        </p:nvSpPr>
        <p:spPr bwMode="auto">
          <a:xfrm>
            <a:off x="1748161" y="6248400"/>
            <a:ext cx="59480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IA: often redefined as latest Intel architecture</a:t>
            </a:r>
          </a:p>
        </p:txBody>
      </p:sp>
      <p:sp>
        <p:nvSpPr>
          <p:cNvPr id="6161" name="AutoShape 18"/>
          <p:cNvSpPr>
            <a:spLocks noChangeArrowheads="1"/>
          </p:cNvSpPr>
          <p:nvPr/>
        </p:nvSpPr>
        <p:spPr bwMode="auto">
          <a:xfrm>
            <a:off x="7162800" y="1485900"/>
            <a:ext cx="914400" cy="4724400"/>
          </a:xfrm>
          <a:prstGeom prst="downArrow">
            <a:avLst>
              <a:gd name="adj1" fmla="val 50000"/>
              <a:gd name="adj2" fmla="val 129167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162" name="Text Box 20"/>
          <p:cNvSpPr txBox="1">
            <a:spLocks noChangeArrowheads="1"/>
          </p:cNvSpPr>
          <p:nvPr/>
        </p:nvSpPr>
        <p:spPr bwMode="auto">
          <a:xfrm>
            <a:off x="7239000" y="4991100"/>
            <a:ext cx="7729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FFFF"/>
                </a:solidFill>
                <a:latin typeface="Calibri" pitchFamily="34" charset="0"/>
              </a:rPr>
              <a:t>time</a:t>
            </a:r>
          </a:p>
        </p:txBody>
      </p:sp>
      <p:sp>
        <p:nvSpPr>
          <p:cNvPr id="6163" name="Text Box 21"/>
          <p:cNvSpPr txBox="1">
            <a:spLocks noChangeArrowheads="1"/>
          </p:cNvSpPr>
          <p:nvPr/>
        </p:nvSpPr>
        <p:spPr bwMode="auto">
          <a:xfrm>
            <a:off x="1585913" y="990600"/>
            <a:ext cx="18882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B8AA58"/>
                </a:solidFill>
                <a:latin typeface="Calibri" pitchFamily="34" charset="0"/>
              </a:rPr>
              <a:t>Architectures</a:t>
            </a:r>
          </a:p>
        </p:txBody>
      </p:sp>
      <p:sp>
        <p:nvSpPr>
          <p:cNvPr id="6164" name="Text Box 29"/>
          <p:cNvSpPr txBox="1">
            <a:spLocks noChangeArrowheads="1"/>
          </p:cNvSpPr>
          <p:nvPr/>
        </p:nvSpPr>
        <p:spPr bwMode="auto">
          <a:xfrm>
            <a:off x="4451350" y="990600"/>
            <a:ext cx="1547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B8AA58"/>
                </a:solidFill>
                <a:latin typeface="Calibri" pitchFamily="34" charset="0"/>
              </a:rPr>
              <a:t>Processors</a:t>
            </a:r>
          </a:p>
        </p:txBody>
      </p:sp>
      <p:sp>
        <p:nvSpPr>
          <p:cNvPr id="19" name="TextBox 12"/>
          <p:cNvSpPr txBox="1">
            <a:spLocks noChangeArrowheads="1"/>
          </p:cNvSpPr>
          <p:nvPr/>
        </p:nvSpPr>
        <p:spPr bwMode="auto">
          <a:xfrm>
            <a:off x="2771384" y="3154363"/>
            <a:ext cx="65761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000000"/>
                </a:solidFill>
                <a:latin typeface="Calibri" pitchFamily="34" charset="0"/>
              </a:rPr>
              <a:t>MMX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i="1" dirty="0">
              <a:solidFill>
                <a:srgbClr val="000000"/>
              </a:solidFill>
              <a:latin typeface="Calibri" pitchFamily="34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000000"/>
                </a:solidFill>
                <a:latin typeface="Calibri" pitchFamily="34" charset="0"/>
              </a:rPr>
              <a:t>SSE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i="1" dirty="0">
              <a:solidFill>
                <a:srgbClr val="000000"/>
              </a:solidFill>
              <a:latin typeface="Calibri" pitchFamily="34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000000"/>
                </a:solidFill>
                <a:latin typeface="Calibri" pitchFamily="34" charset="0"/>
              </a:rPr>
              <a:t>SSE2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i="1" dirty="0">
              <a:solidFill>
                <a:srgbClr val="000000"/>
              </a:solidFill>
              <a:latin typeface="Calibri" pitchFamily="34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000000"/>
                </a:solidFill>
                <a:latin typeface="Calibri" pitchFamily="34" charset="0"/>
              </a:rPr>
              <a:t>SSE3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2848393" y="5753100"/>
            <a:ext cx="5806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>
                <a:solidFill>
                  <a:srgbClr val="000000"/>
                </a:solidFill>
                <a:latin typeface="Calibri" pitchFamily="34" charset="0"/>
              </a:rPr>
              <a:t>SSE4</a:t>
            </a:r>
          </a:p>
        </p:txBody>
      </p:sp>
    </p:spTree>
    <p:extLst>
      <p:ext uri="{BB962C8B-B14F-4D97-AF65-F5344CB8AC3E}">
        <p14:creationId xmlns:p14="http://schemas.microsoft.com/office/powerpoint/2010/main" val="41321784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403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 (Cont.)</a:t>
            </a: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08000" y="1143000"/>
            <a:ext cx="3670300" cy="3124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goto_ad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&lt;= y)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= x-y;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Exit;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Else: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= y-x;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Exit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4343400"/>
            <a:ext cx="3975100" cy="2273300"/>
          </a:xfrm>
          <a:ln/>
        </p:spPr>
        <p:txBody>
          <a:bodyPr/>
          <a:lstStyle/>
          <a:p>
            <a:r>
              <a:rPr lang="en-US" dirty="0"/>
              <a:t>C allows “</a:t>
            </a:r>
            <a:r>
              <a:rPr lang="en-US" dirty="0" err="1"/>
              <a:t>goto</a:t>
            </a:r>
            <a:r>
              <a:rPr lang="en-US" dirty="0"/>
              <a:t>” as means of transferring control</a:t>
            </a:r>
          </a:p>
          <a:p>
            <a:pPr marL="552450" lvl="1"/>
            <a:r>
              <a:rPr lang="en-US" dirty="0"/>
              <a:t>Closer to machine-level programming style</a:t>
            </a:r>
          </a:p>
          <a:p>
            <a:r>
              <a:rPr lang="en-US" dirty="0"/>
              <a:t>Generally considered bad coding style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445000" y="1397000"/>
            <a:ext cx="4562057" cy="4813300"/>
            <a:chOff x="4445000" y="1397000"/>
            <a:chExt cx="4562057" cy="4813300"/>
          </a:xfrm>
        </p:grpSpPr>
        <p:sp>
          <p:nvSpPr>
            <p:cNvPr id="18" name="Rectangle 5"/>
            <p:cNvSpPr>
              <a:spLocks/>
            </p:cNvSpPr>
            <p:nvPr/>
          </p:nvSpPr>
          <p:spPr bwMode="auto">
            <a:xfrm>
              <a:off x="4445000" y="1397000"/>
              <a:ext cx="4394200" cy="48133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absdiff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: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pushl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esp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8(%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12(%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cmpl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jle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 .L6</a:t>
              </a:r>
              <a:endParaRPr lang="en-US" sz="42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jmp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.L7</a:t>
              </a:r>
              <a:endParaRPr lang="en-US" sz="42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.L6:</a:t>
              </a:r>
              <a:endParaRPr lang="en-US" sz="4200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.L7:</a:t>
              </a:r>
              <a:endParaRPr lang="en-US" sz="4200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popl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ret</a:t>
              </a:r>
            </a:p>
          </p:txBody>
        </p:sp>
        <p:sp>
          <p:nvSpPr>
            <p:cNvPr id="19" name="AutoShape 6"/>
            <p:cNvSpPr>
              <a:spLocks/>
            </p:cNvSpPr>
            <p:nvPr/>
          </p:nvSpPr>
          <p:spPr bwMode="auto">
            <a:xfrm>
              <a:off x="7848600" y="23622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20" name="Rectangle 7"/>
            <p:cNvSpPr>
              <a:spLocks/>
            </p:cNvSpPr>
            <p:nvPr/>
          </p:nvSpPr>
          <p:spPr bwMode="auto">
            <a:xfrm>
              <a:off x="8215313" y="2941638"/>
              <a:ext cx="674687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Body1</a:t>
              </a:r>
            </a:p>
          </p:txBody>
        </p:sp>
        <p:sp>
          <p:nvSpPr>
            <p:cNvPr id="21" name="AutoShape 8"/>
            <p:cNvSpPr>
              <a:spLocks/>
            </p:cNvSpPr>
            <p:nvPr/>
          </p:nvSpPr>
          <p:spPr bwMode="auto">
            <a:xfrm>
              <a:off x="7848600" y="1752600"/>
              <a:ext cx="228600" cy="533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957"/>
                    <a:pt x="10800" y="4371"/>
                  </a:cubicBezTo>
                  <a:lnTo>
                    <a:pt x="10800" y="6429"/>
                  </a:lnTo>
                  <a:cubicBezTo>
                    <a:pt x="10800" y="8843"/>
                    <a:pt x="15635" y="10800"/>
                    <a:pt x="21600" y="10800"/>
                  </a:cubicBezTo>
                  <a:cubicBezTo>
                    <a:pt x="15635" y="10800"/>
                    <a:pt x="10800" y="12757"/>
                    <a:pt x="10800" y="15171"/>
                  </a:cubicBezTo>
                  <a:lnTo>
                    <a:pt x="10800" y="17229"/>
                  </a:lnTo>
                  <a:cubicBezTo>
                    <a:pt x="10800" y="19643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22" name="Rectangle 9"/>
            <p:cNvSpPr>
              <a:spLocks/>
            </p:cNvSpPr>
            <p:nvPr/>
          </p:nvSpPr>
          <p:spPr bwMode="auto">
            <a:xfrm>
              <a:off x="8215313" y="1828800"/>
              <a:ext cx="62230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Setup</a:t>
              </a:r>
            </a:p>
          </p:txBody>
        </p:sp>
        <p:sp>
          <p:nvSpPr>
            <p:cNvPr id="23" name="AutoShape 10"/>
            <p:cNvSpPr>
              <a:spLocks/>
            </p:cNvSpPr>
            <p:nvPr/>
          </p:nvSpPr>
          <p:spPr bwMode="auto">
            <a:xfrm>
              <a:off x="7848600" y="44196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24" name="Rectangle 11"/>
            <p:cNvSpPr>
              <a:spLocks/>
            </p:cNvSpPr>
            <p:nvPr/>
          </p:nvSpPr>
          <p:spPr bwMode="auto">
            <a:xfrm>
              <a:off x="8215313" y="5207000"/>
              <a:ext cx="62865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Finish</a:t>
              </a:r>
            </a:p>
          </p:txBody>
        </p:sp>
        <p:sp>
          <p:nvSpPr>
            <p:cNvPr id="25" name="AutoShape 12"/>
            <p:cNvSpPr>
              <a:spLocks/>
            </p:cNvSpPr>
            <p:nvPr/>
          </p:nvSpPr>
          <p:spPr bwMode="auto">
            <a:xfrm>
              <a:off x="7848600" y="51054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26" name="Rectangle 13"/>
            <p:cNvSpPr>
              <a:spLocks/>
            </p:cNvSpPr>
            <p:nvPr/>
          </p:nvSpPr>
          <p:spPr bwMode="auto">
            <a:xfrm>
              <a:off x="8215313" y="4495800"/>
              <a:ext cx="788677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Body2b</a:t>
              </a:r>
            </a:p>
          </p:txBody>
        </p:sp>
        <p:sp>
          <p:nvSpPr>
            <p:cNvPr id="27" name="AutoShape 6"/>
            <p:cNvSpPr>
              <a:spLocks/>
            </p:cNvSpPr>
            <p:nvPr/>
          </p:nvSpPr>
          <p:spPr bwMode="auto">
            <a:xfrm>
              <a:off x="7848600" y="32766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28" name="Rectangle 13"/>
            <p:cNvSpPr>
              <a:spLocks/>
            </p:cNvSpPr>
            <p:nvPr/>
          </p:nvSpPr>
          <p:spPr bwMode="auto">
            <a:xfrm>
              <a:off x="8229600" y="3530600"/>
              <a:ext cx="777457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Body2a</a:t>
              </a:r>
            </a:p>
          </p:txBody>
        </p:sp>
      </p:grpSp>
      <p:pic>
        <p:nvPicPr>
          <p:cNvPr id="4098" name="Picture 2" descr="http://img1.etsystatic.com/042/0/5669785/il_340x270.551843539_cspy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2" r="12639"/>
          <a:stretch/>
        </p:blipFill>
        <p:spPr bwMode="auto">
          <a:xfrm>
            <a:off x="4039989" y="5694026"/>
            <a:ext cx="1076722" cy="103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851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GO TO statements considered harmful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://www.gammon.com.au/images/Arduino/goto_mord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201" y="1411271"/>
            <a:ext cx="266429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php.net/manual/en/images/0baa1b9fae6aec55bbb73037f3016001-xkcd-got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365394"/>
            <a:ext cx="70485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cdn.memegenerator.net/instances/400x/2653100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1271"/>
            <a:ext cx="266429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0605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505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 (Cont.)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508000" y="1143000"/>
            <a:ext cx="3670300" cy="3124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goto_ad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&lt;= y)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= x-y;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Exit;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Else: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= y-x;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Exit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445000" y="1397000"/>
            <a:ext cx="4578087" cy="4813300"/>
            <a:chOff x="4445000" y="1397000"/>
            <a:chExt cx="4578087" cy="4813300"/>
          </a:xfrm>
        </p:grpSpPr>
        <p:sp>
          <p:nvSpPr>
            <p:cNvPr id="9" name="Rectangle 5"/>
            <p:cNvSpPr>
              <a:spLocks/>
            </p:cNvSpPr>
            <p:nvPr/>
          </p:nvSpPr>
          <p:spPr bwMode="auto">
            <a:xfrm>
              <a:off x="4445000" y="1397000"/>
              <a:ext cx="4394200" cy="48133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absdiff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: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pushl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esp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8(%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12(%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cmpl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sz="42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jle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 .L6</a:t>
              </a:r>
              <a:endParaRPr lang="en-US" sz="42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jmp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.L7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.L6: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.L7: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popl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ret</a:t>
              </a:r>
            </a:p>
          </p:txBody>
        </p:sp>
        <p:sp>
          <p:nvSpPr>
            <p:cNvPr id="10" name="AutoShape 6"/>
            <p:cNvSpPr>
              <a:spLocks/>
            </p:cNvSpPr>
            <p:nvPr/>
          </p:nvSpPr>
          <p:spPr bwMode="auto">
            <a:xfrm>
              <a:off x="7848600" y="23622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 b="1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1" name="Rectangle 7"/>
            <p:cNvSpPr>
              <a:spLocks/>
            </p:cNvSpPr>
            <p:nvPr/>
          </p:nvSpPr>
          <p:spPr bwMode="auto">
            <a:xfrm>
              <a:off x="8215313" y="2941638"/>
              <a:ext cx="674687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Body1</a:t>
              </a:r>
            </a:p>
          </p:txBody>
        </p:sp>
        <p:sp>
          <p:nvSpPr>
            <p:cNvPr id="12" name="AutoShape 8"/>
            <p:cNvSpPr>
              <a:spLocks/>
            </p:cNvSpPr>
            <p:nvPr/>
          </p:nvSpPr>
          <p:spPr bwMode="auto">
            <a:xfrm>
              <a:off x="7848600" y="1752600"/>
              <a:ext cx="228600" cy="533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957"/>
                    <a:pt x="10800" y="4371"/>
                  </a:cubicBezTo>
                  <a:lnTo>
                    <a:pt x="10800" y="6429"/>
                  </a:lnTo>
                  <a:cubicBezTo>
                    <a:pt x="10800" y="8843"/>
                    <a:pt x="15635" y="10800"/>
                    <a:pt x="21600" y="10800"/>
                  </a:cubicBezTo>
                  <a:cubicBezTo>
                    <a:pt x="15635" y="10800"/>
                    <a:pt x="10800" y="12757"/>
                    <a:pt x="10800" y="15171"/>
                  </a:cubicBezTo>
                  <a:lnTo>
                    <a:pt x="10800" y="17229"/>
                  </a:lnTo>
                  <a:cubicBezTo>
                    <a:pt x="10800" y="19643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 b="1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3" name="Rectangle 9"/>
            <p:cNvSpPr>
              <a:spLocks/>
            </p:cNvSpPr>
            <p:nvPr/>
          </p:nvSpPr>
          <p:spPr bwMode="auto">
            <a:xfrm>
              <a:off x="8215313" y="1828800"/>
              <a:ext cx="62230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Setup</a:t>
              </a:r>
            </a:p>
          </p:txBody>
        </p:sp>
        <p:sp>
          <p:nvSpPr>
            <p:cNvPr id="14" name="AutoShape 10"/>
            <p:cNvSpPr>
              <a:spLocks/>
            </p:cNvSpPr>
            <p:nvPr/>
          </p:nvSpPr>
          <p:spPr bwMode="auto">
            <a:xfrm>
              <a:off x="7848600" y="44196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 b="1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5" name="Rectangle 11"/>
            <p:cNvSpPr>
              <a:spLocks/>
            </p:cNvSpPr>
            <p:nvPr/>
          </p:nvSpPr>
          <p:spPr bwMode="auto">
            <a:xfrm>
              <a:off x="8215313" y="5207000"/>
              <a:ext cx="62865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Finish</a:t>
              </a:r>
            </a:p>
          </p:txBody>
        </p:sp>
        <p:sp>
          <p:nvSpPr>
            <p:cNvPr id="16" name="AutoShape 12"/>
            <p:cNvSpPr>
              <a:spLocks/>
            </p:cNvSpPr>
            <p:nvPr/>
          </p:nvSpPr>
          <p:spPr bwMode="auto">
            <a:xfrm>
              <a:off x="7848600" y="51054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 b="1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7" name="Rectangle 13"/>
            <p:cNvSpPr>
              <a:spLocks/>
            </p:cNvSpPr>
            <p:nvPr/>
          </p:nvSpPr>
          <p:spPr bwMode="auto">
            <a:xfrm>
              <a:off x="8215313" y="4495800"/>
              <a:ext cx="803105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Body2b</a:t>
              </a:r>
            </a:p>
          </p:txBody>
        </p:sp>
        <p:sp>
          <p:nvSpPr>
            <p:cNvPr id="18" name="AutoShape 6"/>
            <p:cNvSpPr>
              <a:spLocks/>
            </p:cNvSpPr>
            <p:nvPr/>
          </p:nvSpPr>
          <p:spPr bwMode="auto">
            <a:xfrm>
              <a:off x="7848600" y="32766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 b="1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" name="Rectangle 13"/>
            <p:cNvSpPr>
              <a:spLocks/>
            </p:cNvSpPr>
            <p:nvPr/>
          </p:nvSpPr>
          <p:spPr bwMode="auto">
            <a:xfrm>
              <a:off x="8229600" y="3530600"/>
              <a:ext cx="793487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3184545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505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 (Cont.)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508000" y="1143000"/>
            <a:ext cx="3670300" cy="3124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goto_ad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&lt;= y)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Exit;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Else: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= y-x;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Exit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4445000" y="1397000"/>
            <a:ext cx="4578087" cy="4813300"/>
            <a:chOff x="4445000" y="1397000"/>
            <a:chExt cx="4578087" cy="4813300"/>
          </a:xfrm>
        </p:grpSpPr>
        <p:sp>
          <p:nvSpPr>
            <p:cNvPr id="9" name="Rectangle 5"/>
            <p:cNvSpPr>
              <a:spLocks/>
            </p:cNvSpPr>
            <p:nvPr/>
          </p:nvSpPr>
          <p:spPr bwMode="auto">
            <a:xfrm>
              <a:off x="4445000" y="1397000"/>
              <a:ext cx="4394200" cy="48133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absdiff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: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pushl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esp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8(%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12(%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cmpl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sz="42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jle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 .L6</a:t>
              </a:r>
              <a:endParaRPr lang="en-US" sz="42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sz="4200" b="1" dirty="0">
                <a:solidFill>
                  <a:srgbClr val="0070C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b="1" dirty="0">
                <a:solidFill>
                  <a:srgbClr val="0070C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jmp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.L7</a:t>
              </a:r>
              <a:endParaRPr lang="en-US" sz="4200" b="1" dirty="0">
                <a:solidFill>
                  <a:srgbClr val="0070C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.L6: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.L7: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popl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ret</a:t>
              </a:r>
            </a:p>
          </p:txBody>
        </p:sp>
        <p:sp>
          <p:nvSpPr>
            <p:cNvPr id="10" name="AutoShape 6"/>
            <p:cNvSpPr>
              <a:spLocks/>
            </p:cNvSpPr>
            <p:nvPr/>
          </p:nvSpPr>
          <p:spPr bwMode="auto">
            <a:xfrm>
              <a:off x="7848600" y="23622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 b="1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1" name="Rectangle 7"/>
            <p:cNvSpPr>
              <a:spLocks/>
            </p:cNvSpPr>
            <p:nvPr/>
          </p:nvSpPr>
          <p:spPr bwMode="auto">
            <a:xfrm>
              <a:off x="8215313" y="2941638"/>
              <a:ext cx="674687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Body1</a:t>
              </a:r>
            </a:p>
          </p:txBody>
        </p:sp>
        <p:sp>
          <p:nvSpPr>
            <p:cNvPr id="12" name="AutoShape 8"/>
            <p:cNvSpPr>
              <a:spLocks/>
            </p:cNvSpPr>
            <p:nvPr/>
          </p:nvSpPr>
          <p:spPr bwMode="auto">
            <a:xfrm>
              <a:off x="7848600" y="1752600"/>
              <a:ext cx="228600" cy="533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957"/>
                    <a:pt x="10800" y="4371"/>
                  </a:cubicBezTo>
                  <a:lnTo>
                    <a:pt x="10800" y="6429"/>
                  </a:lnTo>
                  <a:cubicBezTo>
                    <a:pt x="10800" y="8843"/>
                    <a:pt x="15635" y="10800"/>
                    <a:pt x="21600" y="10800"/>
                  </a:cubicBezTo>
                  <a:cubicBezTo>
                    <a:pt x="15635" y="10800"/>
                    <a:pt x="10800" y="12757"/>
                    <a:pt x="10800" y="15171"/>
                  </a:cubicBezTo>
                  <a:lnTo>
                    <a:pt x="10800" y="17229"/>
                  </a:lnTo>
                  <a:cubicBezTo>
                    <a:pt x="10800" y="19643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 b="1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3" name="Rectangle 9"/>
            <p:cNvSpPr>
              <a:spLocks/>
            </p:cNvSpPr>
            <p:nvPr/>
          </p:nvSpPr>
          <p:spPr bwMode="auto">
            <a:xfrm>
              <a:off x="8215313" y="1828800"/>
              <a:ext cx="62230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Setup</a:t>
              </a:r>
            </a:p>
          </p:txBody>
        </p:sp>
        <p:sp>
          <p:nvSpPr>
            <p:cNvPr id="14" name="AutoShape 10"/>
            <p:cNvSpPr>
              <a:spLocks/>
            </p:cNvSpPr>
            <p:nvPr/>
          </p:nvSpPr>
          <p:spPr bwMode="auto">
            <a:xfrm>
              <a:off x="7848600" y="44196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 b="1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5" name="Rectangle 11"/>
            <p:cNvSpPr>
              <a:spLocks/>
            </p:cNvSpPr>
            <p:nvPr/>
          </p:nvSpPr>
          <p:spPr bwMode="auto">
            <a:xfrm>
              <a:off x="8215313" y="5207000"/>
              <a:ext cx="62865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Finish</a:t>
              </a:r>
            </a:p>
          </p:txBody>
        </p:sp>
        <p:sp>
          <p:nvSpPr>
            <p:cNvPr id="16" name="AutoShape 12"/>
            <p:cNvSpPr>
              <a:spLocks/>
            </p:cNvSpPr>
            <p:nvPr/>
          </p:nvSpPr>
          <p:spPr bwMode="auto">
            <a:xfrm>
              <a:off x="7848600" y="51054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 b="1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7" name="Rectangle 13"/>
            <p:cNvSpPr>
              <a:spLocks/>
            </p:cNvSpPr>
            <p:nvPr/>
          </p:nvSpPr>
          <p:spPr bwMode="auto">
            <a:xfrm>
              <a:off x="8215313" y="4495800"/>
              <a:ext cx="803105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Body2b</a:t>
              </a:r>
            </a:p>
          </p:txBody>
        </p:sp>
        <p:sp>
          <p:nvSpPr>
            <p:cNvPr id="18" name="AutoShape 6"/>
            <p:cNvSpPr>
              <a:spLocks/>
            </p:cNvSpPr>
            <p:nvPr/>
          </p:nvSpPr>
          <p:spPr bwMode="auto">
            <a:xfrm>
              <a:off x="7848600" y="32766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 b="1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" name="Rectangle 13"/>
            <p:cNvSpPr>
              <a:spLocks/>
            </p:cNvSpPr>
            <p:nvPr/>
          </p:nvSpPr>
          <p:spPr bwMode="auto">
            <a:xfrm>
              <a:off x="8229600" y="3530600"/>
              <a:ext cx="793487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1369375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505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 (Cont.)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508000" y="1143000"/>
            <a:ext cx="3670300" cy="3124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goto_ad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&lt;= y)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Exit;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Else: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Exit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4445000" y="1397000"/>
            <a:ext cx="4578087" cy="4813300"/>
            <a:chOff x="4445000" y="1397000"/>
            <a:chExt cx="4578087" cy="4813300"/>
          </a:xfrm>
        </p:grpSpPr>
        <p:sp>
          <p:nvSpPr>
            <p:cNvPr id="9" name="Rectangle 5"/>
            <p:cNvSpPr>
              <a:spLocks/>
            </p:cNvSpPr>
            <p:nvPr/>
          </p:nvSpPr>
          <p:spPr bwMode="auto">
            <a:xfrm>
              <a:off x="4445000" y="1397000"/>
              <a:ext cx="4394200" cy="48133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absdiff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: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pushl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esp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8(%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12(%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cmpl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sz="42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jle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 .L6</a:t>
              </a:r>
              <a:endParaRPr lang="en-US" sz="42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sz="4200" b="1" dirty="0">
                <a:solidFill>
                  <a:srgbClr val="0070C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b="1" dirty="0">
                <a:solidFill>
                  <a:srgbClr val="0070C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jmp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.L7</a:t>
              </a:r>
              <a:endParaRPr lang="en-US" sz="4200" b="1" dirty="0">
                <a:solidFill>
                  <a:srgbClr val="0070C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.L6: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b="1" dirty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b="1" dirty="0" err="1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b="1" dirty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b="1" dirty="0" err="1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.L7: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popl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ret</a:t>
              </a:r>
            </a:p>
          </p:txBody>
        </p:sp>
        <p:sp>
          <p:nvSpPr>
            <p:cNvPr id="10" name="AutoShape 6"/>
            <p:cNvSpPr>
              <a:spLocks/>
            </p:cNvSpPr>
            <p:nvPr/>
          </p:nvSpPr>
          <p:spPr bwMode="auto">
            <a:xfrm>
              <a:off x="7848600" y="23622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 b="1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1" name="Rectangle 7"/>
            <p:cNvSpPr>
              <a:spLocks/>
            </p:cNvSpPr>
            <p:nvPr/>
          </p:nvSpPr>
          <p:spPr bwMode="auto">
            <a:xfrm>
              <a:off x="8215313" y="2941638"/>
              <a:ext cx="674687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Body1</a:t>
              </a:r>
            </a:p>
          </p:txBody>
        </p:sp>
        <p:sp>
          <p:nvSpPr>
            <p:cNvPr id="12" name="AutoShape 8"/>
            <p:cNvSpPr>
              <a:spLocks/>
            </p:cNvSpPr>
            <p:nvPr/>
          </p:nvSpPr>
          <p:spPr bwMode="auto">
            <a:xfrm>
              <a:off x="7848600" y="1752600"/>
              <a:ext cx="228600" cy="533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957"/>
                    <a:pt x="10800" y="4371"/>
                  </a:cubicBezTo>
                  <a:lnTo>
                    <a:pt x="10800" y="6429"/>
                  </a:lnTo>
                  <a:cubicBezTo>
                    <a:pt x="10800" y="8843"/>
                    <a:pt x="15635" y="10800"/>
                    <a:pt x="21600" y="10800"/>
                  </a:cubicBezTo>
                  <a:cubicBezTo>
                    <a:pt x="15635" y="10800"/>
                    <a:pt x="10800" y="12757"/>
                    <a:pt x="10800" y="15171"/>
                  </a:cubicBezTo>
                  <a:lnTo>
                    <a:pt x="10800" y="17229"/>
                  </a:lnTo>
                  <a:cubicBezTo>
                    <a:pt x="10800" y="19643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 b="1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3" name="Rectangle 9"/>
            <p:cNvSpPr>
              <a:spLocks/>
            </p:cNvSpPr>
            <p:nvPr/>
          </p:nvSpPr>
          <p:spPr bwMode="auto">
            <a:xfrm>
              <a:off x="8215313" y="1828800"/>
              <a:ext cx="62230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Setup</a:t>
              </a:r>
            </a:p>
          </p:txBody>
        </p:sp>
        <p:sp>
          <p:nvSpPr>
            <p:cNvPr id="14" name="AutoShape 10"/>
            <p:cNvSpPr>
              <a:spLocks/>
            </p:cNvSpPr>
            <p:nvPr/>
          </p:nvSpPr>
          <p:spPr bwMode="auto">
            <a:xfrm>
              <a:off x="7848600" y="44196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 b="1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5" name="Rectangle 11"/>
            <p:cNvSpPr>
              <a:spLocks/>
            </p:cNvSpPr>
            <p:nvPr/>
          </p:nvSpPr>
          <p:spPr bwMode="auto">
            <a:xfrm>
              <a:off x="8215313" y="5207000"/>
              <a:ext cx="62865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Finish</a:t>
              </a:r>
            </a:p>
          </p:txBody>
        </p:sp>
        <p:sp>
          <p:nvSpPr>
            <p:cNvPr id="16" name="AutoShape 12"/>
            <p:cNvSpPr>
              <a:spLocks/>
            </p:cNvSpPr>
            <p:nvPr/>
          </p:nvSpPr>
          <p:spPr bwMode="auto">
            <a:xfrm>
              <a:off x="7848600" y="51054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 b="1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7" name="Rectangle 13"/>
            <p:cNvSpPr>
              <a:spLocks/>
            </p:cNvSpPr>
            <p:nvPr/>
          </p:nvSpPr>
          <p:spPr bwMode="auto">
            <a:xfrm>
              <a:off x="8215313" y="4495800"/>
              <a:ext cx="803105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Body2b</a:t>
              </a:r>
            </a:p>
          </p:txBody>
        </p:sp>
        <p:sp>
          <p:nvSpPr>
            <p:cNvPr id="18" name="AutoShape 6"/>
            <p:cNvSpPr>
              <a:spLocks/>
            </p:cNvSpPr>
            <p:nvPr/>
          </p:nvSpPr>
          <p:spPr bwMode="auto">
            <a:xfrm>
              <a:off x="7848600" y="32766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 b="1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" name="Rectangle 13"/>
            <p:cNvSpPr>
              <a:spLocks/>
            </p:cNvSpPr>
            <p:nvPr/>
          </p:nvSpPr>
          <p:spPr bwMode="auto">
            <a:xfrm>
              <a:off x="8229600" y="3530600"/>
              <a:ext cx="793487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0691995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32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Loops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219318875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42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</a:t>
            </a:r>
          </a:p>
        </p:txBody>
      </p:sp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fontAlgn="base">
              <a:spcBef>
                <a:spcPts val="863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 while (x);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fontAlgn="base">
              <a:spcBef>
                <a:spcPts val="863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293687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0;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 Italic" charset="0"/>
              </a:rPr>
              <a:t>  result += x &amp; 0x1;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(x)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loop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“Do-While” Loop Example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4953000"/>
            <a:ext cx="8382000" cy="1282700"/>
          </a:xfrm>
          <a:ln/>
        </p:spPr>
        <p:txBody>
          <a:bodyPr/>
          <a:lstStyle/>
          <a:p>
            <a:r>
              <a:rPr lang="en-US" dirty="0"/>
              <a:t>Count number of 1’s in argument x (“</a:t>
            </a:r>
            <a:r>
              <a:rPr lang="en-US" dirty="0" err="1"/>
              <a:t>popcount</a:t>
            </a:r>
            <a:r>
              <a:rPr lang="en-US" dirty="0"/>
              <a:t>”)</a:t>
            </a:r>
          </a:p>
          <a:p>
            <a:r>
              <a:rPr lang="en-US" dirty="0"/>
              <a:t>Use conditional branch to either continue looping or to exit loop</a:t>
            </a:r>
          </a:p>
        </p:txBody>
      </p:sp>
      <p:pic>
        <p:nvPicPr>
          <p:cNvPr id="10" name="Picture 2" descr="http://img1.etsystatic.com/042/0/5669785/il_340x270.551843539_cspy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2" r="12639"/>
          <a:stretch/>
        </p:blipFill>
        <p:spPr bwMode="auto">
          <a:xfrm>
            <a:off x="6497439" y="1340768"/>
            <a:ext cx="450825" cy="43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1915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/>
      <p:bldP spid="5427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529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290513" y="1066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spcBef>
                <a:spcPts val="863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5305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“Do-While” Loop Compilation</a:t>
            </a:r>
          </a:p>
        </p:txBody>
      </p:sp>
      <p:sp>
        <p:nvSpPr>
          <p:cNvPr id="5530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52400" y="5029200"/>
            <a:ext cx="2286000" cy="850900"/>
          </a:xfrm>
          <a:solidFill>
            <a:srgbClr val="D6D6F4"/>
          </a:solidFill>
          <a:ln/>
        </p:spPr>
        <p:txBody>
          <a:bodyPr/>
          <a:lstStyle/>
          <a:p>
            <a:pPr>
              <a:spcBef>
                <a:spcPct val="0"/>
              </a:spcBef>
              <a:tabLst>
                <a:tab pos="1257300" algn="l"/>
                <a:tab pos="1257300" algn="l"/>
                <a:tab pos="1257300" algn="l"/>
              </a:tabLst>
            </a:pPr>
            <a:r>
              <a:rPr lang="en-US" sz="1800" dirty="0">
                <a:ea typeface="Calibri" charset="0"/>
                <a:cs typeface="Calibri" charset="0"/>
              </a:rPr>
              <a:t>Registers:</a:t>
            </a:r>
            <a:endParaRPr lang="en-US" dirty="0"/>
          </a:p>
          <a:p>
            <a:pPr marL="76200" lvl="1" indent="0">
              <a:spcBef>
                <a:spcPct val="0"/>
              </a:spcBef>
              <a:buNone/>
              <a:tabLst>
                <a:tab pos="1257300" algn="l"/>
                <a:tab pos="1257300" algn="l"/>
                <a:tab pos="1257300" algn="l"/>
              </a:tabLst>
            </a:pPr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edx</a:t>
            </a:r>
            <a:r>
              <a:rPr lang="en-US" sz="1800" dirty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>	</a:t>
            </a:r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endParaRPr lang="en-US" dirty="0"/>
          </a:p>
          <a:p>
            <a:pPr marL="76200" lvl="1" indent="0">
              <a:spcBef>
                <a:spcPct val="0"/>
              </a:spcBef>
              <a:buNone/>
              <a:tabLst>
                <a:tab pos="1257300" algn="l"/>
                <a:tab pos="1257300" algn="l"/>
                <a:tab pos="1257300" algn="l"/>
              </a:tabLst>
            </a:pPr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ecx</a:t>
            </a:r>
            <a:r>
              <a:rPr lang="en-US" sz="1800" dirty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>	</a:t>
            </a:r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result</a:t>
            </a:r>
            <a:endParaRPr lang="en-US" sz="1800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55307" name="Rectangle 11"/>
          <p:cNvSpPr>
            <a:spLocks/>
          </p:cNvSpPr>
          <p:nvPr/>
        </p:nvSpPr>
        <p:spPr bwMode="auto">
          <a:xfrm>
            <a:off x="2743200" y="4648200"/>
            <a:ext cx="5791200" cy="2057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$0,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 result = 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# loop: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$1,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 t = x &amp;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 result += 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shrl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 x &gt;&gt;=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jne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.L2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 If !0,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goto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loop</a:t>
            </a:r>
          </a:p>
        </p:txBody>
      </p:sp>
      <p:sp>
        <p:nvSpPr>
          <p:cNvPr id="15" name="Rectangle 6"/>
          <p:cNvSpPr>
            <a:spLocks/>
          </p:cNvSpPr>
          <p:nvPr/>
        </p:nvSpPr>
        <p:spPr bwMode="auto">
          <a:xfrm>
            <a:off x="228600" y="1612901"/>
            <a:ext cx="4041775" cy="26670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Arial Narrow Bold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0;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 Italic" charset="0"/>
              </a:rPr>
              <a:t>  result += x &amp; 0x1;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(x)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loop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8622775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63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</a:t>
            </a:r>
          </a:p>
        </p:txBody>
      </p:sp>
      <p:sp>
        <p:nvSpPr>
          <p:cNvPr id="56323" name="Rectangle 3"/>
          <p:cNvSpPr>
            <a:spLocks/>
          </p:cNvSpPr>
          <p:nvPr/>
        </p:nvSpPr>
        <p:spPr bwMode="auto">
          <a:xfrm>
            <a:off x="444500" y="1228725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fontAlgn="base">
              <a:spcBef>
                <a:spcPts val="863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533400" y="1641475"/>
            <a:ext cx="2895600" cy="1219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 </a:t>
            </a:r>
            <a:endParaRPr lang="en-US" sz="32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rgbClr val="000000"/>
                </a:solidFill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rgbClr val="000000"/>
              </a:solidFill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sz="2400" i="1" dirty="0">
                <a:solidFill>
                  <a:srgbClr val="000000"/>
                </a:solidFill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810000" y="12192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fontAlgn="base">
              <a:spcBef>
                <a:spcPts val="863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886200" y="1631949"/>
            <a:ext cx="2743200" cy="168592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rgbClr val="000000"/>
                </a:solidFill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rgbClr val="000000"/>
              </a:solidFill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rgbClr val="000000"/>
                </a:solidFill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General “Do-While” Translation</a:t>
            </a:r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3035300"/>
            <a:ext cx="8382000" cy="3797300"/>
          </a:xfrm>
          <a:ln/>
        </p:spPr>
        <p:txBody>
          <a:bodyPr/>
          <a:lstStyle/>
          <a:p>
            <a:r>
              <a:rPr lang="en-US" dirty="0"/>
              <a:t>Body:</a:t>
            </a:r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endParaRPr lang="en-US" dirty="0"/>
          </a:p>
          <a:p>
            <a:r>
              <a:rPr lang="en-US" dirty="0"/>
              <a:t>Test returns integer</a:t>
            </a:r>
          </a:p>
          <a:p>
            <a:pPr marL="234950" lvl="1"/>
            <a:r>
              <a:rPr lang="en-US" dirty="0"/>
              <a:t>= 0 interpreted as false	</a:t>
            </a:r>
          </a:p>
          <a:p>
            <a:pPr marL="234950" lvl="1"/>
            <a:r>
              <a:rPr lang="en-US" dirty="0"/>
              <a:t>≠ 0 interpreted as true</a:t>
            </a:r>
          </a:p>
        </p:txBody>
      </p:sp>
      <p:sp>
        <p:nvSpPr>
          <p:cNvPr id="56329" name="Rectangle 9"/>
          <p:cNvSpPr>
            <a:spLocks/>
          </p:cNvSpPr>
          <p:nvPr/>
        </p:nvSpPr>
        <p:spPr bwMode="auto">
          <a:xfrm>
            <a:off x="1625600" y="3146425"/>
            <a:ext cx="2222500" cy="2260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{</a:t>
            </a:r>
            <a:endParaRPr lang="en-US" sz="4200" dirty="0">
              <a:solidFill>
                <a:srgbClr val="000000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Statement</a:t>
            </a:r>
            <a:r>
              <a:rPr lang="en-US" sz="2000" baseline="-250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;</a:t>
            </a:r>
            <a:endParaRPr lang="en-US" sz="4200" dirty="0">
              <a:solidFill>
                <a:srgbClr val="000000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Statement</a:t>
            </a:r>
            <a:r>
              <a:rPr lang="en-US" sz="2000" baseline="-250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;</a:t>
            </a:r>
            <a:endParaRPr lang="en-US" sz="4200" dirty="0">
              <a:solidFill>
                <a:srgbClr val="000000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…</a:t>
            </a:r>
            <a:endParaRPr lang="en-US" sz="4200" dirty="0">
              <a:solidFill>
                <a:srgbClr val="000000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Statement</a:t>
            </a:r>
            <a:r>
              <a:rPr lang="en-US" sz="2000" baseline="-25000" dirty="0" err="1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;</a:t>
            </a:r>
            <a:endParaRPr lang="en-US" sz="4200" dirty="0">
              <a:solidFill>
                <a:srgbClr val="000000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}</a:t>
            </a:r>
          </a:p>
        </p:txBody>
      </p:sp>
      <p:pic>
        <p:nvPicPr>
          <p:cNvPr id="11" name="Picture 2" descr="http://img1.etsystatic.com/042/0/5669785/il_340x270.551843539_cspy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2" r="12639"/>
          <a:stretch/>
        </p:blipFill>
        <p:spPr bwMode="auto">
          <a:xfrm>
            <a:off x="5580113" y="1134432"/>
            <a:ext cx="504056" cy="48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732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9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81000" y="13541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fontAlgn="base">
              <a:spcBef>
                <a:spcPts val="863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3" name="Rectangle 9"/>
          <p:cNvSpPr>
            <a:spLocks/>
          </p:cNvSpPr>
          <p:nvPr/>
        </p:nvSpPr>
        <p:spPr bwMode="auto">
          <a:xfrm>
            <a:off x="4572000" y="1354138"/>
            <a:ext cx="31369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fontAlgn="base">
              <a:spcBef>
                <a:spcPts val="863"/>
              </a:spcBef>
              <a:spcAft>
                <a:spcPct val="0"/>
              </a:spcAft>
            </a:pPr>
            <a:r>
              <a:rPr lang="en-US" sz="2400" dirty="0" err="1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“While” Loop Example</a:t>
            </a:r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5295900"/>
            <a:ext cx="8382000" cy="1536700"/>
          </a:xfrm>
          <a:ln/>
        </p:spPr>
        <p:txBody>
          <a:bodyPr/>
          <a:lstStyle/>
          <a:p>
            <a:r>
              <a:rPr lang="en-US"/>
              <a:t>Is this code equivalent to the do-while version?</a:t>
            </a:r>
          </a:p>
          <a:p>
            <a:pPr marL="552450" lvl="1"/>
            <a:r>
              <a:rPr lang="en-US"/>
              <a:t>Must jump out of loop if test fails</a:t>
            </a:r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685800" y="5727700"/>
            <a:ext cx="4127500" cy="4191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228600" y="1863724"/>
            <a:ext cx="4267199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(x)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6" name="Rectangle 6"/>
          <p:cNvSpPr>
            <a:spLocks/>
          </p:cNvSpPr>
          <p:nvPr/>
        </p:nvSpPr>
        <p:spPr bwMode="auto">
          <a:xfrm>
            <a:off x="4797424" y="1863724"/>
            <a:ext cx="4041776" cy="32416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Arial Narrow Bold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if (!x)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done;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 Italic" charset="0"/>
              </a:rPr>
              <a:t>  result += x &amp; 0x1;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(x)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loop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done: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pic>
        <p:nvPicPr>
          <p:cNvPr id="11" name="Picture 2" descr="http://img1.etsystatic.com/042/0/5669785/il_340x270.551843539_cspy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2" r="12639"/>
          <a:stretch/>
        </p:blipFill>
        <p:spPr bwMode="auto">
          <a:xfrm>
            <a:off x="6332172" y="1298418"/>
            <a:ext cx="504056" cy="48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4172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8229600" cy="573088"/>
          </a:xfrm>
        </p:spPr>
        <p:txBody>
          <a:bodyPr/>
          <a:lstStyle/>
          <a:p>
            <a:r>
              <a:rPr lang="en-US" dirty="0"/>
              <a:t>Intel x86 Evolution: Milestones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924800" cy="5105400"/>
          </a:xfrm>
        </p:spPr>
        <p:txBody>
          <a:bodyPr/>
          <a:lstStyle/>
          <a:p>
            <a:pPr marL="223838" indent="-223838" defTabSz="895350">
              <a:buNone/>
              <a:tabLst>
                <a:tab pos="2055813" algn="l"/>
                <a:tab pos="3884613" algn="l"/>
                <a:tab pos="5946775" algn="l"/>
              </a:tabLst>
            </a:pPr>
            <a:r>
              <a:rPr lang="en-US" i="1" dirty="0">
                <a:solidFill>
                  <a:srgbClr val="C00000"/>
                </a:solidFill>
              </a:rPr>
              <a:t>	Name	Date	Transistors	MHz</a:t>
            </a: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8086	1978	29K	5-10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16-bit processor.  Basis for IBM PC &amp; DOS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1MB address space</a:t>
            </a: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386	1985	275K	16-33	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32 bit processor , referred to as IA32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Added “flat addressing”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Capable of running Unix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32-bit Linux/</a:t>
            </a:r>
            <a:r>
              <a:rPr lang="en-US" dirty="0" err="1"/>
              <a:t>gcc</a:t>
            </a:r>
            <a:r>
              <a:rPr lang="en-US" dirty="0"/>
              <a:t> uses no instructions introduced in later models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Pentium 4F	2004	125M	2800-3800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64-bit processor, referred to as x86-64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Core i7	2008	731M	2667-3333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Our shark machines</a:t>
            </a:r>
          </a:p>
        </p:txBody>
      </p:sp>
    </p:spTree>
    <p:extLst>
      <p:ext uri="{BB962C8B-B14F-4D97-AF65-F5344CB8AC3E}">
        <p14:creationId xmlns:p14="http://schemas.microsoft.com/office/powerpoint/2010/main" val="351288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</a:t>
            </a:r>
          </a:p>
        </p:txBody>
      </p:sp>
      <p:sp>
        <p:nvSpPr>
          <p:cNvPr id="59395" name="Rectangle 3"/>
          <p:cNvSpPr>
            <a:spLocks/>
          </p:cNvSpPr>
          <p:nvPr/>
        </p:nvSpPr>
        <p:spPr bwMode="auto">
          <a:xfrm>
            <a:off x="533400" y="1524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fontAlgn="base">
              <a:spcBef>
                <a:spcPts val="863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609600" y="1943100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rgbClr val="000000"/>
                </a:solidFill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rgbClr val="000000"/>
                </a:solidFill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533400" y="3624263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fontAlgn="base">
              <a:spcBef>
                <a:spcPts val="863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Do-While Version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457200" y="4043362"/>
            <a:ext cx="3048000" cy="22050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rgbClr val="000000"/>
                </a:solidFill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32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</a:t>
            </a:r>
            <a:endParaRPr lang="en-US" sz="32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i="1" dirty="0">
                <a:solidFill>
                  <a:srgbClr val="000000"/>
                </a:solidFill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rgbClr val="000000"/>
              </a:solidFill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while(</a:t>
            </a:r>
            <a:r>
              <a:rPr lang="en-US" sz="2400" i="1" dirty="0">
                <a:solidFill>
                  <a:srgbClr val="000000"/>
                </a:solidFill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  <a:endParaRPr lang="en-US" sz="32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General “While” Translation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257800" y="3352800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fontAlgn="base">
              <a:spcBef>
                <a:spcPts val="863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334000" y="3771899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rgbClr val="000000"/>
                </a:solidFill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rgbClr val="000000"/>
                </a:solidFill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rgbClr val="000000"/>
              </a:solidFill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rgbClr val="000000"/>
                </a:solidFill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2" name="AutoShape 10"/>
          <p:cNvSpPr>
            <a:spLocks/>
          </p:cNvSpPr>
          <p:nvPr/>
        </p:nvSpPr>
        <p:spPr bwMode="auto">
          <a:xfrm>
            <a:off x="1371600" y="2814637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4038600" y="41148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pic>
        <p:nvPicPr>
          <p:cNvPr id="13" name="Picture 2" descr="http://img1.etsystatic.com/042/0/5669785/il_340x270.551843539_cspy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2" r="12639"/>
          <a:stretch/>
        </p:blipFill>
        <p:spPr bwMode="auto">
          <a:xfrm>
            <a:off x="4419600" y="4697387"/>
            <a:ext cx="374175" cy="35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9610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81000" y="13541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fontAlgn="base">
              <a:spcBef>
                <a:spcPts val="863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Loop Example</a:t>
            </a:r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5295900"/>
            <a:ext cx="4191000" cy="876300"/>
          </a:xfrm>
          <a:ln/>
        </p:spPr>
        <p:txBody>
          <a:bodyPr/>
          <a:lstStyle/>
          <a:p>
            <a:r>
              <a:rPr lang="en-US" dirty="0"/>
              <a:t>Is this code equivalent to other versions?</a:t>
            </a:r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1447800" y="1828800"/>
            <a:ext cx="5334000" cy="30892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mask = 1 &lt;&lt;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(x &amp; mask) !=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6669227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Loop </a:t>
            </a:r>
            <a:r>
              <a:rPr lang="en-US" dirty="0">
                <a:sym typeface="Wingdings" pitchFamily="2" charset="2"/>
              </a:rPr>
              <a:t> While Loop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charset="0"/>
                <a:sym typeface="Gill Sans" charset="0"/>
              </a:rPr>
              <a:t>for (</a:t>
            </a:r>
            <a:r>
              <a:rPr lang="en-US" sz="2400" i="1" dirty="0">
                <a:solidFill>
                  <a:srgbClr val="000000"/>
                </a:solidFill>
                <a:sym typeface="Gill Sans" charset="0"/>
              </a:rPr>
              <a:t>Init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sym typeface="Gill Sans" charset="0"/>
              </a:rPr>
              <a:t>; </a:t>
            </a:r>
            <a:r>
              <a:rPr lang="en-US" sz="2400" i="1" dirty="0">
                <a:solidFill>
                  <a:srgbClr val="000000"/>
                </a:solidFill>
                <a:sym typeface="Gill Sans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sym typeface="Gill Sans" charset="0"/>
              </a:rPr>
              <a:t>; </a:t>
            </a:r>
            <a:r>
              <a:rPr lang="en-US" sz="2400" i="1" dirty="0">
                <a:solidFill>
                  <a:srgbClr val="000000"/>
                </a:solidFill>
                <a:sym typeface="Gill Sans" charset="0"/>
              </a:rPr>
              <a:t>Update</a:t>
            </a:r>
            <a:r>
              <a:rPr lang="en-US" sz="2400" i="1" dirty="0">
                <a:solidFill>
                  <a:srgbClr val="000000"/>
                </a:solidFill>
                <a:latin typeface="Gill Sans" charset="0"/>
                <a:sym typeface="Gill Sans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sym typeface="Gill Sans" charset="0"/>
              </a:rPr>
              <a:t>)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charset="0"/>
                <a:sym typeface="Gill Sans" charset="0"/>
              </a:rPr>
              <a:t>    </a:t>
            </a:r>
            <a:r>
              <a:rPr lang="en-US" sz="2400" i="1" dirty="0">
                <a:solidFill>
                  <a:srgbClr val="000000"/>
                </a:solidFill>
                <a:sym typeface="Gill Sans" charset="0"/>
              </a:rPr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435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fontAlgn="base">
              <a:spcBef>
                <a:spcPct val="3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sym typeface="Gill Sans" charset="0"/>
              </a:rPr>
              <a:t>For Version</a:t>
            </a:r>
          </a:p>
          <a:p>
            <a:pPr marL="223838" indent="-223838" defTabSz="89535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sym typeface="Gill Sans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457200" y="3962400"/>
            <a:ext cx="2819400" cy="2675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i="1" dirty="0">
                <a:solidFill>
                  <a:srgbClr val="000000"/>
                </a:solidFill>
                <a:sym typeface="Gill Sans" charset="0"/>
              </a:rPr>
              <a:t>Init</a:t>
            </a:r>
            <a:r>
              <a:rPr lang="en-US" sz="2400" i="1" dirty="0">
                <a:solidFill>
                  <a:srgbClr val="000000"/>
                </a:solidFill>
                <a:latin typeface="Courier New" charset="0"/>
                <a:sym typeface="Gill Sans" charset="0"/>
              </a:rPr>
              <a:t>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charset="0"/>
                <a:sym typeface="Gill Sans" charset="0"/>
              </a:rPr>
              <a:t>while (</a:t>
            </a:r>
            <a:r>
              <a:rPr lang="en-US" sz="2400" i="1" dirty="0">
                <a:solidFill>
                  <a:srgbClr val="000000"/>
                </a:solidFill>
                <a:sym typeface="Gill Sans" charset="0"/>
              </a:rPr>
              <a:t>Test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sym typeface="Gill Sans" charset="0"/>
              </a:rPr>
              <a:t>) {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charset="0"/>
                <a:sym typeface="Gill Sans" charset="0"/>
              </a:rPr>
              <a:t>    </a:t>
            </a:r>
            <a:r>
              <a:rPr lang="en-US" sz="2400" i="1" dirty="0">
                <a:solidFill>
                  <a:srgbClr val="000000"/>
                </a:solidFill>
                <a:sym typeface="Gill Sans" charset="0"/>
              </a:rPr>
              <a:t>Body</a:t>
            </a:r>
            <a:endParaRPr lang="en-US" sz="2400" i="1" dirty="0">
              <a:solidFill>
                <a:srgbClr val="000000"/>
              </a:solidFill>
              <a:latin typeface="Gill Sans" charset="0"/>
              <a:sym typeface="Gill Sans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ill Sans" charset="0"/>
              </a:rPr>
              <a:t>    </a:t>
            </a:r>
            <a:r>
              <a:rPr lang="en-US" sz="2400" i="1" dirty="0">
                <a:solidFill>
                  <a:srgbClr val="000000"/>
                </a:solidFill>
                <a:sym typeface="Gill Sans" charset="0"/>
              </a:rPr>
              <a:t>Update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ill Sans" charset="0"/>
              </a:rPr>
              <a:t>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ill Sans" charset="0"/>
              </a:rPr>
              <a:t>}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38150" y="3429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fontAlgn="base">
              <a:spcBef>
                <a:spcPct val="3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sym typeface="Gill Sans" charset="0"/>
              </a:rPr>
              <a:t>While Version</a:t>
            </a:r>
          </a:p>
          <a:p>
            <a:pPr marL="223838" indent="-223838" defTabSz="89535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sym typeface="Gill Sans" charset="0"/>
            </a:endParaRPr>
          </a:p>
        </p:txBody>
      </p:sp>
      <p:sp>
        <p:nvSpPr>
          <p:cNvPr id="19" name="AutoShape 10"/>
          <p:cNvSpPr>
            <a:spLocks/>
          </p:cNvSpPr>
          <p:nvPr/>
        </p:nvSpPr>
        <p:spPr bwMode="auto">
          <a:xfrm>
            <a:off x="2438400" y="2895600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511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Loop Form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9050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ourier New" charset="0"/>
                <a:sym typeface="Gill Sans" charset="0"/>
              </a:rPr>
              <a:t>for (</a:t>
            </a:r>
            <a:r>
              <a:rPr lang="en-US" sz="2400" i="1">
                <a:solidFill>
                  <a:srgbClr val="000000"/>
                </a:solidFill>
                <a:latin typeface="Gill Sans" charset="0"/>
                <a:sym typeface="Gill Sans" charset="0"/>
              </a:rPr>
              <a:t>Init</a:t>
            </a:r>
            <a:r>
              <a:rPr lang="en-US" sz="2400">
                <a:solidFill>
                  <a:srgbClr val="000000"/>
                </a:solidFill>
                <a:latin typeface="Courier New" charset="0"/>
                <a:sym typeface="Gill Sans" charset="0"/>
              </a:rPr>
              <a:t>; </a:t>
            </a:r>
            <a:r>
              <a:rPr lang="en-US" sz="2400" i="1">
                <a:solidFill>
                  <a:srgbClr val="000000"/>
                </a:solidFill>
                <a:latin typeface="Gill Sans" charset="0"/>
                <a:sym typeface="Gill Sans" charset="0"/>
              </a:rPr>
              <a:t>Test</a:t>
            </a:r>
            <a:r>
              <a:rPr lang="en-US" sz="2400">
                <a:solidFill>
                  <a:srgbClr val="000000"/>
                </a:solidFill>
                <a:latin typeface="Courier New" charset="0"/>
                <a:sym typeface="Gill Sans" charset="0"/>
              </a:rPr>
              <a:t>; </a:t>
            </a:r>
            <a:r>
              <a:rPr lang="en-US" sz="2400" i="1">
                <a:solidFill>
                  <a:srgbClr val="000000"/>
                </a:solidFill>
                <a:latin typeface="Gill Sans" charset="0"/>
                <a:sym typeface="Gill Sans" charset="0"/>
              </a:rPr>
              <a:t>Update </a:t>
            </a:r>
            <a:r>
              <a:rPr lang="en-US" sz="2400">
                <a:solidFill>
                  <a:srgbClr val="000000"/>
                </a:solidFill>
                <a:latin typeface="Courier New" charset="0"/>
                <a:sym typeface="Gill Sans" charset="0"/>
              </a:rPr>
              <a:t>)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ourier New" charset="0"/>
                <a:sym typeface="Gill Sans" charset="0"/>
              </a:rPr>
              <a:t>    </a:t>
            </a:r>
            <a:r>
              <a:rPr lang="en-US" sz="2400" i="1">
                <a:solidFill>
                  <a:srgbClr val="000000"/>
                </a:solidFill>
                <a:latin typeface="Gill Sans" charset="0"/>
                <a:sym typeface="Gill Sans" charset="0"/>
              </a:rPr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81000" y="13716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fontAlgn="base">
              <a:spcBef>
                <a:spcPct val="3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" charset="0"/>
                <a:sym typeface="Gill Sans" charset="0"/>
              </a:rPr>
              <a:t>General Form</a:t>
            </a:r>
          </a:p>
          <a:p>
            <a:pPr marL="223838" indent="-223838" algn="ctr" defTabSz="89535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381000" y="3429000"/>
            <a:ext cx="4343400" cy="1143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for 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mask = 1 &lt;&lt;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(x &amp; mask) !=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5181600" y="1295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5181600" y="22098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181600" y="3200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5181600" y="4191000"/>
            <a:ext cx="3962400" cy="1143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unsigned mask = 1 &lt;&lt;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(x &amp; mask) !=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238750" y="838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fontAlgn="base">
              <a:spcBef>
                <a:spcPct val="3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" charset="0"/>
                <a:sym typeface="Gill Sans" charset="0"/>
              </a:rPr>
              <a:t>Init</a:t>
            </a:r>
          </a:p>
          <a:p>
            <a:pPr marL="223838" indent="-223838" defTabSz="89535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5238750" y="17970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fontAlgn="base">
              <a:spcBef>
                <a:spcPct val="3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" charset="0"/>
                <a:sym typeface="Gill Sans" charset="0"/>
              </a:rPr>
              <a:t>Test</a:t>
            </a:r>
          </a:p>
          <a:p>
            <a:pPr marL="223838" indent="-223838" defTabSz="89535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5257800" y="27876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fontAlgn="base">
              <a:spcBef>
                <a:spcPct val="3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" charset="0"/>
                <a:sym typeface="Gill Sans" charset="0"/>
              </a:rPr>
              <a:t>Update</a:t>
            </a:r>
          </a:p>
          <a:p>
            <a:pPr marL="223838" indent="-223838" defTabSz="89535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5276850" y="37782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fontAlgn="base">
              <a:spcBef>
                <a:spcPct val="3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" charset="0"/>
                <a:sym typeface="Gill Sans" charset="0"/>
              </a:rPr>
              <a:t>Body</a:t>
            </a:r>
          </a:p>
          <a:p>
            <a:pPr marL="223838" indent="-223838" defTabSz="89535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5696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Loop </a:t>
            </a:r>
            <a:r>
              <a:rPr lang="en-US" dirty="0">
                <a:sym typeface="Wingdings" pitchFamily="2" charset="2"/>
              </a:rPr>
              <a:t> …  </a:t>
            </a:r>
            <a:r>
              <a:rPr lang="en-US" dirty="0" err="1">
                <a:sym typeface="Wingdings" pitchFamily="2" charset="2"/>
              </a:rPr>
              <a:t>Goto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3429000" cy="8592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charset="0"/>
                <a:sym typeface="Gill Sans" charset="0"/>
              </a:rPr>
              <a:t>for (</a:t>
            </a:r>
            <a:r>
              <a:rPr lang="en-US" sz="2000" i="1" dirty="0">
                <a:solidFill>
                  <a:srgbClr val="000000"/>
                </a:solidFill>
                <a:sym typeface="Gill Sans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sym typeface="Gill Sans" charset="0"/>
              </a:rPr>
              <a:t>; </a:t>
            </a:r>
            <a:r>
              <a:rPr lang="en-US" sz="2000" i="1" dirty="0">
                <a:solidFill>
                  <a:srgbClr val="000000"/>
                </a:solidFill>
                <a:sym typeface="Gill Sans" charset="0"/>
              </a:rPr>
              <a:t>Test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sym typeface="Gill Sans" charset="0"/>
              </a:rPr>
              <a:t>; </a:t>
            </a:r>
            <a:r>
              <a:rPr lang="en-US" sz="2000" i="1" dirty="0">
                <a:solidFill>
                  <a:srgbClr val="000000"/>
                </a:solidFill>
                <a:sym typeface="Gill Sans" charset="0"/>
              </a:rPr>
              <a:t>Update</a:t>
            </a:r>
            <a:r>
              <a:rPr lang="en-US" sz="2000" i="1" dirty="0">
                <a:solidFill>
                  <a:srgbClr val="000000"/>
                </a:solidFill>
                <a:latin typeface="Gill Sans" charset="0"/>
                <a:sym typeface="Gill Sans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sym typeface="Gill Sans" charset="0"/>
              </a:rPr>
              <a:t>)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charset="0"/>
                <a:sym typeface="Gill Sans" charset="0"/>
              </a:rPr>
              <a:t>    </a:t>
            </a:r>
            <a:r>
              <a:rPr lang="en-US" sz="2000" i="1" dirty="0">
                <a:solidFill>
                  <a:srgbClr val="000000"/>
                </a:solidFill>
                <a:sym typeface="Gill Sans" charset="0"/>
              </a:rPr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435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fontAlgn="base">
              <a:spcBef>
                <a:spcPct val="3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sym typeface="Gill Sans" charset="0"/>
              </a:rPr>
              <a:t>For Version</a:t>
            </a:r>
          </a:p>
          <a:p>
            <a:pPr marL="223838" indent="-223838" defTabSz="89535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sym typeface="Gill Sans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457200" y="3962400"/>
            <a:ext cx="2362200" cy="22442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000000"/>
                </a:solidFill>
                <a:sym typeface="Gill Sans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sym typeface="Gill Sans" charset="0"/>
              </a:rPr>
              <a:t>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charset="0"/>
                <a:sym typeface="Gill Sans" charset="0"/>
              </a:rPr>
              <a:t>while (</a:t>
            </a:r>
            <a:r>
              <a:rPr lang="en-US" sz="2000" i="1" dirty="0">
                <a:solidFill>
                  <a:srgbClr val="000000"/>
                </a:solidFill>
                <a:sym typeface="Gill Sans" charset="0"/>
              </a:rPr>
              <a:t>Test 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sym typeface="Gill Sans" charset="0"/>
              </a:rPr>
              <a:t>) {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charset="0"/>
                <a:sym typeface="Gill Sans" charset="0"/>
              </a:rPr>
              <a:t>    </a:t>
            </a:r>
            <a:r>
              <a:rPr lang="en-US" sz="2000" i="1" dirty="0">
                <a:solidFill>
                  <a:srgbClr val="000000"/>
                </a:solidFill>
                <a:sym typeface="Gill Sans" charset="0"/>
              </a:rPr>
              <a:t>Body</a:t>
            </a:r>
            <a:endParaRPr lang="en-US" sz="2000" i="1" dirty="0">
              <a:solidFill>
                <a:srgbClr val="000000"/>
              </a:solidFill>
              <a:latin typeface="Gill Sans" charset="0"/>
              <a:sym typeface="Gill Sans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ill Sans" charset="0"/>
              </a:rPr>
              <a:t>    </a:t>
            </a:r>
            <a:r>
              <a:rPr lang="en-US" sz="2000" i="1" dirty="0">
                <a:solidFill>
                  <a:srgbClr val="000000"/>
                </a:solidFill>
                <a:sym typeface="Gill Sans" charset="0"/>
              </a:rPr>
              <a:t>Update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ill Sans" charset="0"/>
              </a:rPr>
              <a:t>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ill Sans" charset="0"/>
              </a:rPr>
              <a:t>}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38150" y="3429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fontAlgn="base">
              <a:spcBef>
                <a:spcPct val="3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sym typeface="Gill Sans" charset="0"/>
              </a:rPr>
              <a:t>While Version</a:t>
            </a:r>
          </a:p>
          <a:p>
            <a:pPr marL="223838" indent="-223838" defTabSz="89535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sym typeface="Gill Sans" charset="0"/>
            </a:endParaRPr>
          </a:p>
        </p:txBody>
      </p:sp>
      <p:sp>
        <p:nvSpPr>
          <p:cNvPr id="19" name="AutoShape 10"/>
          <p:cNvSpPr>
            <a:spLocks/>
          </p:cNvSpPr>
          <p:nvPr/>
        </p:nvSpPr>
        <p:spPr bwMode="auto">
          <a:xfrm>
            <a:off x="1447800" y="2667000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" name="Rectangle 6"/>
          <p:cNvSpPr>
            <a:spLocks/>
          </p:cNvSpPr>
          <p:nvPr/>
        </p:nvSpPr>
        <p:spPr bwMode="auto">
          <a:xfrm>
            <a:off x="4495800" y="4114800"/>
            <a:ext cx="2743200" cy="2590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i="1" dirty="0">
                <a:solidFill>
                  <a:srgbClr val="000000"/>
                </a:solidFill>
                <a:latin typeface="Gill Sans" charset="0"/>
                <a:sym typeface="Gill Sans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sym typeface="Gill Sans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000" i="1" dirty="0">
                <a:solidFill>
                  <a:srgbClr val="000000"/>
                </a:solidFill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28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8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</a:t>
            </a:r>
            <a:endParaRPr lang="en-US" sz="28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i="1" dirty="0">
                <a:solidFill>
                  <a:srgbClr val="000000"/>
                </a:solidFill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2800" i="1" dirty="0">
              <a:solidFill>
                <a:srgbClr val="000000"/>
              </a:solidFill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i="1" dirty="0">
                <a:solidFill>
                  <a:srgbClr val="000000"/>
                </a:solidFill>
                <a:latin typeface="Gill Sans" charset="0"/>
                <a:ea typeface="Calibri Bold Italic" charset="0"/>
                <a:cs typeface="Courier New" pitchFamily="49" charset="0"/>
                <a:sym typeface="Calibri Bold Italic" charset="0"/>
              </a:rPr>
              <a:t>Update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while(</a:t>
            </a:r>
            <a:r>
              <a:rPr lang="en-US" sz="2000" i="1" dirty="0">
                <a:solidFill>
                  <a:srgbClr val="000000"/>
                </a:solidFill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  <a:endParaRPr lang="en-US" sz="28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6400800" y="685800"/>
            <a:ext cx="2514600" cy="2895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i="1" dirty="0">
                <a:solidFill>
                  <a:srgbClr val="000000"/>
                </a:solidFill>
                <a:latin typeface="Gill Sans" charset="0"/>
                <a:sym typeface="Gill Sans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sym typeface="Gill Sans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000" i="1" dirty="0">
                <a:solidFill>
                  <a:srgbClr val="000000"/>
                </a:solidFill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28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8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28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i="1" dirty="0">
                <a:solidFill>
                  <a:srgbClr val="000000"/>
                </a:solidFill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2800" i="1" dirty="0">
              <a:solidFill>
                <a:srgbClr val="000000"/>
              </a:solidFill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i="1" dirty="0">
                <a:solidFill>
                  <a:srgbClr val="000000"/>
                </a:solidFill>
                <a:latin typeface="Gill Sans" charset="0"/>
                <a:ea typeface="Calibri Bold Italic" charset="0"/>
                <a:cs typeface="Courier New" pitchFamily="49" charset="0"/>
                <a:sym typeface="Calibri Bold Italic" charset="0"/>
              </a:rPr>
              <a:t>Update</a:t>
            </a:r>
            <a:endParaRPr lang="en-US" sz="2000" i="1" dirty="0">
              <a:solidFill>
                <a:srgbClr val="000000"/>
              </a:solidFill>
              <a:latin typeface="Courier New" pitchFamily="49" charset="0"/>
              <a:ea typeface="Calibri Bold Italic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000" i="1" dirty="0">
                <a:solidFill>
                  <a:srgbClr val="000000"/>
                </a:solidFill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28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8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22" name="AutoShape 11"/>
          <p:cNvSpPr>
            <a:spLocks/>
          </p:cNvSpPr>
          <p:nvPr/>
        </p:nvSpPr>
        <p:spPr bwMode="auto">
          <a:xfrm rot="16200000">
            <a:off x="3276600" y="41910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3" name="Bent-Up Arrow 32"/>
          <p:cNvSpPr/>
          <p:nvPr/>
        </p:nvSpPr>
        <p:spPr bwMode="auto">
          <a:xfrm>
            <a:off x="7391400" y="3657600"/>
            <a:ext cx="1219200" cy="1524000"/>
          </a:xfrm>
          <a:prstGeom prst="bentUpArrow">
            <a:avLst>
              <a:gd name="adj1" fmla="val 25000"/>
              <a:gd name="adj2" fmla="val 33991"/>
              <a:gd name="adj3" fmla="val 27398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14" name="Picture 2" descr="http://img1.etsystatic.com/042/0/5669785/il_340x270.551843539_cspy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2" r="12639"/>
          <a:stretch/>
        </p:blipFill>
        <p:spPr bwMode="auto">
          <a:xfrm>
            <a:off x="5148064" y="620688"/>
            <a:ext cx="504056" cy="48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659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81000" y="13541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fontAlgn="base">
              <a:spcBef>
                <a:spcPts val="863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Loop Conversion Example</a:t>
            </a:r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5295900"/>
            <a:ext cx="4191000" cy="876300"/>
          </a:xfrm>
          <a:ln/>
        </p:spPr>
        <p:txBody>
          <a:bodyPr/>
          <a:lstStyle/>
          <a:p>
            <a:r>
              <a:rPr lang="en-US" dirty="0"/>
              <a:t>Initial test can be optimized away</a:t>
            </a:r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228600" y="1905000"/>
            <a:ext cx="4419600" cy="30892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mask = 1 &lt;&lt;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(x &amp; mask) !=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4724400" y="1066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fontAlgn="base">
              <a:spcBef>
                <a:spcPts val="863"/>
              </a:spcBef>
              <a:spcAft>
                <a:spcPct val="0"/>
              </a:spcAft>
            </a:pPr>
            <a:r>
              <a:rPr lang="en-US" sz="2400" dirty="0" err="1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724400" y="1600200"/>
            <a:ext cx="4343400" cy="4800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pcount_for_gt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mask = 1 &lt;&lt;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(x &amp; mask) !=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b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39000" y="2286000"/>
            <a:ext cx="4924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srgbClr val="000000"/>
                </a:solidFill>
                <a:sym typeface="Gill Sans" charset="0"/>
              </a:rPr>
              <a:t>Init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2743200"/>
            <a:ext cx="7502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ill Sans" charset="0"/>
              </a:rPr>
              <a:t>!</a:t>
            </a:r>
            <a:r>
              <a:rPr lang="en-US" i="1" dirty="0">
                <a:solidFill>
                  <a:srgbClr val="000000"/>
                </a:solidFill>
                <a:sym typeface="Gill Sans" charset="0"/>
              </a:rPr>
              <a:t>Test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91400" y="3440668"/>
            <a:ext cx="7104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srgbClr val="000000"/>
                </a:solidFill>
                <a:sym typeface="Gill Sans" charset="0"/>
              </a:rPr>
              <a:t>Body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4572000"/>
            <a:ext cx="9284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srgbClr val="000000"/>
                </a:solidFill>
                <a:sym typeface="Gill Sans" charset="0"/>
              </a:rPr>
              <a:t>Update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34200" y="4876800"/>
            <a:ext cx="612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srgbClr val="000000"/>
                </a:solidFill>
                <a:sym typeface="Gill Sans" charset="0"/>
              </a:rPr>
              <a:t>Test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029200" y="2743200"/>
            <a:ext cx="2209800" cy="533400"/>
            <a:chOff x="5029200" y="2743200"/>
            <a:chExt cx="2209800" cy="533400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21" name="Picture 2" descr="http://img1.etsystatic.com/042/0/5669785/il_340x270.551843539_cspy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2" r="12639"/>
          <a:stretch/>
        </p:blipFill>
        <p:spPr bwMode="auto">
          <a:xfrm>
            <a:off x="6536985" y="1047362"/>
            <a:ext cx="504056" cy="48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0014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10668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226300" cy="573088"/>
          </a:xfrm>
        </p:spPr>
        <p:txBody>
          <a:bodyPr/>
          <a:lstStyle/>
          <a:p>
            <a:r>
              <a:rPr lang="en-US"/>
              <a:t>Assembly Programmer’s 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3352800"/>
            <a:ext cx="4624387" cy="3092450"/>
          </a:xfrm>
        </p:spPr>
        <p:txBody>
          <a:bodyPr/>
          <a:lstStyle/>
          <a:p>
            <a:pPr marL="227013" indent="-227013" defTabSz="895350">
              <a:buNone/>
              <a:tabLst>
                <a:tab pos="1371600" algn="l"/>
                <a:tab pos="4572000" algn="l"/>
              </a:tabLst>
            </a:pPr>
            <a:r>
              <a:rPr lang="en-US" sz="24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PC: Program counter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Address of next instruction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Called “</a:t>
            </a:r>
            <a:r>
              <a:rPr lang="en-US" sz="1800" b="1" dirty="0">
                <a:solidFill>
                  <a:srgbClr val="0070C0"/>
                </a:solidFill>
              </a:rPr>
              <a:t>EIP</a:t>
            </a:r>
            <a:r>
              <a:rPr lang="en-US" sz="1800" dirty="0"/>
              <a:t>” (IA32) or “RIP” (x86-64)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>
                <a:solidFill>
                  <a:srgbClr val="00B050"/>
                </a:solidFill>
              </a:rPr>
              <a:t>Register file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>
                <a:solidFill>
                  <a:srgbClr val="00B050"/>
                </a:solidFill>
              </a:rPr>
              <a:t>Heavily used 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>
                <a:solidFill>
                  <a:srgbClr val="00B050"/>
                </a:solidFill>
              </a:rPr>
              <a:t>Condition codes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>
                <a:solidFill>
                  <a:srgbClr val="00B050"/>
                </a:solidFill>
              </a:rPr>
              <a:t>Store status information about most recent arithmetic operation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>
                <a:solidFill>
                  <a:srgbClr val="00B050"/>
                </a:solidFill>
              </a:rPr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409700" y="1981200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PC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371600"/>
            <a:ext cx="1371600" cy="7620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1066800"/>
            <a:ext cx="17526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324600" y="1730102"/>
            <a:ext cx="11430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Code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Data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Stack</a:t>
            </a: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7018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2352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768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2954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854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3876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B050"/>
                </a:solidFill>
                <a:latin typeface="Calibri" pitchFamily="34" charset="0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362200" y="2286000"/>
            <a:ext cx="1371600" cy="685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Condition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Codes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5372100" y="3702050"/>
            <a:ext cx="3619500" cy="1568450"/>
          </a:xfrm>
        </p:spPr>
        <p:txBody>
          <a:bodyPr/>
          <a:lstStyle/>
          <a:p>
            <a:pPr marL="292100" lvl="1" indent="-177800"/>
            <a:r>
              <a:rPr lang="en-US" sz="2000" b="1" dirty="0"/>
              <a:t>Memory</a:t>
            </a:r>
          </a:p>
          <a:p>
            <a:pPr marL="571500" lvl="2" indent="-165100"/>
            <a:r>
              <a:rPr lang="en-US" sz="1800" dirty="0"/>
              <a:t>Byte addressable array</a:t>
            </a:r>
          </a:p>
          <a:p>
            <a:pPr marL="571500" lvl="2" indent="-165100"/>
            <a:r>
              <a:rPr lang="en-US" sz="1800" dirty="0"/>
              <a:t>Code and user data</a:t>
            </a:r>
          </a:p>
          <a:p>
            <a:pPr marL="571500" lvl="2" indent="-165100"/>
            <a:r>
              <a:rPr lang="en-US" sz="1800" dirty="0"/>
              <a:t>Stack to support procedures</a:t>
            </a:r>
          </a:p>
          <a:p>
            <a:pPr marL="0" indent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0959626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451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Summary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So far</a:t>
            </a:r>
          </a:p>
          <a:p>
            <a:pPr marL="552450" lvl="1"/>
            <a:r>
              <a:rPr lang="en-US" dirty="0"/>
              <a:t>Complete addressing mode, address computation (</a:t>
            </a:r>
            <a:r>
              <a:rPr lang="en-US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leal</a:t>
            </a:r>
            <a:r>
              <a:rPr lang="en-US" dirty="0"/>
              <a:t>)</a:t>
            </a:r>
          </a:p>
          <a:p>
            <a:pPr marL="552450" lvl="1"/>
            <a:r>
              <a:rPr lang="en-US" dirty="0"/>
              <a:t>Arithmetic operations</a:t>
            </a:r>
          </a:p>
          <a:p>
            <a:pPr marL="552450" lvl="1"/>
            <a:r>
              <a:rPr lang="en-US" dirty="0"/>
              <a:t>Control: Condition codes</a:t>
            </a:r>
          </a:p>
          <a:p>
            <a:pPr marL="552450" lvl="1"/>
            <a:r>
              <a:rPr lang="en-US" dirty="0"/>
              <a:t>Conditional branches &amp; conditional moves</a:t>
            </a:r>
          </a:p>
          <a:p>
            <a:pPr marL="552450" lvl="1"/>
            <a:r>
              <a:rPr lang="en-US" dirty="0"/>
              <a:t>Loops</a:t>
            </a:r>
          </a:p>
          <a:p>
            <a:r>
              <a:rPr lang="en-US" dirty="0"/>
              <a:t>Coming up!</a:t>
            </a:r>
          </a:p>
          <a:p>
            <a:pPr marL="552450" lvl="1"/>
            <a:r>
              <a:rPr lang="en-US" dirty="0"/>
              <a:t>Switch statements</a:t>
            </a:r>
          </a:p>
          <a:p>
            <a:pPr marL="552450" lvl="1"/>
            <a:r>
              <a:rPr lang="en-US" dirty="0"/>
              <a:t>Stack</a:t>
            </a:r>
          </a:p>
          <a:p>
            <a:pPr marL="552450" lvl="1"/>
            <a:r>
              <a:rPr lang="en-US" dirty="0"/>
              <a:t>Call / return</a:t>
            </a:r>
          </a:p>
          <a:p>
            <a:pPr marL="552450" lvl="1"/>
            <a:r>
              <a:rPr lang="en-US" dirty="0"/>
              <a:t>Procedure call discipline</a:t>
            </a:r>
          </a:p>
        </p:txBody>
      </p:sp>
    </p:spTree>
    <p:extLst>
      <p:ext uri="{BB962C8B-B14F-4D97-AF65-F5344CB8AC3E}">
        <p14:creationId xmlns:p14="http://schemas.microsoft.com/office/powerpoint/2010/main" val="2210105905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discoverdesign.org/files/imagecache/slideshow_full/casestudies/images/lock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669864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524000"/>
          </a:xfrm>
        </p:spPr>
        <p:txBody>
          <a:bodyPr/>
          <a:lstStyle/>
          <a:p>
            <a:pPr algn="ctr"/>
            <a:r>
              <a:rPr lang="is-IS" sz="5400" dirty="0"/>
              <a:t>Memory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1376909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ww.ehospitalitytimes.com/wp-content/uploads/hotel-ke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14800"/>
            <a:ext cx="2590800" cy="229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903686"/>
          <a:ext cx="82296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itle 3"/>
          <p:cNvSpPr txBox="1">
            <a:spLocks/>
          </p:cNvSpPr>
          <p:nvPr/>
        </p:nvSpPr>
        <p:spPr bwMode="auto">
          <a:xfrm>
            <a:off x="664029" y="83457"/>
            <a:ext cx="7772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9pPr>
          </a:lstStyle>
          <a:p>
            <a:pPr algn="ctr"/>
            <a:r>
              <a:rPr lang="is-IS" sz="5400" kern="0" dirty="0">
                <a:solidFill>
                  <a:srgbClr val="000000"/>
                </a:solidFill>
              </a:rPr>
              <a:t>Memory</a:t>
            </a:r>
            <a:endParaRPr lang="en-US" sz="5400" kern="0" dirty="0">
              <a:solidFill>
                <a:srgbClr val="000000"/>
              </a:solidFill>
            </a:endParaRPr>
          </a:p>
        </p:txBody>
      </p:sp>
      <p:pic>
        <p:nvPicPr>
          <p:cNvPr id="6" name="Picture 2" descr="http://3.bp.blogspot.com/-EFd3tq5awJA/UEzk28EpbqI/AAAAAAAAHs4/P6IBCDfIEKQ/s1600/georg-bjarnfredars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28638">
            <a:off x="7391400" y="5604950"/>
            <a:ext cx="1828800" cy="136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cdn2.www.babble.com/wp-content/uploads/2013/09/locker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0" y="1447800"/>
            <a:ext cx="9144000" cy="231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8600" y="2604000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s-IS" sz="2400" b="1" dirty="0">
                <a:solidFill>
                  <a:srgbClr val="FFFFFF"/>
                </a:solidFill>
                <a:latin typeface="Gill Sans" charset="0"/>
                <a:sym typeface="Gill Sans" charset="0"/>
              </a:rPr>
              <a:t>1296   1297   1298  1299   1300   1301    1302   1303  1304  1305</a:t>
            </a:r>
            <a:endParaRPr lang="en-US" sz="2400" b="1" dirty="0">
              <a:solidFill>
                <a:srgbClr val="FFFFFF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 bwMode="auto">
          <a:xfrm>
            <a:off x="381000" y="5330371"/>
            <a:ext cx="7772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9pPr>
          </a:lstStyle>
          <a:p>
            <a:pPr algn="ctr"/>
            <a:r>
              <a:rPr lang="is-IS" sz="5400" kern="0" dirty="0">
                <a:solidFill>
                  <a:srgbClr val="000000"/>
                </a:solidFill>
              </a:rPr>
              <a:t>Address</a:t>
            </a:r>
            <a:endParaRPr lang="en-US" sz="5400" kern="0" dirty="0">
              <a:solidFill>
                <a:srgbClr val="000000"/>
              </a:solidFill>
            </a:endParaRPr>
          </a:p>
        </p:txBody>
      </p:sp>
      <p:sp>
        <p:nvSpPr>
          <p:cNvPr id="13" name="Title 3"/>
          <p:cNvSpPr txBox="1">
            <a:spLocks/>
          </p:cNvSpPr>
          <p:nvPr/>
        </p:nvSpPr>
        <p:spPr bwMode="auto">
          <a:xfrm>
            <a:off x="6172200" y="4682671"/>
            <a:ext cx="31877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9pPr>
          </a:lstStyle>
          <a:p>
            <a:pPr algn="ctr"/>
            <a:r>
              <a:rPr lang="is-IS" sz="2400" kern="0" dirty="0">
                <a:solidFill>
                  <a:srgbClr val="000000"/>
                </a:solidFill>
              </a:rPr>
              <a:t>Memory manager</a:t>
            </a:r>
            <a:endParaRPr lang="en-US" sz="24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387435"/>
      </p:ext>
    </p:extLst>
  </p:cSld>
  <p:clrMapOvr>
    <a:masterClrMapping/>
  </p:clrMapOvr>
  <p:transition/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50"/>
                                            <p:tgtEl>
                                              <p:spTgt spid="30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0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0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0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0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0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4" accel="32000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400000">
                                          <p:cBhvr>
                                            <p:cTn id="36" dur="7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5" dur="250"/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250"/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47" dur="250"/>
                                            <p:tgtEl>
                                              <p:spTgt spid="30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5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2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50"/>
                                            <p:tgtEl>
                                              <p:spTgt spid="30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0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0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0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0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0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4" accel="32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400000">
                                          <p:cBhvr>
                                            <p:cTn id="36" dur="7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5" dur="250"/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250"/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47" dur="250"/>
                                            <p:tgtEl>
                                              <p:spTgt spid="30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5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2" grpId="0"/>
          <p:bldP spid="13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73088"/>
          </a:xfrm>
        </p:spPr>
        <p:txBody>
          <a:bodyPr/>
          <a:lstStyle/>
          <a:p>
            <a:r>
              <a:rPr lang="en-US" dirty="0"/>
              <a:t>Intel x86 Processors</a:t>
            </a:r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877888"/>
            <a:ext cx="7896225" cy="4972050"/>
          </a:xfrm>
        </p:spPr>
        <p:txBody>
          <a:bodyPr/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Machine Evolution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386	1985	0.3M	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	1993	3.1M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Pentium/MMX	1997	4.5M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err="1"/>
              <a:t>PentiumPro</a:t>
            </a:r>
            <a:r>
              <a:rPr lang="en-US" dirty="0"/>
              <a:t>	1995	6.5M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III	1999	8.2M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4	2001	42M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2 Duo	2006	291M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i7	2008	731M</a:t>
            </a:r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Added Features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support multimedia operations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/>
              <a:t>Parallel operations on 1, 2, and 4-byte data, both integer &amp; FP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enable more efficient conditional operations</a:t>
            </a:r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Linux/GCC Evolution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Two major steps: 1) support 32-bit 386.  2) support 64-bit x86-64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143000"/>
            <a:ext cx="42481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4167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ww.ehospitalitytimes.com/wp-content/uploads/hotel-ke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14800"/>
            <a:ext cx="2590800" cy="229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380998" y="1828800"/>
          <a:ext cx="84582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itle 3"/>
          <p:cNvSpPr txBox="1">
            <a:spLocks/>
          </p:cNvSpPr>
          <p:nvPr/>
        </p:nvSpPr>
        <p:spPr bwMode="auto">
          <a:xfrm>
            <a:off x="685800" y="76200"/>
            <a:ext cx="7772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9pPr>
          </a:lstStyle>
          <a:p>
            <a:pPr algn="ctr"/>
            <a:r>
              <a:rPr lang="is-IS" sz="5400" kern="0" dirty="0">
                <a:solidFill>
                  <a:srgbClr val="000000"/>
                </a:solidFill>
              </a:rPr>
              <a:t>Memory</a:t>
            </a:r>
            <a:endParaRPr lang="en-US" sz="5400" kern="0" dirty="0">
              <a:solidFill>
                <a:srgbClr val="000000"/>
              </a:solidFill>
            </a:endParaRPr>
          </a:p>
        </p:txBody>
      </p:sp>
      <p:pic>
        <p:nvPicPr>
          <p:cNvPr id="6" name="Picture 2" descr="http://3.bp.blogspot.com/-EFd3tq5awJA/UEzk28EpbqI/AAAAAAAAHs4/P6IBCDfIEKQ/s1600/georg-bjarnfredars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604950"/>
            <a:ext cx="1828800" cy="136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8600" y="2604000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s-IS" sz="2300" b="1" dirty="0">
                <a:solidFill>
                  <a:srgbClr val="0070C0"/>
                </a:solidFill>
                <a:latin typeface="Gill Sans" charset="0"/>
                <a:sym typeface="Gill Sans" charset="0"/>
              </a:rPr>
              <a:t>1296   1297   1298  1299   1300   1301    1302   1303  1304  1305</a:t>
            </a:r>
            <a:endParaRPr lang="en-US" sz="2300" b="1" dirty="0">
              <a:solidFill>
                <a:srgbClr val="0070C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 bwMode="auto">
          <a:xfrm>
            <a:off x="381000" y="5330371"/>
            <a:ext cx="7772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9pPr>
          </a:lstStyle>
          <a:p>
            <a:pPr algn="ctr"/>
            <a:r>
              <a:rPr lang="is-IS" sz="5400" kern="0" dirty="0">
                <a:solidFill>
                  <a:srgbClr val="000000"/>
                </a:solidFill>
              </a:rPr>
              <a:t>Address</a:t>
            </a:r>
            <a:endParaRPr lang="en-US" sz="54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29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486400" y="4343400"/>
            <a:ext cx="1046246" cy="686812"/>
            <a:chOff x="5508349" y="4375816"/>
            <a:chExt cx="1046246" cy="686812"/>
          </a:xfrm>
        </p:grpSpPr>
        <p:pic>
          <p:nvPicPr>
            <p:cNvPr id="26" name="Content Placeholder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525663" y="4375816"/>
              <a:ext cx="1028932" cy="686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7" name="Rectangle 26"/>
            <p:cNvSpPr/>
            <p:nvPr/>
          </p:nvSpPr>
          <p:spPr>
            <a:xfrm rot="991071">
              <a:off x="5508349" y="4540979"/>
              <a:ext cx="922047" cy="46166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is-IS" sz="2400" b="1" dirty="0">
                  <a:solidFill>
                    <a:srgbClr val="FFFF00"/>
                  </a:solidFill>
                  <a:latin typeface="Courier New" pitchFamily="49" charset="0"/>
                  <a:ea typeface="ＭＳ Ｐゴシック" pitchFamily="-96" charset="-128"/>
                  <a:sym typeface="Gill Sans" charset="0"/>
                </a:rPr>
                <a:t>9000</a:t>
              </a:r>
              <a:endParaRPr lang="en-US" sz="3600" b="1" dirty="0">
                <a:solidFill>
                  <a:srgbClr val="FFFF00"/>
                </a:solidFill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I: Storing data in memory</a:t>
            </a:r>
            <a:endParaRPr lang="en-US" dirty="0"/>
          </a:p>
        </p:txBody>
      </p:sp>
      <p:pic>
        <p:nvPicPr>
          <p:cNvPr id="4" name="Picture 4" descr="http://www.ehospitalitytimes.com/wp-content/uploads/hotel-ke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14800"/>
            <a:ext cx="2590800" cy="229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380998" y="1828800"/>
          <a:ext cx="84582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2604000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s-IS" sz="2300" b="1" dirty="0">
                <a:solidFill>
                  <a:srgbClr val="0070C0"/>
                </a:solidFill>
                <a:latin typeface="Gill Sans" charset="0"/>
                <a:sym typeface="Gill Sans" charset="0"/>
              </a:rPr>
              <a:t>1296   1297   1298  1299   1300   1301    1302   1303  1304  1305</a:t>
            </a:r>
            <a:endParaRPr lang="en-US" sz="2300" b="1" dirty="0">
              <a:solidFill>
                <a:srgbClr val="0070C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91000" y="5822679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en-US" sz="3200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movl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%</a:t>
            </a:r>
            <a:r>
              <a:rPr lang="en-US" sz="3200" b="1" dirty="0" err="1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eax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, 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1301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14800" y="4359789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en-US" sz="3200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mov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    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, </a:t>
            </a:r>
            <a:endParaRPr lang="en-US" sz="3200" b="1" dirty="0">
              <a:solidFill>
                <a:srgbClr val="0070C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</p:txBody>
      </p:sp>
      <p:pic>
        <p:nvPicPr>
          <p:cNvPr id="15" name="Picture 4" descr="http://www.ehospitalitytimes.com/wp-content/uploads/hotel-ke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180159"/>
            <a:ext cx="1066800" cy="94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5508349" y="4375816"/>
            <a:ext cx="1046246" cy="686812"/>
            <a:chOff x="5508349" y="4375816"/>
            <a:chExt cx="1046246" cy="686812"/>
          </a:xfrm>
        </p:grpSpPr>
        <p:pic>
          <p:nvPicPr>
            <p:cNvPr id="22" name="Content Placeholder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525663" y="4375816"/>
              <a:ext cx="1028932" cy="686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Rectangle 22"/>
            <p:cNvSpPr/>
            <p:nvPr/>
          </p:nvSpPr>
          <p:spPr>
            <a:xfrm rot="991071">
              <a:off x="5508349" y="4540979"/>
              <a:ext cx="922047" cy="46166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is-IS" sz="2400" b="1" dirty="0">
                  <a:solidFill>
                    <a:srgbClr val="FFFF00"/>
                  </a:solidFill>
                  <a:latin typeface="Courier New" pitchFamily="49" charset="0"/>
                  <a:ea typeface="ＭＳ Ｐゴシック" pitchFamily="-96" charset="-128"/>
                  <a:sym typeface="Gill Sans" charset="0"/>
                </a:rPr>
                <a:t>9000</a:t>
              </a:r>
              <a:endParaRPr lang="en-US" sz="3600" b="1" dirty="0">
                <a:solidFill>
                  <a:srgbClr val="FFFF00"/>
                </a:solidFill>
                <a:latin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9347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L -0.10955 -0.36574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86" y="-1828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381000" y="3481082"/>
          <a:ext cx="2057400" cy="111252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%</a:t>
                      </a:r>
                      <a:r>
                        <a:rPr lang="en-US" sz="1800" dirty="0" err="1">
                          <a:solidFill>
                            <a:srgbClr val="00B050"/>
                          </a:solidFill>
                        </a:rPr>
                        <a:t>eax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Courier New" pitchFamily="49" charset="0"/>
                        <a:ea typeface="ＭＳ Ｐゴシック" pitchFamily="-96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???</a:t>
                      </a:r>
                      <a:endParaRPr lang="en-US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%</a:t>
                      </a:r>
                      <a:r>
                        <a:rPr lang="en-US" sz="1800" dirty="0" err="1">
                          <a:solidFill>
                            <a:srgbClr val="00B050"/>
                          </a:solidFill>
                        </a:rPr>
                        <a:t>ecx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Courier New" pitchFamily="49" charset="0"/>
                        <a:ea typeface="ＭＳ Ｐゴシック" pitchFamily="-96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1301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II: Retrieving data from memory</a:t>
            </a:r>
            <a:endParaRPr lang="en-US" dirty="0"/>
          </a:p>
        </p:txBody>
      </p:sp>
      <p:pic>
        <p:nvPicPr>
          <p:cNvPr id="4" name="Picture 4" descr="http://www.ehospitalitytimes.com/wp-content/uploads/hotel-ke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14800"/>
            <a:ext cx="2590800" cy="229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380998" y="1828800"/>
          <a:ext cx="84582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2604000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s-IS" sz="2300" b="1" dirty="0">
                <a:solidFill>
                  <a:srgbClr val="0070C0"/>
                </a:solidFill>
                <a:latin typeface="Gill Sans" charset="0"/>
                <a:sym typeface="Gill Sans" charset="0"/>
              </a:rPr>
              <a:t>1296   1297   1298  1299   1300   1301    1302   1303  1304  1305</a:t>
            </a:r>
            <a:endParaRPr lang="en-US" sz="2300" b="1" dirty="0">
              <a:solidFill>
                <a:srgbClr val="0070C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91000" y="5822679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en-US" sz="3200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movl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1301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,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%</a:t>
            </a:r>
            <a:r>
              <a:rPr lang="en-US" sz="3200" b="1" dirty="0" err="1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eax</a:t>
            </a:r>
            <a:endParaRPr lang="en-US" sz="3200" b="1" dirty="0">
              <a:solidFill>
                <a:srgbClr val="0070C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14800" y="4359789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en-US" sz="3200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mov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    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, </a:t>
            </a:r>
            <a:endParaRPr lang="en-US" sz="3200" b="1" dirty="0">
              <a:solidFill>
                <a:srgbClr val="0070C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</p:txBody>
      </p:sp>
      <p:pic>
        <p:nvPicPr>
          <p:cNvPr id="15" name="Picture 4" descr="http://www.ehospitalitytimes.com/wp-content/uploads/hotel-ke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362" y="4114573"/>
            <a:ext cx="1066800" cy="94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456" y="2030256"/>
            <a:ext cx="761088" cy="573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456" y="2011207"/>
            <a:ext cx="761088" cy="573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561" y="4153762"/>
            <a:ext cx="867585" cy="879681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400050" y="3464545"/>
          <a:ext cx="2057400" cy="111252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%</a:t>
                      </a:r>
                      <a:r>
                        <a:rPr lang="en-US" sz="1800" dirty="0" err="1">
                          <a:solidFill>
                            <a:srgbClr val="00B050"/>
                          </a:solidFill>
                        </a:rPr>
                        <a:t>eax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Courier New" pitchFamily="49" charset="0"/>
                        <a:ea typeface="ＭＳ Ｐゴシック" pitchFamily="-96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solidFill>
                            <a:srgbClr val="FFFF00"/>
                          </a:solidFill>
                        </a:rPr>
                        <a:t>9000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%</a:t>
                      </a:r>
                      <a:r>
                        <a:rPr lang="en-US" sz="1800" dirty="0" err="1">
                          <a:solidFill>
                            <a:srgbClr val="00B050"/>
                          </a:solidFill>
                        </a:rPr>
                        <a:t>ecx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Courier New" pitchFamily="49" charset="0"/>
                        <a:ea typeface="ＭＳ Ｐゴシック" pitchFamily="-96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1301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3467100" y="6273224"/>
            <a:ext cx="5410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en-US" sz="3200" b="1" i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or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movl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(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%</a:t>
            </a:r>
            <a:r>
              <a:rPr lang="en-US" sz="3200" b="1" dirty="0" err="1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ecx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)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,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%</a:t>
            </a:r>
            <a:r>
              <a:rPr lang="en-US" sz="3200" b="1" dirty="0" err="1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eax</a:t>
            </a:r>
            <a:endParaRPr lang="en-US" sz="3200" b="1" dirty="0">
              <a:solidFill>
                <a:srgbClr val="0070C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6686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0.275 0.32894 " pathEditMode="relative" rAng="0" ptsTypes="AA">
                                      <p:cBhvr>
                                        <p:cTn id="29" dur="1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50" y="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4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380998" y="1828800"/>
          <a:ext cx="84582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30217"/>
            <a:ext cx="761088" cy="573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III: Pointers to memory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2604000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s-IS" sz="2300" b="1" dirty="0">
                <a:solidFill>
                  <a:srgbClr val="0070C0"/>
                </a:solidFill>
                <a:latin typeface="Gill Sans" charset="0"/>
                <a:sym typeface="Gill Sans" charset="0"/>
              </a:rPr>
              <a:t>1296   1297   1298  1299   1300   1301    1302   1303  1304  1305</a:t>
            </a:r>
            <a:endParaRPr lang="en-US" sz="2300" b="1" dirty="0">
              <a:solidFill>
                <a:srgbClr val="0070C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91000" y="5822679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en-US" sz="3200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movl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(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1301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),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%</a:t>
            </a:r>
            <a:r>
              <a:rPr lang="en-US" sz="3200" b="1" dirty="0" err="1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eax</a:t>
            </a:r>
            <a:endParaRPr lang="en-US" sz="3200" b="1" dirty="0">
              <a:solidFill>
                <a:srgbClr val="0070C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14800" y="4359789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en-US" sz="3200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mov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(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    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), </a:t>
            </a:r>
            <a:endParaRPr lang="en-US" sz="3200" b="1" dirty="0">
              <a:solidFill>
                <a:srgbClr val="0070C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</p:txBody>
      </p:sp>
      <p:pic>
        <p:nvPicPr>
          <p:cNvPr id="15" name="Picture 4" descr="http://www.ehospitalitytimes.com/wp-content/uploads/hotel-ke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362" y="4114573"/>
            <a:ext cx="1066800" cy="94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387" y="1794935"/>
            <a:ext cx="914400" cy="809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30257"/>
            <a:ext cx="761088" cy="573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129474"/>
            <a:ext cx="867585" cy="87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450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89151E-6 L 0.6592 0.33009 " pathEditMode="relative" rAng="0" ptsTypes="AA">
                                      <p:cBhvr>
                                        <p:cTn id="29" dur="1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51" y="164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z="3200" i="1" dirty="0">
                <a:solidFill>
                  <a:srgbClr val="FF0000"/>
                </a:solidFill>
              </a:rPr>
              <a:t>Note: </a:t>
            </a:r>
            <a:r>
              <a:rPr lang="is-IS" sz="3200" dirty="0"/>
              <a:t>Copying pointers does not copy contents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295775" y="1828800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is-IS" sz="3200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int *a, *b;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endParaRPr lang="is-IS" sz="3200" b="1" dirty="0">
              <a:solidFill>
                <a:srgbClr val="00000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is-IS" sz="3200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a =     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endParaRPr lang="is-IS" sz="3200" b="1" dirty="0">
              <a:solidFill>
                <a:srgbClr val="00000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is-IS" sz="3200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b =     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endParaRPr lang="is-IS" sz="3200" b="1" dirty="0">
              <a:solidFill>
                <a:srgbClr val="00000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endParaRPr lang="en-US" sz="3200" b="1" dirty="0">
              <a:solidFill>
                <a:srgbClr val="0070C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5" y="3417249"/>
            <a:ext cx="1143000" cy="1011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380998" y="1828800"/>
          <a:ext cx="253746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2604000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s-IS" sz="2300" b="1" dirty="0">
                <a:solidFill>
                  <a:srgbClr val="0070C0"/>
                </a:solidFill>
                <a:latin typeface="Gill Sans" charset="0"/>
                <a:sym typeface="Gill Sans" charset="0"/>
              </a:rPr>
              <a:t>1296   1297   1298   </a:t>
            </a:r>
            <a:endParaRPr lang="en-US" sz="2300" b="1" dirty="0">
              <a:solidFill>
                <a:srgbClr val="0070C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05275" y="5198625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is-IS" sz="3200" b="1" dirty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*b = *a;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endParaRPr lang="en-US" sz="3200" b="1" dirty="0">
              <a:solidFill>
                <a:srgbClr val="0070C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168" y="2553567"/>
            <a:ext cx="1038532" cy="91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4333875" y="4572000"/>
            <a:ext cx="1665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is-IS" sz="3200" b="1" dirty="0">
                <a:solidFill>
                  <a:srgbClr val="FF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b = a;</a:t>
            </a: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42993"/>
            <a:ext cx="719137" cy="561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12" y="2030257"/>
            <a:ext cx="761088" cy="573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12" y="2036624"/>
            <a:ext cx="761088" cy="573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12" y="2036624"/>
            <a:ext cx="761088" cy="573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06" y="3878404"/>
            <a:ext cx="1038532" cy="91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138" y="3916504"/>
            <a:ext cx="1038532" cy="91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588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0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4.44444E-6 L 0.02326 0.04931 C 0.0283 0.06042 0.03559 0.06667 0.04323 0.06667 C 0.05191 0.06667 0.05885 0.06042 0.06389 0.04931 L 0.0875 -4.44444E-6 " pathEditMode="relative" rAng="0" ptsTypes="FffFF">
                                      <p:cBhvr>
                                        <p:cTn id="7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3" grpId="0"/>
      <p:bldP spid="16" grpId="0"/>
      <p:bldP spid="16" grpId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But how does one create a „key“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In the course so far, we have used </a:t>
            </a:r>
            <a:r>
              <a:rPr lang="is-IS" dirty="0">
                <a:solidFill>
                  <a:srgbClr val="0070C0"/>
                </a:solidFill>
              </a:rPr>
              <a:t>local and static variables</a:t>
            </a:r>
            <a:r>
              <a:rPr lang="is-IS" dirty="0"/>
              <a:t>.</a:t>
            </a:r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r>
              <a:rPr lang="is-IS" dirty="0"/>
              <a:t>Local variables are allocated memory on the </a:t>
            </a:r>
            <a:r>
              <a:rPr lang="is-IS" dirty="0">
                <a:solidFill>
                  <a:srgbClr val="0070C0"/>
                </a:solidFill>
              </a:rPr>
              <a:t>stack</a:t>
            </a:r>
          </a:p>
          <a:p>
            <a:pPr lvl="1"/>
            <a:r>
              <a:rPr lang="is-IS" dirty="0"/>
              <a:t>The stack is a </a:t>
            </a:r>
            <a:r>
              <a:rPr lang="is-IS" b="1" dirty="0"/>
              <a:t>portion </a:t>
            </a:r>
            <a:r>
              <a:rPr lang="is-IS" dirty="0"/>
              <a:t>of global memory governed by a special principle</a:t>
            </a:r>
          </a:p>
          <a:p>
            <a:pPr lvl="1"/>
            <a:r>
              <a:rPr lang="is-IS" dirty="0"/>
              <a:t>As mentioned before, the stack on Intel x86 grows </a:t>
            </a:r>
            <a:r>
              <a:rPr lang="is-IS" b="1" dirty="0"/>
              <a:t>down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47800" y="1965067"/>
            <a:ext cx="2478564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s-IS" sz="1200" b="1" dirty="0">
                <a:solidFill>
                  <a:srgbClr val="8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char *</a:t>
            </a:r>
            <a:r>
              <a:rPr 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global</a:t>
            </a:r>
            <a:r>
              <a:rPr lang="en-US" sz="1200" dirty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800000"/>
              </a:solidFill>
              <a:latin typeface="Arial Unicode MS" pitchFamily="34" charset="-128"/>
              <a:cs typeface="Arial" pitchFamily="34" charset="0"/>
              <a:sym typeface="Gill Sans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>
                <a:solidFill>
                  <a:srgbClr val="8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func</a:t>
            </a:r>
            <a:r>
              <a:rPr lang="en-US" sz="1200" dirty="0">
                <a:solidFill>
                  <a:srgbClr val="80803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(</a:t>
            </a:r>
            <a:r>
              <a:rPr lang="en-US" sz="1200" b="1" dirty="0">
                <a:solidFill>
                  <a:srgbClr val="8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void</a:t>
            </a:r>
            <a:r>
              <a:rPr lang="en-US" sz="1200" dirty="0">
                <a:solidFill>
                  <a:srgbClr val="80803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8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    char</a:t>
            </a:r>
            <a:r>
              <a:rPr 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 *</a:t>
            </a:r>
            <a:r>
              <a:rPr lang="en-US" sz="1200" dirty="0" err="1">
                <a:solidFill>
                  <a:srgbClr val="0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 = “</a:t>
            </a:r>
            <a:r>
              <a:rPr lang="en-US" sz="1200" dirty="0">
                <a:solidFill>
                  <a:srgbClr val="00B05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I </a:t>
            </a:r>
            <a:r>
              <a:rPr lang="en-US" sz="1200" dirty="0">
                <a:solidFill>
                  <a:srgbClr val="00B050"/>
                </a:solidFill>
                <a:latin typeface="Gill Sans" charset="0"/>
                <a:sym typeface="Gill Sans" charset="0"/>
              </a:rPr>
              <a:t>♥ CS453</a:t>
            </a:r>
            <a:r>
              <a:rPr 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”</a:t>
            </a:r>
            <a:r>
              <a:rPr lang="en-US" sz="1200" dirty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8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    </a:t>
            </a:r>
            <a:r>
              <a:rPr lang="en-US" sz="1200" b="1" dirty="0" err="1">
                <a:solidFill>
                  <a:srgbClr val="8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 n</a:t>
            </a:r>
            <a:r>
              <a:rPr lang="en-US" sz="1200" dirty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000000"/>
              </a:solidFill>
              <a:latin typeface="Arial Unicode MS" pitchFamily="34" charset="-128"/>
              <a:cs typeface="Arial" pitchFamily="34" charset="0"/>
              <a:sym typeface="Gill Sans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    n </a:t>
            </a:r>
            <a:r>
              <a:rPr lang="en-US" sz="1200" dirty="0">
                <a:solidFill>
                  <a:srgbClr val="80803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 </a:t>
            </a:r>
            <a:r>
              <a:rPr lang="en-US" sz="1200" dirty="0" err="1">
                <a:solidFill>
                  <a:srgbClr val="603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strlen</a:t>
            </a:r>
            <a:r>
              <a:rPr lang="en-US" sz="1200" dirty="0">
                <a:solidFill>
                  <a:srgbClr val="80803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buf</a:t>
            </a:r>
            <a:r>
              <a:rPr lang="en-US" sz="1200" dirty="0">
                <a:solidFill>
                  <a:srgbClr val="80803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)</a:t>
            </a:r>
            <a:r>
              <a:rPr lang="en-US" sz="1200" dirty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603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    </a:t>
            </a:r>
            <a:r>
              <a:rPr lang="en-US" sz="1200" dirty="0" err="1">
                <a:solidFill>
                  <a:srgbClr val="603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(</a:t>
            </a:r>
            <a:r>
              <a:rPr lang="en-US" sz="1200" dirty="0">
                <a:solidFill>
                  <a:srgbClr val="8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"</a:t>
            </a:r>
            <a:r>
              <a:rPr lang="en-US" sz="1200" dirty="0" err="1">
                <a:solidFill>
                  <a:srgbClr val="0000E6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Buf</a:t>
            </a:r>
            <a:r>
              <a:rPr lang="en-US" sz="1200" dirty="0">
                <a:solidFill>
                  <a:srgbClr val="0000E6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[</a:t>
            </a:r>
            <a:r>
              <a:rPr lang="en-US" sz="1200" dirty="0">
                <a:solidFill>
                  <a:srgbClr val="0F69FF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%d</a:t>
            </a:r>
            <a:r>
              <a:rPr lang="en-US" sz="1200" dirty="0">
                <a:solidFill>
                  <a:srgbClr val="0000E6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]: </a:t>
            </a:r>
            <a:r>
              <a:rPr lang="en-US" sz="1200" dirty="0">
                <a:solidFill>
                  <a:srgbClr val="0F69FF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%s\n</a:t>
            </a:r>
            <a:r>
              <a:rPr lang="en-US" sz="1200" dirty="0">
                <a:solidFill>
                  <a:srgbClr val="8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"</a:t>
            </a:r>
            <a:r>
              <a:rPr lang="en-US" sz="1200" dirty="0">
                <a:solidFill>
                  <a:srgbClr val="80803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 n</a:t>
            </a:r>
            <a:r>
              <a:rPr lang="en-US" sz="1200" dirty="0">
                <a:solidFill>
                  <a:srgbClr val="80803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buf</a:t>
            </a:r>
            <a:r>
              <a:rPr lang="en-US" sz="1200" dirty="0">
                <a:solidFill>
                  <a:srgbClr val="80803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)</a:t>
            </a:r>
            <a:r>
              <a:rPr lang="en-US" sz="1200" dirty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8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    return</a:t>
            </a:r>
            <a:r>
              <a:rPr 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 (n)</a:t>
            </a:r>
            <a:r>
              <a:rPr lang="en-US" sz="1200" dirty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}</a:t>
            </a:r>
            <a:r>
              <a:rPr lang="en-US" sz="1000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Gill Sans" charset="0"/>
              </a:rPr>
              <a:t> </a:t>
            </a:r>
            <a:endParaRPr lang="en-US" sz="2800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Gill Sans" charset="0"/>
            </a:endParaRPr>
          </a:p>
        </p:txBody>
      </p:sp>
      <p:sp>
        <p:nvSpPr>
          <p:cNvPr id="5" name="Left Arrow 4"/>
          <p:cNvSpPr/>
          <p:nvPr/>
        </p:nvSpPr>
        <p:spPr bwMode="auto">
          <a:xfrm>
            <a:off x="3995936" y="2722096"/>
            <a:ext cx="685800" cy="304800"/>
          </a:xfrm>
          <a:prstGeom prst="lef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91261" y="2686139"/>
            <a:ext cx="297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24134622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920" y="304800"/>
            <a:ext cx="8382000" cy="1143000"/>
          </a:xfrm>
        </p:spPr>
        <p:txBody>
          <a:bodyPr/>
          <a:lstStyle/>
          <a:p>
            <a:r>
              <a:rPr lang="is-IS" dirty="0"/>
              <a:t>Local variables: the stack principle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/>
          </p:nvPr>
        </p:nvGraphicFramePr>
        <p:xfrm>
          <a:off x="380998" y="1828800"/>
          <a:ext cx="84582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26040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s-IS" sz="2300" b="1" dirty="0">
                <a:solidFill>
                  <a:srgbClr val="0070C0"/>
                </a:solidFill>
                <a:latin typeface="Gill Sans" charset="0"/>
                <a:sym typeface="Gill Sans" charset="0"/>
              </a:rPr>
              <a:t>9990   9991  9992   9993  9994   9995  9996   9997   9998  9999</a:t>
            </a:r>
            <a:endParaRPr lang="en-US" sz="2300" b="1" dirty="0">
              <a:solidFill>
                <a:srgbClr val="0070C0"/>
              </a:solidFill>
              <a:latin typeface="Gill Sans" charset="0"/>
              <a:sym typeface="Gill Sans" charset="0"/>
            </a:endParaRPr>
          </a:p>
        </p:txBody>
      </p:sp>
      <p:pic>
        <p:nvPicPr>
          <p:cNvPr id="6" name="Picture 2" descr="http://3.bp.blogspot.com/-EFd3tq5awJA/UEzk28EpbqI/AAAAAAAAHs4/P6IBCDfIEKQ/s1600/georg-bjarnfredars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604950"/>
            <a:ext cx="1828800" cy="136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84920" y="4005064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>
                <a:solidFill>
                  <a:prstClr val="black"/>
                </a:solidFill>
                <a:latin typeface="Corbel"/>
                <a:cs typeface="Arial" charset="0"/>
                <a:sym typeface="Gill Sans" charset="0"/>
              </a:rPr>
              <a:t>void </a:t>
            </a:r>
            <a:r>
              <a:rPr lang="is-IS" b="1" dirty="0">
                <a:solidFill>
                  <a:prstClr val="black"/>
                </a:solidFill>
                <a:latin typeface="Corbel"/>
                <a:cs typeface="Arial" charset="0"/>
                <a:sym typeface="Gill Sans" charset="0"/>
              </a:rPr>
              <a:t>bla</a:t>
            </a:r>
            <a:r>
              <a:rPr lang="is-IS" dirty="0">
                <a:solidFill>
                  <a:prstClr val="black"/>
                </a:solidFill>
                <a:latin typeface="Corbel"/>
                <a:cs typeface="Arial" charset="0"/>
                <a:sym typeface="Gill Sans" charset="0"/>
              </a:rPr>
              <a:t>(void) {</a:t>
            </a:r>
          </a:p>
          <a:p>
            <a:r>
              <a:rPr lang="is-IS" dirty="0">
                <a:solidFill>
                  <a:prstClr val="black"/>
                </a:solidFill>
                <a:latin typeface="Corbel"/>
                <a:cs typeface="Arial" charset="0"/>
                <a:sym typeface="Gill Sans" charset="0"/>
              </a:rPr>
              <a:t>     char </a:t>
            </a:r>
            <a:r>
              <a:rPr lang="is-IS" b="1" dirty="0">
                <a:solidFill>
                  <a:prstClr val="black"/>
                </a:solidFill>
                <a:latin typeface="Corbel"/>
                <a:cs typeface="Arial" charset="0"/>
                <a:sym typeface="Gill Sans" charset="0"/>
              </a:rPr>
              <a:t>A</a:t>
            </a:r>
            <a:r>
              <a:rPr lang="is-IS" dirty="0">
                <a:solidFill>
                  <a:prstClr val="black"/>
                </a:solidFill>
                <a:latin typeface="Corbel"/>
                <a:cs typeface="Arial" charset="0"/>
                <a:sym typeface="Gill Sans" charset="0"/>
              </a:rPr>
              <a:t>[16];</a:t>
            </a:r>
          </a:p>
          <a:p>
            <a:r>
              <a:rPr lang="is-IS" dirty="0">
                <a:solidFill>
                  <a:prstClr val="black"/>
                </a:solidFill>
                <a:latin typeface="Corbel"/>
                <a:cs typeface="Arial" charset="0"/>
                <a:sym typeface="Gill Sans" charset="0"/>
              </a:rPr>
              <a:t>     function();</a:t>
            </a:r>
          </a:p>
          <a:p>
            <a:r>
              <a:rPr lang="is-IS" dirty="0">
                <a:solidFill>
                  <a:prstClr val="black"/>
                </a:solidFill>
                <a:latin typeface="Corbel"/>
                <a:cs typeface="Arial" charset="0"/>
                <a:sym typeface="Gill Sans" charset="0"/>
              </a:rPr>
              <a:t>}</a:t>
            </a:r>
          </a:p>
          <a:p>
            <a:endParaRPr lang="is-IS" dirty="0">
              <a:solidFill>
                <a:prstClr val="black"/>
              </a:solidFill>
              <a:latin typeface="Corbel"/>
              <a:cs typeface="Arial" charset="0"/>
              <a:sym typeface="Gill Sans" charset="0"/>
            </a:endParaRPr>
          </a:p>
          <a:p>
            <a:r>
              <a:rPr lang="is-IS" dirty="0">
                <a:solidFill>
                  <a:prstClr val="black"/>
                </a:solidFill>
                <a:latin typeface="Corbel"/>
                <a:cs typeface="Arial" charset="0"/>
                <a:sym typeface="Gill Sans" charset="0"/>
              </a:rPr>
              <a:t>void </a:t>
            </a:r>
            <a:r>
              <a:rPr lang="is-IS" b="1" dirty="0">
                <a:solidFill>
                  <a:prstClr val="black"/>
                </a:solidFill>
                <a:latin typeface="Corbel"/>
                <a:cs typeface="Arial" charset="0"/>
                <a:sym typeface="Gill Sans" charset="0"/>
              </a:rPr>
              <a:t>function</a:t>
            </a:r>
            <a:r>
              <a:rPr lang="is-IS" dirty="0">
                <a:solidFill>
                  <a:prstClr val="black"/>
                </a:solidFill>
                <a:latin typeface="Corbel"/>
                <a:cs typeface="Arial" charset="0"/>
                <a:sym typeface="Gill Sans" charset="0"/>
              </a:rPr>
              <a:t>(void) {</a:t>
            </a:r>
          </a:p>
          <a:p>
            <a:r>
              <a:rPr lang="is-IS" dirty="0">
                <a:solidFill>
                  <a:prstClr val="black"/>
                </a:solidFill>
                <a:latin typeface="Corbel"/>
                <a:cs typeface="Arial" charset="0"/>
                <a:sym typeface="Gill Sans" charset="0"/>
              </a:rPr>
              <a:t>     char </a:t>
            </a:r>
            <a:r>
              <a:rPr lang="is-IS" b="1" dirty="0">
                <a:solidFill>
                  <a:prstClr val="black"/>
                </a:solidFill>
                <a:latin typeface="Corbel"/>
                <a:cs typeface="Arial" charset="0"/>
                <a:sym typeface="Gill Sans" charset="0"/>
              </a:rPr>
              <a:t>B</a:t>
            </a:r>
            <a:r>
              <a:rPr lang="is-IS" dirty="0">
                <a:solidFill>
                  <a:prstClr val="black"/>
                </a:solidFill>
                <a:latin typeface="Corbel"/>
                <a:cs typeface="Arial" charset="0"/>
                <a:sym typeface="Gill Sans" charset="0"/>
              </a:rPr>
              <a:t>[12];</a:t>
            </a:r>
          </a:p>
          <a:p>
            <a:r>
              <a:rPr lang="is-IS" dirty="0">
                <a:solidFill>
                  <a:prstClr val="black"/>
                </a:solidFill>
                <a:latin typeface="Corbel"/>
                <a:cs typeface="Arial" charset="0"/>
                <a:sym typeface="Gill Sans" charset="0"/>
              </a:rPr>
              <a:t>     int </a:t>
            </a:r>
            <a:r>
              <a:rPr lang="is-IS" b="1" dirty="0">
                <a:solidFill>
                  <a:prstClr val="black"/>
                </a:solidFill>
                <a:latin typeface="Corbel"/>
                <a:cs typeface="Arial" charset="0"/>
                <a:sym typeface="Gill Sans" charset="0"/>
              </a:rPr>
              <a:t>i</a:t>
            </a:r>
            <a:r>
              <a:rPr lang="is-IS" dirty="0">
                <a:solidFill>
                  <a:prstClr val="black"/>
                </a:solidFill>
                <a:latin typeface="Corbel"/>
                <a:cs typeface="Arial" charset="0"/>
                <a:sym typeface="Gill Sans" charset="0"/>
              </a:rPr>
              <a:t>;</a:t>
            </a:r>
          </a:p>
          <a:p>
            <a:r>
              <a:rPr lang="is-IS" dirty="0">
                <a:solidFill>
                  <a:prstClr val="black"/>
                </a:solidFill>
                <a:latin typeface="Corbel"/>
                <a:cs typeface="Arial" charset="0"/>
                <a:sym typeface="Gill Sans" charset="0"/>
              </a:rPr>
              <a:t>     ...</a:t>
            </a:r>
          </a:p>
          <a:p>
            <a:r>
              <a:rPr lang="is-IS" dirty="0">
                <a:solidFill>
                  <a:prstClr val="black"/>
                </a:solidFill>
                <a:latin typeface="Corbel"/>
                <a:cs typeface="Arial" charset="0"/>
                <a:sym typeface="Gill Sans" charset="0"/>
              </a:rPr>
              <a:t>}</a:t>
            </a:r>
          </a:p>
          <a:p>
            <a:endParaRPr lang="is-IS" dirty="0">
              <a:solidFill>
                <a:prstClr val="black"/>
              </a:solidFill>
              <a:latin typeface="Corbel"/>
              <a:cs typeface="Arial" charset="0"/>
              <a:sym typeface="Gill Sans" charset="0"/>
            </a:endParaRPr>
          </a:p>
          <a:p>
            <a:endParaRPr lang="is-IS" dirty="0">
              <a:solidFill>
                <a:prstClr val="black"/>
              </a:solidFill>
              <a:latin typeface="Corbel"/>
              <a:cs typeface="Arial" charset="0"/>
              <a:sym typeface="Gill Sans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95936" y="5157192"/>
            <a:ext cx="1584176" cy="393164"/>
          </a:xfrm>
          <a:prstGeom prst="rect">
            <a:avLst/>
          </a:prstGeom>
          <a:solidFill>
            <a:srgbClr val="F0AD00"/>
          </a:solidFill>
          <a:ln w="48000" cap="flat" cmpd="thickThin" algn="ctr">
            <a:solidFill>
              <a:srgbClr val="F0AD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is-IS" b="1" kern="0" dirty="0">
                <a:solidFill>
                  <a:prstClr val="black"/>
                </a:solidFill>
                <a:latin typeface="Corbel"/>
                <a:sym typeface="Gill Sans" charset="0"/>
              </a:rPr>
              <a:t>Buffer 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99324" y="4168512"/>
            <a:ext cx="1584176" cy="612068"/>
          </a:xfrm>
          <a:prstGeom prst="rect">
            <a:avLst/>
          </a:prstGeom>
          <a:solidFill>
            <a:srgbClr val="60B5CC"/>
          </a:solidFill>
          <a:ln w="48000" cap="flat" cmpd="thickThin" algn="ctr">
            <a:solidFill>
              <a:srgbClr val="60B5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is-IS" b="1" kern="0" dirty="0">
                <a:solidFill>
                  <a:prstClr val="black"/>
                </a:solidFill>
                <a:latin typeface="Corbel"/>
                <a:sym typeface="Gill Sans" charset="0"/>
              </a:rPr>
              <a:t>Buffer B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06944" y="3853428"/>
            <a:ext cx="1584176" cy="288032"/>
          </a:xfrm>
          <a:prstGeom prst="rect">
            <a:avLst/>
          </a:prstGeom>
          <a:solidFill>
            <a:srgbClr val="6BB76D"/>
          </a:solidFill>
          <a:ln w="48000" cap="flat" cmpd="thickThin" algn="ctr">
            <a:solidFill>
              <a:srgbClr val="6BB76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is-IS" b="1" kern="0" dirty="0">
                <a:solidFill>
                  <a:prstClr val="black"/>
                </a:solidFill>
                <a:latin typeface="Corbel"/>
                <a:sym typeface="Gill Sans" charset="0"/>
              </a:rPr>
              <a:t>Int i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5496" y="4221088"/>
            <a:ext cx="421432" cy="0"/>
          </a:xfrm>
          <a:prstGeom prst="straightConnector1">
            <a:avLst/>
          </a:prstGeom>
          <a:noFill/>
          <a:ln w="48500" cap="flat" cmpd="thickThin" algn="ctr">
            <a:solidFill>
              <a:srgbClr val="C64847">
                <a:lumMod val="75000"/>
              </a:srgbClr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Straight Arrow Connector 22"/>
          <p:cNvCxnSpPr/>
          <p:nvPr/>
        </p:nvCxnSpPr>
        <p:spPr>
          <a:xfrm>
            <a:off x="35496" y="5589240"/>
            <a:ext cx="421432" cy="0"/>
          </a:xfrm>
          <a:prstGeom prst="straightConnector1">
            <a:avLst/>
          </a:prstGeom>
          <a:noFill/>
          <a:ln w="48000" cap="flat" cmpd="thickThin" algn="ctr">
            <a:solidFill>
              <a:srgbClr val="C64847"/>
            </a:solidFill>
            <a:prstDash val="solid"/>
            <a:tailEnd type="arrow"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4" name="TextBox 23"/>
          <p:cNvSpPr txBox="1"/>
          <p:nvPr/>
        </p:nvSpPr>
        <p:spPr>
          <a:xfrm>
            <a:off x="4283968" y="5651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dirty="0">
                <a:solidFill>
                  <a:prstClr val="black"/>
                </a:solidFill>
                <a:latin typeface="Corbel"/>
                <a:cs typeface="Arial" charset="0"/>
                <a:sym typeface="Gill Sans" charset="0"/>
              </a:rPr>
              <a:t>STACK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419872" y="5589240"/>
            <a:ext cx="2736304" cy="0"/>
          </a:xfrm>
          <a:prstGeom prst="line">
            <a:avLst/>
          </a:prstGeom>
          <a:noFill/>
          <a:ln w="48000" cap="flat" cmpd="thickThin" algn="ctr">
            <a:solidFill>
              <a:sysClr val="windowText" lastClr="000000"/>
            </a:solidFill>
            <a:prstDash val="solid"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6" name="Rectangle 25"/>
          <p:cNvSpPr/>
          <p:nvPr/>
        </p:nvSpPr>
        <p:spPr>
          <a:xfrm>
            <a:off x="3995936" y="4824204"/>
            <a:ext cx="1584176" cy="288032"/>
          </a:xfrm>
          <a:prstGeom prst="rect">
            <a:avLst/>
          </a:prstGeom>
          <a:solidFill>
            <a:srgbClr val="C64847"/>
          </a:solidFill>
          <a:ln w="48000" cap="flat" cmpd="thickThin" algn="ctr">
            <a:solidFill>
              <a:srgbClr val="C6484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is-IS" sz="1600" i="1" kern="0" dirty="0">
                <a:solidFill>
                  <a:prstClr val="white"/>
                </a:solidFill>
                <a:latin typeface="Corbel"/>
                <a:sym typeface="Gill Sans" charset="0"/>
              </a:rPr>
              <a:t>Return address</a:t>
            </a:r>
            <a:endParaRPr lang="is-IS" i="1" kern="0" dirty="0">
              <a:solidFill>
                <a:prstClr val="white"/>
              </a:solidFill>
              <a:latin typeface="Corbel"/>
              <a:sym typeface="Gill San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924056" y="2950119"/>
            <a:ext cx="762744" cy="986883"/>
            <a:chOff x="7924056" y="2950119"/>
            <a:chExt cx="762744" cy="986883"/>
          </a:xfrm>
        </p:grpSpPr>
        <p:pic>
          <p:nvPicPr>
            <p:cNvPr id="29" name="Content Placeholder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 rot="5400000" flipV="1">
              <a:off x="7795614" y="3078563"/>
              <a:ext cx="986883" cy="729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0" name="Rectangle 29"/>
            <p:cNvSpPr/>
            <p:nvPr/>
          </p:nvSpPr>
          <p:spPr>
            <a:xfrm>
              <a:off x="7924056" y="3565614"/>
              <a:ext cx="7627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" algn="l"/>
                  <a:tab pos="1201738" algn="l"/>
                  <a:tab pos="3890963" algn="l"/>
                </a:tabLst>
                <a:defRPr/>
              </a:pP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ea typeface="ＭＳ Ｐゴシック" pitchFamily="-96" charset="-128"/>
                  <a:sym typeface="Gill Sans" charset="0"/>
                </a:rPr>
                <a:t>%</a:t>
              </a:r>
              <a:r>
                <a:rPr lang="en-US" b="1" dirty="0" err="1">
                  <a:solidFill>
                    <a:srgbClr val="00B050"/>
                  </a:solidFill>
                  <a:latin typeface="Courier New" pitchFamily="49" charset="0"/>
                  <a:ea typeface="ＭＳ Ｐゴシック" pitchFamily="-96" charset="-128"/>
                  <a:sym typeface="Gill Sans" charset="0"/>
                </a:rPr>
                <a:t>esp</a:t>
              </a:r>
              <a:endParaRPr lang="en-US" b="1" dirty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endParaRPr>
            </a:p>
          </p:txBody>
        </p:sp>
      </p:grpSp>
      <p:graphicFrame>
        <p:nvGraphicFramePr>
          <p:cNvPr id="34" name="Content Placeholder 4"/>
          <p:cNvGraphicFramePr>
            <a:graphicFrameLocks/>
          </p:cNvGraphicFramePr>
          <p:nvPr>
            <p:extLst/>
          </p:nvPr>
        </p:nvGraphicFramePr>
        <p:xfrm>
          <a:off x="5455920" y="1829300"/>
          <a:ext cx="338328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/>
          <p:cNvGraphicFramePr>
            <a:graphicFrameLocks/>
          </p:cNvGraphicFramePr>
          <p:nvPr>
            <p:extLst/>
          </p:nvPr>
        </p:nvGraphicFramePr>
        <p:xfrm>
          <a:off x="2070625" y="1829300"/>
          <a:ext cx="253746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3EAC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3EAC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3EAC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/>
          <p:cNvGraphicFramePr>
            <a:graphicFrameLocks/>
          </p:cNvGraphicFramePr>
          <p:nvPr>
            <p:extLst/>
          </p:nvPr>
        </p:nvGraphicFramePr>
        <p:xfrm>
          <a:off x="1228725" y="1828800"/>
          <a:ext cx="84582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Content Placeholder 4"/>
          <p:cNvGraphicFramePr>
            <a:graphicFrameLocks/>
          </p:cNvGraphicFramePr>
          <p:nvPr>
            <p:extLst/>
          </p:nvPr>
        </p:nvGraphicFramePr>
        <p:xfrm>
          <a:off x="4600575" y="1828800"/>
          <a:ext cx="84582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D261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Rounded Rectangular Callout 38"/>
          <p:cNvSpPr/>
          <p:nvPr/>
        </p:nvSpPr>
        <p:spPr bwMode="auto">
          <a:xfrm>
            <a:off x="5029200" y="5943600"/>
            <a:ext cx="1905000" cy="914400"/>
          </a:xfrm>
          <a:prstGeom prst="wedgeRoundRectCallout">
            <a:avLst>
              <a:gd name="adj1" fmla="val 84667"/>
              <a:gd name="adj2" fmla="val -3500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s-IS" dirty="0">
                <a:solidFill>
                  <a:srgbClr val="000000"/>
                </a:solidFill>
                <a:latin typeface="Corbel" pitchFamily="34" charset="0"/>
                <a:sym typeface="Gill Sans" charset="0"/>
              </a:rPr>
              <a:t>I assign memory addresses sequentially</a:t>
            </a:r>
            <a:endParaRPr lang="en-US" dirty="0">
              <a:solidFill>
                <a:srgbClr val="000000"/>
              </a:solidFill>
              <a:latin typeface="Corbel" pitchFamily="34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595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7.40741E-7 L 0.00052 0.0733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0.35833 -0.00208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17" y="-11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833 -0.00208 L -0.44166 -0.00208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7.40741E-7 L 0.00052 0.07338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166 -0.00208 L -0.725 -0.00208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67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7338 L 0.00052 0.11551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25 -0.00208 L -0.825 -0.00208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25 -0.00208 L -0.44166 -0.00208 " pathEditMode="relative" rAng="0" ptsTypes="AA">
                                      <p:cBhvr>
                                        <p:cTn id="11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0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166 -0.00208 L -0.35833 -0.00208 " pathEditMode="relative" rAng="0" ptsTypes="AA">
                                      <p:cBhvr>
                                        <p:cTn id="1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0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1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2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7338 L 0.00052 0.10509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0" grpId="1" animBg="1"/>
      <p:bldP spid="21" grpId="0" animBg="1"/>
      <p:bldP spid="21" grpId="1" animBg="1"/>
      <p:bldP spid="24" grpId="0"/>
      <p:bldP spid="26" grpId="0" animBg="1"/>
      <p:bldP spid="26" grpId="1" animBg="1"/>
      <p:bldP spid="39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Is the stack principle enough?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sz="3200" dirty="0"/>
              <a:t>Not really sufficient for modern memory use</a:t>
            </a:r>
          </a:p>
          <a:p>
            <a:pPr lvl="1">
              <a:buFont typeface="Arial" pitchFamily="34" charset="0"/>
              <a:buChar char="•"/>
            </a:pPr>
            <a:r>
              <a:rPr lang="is-IS" sz="2800" dirty="0">
                <a:solidFill>
                  <a:srgbClr val="00B050"/>
                </a:solidFill>
              </a:rPr>
              <a:t>You may want to create variables for </a:t>
            </a:r>
            <a:r>
              <a:rPr lang="is-IS" sz="2800" b="1" dirty="0">
                <a:solidFill>
                  <a:srgbClr val="00B050"/>
                </a:solidFill>
              </a:rPr>
              <a:t>parent functions</a:t>
            </a:r>
            <a:r>
              <a:rPr lang="is-IS" sz="2800" dirty="0">
                <a:solidFill>
                  <a:srgbClr val="00B050"/>
                </a:solidFill>
              </a:rPr>
              <a:t> to use</a:t>
            </a:r>
          </a:p>
          <a:p>
            <a:pPr lvl="1">
              <a:buFont typeface="Arial" pitchFamily="34" charset="0"/>
              <a:buChar char="•"/>
            </a:pPr>
            <a:r>
              <a:rPr lang="is-IS" sz="2800" dirty="0">
                <a:solidFill>
                  <a:srgbClr val="00B050"/>
                </a:solidFill>
              </a:rPr>
              <a:t>You may want to have </a:t>
            </a:r>
            <a:r>
              <a:rPr lang="is-IS" sz="2800" b="1" dirty="0">
                <a:solidFill>
                  <a:srgbClr val="00B050"/>
                </a:solidFill>
              </a:rPr>
              <a:t>very large data </a:t>
            </a:r>
            <a:r>
              <a:rPr lang="is-IS" sz="2800" dirty="0">
                <a:solidFill>
                  <a:srgbClr val="00B050"/>
                </a:solidFill>
              </a:rPr>
              <a:t>in memory</a:t>
            </a:r>
          </a:p>
          <a:p>
            <a:pPr lvl="1">
              <a:buFont typeface="Arial" pitchFamily="34" charset="0"/>
              <a:buChar char="•"/>
            </a:pPr>
            <a:r>
              <a:rPr lang="is-IS" sz="2800" dirty="0">
                <a:solidFill>
                  <a:srgbClr val="00B050"/>
                </a:solidFill>
              </a:rPr>
              <a:t>You may want to control </a:t>
            </a:r>
            <a:r>
              <a:rPr lang="is-IS" sz="2800" b="1" dirty="0">
                <a:solidFill>
                  <a:srgbClr val="00B050"/>
                </a:solidFill>
              </a:rPr>
              <a:t>when </a:t>
            </a:r>
            <a:r>
              <a:rPr lang="is-IS" sz="2800" dirty="0">
                <a:solidFill>
                  <a:srgbClr val="00B050"/>
                </a:solidFill>
              </a:rPr>
              <a:t>some memory is and isn‘t available</a:t>
            </a:r>
          </a:p>
          <a:p>
            <a:pPr lvl="1"/>
            <a:endParaRPr lang="is-IS" sz="2800" dirty="0"/>
          </a:p>
          <a:p>
            <a:r>
              <a:rPr lang="is-IS" sz="3200" dirty="0"/>
              <a:t>Most languages also provide </a:t>
            </a:r>
            <a:r>
              <a:rPr lang="is-IS" sz="3200" dirty="0">
                <a:solidFill>
                  <a:srgbClr val="0070C0"/>
                </a:solidFill>
              </a:rPr>
              <a:t>dynamic memory allocation</a:t>
            </a:r>
            <a:endParaRPr lang="is-IS" sz="3200" dirty="0"/>
          </a:p>
          <a:p>
            <a:pPr lvl="1">
              <a:buFont typeface="Arial" pitchFamily="34" charset="0"/>
              <a:buChar char="•"/>
            </a:pPr>
            <a:r>
              <a:rPr lang="is-IS" sz="2800" dirty="0">
                <a:solidFill>
                  <a:srgbClr val="00B050"/>
                </a:solidFill>
              </a:rPr>
              <a:t>Think “new“ and “delete“ in C++.</a:t>
            </a:r>
          </a:p>
          <a:p>
            <a:pPr lvl="1">
              <a:buFont typeface="Arial" pitchFamily="34" charset="0"/>
              <a:buChar char="•"/>
            </a:pPr>
            <a:r>
              <a:rPr lang="is-IS" sz="2800" b="1" i="1" dirty="0">
                <a:solidFill>
                  <a:srgbClr val="00B050"/>
                </a:solidFill>
              </a:rPr>
              <a:t>Exception:</a:t>
            </a:r>
            <a:r>
              <a:rPr lang="is-IS" sz="2800" dirty="0">
                <a:solidFill>
                  <a:srgbClr val="00B050"/>
                </a:solidFill>
              </a:rPr>
              <a:t> Functional programming languages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206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3.bp.blogspot.com/-EFd3tq5awJA/UEzk28EpbqI/AAAAAAAAHs4/P6IBCDfIEKQ/s1600/georg-bjarnfredars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604950"/>
            <a:ext cx="1828800" cy="136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Dynamic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http://www.colourbox.com/preview/4464468-599280-hotel-key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49" y="3657600"/>
            <a:ext cx="21336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5"/>
          <p:cNvSpPr/>
          <p:nvPr/>
        </p:nvSpPr>
        <p:spPr bwMode="auto">
          <a:xfrm>
            <a:off x="4495800" y="5943600"/>
            <a:ext cx="2895600" cy="914400"/>
          </a:xfrm>
          <a:prstGeom prst="wedgeRoundRectCallout">
            <a:avLst>
              <a:gd name="adj1" fmla="val 64175"/>
              <a:gd name="adj2" fmla="val -2666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s-IS" dirty="0">
                <a:solidFill>
                  <a:srgbClr val="000000"/>
                </a:solidFill>
                <a:latin typeface="Corbel" pitchFamily="34" charset="0"/>
                <a:sym typeface="Gill Sans" charset="0"/>
              </a:rPr>
              <a:t>Now I assign new data to any series of  „empty“ lockers that can fit the data</a:t>
            </a:r>
            <a:endParaRPr lang="en-US" dirty="0">
              <a:solidFill>
                <a:srgbClr val="000000"/>
              </a:solidFill>
              <a:latin typeface="Corbel" pitchFamily="34" charset="0"/>
              <a:sym typeface="Gill Sans" charset="0"/>
            </a:endParaRPr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/>
          </p:nvPr>
        </p:nvGraphicFramePr>
        <p:xfrm>
          <a:off x="380998" y="1828800"/>
          <a:ext cx="84582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8600" y="2604000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s-IS" sz="2300" b="1" dirty="0">
                <a:solidFill>
                  <a:srgbClr val="0070C0"/>
                </a:solidFill>
                <a:latin typeface="Gill Sans" charset="0"/>
                <a:sym typeface="Gill Sans" charset="0"/>
              </a:rPr>
              <a:t>1296   1297   1298  1299   1300   1301   1302   1303  1304  1305</a:t>
            </a:r>
            <a:endParaRPr lang="en-US" sz="2300" b="1" dirty="0">
              <a:solidFill>
                <a:srgbClr val="0070C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3200400"/>
            <a:ext cx="6019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is-IS" sz="2400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int *a, *b, *c;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is-IS" sz="2400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char *c, *d;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endParaRPr lang="is-IS" sz="2400" b="1" dirty="0">
              <a:solidFill>
                <a:srgbClr val="00000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is-IS" sz="2400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a = (int *)</a:t>
            </a:r>
            <a:r>
              <a:rPr lang="is-IS" sz="2400" b="1" dirty="0">
                <a:solidFill>
                  <a:srgbClr val="C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malloc</a:t>
            </a:r>
            <a:r>
              <a:rPr lang="is-IS" sz="2400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(sizeof(int));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is-IS" sz="2400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b = (int *)</a:t>
            </a:r>
            <a:r>
              <a:rPr lang="is-IS" sz="2400" b="1" dirty="0">
                <a:solidFill>
                  <a:srgbClr val="C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malloc</a:t>
            </a:r>
            <a:r>
              <a:rPr lang="is-IS" sz="2400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(sizeof(int));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is-IS" sz="2400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c = a;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endParaRPr lang="is-IS" sz="2400" b="1" dirty="0">
              <a:solidFill>
                <a:srgbClr val="00000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is-IS" sz="2400" b="1" dirty="0">
                <a:solidFill>
                  <a:srgbClr val="C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free</a:t>
            </a:r>
            <a:r>
              <a:rPr lang="is-IS" sz="2400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(a);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is-IS" sz="2400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d = (char *)</a:t>
            </a:r>
            <a:r>
              <a:rPr lang="is-IS" sz="2400" b="1" dirty="0">
                <a:solidFill>
                  <a:srgbClr val="C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malloc</a:t>
            </a:r>
            <a:r>
              <a:rPr lang="is-IS" sz="2400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(5);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endParaRPr lang="is-IS" sz="2400" b="1" dirty="0">
              <a:solidFill>
                <a:srgbClr val="00000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endParaRPr lang="en-US" sz="2400" b="1" dirty="0">
              <a:solidFill>
                <a:srgbClr val="0070C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</p:txBody>
      </p:sp>
      <p:graphicFrame>
        <p:nvGraphicFramePr>
          <p:cNvPr id="11" name="Content Placeholder 4"/>
          <p:cNvGraphicFramePr>
            <a:graphicFrameLocks/>
          </p:cNvGraphicFramePr>
          <p:nvPr>
            <p:extLst/>
          </p:nvPr>
        </p:nvGraphicFramePr>
        <p:xfrm>
          <a:off x="5455920" y="1829300"/>
          <a:ext cx="338328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/>
          <p:cNvGraphicFramePr>
            <a:graphicFrameLocks/>
          </p:cNvGraphicFramePr>
          <p:nvPr>
            <p:extLst/>
          </p:nvPr>
        </p:nvGraphicFramePr>
        <p:xfrm>
          <a:off x="1219200" y="1828800"/>
          <a:ext cx="3429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3EAC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3EAC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3EAC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3EAC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/>
          <p:cNvGraphicFramePr>
            <a:graphicFrameLocks/>
          </p:cNvGraphicFramePr>
          <p:nvPr>
            <p:extLst/>
          </p:nvPr>
        </p:nvGraphicFramePr>
        <p:xfrm>
          <a:off x="1219200" y="1828800"/>
          <a:ext cx="42672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Left Arrow 13"/>
          <p:cNvSpPr/>
          <p:nvPr/>
        </p:nvSpPr>
        <p:spPr bwMode="auto">
          <a:xfrm>
            <a:off x="1676400" y="5125492"/>
            <a:ext cx="685800" cy="304800"/>
          </a:xfrm>
          <a:prstGeom prst="lef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71724" y="5089535"/>
            <a:ext cx="4432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en-US" b="1" dirty="0">
                <a:solidFill>
                  <a:srgbClr val="7030A0"/>
                </a:solidFill>
                <a:latin typeface="Gill Sans"/>
                <a:ea typeface="ＭＳ Ｐゴシック" pitchFamily="-96" charset="-128"/>
                <a:sym typeface="Gill Sans" charset="0"/>
              </a:rPr>
              <a:t>To where does c point under the end?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62200" y="5498068"/>
            <a:ext cx="510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en-US" b="1" dirty="0">
                <a:solidFill>
                  <a:srgbClr val="7030A0"/>
                </a:solidFill>
                <a:latin typeface="Gill Sans"/>
                <a:ea typeface="ＭＳ Ｐゴシック" pitchFamily="-96" charset="-128"/>
                <a:sym typeface="Gill Sans" charset="0"/>
              </a:rPr>
              <a:t>What happens if d gets written now?</a:t>
            </a:r>
          </a:p>
        </p:txBody>
      </p:sp>
      <p:sp>
        <p:nvSpPr>
          <p:cNvPr id="17" name="Left Arrow 16"/>
          <p:cNvSpPr/>
          <p:nvPr/>
        </p:nvSpPr>
        <p:spPr bwMode="auto">
          <a:xfrm>
            <a:off x="1676400" y="5514975"/>
            <a:ext cx="685800" cy="304800"/>
          </a:xfrm>
          <a:prstGeom prst="lef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33700" y="3276600"/>
            <a:ext cx="906028" cy="80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4458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build="p"/>
      <p:bldP spid="14" grpId="0" animBg="1"/>
      <p:bldP spid="15" grpId="0"/>
      <p:bldP spid="16" grpId="0"/>
      <p:bldP spid="17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Locker analogy overview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81000" y="1397000"/>
          <a:ext cx="4191000" cy="508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s-IS" dirty="0"/>
                        <a:t>Computing</a:t>
                      </a:r>
                      <a:r>
                        <a:rPr lang="is-IS" baseline="0" dirty="0"/>
                        <a:t> world (C / assembly)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s-IS" dirty="0"/>
                        <a:t>Address space (consecutive memory)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s-IS" dirty="0"/>
                        <a:t>Data in memory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s-IS" dirty="0"/>
                        <a:t>Memory address / pointer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s-IS" dirty="0"/>
                        <a:t>Memory management strategy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s-IS" dirty="0"/>
                        <a:t>Array or struct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s-IS" dirty="0"/>
                        <a:t>Stack pointer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s-IS" dirty="0"/>
                        <a:t>Copying a pointer (e.g. </a:t>
                      </a:r>
                      <a:r>
                        <a:rPr lang="is-IS" dirty="0">
                          <a:solidFill>
                            <a:srgbClr val="002060"/>
                          </a:solidFill>
                        </a:rPr>
                        <a:t>ptr = ptr2</a:t>
                      </a:r>
                      <a:r>
                        <a:rPr lang="is-IS" dirty="0"/>
                        <a:t>;)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r"/>
                      <a:r>
                        <a:rPr lang="is-IS" dirty="0"/>
                        <a:t>Freeing memory (via </a:t>
                      </a:r>
                      <a:r>
                        <a:rPr lang="is-IS" dirty="0">
                          <a:solidFill>
                            <a:srgbClr val="002060"/>
                          </a:solidFill>
                        </a:rPr>
                        <a:t>free</a:t>
                      </a:r>
                      <a:r>
                        <a:rPr lang="is-IS" dirty="0"/>
                        <a:t>() or </a:t>
                      </a:r>
                      <a:r>
                        <a:rPr lang="is-IS" dirty="0">
                          <a:solidFill>
                            <a:srgbClr val="002060"/>
                          </a:solidFill>
                        </a:rPr>
                        <a:t>delete</a:t>
                      </a:r>
                      <a:r>
                        <a:rPr lang="is-IS" dirty="0"/>
                        <a:t>())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s-IS" dirty="0"/>
                        <a:t>Releasing pointer (e.g. </a:t>
                      </a:r>
                      <a:r>
                        <a:rPr lang="is-IS" dirty="0">
                          <a:solidFill>
                            <a:srgbClr val="002060"/>
                          </a:solidFill>
                        </a:rPr>
                        <a:t>ptr = NULL;</a:t>
                      </a:r>
                      <a:r>
                        <a:rPr lang="is-IS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s-IS" dirty="0"/>
                        <a:t>Writing</a:t>
                      </a:r>
                      <a:r>
                        <a:rPr lang="is-IS" baseline="0" dirty="0"/>
                        <a:t> to an uninitialized variable</a:t>
                      </a:r>
                    </a:p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s-IS" dirty="0"/>
                        <a:t>Stale</a:t>
                      </a:r>
                      <a:r>
                        <a:rPr lang="is-IS" baseline="0" dirty="0"/>
                        <a:t> reference to a freed object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s-IS" dirty="0"/>
                        <a:t>Memory leakage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72000" y="1391920"/>
          <a:ext cx="4191000" cy="5354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Locker world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Rows</a:t>
                      </a:r>
                      <a:r>
                        <a:rPr lang="is-IS" baseline="0" dirty="0"/>
                        <a:t> of lockers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Contents of a locker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Key</a:t>
                      </a:r>
                      <a:r>
                        <a:rPr lang="is-IS" baseline="0" dirty="0"/>
                        <a:t> to the locker</a:t>
                      </a:r>
                      <a:r>
                        <a:rPr lang="is-IS" dirty="0"/>
                        <a:t> (on a keyring)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Locker manager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Series of consecutive lockers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Next available locker in a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Copying a key (not the locker contents)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r>
                        <a:rPr lang="is-IS" dirty="0"/>
                        <a:t>Telling the manager the locker is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Returning the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Accidentally</a:t>
                      </a:r>
                      <a:r>
                        <a:rPr lang="is-IS" baseline="0" dirty="0"/>
                        <a:t> using someone else‘s locker</a:t>
                      </a:r>
                    </a:p>
                    <a:p>
                      <a:r>
                        <a:rPr lang="is-IS" baseline="0" dirty="0"/>
                        <a:t>because you kept the old key</a:t>
                      </a:r>
                      <a:endParaRPr lang="is-I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Forgetting to return the keys for</a:t>
                      </a:r>
                      <a:r>
                        <a:rPr lang="is-IS" baseline="0" dirty="0"/>
                        <a:t> a locker</a:t>
                      </a:r>
                      <a:endParaRPr lang="is-I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Forgetting</a:t>
                      </a:r>
                      <a:r>
                        <a:rPr lang="is-IS" baseline="0" dirty="0"/>
                        <a:t> to telling the manager that the locker was indeed free</a:t>
                      </a:r>
                      <a:endParaRPr lang="is-I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1037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What is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sz="1200" dirty="0"/>
              <a:t>(gdb) disass checksum</a:t>
            </a:r>
          </a:p>
          <a:p>
            <a:r>
              <a:rPr lang="is-IS" sz="1200" dirty="0"/>
              <a:t>Dump of assembler code for function checksum:</a:t>
            </a:r>
          </a:p>
          <a:p>
            <a:r>
              <a:rPr lang="is-IS" sz="1200" dirty="0"/>
              <a:t>   0x08048400 &lt;+0&gt;:     push   %ebp</a:t>
            </a:r>
          </a:p>
          <a:p>
            <a:r>
              <a:rPr lang="is-IS" sz="1200" dirty="0"/>
              <a:t>   0x08048401 &lt;+1&gt;:     xor    %edx,%edx</a:t>
            </a:r>
          </a:p>
          <a:p>
            <a:r>
              <a:rPr lang="is-IS" sz="1200" dirty="0"/>
              <a:t>   0x08048403 &lt;+3&gt;:     mov    %esp,%ebp</a:t>
            </a:r>
          </a:p>
          <a:p>
            <a:r>
              <a:rPr lang="is-IS" sz="1200" dirty="0"/>
              <a:t>   0x08048405 &lt;+5&gt;:     xor    %eax,%eax</a:t>
            </a:r>
          </a:p>
          <a:p>
            <a:r>
              <a:rPr lang="is-IS" sz="1200" dirty="0"/>
              <a:t>   0x08048407 &lt;+7&gt;:     push   %esi</a:t>
            </a:r>
          </a:p>
          <a:p>
            <a:r>
              <a:rPr lang="is-IS" sz="1200" dirty="0"/>
              <a:t>   0x08048408 &lt;+8&gt;:     mov    0x8(%ebp),%esi</a:t>
            </a:r>
          </a:p>
          <a:p>
            <a:r>
              <a:rPr lang="is-IS" sz="1200" dirty="0"/>
              <a:t>   0x0804840b &lt;+11&gt;:    push   %ebx</a:t>
            </a:r>
          </a:p>
          <a:p>
            <a:r>
              <a:rPr lang="is-IS" sz="1200" dirty="0"/>
              <a:t>   0x0804840c &lt;+12&gt;:    mov    0xc(%ebp),%ebx</a:t>
            </a:r>
          </a:p>
          <a:p>
            <a:r>
              <a:rPr lang="is-IS" sz="1200" dirty="0"/>
              <a:t>   0x0804840f &lt;+15&gt;:    test   %ebx,%ebx</a:t>
            </a:r>
          </a:p>
          <a:p>
            <a:r>
              <a:rPr lang="is-IS" sz="1200" dirty="0"/>
              <a:t>   0x08048411 &lt;+17&gt;:    jle    0x8048425 &lt;checksum+37&gt;</a:t>
            </a:r>
          </a:p>
          <a:p>
            <a:r>
              <a:rPr lang="is-IS" sz="1200" dirty="0"/>
              <a:t>   0x08048413 &lt;+19&gt;:    nop</a:t>
            </a:r>
          </a:p>
          <a:p>
            <a:r>
              <a:rPr lang="is-IS" sz="1200" dirty="0"/>
              <a:t>   0x08048414 &lt;+20&gt;:    lea    0x0(%esi,%eiz,1),%esi</a:t>
            </a:r>
          </a:p>
          <a:p>
            <a:r>
              <a:rPr lang="is-IS" sz="1200" dirty="0"/>
              <a:t>   0x08048418 &lt;+24&gt;:    movsbl (%esi,%edx,1),%ecx</a:t>
            </a:r>
          </a:p>
          <a:p>
            <a:r>
              <a:rPr lang="is-IS" sz="1200" dirty="0"/>
              <a:t>   0x0804841c &lt;+28&gt;:    add    $0x1,%edx</a:t>
            </a:r>
          </a:p>
          <a:p>
            <a:r>
              <a:rPr lang="is-IS" sz="1200" dirty="0"/>
              <a:t>   0x0804841f &lt;+31&gt;:    xor    %ecx,%eax</a:t>
            </a:r>
          </a:p>
          <a:p>
            <a:r>
              <a:rPr lang="is-IS" sz="1200" dirty="0"/>
              <a:t>   0x08048421 &lt;+33&gt;:    cmp    %ebx,%edx</a:t>
            </a:r>
          </a:p>
          <a:p>
            <a:r>
              <a:rPr lang="is-IS" sz="1200" dirty="0"/>
              <a:t>   0x08048423 &lt;+35&gt;:    jne    0x8048418 &lt;checksum+24&gt;</a:t>
            </a:r>
          </a:p>
          <a:p>
            <a:r>
              <a:rPr lang="is-IS" sz="1200" dirty="0"/>
              <a:t>   0x08048425 &lt;+37&gt;:    pop    %ebx</a:t>
            </a:r>
          </a:p>
          <a:p>
            <a:r>
              <a:rPr lang="is-IS" sz="1200" dirty="0"/>
              <a:t>   0x08048426 &lt;+38&gt;:    pop    %esi</a:t>
            </a:r>
          </a:p>
          <a:p>
            <a:r>
              <a:rPr lang="is-IS" sz="1200" dirty="0"/>
              <a:t>   0x08048427 &lt;+39&gt;:    pop    %ebp</a:t>
            </a:r>
          </a:p>
          <a:p>
            <a:r>
              <a:rPr lang="is-IS" sz="1200" dirty="0"/>
              <a:t>   0x08048428 &lt;+40&gt;:    ret</a:t>
            </a:r>
          </a:p>
          <a:p>
            <a:r>
              <a:rPr lang="is-IS" sz="1200" dirty="0"/>
              <a:t>End of assembler dump.</a:t>
            </a:r>
          </a:p>
          <a:p>
            <a:endParaRPr lang="is-IS" sz="1200" dirty="0"/>
          </a:p>
        </p:txBody>
      </p:sp>
    </p:spTree>
    <p:extLst>
      <p:ext uri="{BB962C8B-B14F-4D97-AF65-F5344CB8AC3E}">
        <p14:creationId xmlns:p14="http://schemas.microsoft.com/office/powerpoint/2010/main" val="148083748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9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B3B3B3"/>
                </a:solidFill>
              </a:rPr>
              <a:t>Switch statements</a:t>
            </a:r>
          </a:p>
          <a:p>
            <a:r>
              <a:rPr lang="en-US" dirty="0"/>
              <a:t>IA 32 Procedures</a:t>
            </a:r>
          </a:p>
          <a:p>
            <a:pPr lvl="1"/>
            <a:r>
              <a:rPr lang="en-US" dirty="0"/>
              <a:t>Stack Structure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Calling Conventions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Illustrations of Recursion &amp; Pointers</a:t>
            </a:r>
          </a:p>
        </p:txBody>
      </p:sp>
    </p:spTree>
    <p:extLst>
      <p:ext uri="{BB962C8B-B14F-4D97-AF65-F5344CB8AC3E}">
        <p14:creationId xmlns:p14="http://schemas.microsoft.com/office/powerpoint/2010/main" val="34769905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19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IA32 Stack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457700" cy="5435600"/>
          </a:xfrm>
          <a:ln/>
        </p:spPr>
        <p:txBody>
          <a:bodyPr/>
          <a:lstStyle/>
          <a:p>
            <a:r>
              <a:rPr lang="en-US"/>
              <a:t>Region of memory managed with stack discipline</a:t>
            </a:r>
          </a:p>
          <a:p>
            <a:r>
              <a:rPr lang="en-US"/>
              <a:t>Grows toward lower addresses</a:t>
            </a:r>
          </a:p>
          <a:p>
            <a:endParaRPr lang="en-US"/>
          </a:p>
          <a:p>
            <a:r>
              <a:rPr lang="en-US"/>
              <a:t>Register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  <a:r>
              <a:rPr lang="en-US"/>
              <a:t> contains </a:t>
            </a:r>
            <a:br>
              <a:rPr lang="en-US"/>
            </a:br>
            <a:r>
              <a:rPr lang="en-US"/>
              <a:t>lowest  stack address</a:t>
            </a:r>
          </a:p>
          <a:p>
            <a:pPr marL="552450" lvl="1"/>
            <a:r>
              <a:rPr lang="en-US"/>
              <a:t>address of “top” element</a:t>
            </a: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2463800" y="1066800"/>
            <a:ext cx="6559550" cy="5013325"/>
            <a:chOff x="0" y="0"/>
            <a:chExt cx="4131" cy="3158"/>
          </a:xfrm>
        </p:grpSpPr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>
              <a:off x="1679" y="2496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41991" name="Rectangle 7"/>
            <p:cNvSpPr>
              <a:spLocks/>
            </p:cNvSpPr>
            <p:nvPr/>
          </p:nvSpPr>
          <p:spPr bwMode="auto">
            <a:xfrm>
              <a:off x="0" y="2350"/>
              <a:ext cx="1659" cy="28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262699"/>
                  </a:solidFill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  <p:sp>
          <p:nvSpPr>
            <p:cNvPr id="41992" name="Rectangle 8"/>
            <p:cNvSpPr>
              <a:spLocks/>
            </p:cNvSpPr>
            <p:nvPr/>
          </p:nvSpPr>
          <p:spPr bwMode="auto">
            <a:xfrm>
              <a:off x="2073" y="576"/>
              <a:ext cx="822" cy="2016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3418" y="1824"/>
              <a:ext cx="0" cy="86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41994" name="Rectangle 10"/>
            <p:cNvSpPr>
              <a:spLocks/>
            </p:cNvSpPr>
            <p:nvPr/>
          </p:nvSpPr>
          <p:spPr bwMode="auto">
            <a:xfrm>
              <a:off x="3477" y="1918"/>
              <a:ext cx="512" cy="576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Stack Grows</a:t>
              </a:r>
              <a:endParaRPr lang="en-US" sz="4200">
                <a:solidFill>
                  <a:srgbClr val="000000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Down</a:t>
              </a:r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 rot="10800000" flipH="1">
              <a:off x="3418" y="432"/>
              <a:ext cx="0" cy="912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41996" name="Rectangle 12"/>
            <p:cNvSpPr>
              <a:spLocks/>
            </p:cNvSpPr>
            <p:nvPr/>
          </p:nvSpPr>
          <p:spPr bwMode="auto">
            <a:xfrm>
              <a:off x="3480" y="690"/>
              <a:ext cx="651" cy="4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Increasing</a:t>
              </a:r>
              <a:endParaRPr lang="en-US" sz="4200">
                <a:solidFill>
                  <a:srgbClr val="000000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Addresses</a:t>
              </a:r>
            </a:p>
          </p:txBody>
        </p:sp>
        <p:sp>
          <p:nvSpPr>
            <p:cNvPr id="41997" name="Rectangle 13"/>
            <p:cNvSpPr>
              <a:spLocks/>
            </p:cNvSpPr>
            <p:nvPr/>
          </p:nvSpPr>
          <p:spPr bwMode="auto">
            <a:xfrm>
              <a:off x="1994" y="2878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262699"/>
                  </a:solidFill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2072" y="2400"/>
              <a:ext cx="816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41999" name="Rectangle 15"/>
            <p:cNvSpPr>
              <a:spLocks/>
            </p:cNvSpPr>
            <p:nvPr/>
          </p:nvSpPr>
          <p:spPr bwMode="auto">
            <a:xfrm>
              <a:off x="1842" y="0"/>
              <a:ext cx="1285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262699"/>
                  </a:solidFill>
                  <a:ea typeface="Calibri Bold" charset="0"/>
                  <a:cs typeface="Calibri Bold" charset="0"/>
                  <a:sym typeface="Calibri Bold" charset="0"/>
                </a:rPr>
                <a:t>Stack “Bottom”</a:t>
              </a:r>
            </a:p>
          </p:txBody>
        </p:sp>
        <p:sp>
          <p:nvSpPr>
            <p:cNvPr id="42000" name="AutoShape 16"/>
            <p:cNvSpPr>
              <a:spLocks/>
            </p:cNvSpPr>
            <p:nvPr/>
          </p:nvSpPr>
          <p:spPr bwMode="auto">
            <a:xfrm>
              <a:off x="2288" y="288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42001" name="AutoShape 17"/>
            <p:cNvSpPr>
              <a:spLocks/>
            </p:cNvSpPr>
            <p:nvPr/>
          </p:nvSpPr>
          <p:spPr bwMode="auto">
            <a:xfrm rot="10800000" flipH="1">
              <a:off x="2288" y="2640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3913686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IA32 Stack: Push</a:t>
            </a:r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pushl </a:t>
            </a:r>
            <a:r>
              <a:rPr lang="en-US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endParaRPr lang="en-US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/>
              <a:t>Fetch operand at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endParaRPr lang="en-US"/>
          </a:p>
          <a:p>
            <a:pPr marL="552450" lvl="1"/>
            <a:r>
              <a:rPr lang="en-US"/>
              <a:t>Decrement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  <a:r>
              <a:rPr lang="en-US"/>
              <a:t> by 4</a:t>
            </a:r>
          </a:p>
          <a:p>
            <a:pPr marL="552450" lvl="1"/>
            <a:r>
              <a:rPr lang="en-US"/>
              <a:t>Write operand at address given by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  <a:endParaRPr lang="en-US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5040313" y="5011738"/>
            <a:ext cx="2016125" cy="474662"/>
            <a:chOff x="0" y="0"/>
            <a:chExt cx="1270" cy="298"/>
          </a:xfrm>
        </p:grpSpPr>
        <p:sp>
          <p:nvSpPr>
            <p:cNvPr id="43020" name="Rectangle 12"/>
            <p:cNvSpPr>
              <a:spLocks/>
            </p:cNvSpPr>
            <p:nvPr/>
          </p:nvSpPr>
          <p:spPr bwMode="auto">
            <a:xfrm>
              <a:off x="450" y="106"/>
              <a:ext cx="820" cy="192"/>
            </a:xfrm>
            <a:prstGeom prst="rect">
              <a:avLst/>
            </a:prstGeom>
            <a:solidFill>
              <a:srgbClr val="8484E0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56" y="203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43022" name="Rectangle 14"/>
            <p:cNvSpPr>
              <a:spLocks/>
            </p:cNvSpPr>
            <p:nvPr/>
          </p:nvSpPr>
          <p:spPr bwMode="auto">
            <a:xfrm>
              <a:off x="219" y="0"/>
              <a:ext cx="160" cy="200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-4</a:t>
              </a:r>
            </a:p>
          </p:txBody>
        </p:sp>
        <p:sp>
          <p:nvSpPr>
            <p:cNvPr id="43023" name="AutoShape 15"/>
            <p:cNvSpPr>
              <a:spLocks/>
            </p:cNvSpPr>
            <p:nvPr/>
          </p:nvSpPr>
          <p:spPr bwMode="auto">
            <a:xfrm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</p:grp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3025" name="Rectangle 17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3027" name="Rectangle 19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 sz="4200">
              <a:solidFill>
                <a:srgbClr val="000000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3029" name="Rectangle 21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 sz="4200">
              <a:solidFill>
                <a:srgbClr val="000000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3031" name="Rectangle 23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262699"/>
                </a:solidFill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3032" name="AutoShape 24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grpSp>
        <p:nvGrpSpPr>
          <p:cNvPr id="43033" name="Group 25"/>
          <p:cNvGrpSpPr>
            <a:grpSpLocks/>
          </p:cNvGrpSpPr>
          <p:nvPr/>
        </p:nvGrpSpPr>
        <p:grpSpPr bwMode="auto">
          <a:xfrm>
            <a:off x="2451100" y="4759325"/>
            <a:ext cx="4735513" cy="1320800"/>
            <a:chOff x="0" y="0"/>
            <a:chExt cx="2983" cy="832"/>
          </a:xfrm>
        </p:grpSpPr>
        <p:sp>
          <p:nvSpPr>
            <p:cNvPr id="43034" name="Rectangle 26"/>
            <p:cNvSpPr>
              <a:spLocks/>
            </p:cNvSpPr>
            <p:nvPr/>
          </p:nvSpPr>
          <p:spPr bwMode="auto">
            <a:xfrm>
              <a:off x="0" y="0"/>
              <a:ext cx="1659" cy="28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262699"/>
                  </a:solidFill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  <p:sp>
          <p:nvSpPr>
            <p:cNvPr id="43035" name="Rectangle 27"/>
            <p:cNvSpPr>
              <a:spLocks/>
            </p:cNvSpPr>
            <p:nvPr/>
          </p:nvSpPr>
          <p:spPr bwMode="auto">
            <a:xfrm>
              <a:off x="2002" y="552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262699"/>
                  </a:solidFill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3036" name="AutoShape 28"/>
            <p:cNvSpPr>
              <a:spLocks/>
            </p:cNvSpPr>
            <p:nvPr/>
          </p:nvSpPr>
          <p:spPr bwMode="auto">
            <a:xfrm rot="10800000" flipH="1">
              <a:off x="2296" y="313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75976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7594240" presetClass="entr" presetSubtype="13902625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AutoShape 1"/>
          <p:cNvSpPr>
            <a:spLocks/>
          </p:cNvSpPr>
          <p:nvPr/>
        </p:nvSpPr>
        <p:spPr bwMode="auto">
          <a:xfrm rot="10800000" flipH="1">
            <a:off x="6108700" y="52578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4035" name="Rectangle 3"/>
          <p:cNvSpPr>
            <a:spLocks/>
          </p:cNvSpPr>
          <p:nvPr/>
        </p:nvSpPr>
        <p:spPr bwMode="auto">
          <a:xfrm>
            <a:off x="2463800" y="4797425"/>
            <a:ext cx="2635250" cy="457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262699"/>
                </a:solidFill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 sz="4200">
              <a:solidFill>
                <a:srgbClr val="000000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 sz="4200">
              <a:solidFill>
                <a:srgbClr val="000000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4041" name="Rectangle 9"/>
          <p:cNvSpPr>
            <a:spLocks/>
          </p:cNvSpPr>
          <p:nvPr/>
        </p:nvSpPr>
        <p:spPr bwMode="auto">
          <a:xfrm>
            <a:off x="5630863" y="5635625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262699"/>
                </a:solidFill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4043" name="Rectangle 11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262699"/>
                </a:solidFill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4044" name="AutoShape 12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4045" name="Rectangle 13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4046" name="Rectangle 14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IA32 Stack: Pop</a:t>
            </a:r>
          </a:p>
        </p:txBody>
      </p:sp>
      <p:sp>
        <p:nvSpPr>
          <p:cNvPr id="44052" name="Rectangle 20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grpSp>
        <p:nvGrpSpPr>
          <p:cNvPr id="44054" name="Group 22"/>
          <p:cNvGrpSpPr>
            <a:grpSpLocks/>
          </p:cNvGrpSpPr>
          <p:nvPr/>
        </p:nvGrpSpPr>
        <p:grpSpPr bwMode="auto">
          <a:xfrm>
            <a:off x="5040313" y="4706938"/>
            <a:ext cx="641350" cy="317500"/>
            <a:chOff x="0" y="0"/>
            <a:chExt cx="404" cy="200"/>
          </a:xfrm>
        </p:grpSpPr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>
              <a:off x="56" y="10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44056" name="Rectangle 24"/>
            <p:cNvSpPr>
              <a:spLocks/>
            </p:cNvSpPr>
            <p:nvPr/>
          </p:nvSpPr>
          <p:spPr bwMode="auto">
            <a:xfrm>
              <a:off x="219" y="0"/>
              <a:ext cx="185" cy="200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+4</a:t>
              </a:r>
            </a:p>
          </p:txBody>
        </p:sp>
        <p:sp>
          <p:nvSpPr>
            <p:cNvPr id="44057" name="AutoShape 25"/>
            <p:cNvSpPr>
              <a:spLocks/>
            </p:cNvSpPr>
            <p:nvPr/>
          </p:nvSpPr>
          <p:spPr bwMode="auto">
            <a:xfrm rot="10800000" flipH="1"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</p:grpSp>
      <p:sp>
        <p:nvSpPr>
          <p:cNvPr id="44058" name="Rectangle 26"/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4059" name="Rectangle 27"/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4060" name="Freeform 28"/>
          <p:cNvSpPr>
            <a:spLocks/>
          </p:cNvSpPr>
          <p:nvPr/>
        </p:nvSpPr>
        <p:spPr bwMode="auto">
          <a:xfrm>
            <a:off x="6107113" y="4953000"/>
            <a:ext cx="604837" cy="685800"/>
          </a:xfrm>
          <a:custGeom>
            <a:avLst/>
            <a:gdLst/>
            <a:ahLst/>
            <a:cxnLst>
              <a:cxn ang="0">
                <a:pos x="5263" y="6200"/>
              </a:cxn>
              <a:cxn ang="0">
                <a:pos x="5263" y="21600"/>
              </a:cxn>
              <a:cxn ang="0">
                <a:pos x="16144" y="21600"/>
              </a:cxn>
              <a:cxn ang="0">
                <a:pos x="16144" y="6400"/>
              </a:cxn>
              <a:cxn ang="0">
                <a:pos x="21600" y="6400"/>
              </a:cxn>
              <a:cxn ang="0">
                <a:pos x="10929" y="0"/>
              </a:cxn>
              <a:cxn ang="0">
                <a:pos x="0" y="6043"/>
              </a:cxn>
              <a:cxn ang="0">
                <a:pos x="5263" y="6200"/>
              </a:cxn>
              <a:cxn ang="0">
                <a:pos x="5263" y="6200"/>
              </a:cxn>
            </a:cxnLst>
            <a:rect l="0" t="0" r="r" b="b"/>
            <a:pathLst>
              <a:path w="21600" h="21600">
                <a:moveTo>
                  <a:pt x="5263" y="6200"/>
                </a:moveTo>
                <a:lnTo>
                  <a:pt x="5263" y="21600"/>
                </a:lnTo>
                <a:lnTo>
                  <a:pt x="16144" y="21600"/>
                </a:lnTo>
                <a:lnTo>
                  <a:pt x="16144" y="6400"/>
                </a:lnTo>
                <a:lnTo>
                  <a:pt x="21600" y="6400"/>
                </a:lnTo>
                <a:lnTo>
                  <a:pt x="10929" y="0"/>
                </a:lnTo>
                <a:lnTo>
                  <a:pt x="0" y="6043"/>
                </a:lnTo>
                <a:lnTo>
                  <a:pt x="5263" y="6200"/>
                </a:lnTo>
                <a:close/>
                <a:moveTo>
                  <a:pt x="5263" y="6200"/>
                </a:moveTo>
              </a:path>
            </a:pathLst>
          </a:custGeom>
          <a:solidFill>
            <a:srgbClr val="980002"/>
          </a:solidFill>
          <a:ln w="381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6284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7594624" presetClass="entr" presetSubtype="1395378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67594624" presetClass="entr" presetSubtype="13953796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/>
          </p:cNvSpPr>
          <p:nvPr/>
        </p:nvSpPr>
        <p:spPr bwMode="auto">
          <a:xfrm>
            <a:off x="685800" y="4167188"/>
            <a:ext cx="7937500" cy="6858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 b="1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5058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505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Procedure Control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Use stack to support procedure call and return</a:t>
            </a:r>
          </a:p>
          <a:p>
            <a:r>
              <a:rPr lang="en-US" dirty="0">
                <a:solidFill>
                  <a:srgbClr val="980002"/>
                </a:solidFill>
              </a:rPr>
              <a:t>Procedure call: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call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label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Push return address on stack</a:t>
            </a:r>
          </a:p>
          <a:p>
            <a:pPr marL="552450" lvl="1"/>
            <a:r>
              <a:rPr lang="en-US" dirty="0"/>
              <a:t>Jump to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label</a:t>
            </a:r>
            <a:endParaRPr lang="en-US" dirty="0"/>
          </a:p>
          <a:p>
            <a:r>
              <a:rPr lang="en-US" dirty="0"/>
              <a:t>Return address:</a:t>
            </a:r>
          </a:p>
          <a:p>
            <a:pPr marL="552450" lvl="1"/>
            <a:r>
              <a:rPr lang="en-US" dirty="0"/>
              <a:t>Address of the next instruction right after call</a:t>
            </a:r>
          </a:p>
          <a:p>
            <a:pPr marL="552450" lvl="1"/>
            <a:r>
              <a:rPr lang="en-US" dirty="0"/>
              <a:t>Example from disassembly</a:t>
            </a:r>
          </a:p>
          <a:p>
            <a:pPr marL="552450"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804854e:</a:t>
            </a:r>
            <a:r>
              <a:rPr lang="en-US" b="1" dirty="0">
                <a:latin typeface="Courier New" pitchFamily="49" charset="0"/>
                <a:ea typeface="ヒラギノ角ゴ ProN W6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e8 3d 06 00 00 </a:t>
            </a:r>
            <a:r>
              <a:rPr lang="en-US" b="1" dirty="0">
                <a:latin typeface="Courier New" pitchFamily="49" charset="0"/>
                <a:ea typeface="ヒラギノ角ゴ ProN W6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call   8048b90 &lt;main&gt;</a:t>
            </a:r>
            <a:endParaRPr lang="en-US" b="1" dirty="0">
              <a:latin typeface="Courier New" pitchFamily="49" charset="0"/>
              <a:ea typeface="ヒラギノ角ゴ ProN W6" charset="0"/>
              <a:cs typeface="Courier New" pitchFamily="49" charset="0"/>
              <a:sym typeface="Courier New Bold" charset="0"/>
            </a:endParaRPr>
          </a:p>
          <a:p>
            <a:pPr marL="552450"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8048553:</a:t>
            </a:r>
            <a:r>
              <a:rPr lang="en-US" b="1" dirty="0">
                <a:latin typeface="Courier New" pitchFamily="49" charset="0"/>
                <a:ea typeface="ヒラギノ角ゴ ProN W6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50             </a:t>
            </a:r>
            <a:r>
              <a:rPr lang="en-US" b="1" dirty="0">
                <a:latin typeface="Courier New" pitchFamily="49" charset="0"/>
                <a:ea typeface="ヒラギノ角ゴ ProN W6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b="1" dirty="0">
              <a:latin typeface="Courier New" pitchFamily="49" charset="0"/>
              <a:ea typeface="ヒラギノ角ゴ ProN W6" charset="0"/>
              <a:cs typeface="Courier New" pitchFamily="49" charset="0"/>
              <a:sym typeface="Courier New Bold" charset="0"/>
            </a:endParaRPr>
          </a:p>
          <a:p>
            <a:pPr marL="552450" lvl="1"/>
            <a:r>
              <a:rPr lang="en-US" dirty="0"/>
              <a:t>Return address =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0x8048553</a:t>
            </a:r>
            <a:endParaRPr lang="en-US" dirty="0"/>
          </a:p>
          <a:p>
            <a:r>
              <a:rPr lang="en-US" dirty="0">
                <a:solidFill>
                  <a:srgbClr val="980002"/>
                </a:solidFill>
              </a:rPr>
              <a:t>Procedure return: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Pop address from stack</a:t>
            </a:r>
          </a:p>
          <a:p>
            <a:pPr marL="552450" lvl="1"/>
            <a:r>
              <a:rPr lang="en-US" dirty="0"/>
              <a:t>Jump to address</a:t>
            </a:r>
          </a:p>
        </p:txBody>
      </p:sp>
    </p:spTree>
    <p:extLst>
      <p:ext uri="{BB962C8B-B14F-4D97-AF65-F5344CB8AC3E}">
        <p14:creationId xmlns:p14="http://schemas.microsoft.com/office/powerpoint/2010/main" val="2078456909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/>
          </p:cNvSpPr>
          <p:nvPr/>
        </p:nvSpPr>
        <p:spPr bwMode="auto">
          <a:xfrm>
            <a:off x="4381500" y="4191000"/>
            <a:ext cx="13462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0x8048553</a:t>
            </a:r>
          </a:p>
        </p:txBody>
      </p:sp>
      <p:sp>
        <p:nvSpPr>
          <p:cNvPr id="46082" name="Rectangle 2"/>
          <p:cNvSpPr>
            <a:spLocks/>
          </p:cNvSpPr>
          <p:nvPr/>
        </p:nvSpPr>
        <p:spPr bwMode="auto">
          <a:xfrm>
            <a:off x="4381500" y="4876800"/>
            <a:ext cx="1346200" cy="381000"/>
          </a:xfrm>
          <a:prstGeom prst="rect">
            <a:avLst/>
          </a:prstGeom>
          <a:solidFill>
            <a:srgbClr val="A8E799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0x104</a:t>
            </a:r>
          </a:p>
        </p:txBody>
      </p:sp>
      <p:sp>
        <p:nvSpPr>
          <p:cNvPr id="46083" name="Rectangle 3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6084" name="Rectangle 4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6085" name="Rectangle 5"/>
          <p:cNvSpPr>
            <a:spLocks/>
          </p:cNvSpPr>
          <p:nvPr/>
        </p:nvSpPr>
        <p:spPr bwMode="auto">
          <a:xfrm>
            <a:off x="746125" y="48768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46086" name="Rectangle 6"/>
          <p:cNvSpPr>
            <a:spLocks/>
          </p:cNvSpPr>
          <p:nvPr/>
        </p:nvSpPr>
        <p:spPr bwMode="auto">
          <a:xfrm>
            <a:off x="746125" y="54864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%eip</a:t>
            </a:r>
          </a:p>
        </p:txBody>
      </p:sp>
      <p:sp>
        <p:nvSpPr>
          <p:cNvPr id="46087" name="Rectangle 7"/>
          <p:cNvSpPr>
            <a:spLocks/>
          </p:cNvSpPr>
          <p:nvPr/>
        </p:nvSpPr>
        <p:spPr bwMode="auto">
          <a:xfrm>
            <a:off x="3641725" y="48768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46088" name="Rectangle 8"/>
          <p:cNvSpPr>
            <a:spLocks/>
          </p:cNvSpPr>
          <p:nvPr/>
        </p:nvSpPr>
        <p:spPr bwMode="auto">
          <a:xfrm>
            <a:off x="3641725" y="54864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%eip</a:t>
            </a:r>
          </a:p>
        </p:txBody>
      </p:sp>
      <p:sp>
        <p:nvSpPr>
          <p:cNvPr id="46089" name="Rectangle 9"/>
          <p:cNvSpPr>
            <a:spLocks/>
          </p:cNvSpPr>
          <p:nvPr/>
        </p:nvSpPr>
        <p:spPr bwMode="auto">
          <a:xfrm>
            <a:off x="4381500" y="5486400"/>
            <a:ext cx="1347788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0x8048b90</a:t>
            </a:r>
          </a:p>
        </p:txBody>
      </p:sp>
      <p:sp>
        <p:nvSpPr>
          <p:cNvPr id="46090" name="Rectangle 10"/>
          <p:cNvSpPr>
            <a:spLocks/>
          </p:cNvSpPr>
          <p:nvPr/>
        </p:nvSpPr>
        <p:spPr bwMode="auto">
          <a:xfrm>
            <a:off x="3503613" y="3810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0x108</a:t>
            </a:r>
          </a:p>
        </p:txBody>
      </p:sp>
      <p:sp>
        <p:nvSpPr>
          <p:cNvPr id="46091" name="Rectangle 11"/>
          <p:cNvSpPr>
            <a:spLocks/>
          </p:cNvSpPr>
          <p:nvPr/>
        </p:nvSpPr>
        <p:spPr bwMode="auto">
          <a:xfrm>
            <a:off x="3503613" y="3429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0x10c</a:t>
            </a:r>
          </a:p>
        </p:txBody>
      </p:sp>
      <p:sp>
        <p:nvSpPr>
          <p:cNvPr id="46092" name="Rectangle 12"/>
          <p:cNvSpPr>
            <a:spLocks/>
          </p:cNvSpPr>
          <p:nvPr/>
        </p:nvSpPr>
        <p:spPr bwMode="auto">
          <a:xfrm>
            <a:off x="3503613" y="3048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0x110</a:t>
            </a:r>
          </a:p>
        </p:txBody>
      </p:sp>
      <p:sp>
        <p:nvSpPr>
          <p:cNvPr id="46093" name="Rectangle 13"/>
          <p:cNvSpPr>
            <a:spLocks/>
          </p:cNvSpPr>
          <p:nvPr/>
        </p:nvSpPr>
        <p:spPr bwMode="auto">
          <a:xfrm>
            <a:off x="3503613" y="4191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0x104</a:t>
            </a:r>
          </a:p>
        </p:txBody>
      </p:sp>
      <p:sp>
        <p:nvSpPr>
          <p:cNvPr id="46094" name="Rectangle 14"/>
          <p:cNvSpPr>
            <a:spLocks/>
          </p:cNvSpPr>
          <p:nvPr/>
        </p:nvSpPr>
        <p:spPr bwMode="auto">
          <a:xfrm>
            <a:off x="1460500" y="54864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0x804854e</a:t>
            </a:r>
          </a:p>
        </p:txBody>
      </p:sp>
      <p:sp>
        <p:nvSpPr>
          <p:cNvPr id="46095" name="Rectangle 15"/>
          <p:cNvSpPr>
            <a:spLocks/>
          </p:cNvSpPr>
          <p:nvPr/>
        </p:nvSpPr>
        <p:spPr bwMode="auto">
          <a:xfrm>
            <a:off x="4381500" y="3810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123</a:t>
            </a:r>
          </a:p>
        </p:txBody>
      </p:sp>
      <p:sp>
        <p:nvSpPr>
          <p:cNvPr id="46096" name="Rectangle 16"/>
          <p:cNvSpPr>
            <a:spLocks/>
          </p:cNvSpPr>
          <p:nvPr/>
        </p:nvSpPr>
        <p:spPr bwMode="auto">
          <a:xfrm>
            <a:off x="4381500" y="2590800"/>
            <a:ext cx="1346200" cy="12192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6097" name="Rectangle 1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Procedure Call Example</a:t>
            </a:r>
          </a:p>
        </p:txBody>
      </p:sp>
      <p:sp>
        <p:nvSpPr>
          <p:cNvPr id="46098" name="Rectangle 18"/>
          <p:cNvSpPr>
            <a:spLocks/>
          </p:cNvSpPr>
          <p:nvPr/>
        </p:nvSpPr>
        <p:spPr bwMode="auto">
          <a:xfrm>
            <a:off x="608013" y="3810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0x108</a:t>
            </a:r>
          </a:p>
        </p:txBody>
      </p:sp>
      <p:sp>
        <p:nvSpPr>
          <p:cNvPr id="46099" name="Rectangle 19"/>
          <p:cNvSpPr>
            <a:spLocks/>
          </p:cNvSpPr>
          <p:nvPr/>
        </p:nvSpPr>
        <p:spPr bwMode="auto">
          <a:xfrm>
            <a:off x="608013" y="3429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0x10c</a:t>
            </a:r>
          </a:p>
        </p:txBody>
      </p:sp>
      <p:sp>
        <p:nvSpPr>
          <p:cNvPr id="46100" name="Rectangle 20"/>
          <p:cNvSpPr>
            <a:spLocks/>
          </p:cNvSpPr>
          <p:nvPr/>
        </p:nvSpPr>
        <p:spPr bwMode="auto">
          <a:xfrm>
            <a:off x="608013" y="3048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0x110</a:t>
            </a:r>
          </a:p>
        </p:txBody>
      </p:sp>
      <p:sp>
        <p:nvSpPr>
          <p:cNvPr id="46101" name="Rectangle 21"/>
          <p:cNvSpPr>
            <a:spLocks/>
          </p:cNvSpPr>
          <p:nvPr/>
        </p:nvSpPr>
        <p:spPr bwMode="auto">
          <a:xfrm>
            <a:off x="1460500" y="3810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123</a:t>
            </a:r>
          </a:p>
        </p:txBody>
      </p:sp>
      <p:sp>
        <p:nvSpPr>
          <p:cNvPr id="46102" name="Rectangle 22"/>
          <p:cNvSpPr>
            <a:spLocks/>
          </p:cNvSpPr>
          <p:nvPr/>
        </p:nvSpPr>
        <p:spPr bwMode="auto">
          <a:xfrm>
            <a:off x="1460500" y="2590800"/>
            <a:ext cx="1346200" cy="12192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6103" name="Rectangle 23"/>
          <p:cNvSpPr>
            <a:spLocks/>
          </p:cNvSpPr>
          <p:nvPr/>
        </p:nvSpPr>
        <p:spPr bwMode="auto">
          <a:xfrm>
            <a:off x="1460500" y="48768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0x108</a:t>
            </a:r>
          </a:p>
        </p:txBody>
      </p:sp>
      <p:sp>
        <p:nvSpPr>
          <p:cNvPr id="46104" name="Rectangle 24"/>
          <p:cNvSpPr>
            <a:spLocks/>
          </p:cNvSpPr>
          <p:nvPr/>
        </p:nvSpPr>
        <p:spPr bwMode="auto">
          <a:xfrm>
            <a:off x="4110038" y="2146300"/>
            <a:ext cx="173513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C00000"/>
                </a:solidFill>
                <a:latin typeface="Courier New Bold" charset="0"/>
                <a:cs typeface="Courier New Bold" charset="0"/>
                <a:sym typeface="Courier New Bold" charset="0"/>
              </a:rPr>
              <a:t>call 8048b90</a:t>
            </a:r>
          </a:p>
        </p:txBody>
      </p:sp>
      <p:sp>
        <p:nvSpPr>
          <p:cNvPr id="46105" name="Rectangle 25"/>
          <p:cNvSpPr>
            <a:spLocks/>
          </p:cNvSpPr>
          <p:nvPr/>
        </p:nvSpPr>
        <p:spPr bwMode="auto">
          <a:xfrm>
            <a:off x="454025" y="1187450"/>
            <a:ext cx="7620000" cy="6096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74613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804854e:	e8 3d 06 00 00 	call   8048b90 &lt;main&gt;</a:t>
            </a:r>
          </a:p>
          <a:p>
            <a:pPr marL="74613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8048553:	50             	pushl  %eax</a:t>
            </a:r>
          </a:p>
        </p:txBody>
      </p:sp>
      <p:sp>
        <p:nvSpPr>
          <p:cNvPr id="46106" name="Rectangle 26"/>
          <p:cNvSpPr>
            <a:spLocks/>
          </p:cNvSpPr>
          <p:nvPr/>
        </p:nvSpPr>
        <p:spPr bwMode="auto">
          <a:xfrm>
            <a:off x="361950" y="6400800"/>
            <a:ext cx="2513013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595959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%eip: </a:t>
            </a:r>
            <a:r>
              <a:rPr lang="en-US">
                <a:solidFill>
                  <a:srgbClr val="595959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program counter</a:t>
            </a:r>
          </a:p>
        </p:txBody>
      </p:sp>
    </p:spTree>
    <p:extLst>
      <p:ext uri="{BB962C8B-B14F-4D97-AF65-F5344CB8AC3E}">
        <p14:creationId xmlns:p14="http://schemas.microsoft.com/office/powerpoint/2010/main" val="3767268604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71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7107" name="Rectangle 3"/>
          <p:cNvSpPr>
            <a:spLocks/>
          </p:cNvSpPr>
          <p:nvPr/>
        </p:nvSpPr>
        <p:spPr bwMode="auto">
          <a:xfrm>
            <a:off x="3641725" y="47244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47108" name="Rectangle 4"/>
          <p:cNvSpPr>
            <a:spLocks/>
          </p:cNvSpPr>
          <p:nvPr/>
        </p:nvSpPr>
        <p:spPr bwMode="auto">
          <a:xfrm>
            <a:off x="3641725" y="53340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%eip</a:t>
            </a:r>
          </a:p>
        </p:txBody>
      </p:sp>
      <p:sp>
        <p:nvSpPr>
          <p:cNvPr id="47109" name="Rectangle 5"/>
          <p:cNvSpPr>
            <a:spLocks/>
          </p:cNvSpPr>
          <p:nvPr/>
        </p:nvSpPr>
        <p:spPr bwMode="auto">
          <a:xfrm>
            <a:off x="3503613" y="40386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0x104</a:t>
            </a:r>
          </a:p>
        </p:txBody>
      </p:sp>
      <p:sp>
        <p:nvSpPr>
          <p:cNvPr id="47110" name="Rectangle 6"/>
          <p:cNvSpPr>
            <a:spLocks/>
          </p:cNvSpPr>
          <p:nvPr/>
        </p:nvSpPr>
        <p:spPr bwMode="auto">
          <a:xfrm>
            <a:off x="6689725" y="47244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47111" name="Rectangle 7"/>
          <p:cNvSpPr>
            <a:spLocks/>
          </p:cNvSpPr>
          <p:nvPr/>
        </p:nvSpPr>
        <p:spPr bwMode="auto">
          <a:xfrm>
            <a:off x="6689725" y="53340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%eip</a:t>
            </a:r>
          </a:p>
        </p:txBody>
      </p:sp>
      <p:sp>
        <p:nvSpPr>
          <p:cNvPr id="47112" name="Rectangle 8"/>
          <p:cNvSpPr>
            <a:spLocks/>
          </p:cNvSpPr>
          <p:nvPr/>
        </p:nvSpPr>
        <p:spPr bwMode="auto">
          <a:xfrm>
            <a:off x="4381500" y="53340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0x8048591</a:t>
            </a:r>
          </a:p>
        </p:txBody>
      </p:sp>
      <p:sp>
        <p:nvSpPr>
          <p:cNvPr id="47113" name="Rectangle 9"/>
          <p:cNvSpPr>
            <a:spLocks/>
          </p:cNvSpPr>
          <p:nvPr/>
        </p:nvSpPr>
        <p:spPr bwMode="auto">
          <a:xfrm>
            <a:off x="4381500" y="4724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0x104</a:t>
            </a:r>
          </a:p>
        </p:txBody>
      </p:sp>
      <p:sp>
        <p:nvSpPr>
          <p:cNvPr id="47114" name="Rectangle 10"/>
          <p:cNvSpPr>
            <a:spLocks/>
          </p:cNvSpPr>
          <p:nvPr/>
        </p:nvSpPr>
        <p:spPr bwMode="auto">
          <a:xfrm>
            <a:off x="3503613" y="36576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0x108</a:t>
            </a:r>
          </a:p>
        </p:txBody>
      </p:sp>
      <p:sp>
        <p:nvSpPr>
          <p:cNvPr id="47115" name="Rectangle 11"/>
          <p:cNvSpPr>
            <a:spLocks/>
          </p:cNvSpPr>
          <p:nvPr/>
        </p:nvSpPr>
        <p:spPr bwMode="auto">
          <a:xfrm>
            <a:off x="3503613" y="32766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0x10c</a:t>
            </a:r>
          </a:p>
        </p:txBody>
      </p:sp>
      <p:sp>
        <p:nvSpPr>
          <p:cNvPr id="47116" name="Rectangle 12"/>
          <p:cNvSpPr>
            <a:spLocks/>
          </p:cNvSpPr>
          <p:nvPr/>
        </p:nvSpPr>
        <p:spPr bwMode="auto">
          <a:xfrm>
            <a:off x="3503613" y="28956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0x110</a:t>
            </a:r>
          </a:p>
        </p:txBody>
      </p:sp>
      <p:sp>
        <p:nvSpPr>
          <p:cNvPr id="47117" name="Rectangle 13"/>
          <p:cNvSpPr>
            <a:spLocks/>
          </p:cNvSpPr>
          <p:nvPr/>
        </p:nvSpPr>
        <p:spPr bwMode="auto">
          <a:xfrm>
            <a:off x="4381500" y="40386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0x8048553</a:t>
            </a:r>
          </a:p>
        </p:txBody>
      </p:sp>
      <p:sp>
        <p:nvSpPr>
          <p:cNvPr id="47118" name="Rectangle 14"/>
          <p:cNvSpPr>
            <a:spLocks/>
          </p:cNvSpPr>
          <p:nvPr/>
        </p:nvSpPr>
        <p:spPr bwMode="auto">
          <a:xfrm>
            <a:off x="4381500" y="36576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123</a:t>
            </a:r>
          </a:p>
        </p:txBody>
      </p:sp>
      <p:sp>
        <p:nvSpPr>
          <p:cNvPr id="47119" name="Rectangle 15"/>
          <p:cNvSpPr>
            <a:spLocks/>
          </p:cNvSpPr>
          <p:nvPr/>
        </p:nvSpPr>
        <p:spPr bwMode="auto">
          <a:xfrm>
            <a:off x="4381500" y="2438400"/>
            <a:ext cx="1346200" cy="12192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7120" name="Rectangle 1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Procedure Return Example</a:t>
            </a:r>
          </a:p>
        </p:txBody>
      </p:sp>
      <p:sp>
        <p:nvSpPr>
          <p:cNvPr id="47121" name="Rectangle 17"/>
          <p:cNvSpPr>
            <a:spLocks/>
          </p:cNvSpPr>
          <p:nvPr/>
        </p:nvSpPr>
        <p:spPr bwMode="auto">
          <a:xfrm>
            <a:off x="6551613" y="36576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0x108</a:t>
            </a:r>
          </a:p>
        </p:txBody>
      </p:sp>
      <p:sp>
        <p:nvSpPr>
          <p:cNvPr id="47122" name="Rectangle 18"/>
          <p:cNvSpPr>
            <a:spLocks/>
          </p:cNvSpPr>
          <p:nvPr/>
        </p:nvSpPr>
        <p:spPr bwMode="auto">
          <a:xfrm>
            <a:off x="6551613" y="32766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0x10c</a:t>
            </a:r>
          </a:p>
        </p:txBody>
      </p:sp>
      <p:sp>
        <p:nvSpPr>
          <p:cNvPr id="47123" name="Rectangle 19"/>
          <p:cNvSpPr>
            <a:spLocks/>
          </p:cNvSpPr>
          <p:nvPr/>
        </p:nvSpPr>
        <p:spPr bwMode="auto">
          <a:xfrm>
            <a:off x="6551613" y="28956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0x110</a:t>
            </a:r>
          </a:p>
        </p:txBody>
      </p:sp>
      <p:sp>
        <p:nvSpPr>
          <p:cNvPr id="47124" name="Rectangle 20"/>
          <p:cNvSpPr>
            <a:spLocks/>
          </p:cNvSpPr>
          <p:nvPr/>
        </p:nvSpPr>
        <p:spPr bwMode="auto">
          <a:xfrm>
            <a:off x="7454900" y="3657600"/>
            <a:ext cx="1346200" cy="381000"/>
          </a:xfrm>
          <a:prstGeom prst="rect">
            <a:avLst/>
          </a:prstGeom>
          <a:solidFill>
            <a:srgbClr val="AC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123</a:t>
            </a:r>
          </a:p>
        </p:txBody>
      </p:sp>
      <p:sp>
        <p:nvSpPr>
          <p:cNvPr id="47125" name="Rectangle 21"/>
          <p:cNvSpPr>
            <a:spLocks/>
          </p:cNvSpPr>
          <p:nvPr/>
        </p:nvSpPr>
        <p:spPr bwMode="auto">
          <a:xfrm>
            <a:off x="7454900" y="2438400"/>
            <a:ext cx="1346200" cy="12192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7126" name="Rectangle 22"/>
          <p:cNvSpPr>
            <a:spLocks/>
          </p:cNvSpPr>
          <p:nvPr/>
        </p:nvSpPr>
        <p:spPr bwMode="auto">
          <a:xfrm>
            <a:off x="7748588" y="2057400"/>
            <a:ext cx="500062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C00000"/>
                </a:solidFill>
                <a:latin typeface="Courier New Bold" charset="0"/>
                <a:cs typeface="Courier New Bold" charset="0"/>
                <a:sym typeface="Courier New Bold" charset="0"/>
              </a:rPr>
              <a:t>ret</a:t>
            </a:r>
          </a:p>
        </p:txBody>
      </p:sp>
      <p:sp>
        <p:nvSpPr>
          <p:cNvPr id="47127" name="Rectangle 23"/>
          <p:cNvSpPr>
            <a:spLocks/>
          </p:cNvSpPr>
          <p:nvPr/>
        </p:nvSpPr>
        <p:spPr bwMode="auto">
          <a:xfrm>
            <a:off x="457200" y="1371600"/>
            <a:ext cx="6515100" cy="3556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38100" tIns="38100" rIns="38100" bIns="38100">
            <a:spAutoFit/>
          </a:bodyPr>
          <a:lstStyle/>
          <a:p>
            <a:pPr marL="419100" indent="-34607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8048591:	c3             	ret	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" charset="0"/>
              </a:rPr>
              <a:t>	</a:t>
            </a:r>
          </a:p>
        </p:txBody>
      </p:sp>
      <p:sp>
        <p:nvSpPr>
          <p:cNvPr id="47128" name="Rectangle 24"/>
          <p:cNvSpPr>
            <a:spLocks/>
          </p:cNvSpPr>
          <p:nvPr/>
        </p:nvSpPr>
        <p:spPr bwMode="auto">
          <a:xfrm>
            <a:off x="7454900" y="4724400"/>
            <a:ext cx="1346200" cy="381000"/>
          </a:xfrm>
          <a:prstGeom prst="rect">
            <a:avLst/>
          </a:prstGeom>
          <a:solidFill>
            <a:srgbClr val="A8E799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0x108</a:t>
            </a:r>
          </a:p>
        </p:txBody>
      </p:sp>
      <p:sp>
        <p:nvSpPr>
          <p:cNvPr id="47129" name="Rectangle 25"/>
          <p:cNvSpPr>
            <a:spLocks/>
          </p:cNvSpPr>
          <p:nvPr/>
        </p:nvSpPr>
        <p:spPr bwMode="auto">
          <a:xfrm>
            <a:off x="7454900" y="5334000"/>
            <a:ext cx="1346200" cy="381000"/>
          </a:xfrm>
          <a:prstGeom prst="rect">
            <a:avLst/>
          </a:prstGeom>
          <a:solidFill>
            <a:srgbClr val="FF9999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0x8048553</a:t>
            </a:r>
          </a:p>
        </p:txBody>
      </p:sp>
      <p:sp>
        <p:nvSpPr>
          <p:cNvPr id="47130" name="Rectangle 26"/>
          <p:cNvSpPr>
            <a:spLocks/>
          </p:cNvSpPr>
          <p:nvPr/>
        </p:nvSpPr>
        <p:spPr bwMode="auto">
          <a:xfrm>
            <a:off x="7454900" y="40386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0x8048553</a:t>
            </a:r>
          </a:p>
        </p:txBody>
      </p:sp>
      <p:sp>
        <p:nvSpPr>
          <p:cNvPr id="47131" name="Rectangle 27"/>
          <p:cNvSpPr>
            <a:spLocks/>
          </p:cNvSpPr>
          <p:nvPr/>
        </p:nvSpPr>
        <p:spPr bwMode="auto">
          <a:xfrm>
            <a:off x="361950" y="6400800"/>
            <a:ext cx="2513013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595959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%eip: </a:t>
            </a:r>
            <a:r>
              <a:rPr lang="en-US">
                <a:solidFill>
                  <a:srgbClr val="595959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program counter</a:t>
            </a:r>
          </a:p>
        </p:txBody>
      </p:sp>
    </p:spTree>
    <p:extLst>
      <p:ext uri="{BB962C8B-B14F-4D97-AF65-F5344CB8AC3E}">
        <p14:creationId xmlns:p14="http://schemas.microsoft.com/office/powerpoint/2010/main" val="728089626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81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Stack-Based Languages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Languages that support recursion</a:t>
            </a:r>
          </a:p>
          <a:p>
            <a:pPr marL="552450" lvl="1"/>
            <a:r>
              <a:rPr lang="en-US" dirty="0"/>
              <a:t>e.g., C, Pascal, Java</a:t>
            </a:r>
          </a:p>
          <a:p>
            <a:pPr marL="552450" lvl="1"/>
            <a:r>
              <a:rPr lang="en-US" dirty="0"/>
              <a:t>Code must be “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Reentrant</a:t>
            </a:r>
            <a:r>
              <a:rPr lang="en-US" dirty="0"/>
              <a:t>”</a:t>
            </a:r>
          </a:p>
          <a:p>
            <a:pPr marL="838200" lvl="2"/>
            <a:r>
              <a:rPr lang="en-US" dirty="0"/>
              <a:t>Multiple simultaneous instantiations of single procedure</a:t>
            </a:r>
          </a:p>
          <a:p>
            <a:pPr marL="552450" lvl="1"/>
            <a:r>
              <a:rPr lang="en-US" dirty="0"/>
              <a:t>Need some place to store state of each instantiation</a:t>
            </a:r>
          </a:p>
          <a:p>
            <a:pPr marL="838200" lvl="2"/>
            <a:r>
              <a:rPr lang="en-US" dirty="0"/>
              <a:t>Arguments</a:t>
            </a:r>
          </a:p>
          <a:p>
            <a:pPr marL="838200" lvl="2"/>
            <a:r>
              <a:rPr lang="en-US" dirty="0"/>
              <a:t>Local variables</a:t>
            </a:r>
          </a:p>
          <a:p>
            <a:pPr marL="838200" lvl="2"/>
            <a:r>
              <a:rPr lang="en-US" dirty="0"/>
              <a:t>Return pointer</a:t>
            </a:r>
          </a:p>
          <a:p>
            <a:r>
              <a:rPr lang="en-US" dirty="0"/>
              <a:t>Stack discipline</a:t>
            </a:r>
          </a:p>
          <a:p>
            <a:pPr marL="552450" lvl="1"/>
            <a:r>
              <a:rPr lang="en-US" dirty="0"/>
              <a:t>State for given procedure needed for limited time</a:t>
            </a:r>
          </a:p>
          <a:p>
            <a:pPr marL="838200" lvl="2"/>
            <a:r>
              <a:rPr lang="en-US" dirty="0"/>
              <a:t>From when called to when return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returns before caller does</a:t>
            </a:r>
          </a:p>
          <a:p>
            <a:r>
              <a:rPr lang="en-US" dirty="0"/>
              <a:t>Stack allocated in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Frames</a:t>
            </a:r>
            <a:endParaRPr lang="en-US" dirty="0"/>
          </a:p>
          <a:p>
            <a:pPr marL="552450" lvl="1"/>
            <a:r>
              <a:rPr lang="en-US" dirty="0"/>
              <a:t>state for single procedure instantiation</a:t>
            </a:r>
          </a:p>
        </p:txBody>
      </p:sp>
    </p:spTree>
    <p:extLst>
      <p:ext uri="{BB962C8B-B14F-4D97-AF65-F5344CB8AC3E}">
        <p14:creationId xmlns:p14="http://schemas.microsoft.com/office/powerpoint/2010/main" val="2117532674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91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Call Chain Example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2286000" y="23622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191000" y="3276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9" name="Rectangle 7"/>
          <p:cNvSpPr>
            <a:spLocks/>
          </p:cNvSpPr>
          <p:nvPr/>
        </p:nvSpPr>
        <p:spPr bwMode="auto">
          <a:xfrm>
            <a:off x="6883400" y="1676400"/>
            <a:ext cx="1549400" cy="3581400"/>
          </a:xfrm>
          <a:prstGeom prst="rect">
            <a:avLst/>
          </a:prstGeom>
          <a:solidFill>
            <a:srgbClr val="D8D8D8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9160" name="Rectangle 8"/>
          <p:cNvSpPr>
            <a:spLocks/>
          </p:cNvSpPr>
          <p:nvPr/>
        </p:nvSpPr>
        <p:spPr bwMode="auto">
          <a:xfrm>
            <a:off x="7096125" y="19050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7096125" y="2590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49162" name="Rectangle 10"/>
          <p:cNvSpPr>
            <a:spLocks/>
          </p:cNvSpPr>
          <p:nvPr/>
        </p:nvSpPr>
        <p:spPr bwMode="auto">
          <a:xfrm>
            <a:off x="7085013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3" name="Rectangle 11"/>
          <p:cNvSpPr>
            <a:spLocks/>
          </p:cNvSpPr>
          <p:nvPr/>
        </p:nvSpPr>
        <p:spPr bwMode="auto">
          <a:xfrm>
            <a:off x="7096125" y="3962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4" name="Rectangle 12"/>
          <p:cNvSpPr>
            <a:spLocks/>
          </p:cNvSpPr>
          <p:nvPr/>
        </p:nvSpPr>
        <p:spPr bwMode="auto">
          <a:xfrm>
            <a:off x="7096125" y="4724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7402513" y="2209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7402513" y="2895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7402513" y="3581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7402513" y="4343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9169" name="Rectangle 17"/>
          <p:cNvSpPr>
            <a:spLocks/>
          </p:cNvSpPr>
          <p:nvPr/>
        </p:nvSpPr>
        <p:spPr bwMode="auto">
          <a:xfrm>
            <a:off x="6848475" y="1066800"/>
            <a:ext cx="102076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Example</a:t>
            </a:r>
            <a:endParaRPr lang="en-US" sz="42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Call Chain</a:t>
            </a:r>
          </a:p>
        </p:txBody>
      </p:sp>
      <p:sp>
        <p:nvSpPr>
          <p:cNvPr id="49170" name="Rectangle 18"/>
          <p:cNvSpPr>
            <a:spLocks/>
          </p:cNvSpPr>
          <p:nvPr/>
        </p:nvSpPr>
        <p:spPr bwMode="auto">
          <a:xfrm>
            <a:off x="7762875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7543800" y="28956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9172" name="Rectangle 20"/>
          <p:cNvSpPr>
            <a:spLocks/>
          </p:cNvSpPr>
          <p:nvPr/>
        </p:nvSpPr>
        <p:spPr bwMode="auto">
          <a:xfrm>
            <a:off x="3505200" y="5715000"/>
            <a:ext cx="2908300" cy="3683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Procedure </a:t>
            </a:r>
            <a:r>
              <a:rPr lang="en-US" dirty="0" err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()</a:t>
            </a:r>
            <a:r>
              <a:rPr lang="en-US" dirty="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 is recursive</a:t>
            </a:r>
          </a:p>
        </p:txBody>
      </p:sp>
    </p:spTree>
    <p:extLst>
      <p:ext uri="{BB962C8B-B14F-4D97-AF65-F5344CB8AC3E}">
        <p14:creationId xmlns:p14="http://schemas.microsoft.com/office/powerpoint/2010/main" val="1363638721"/>
      </p:ext>
    </p:extLst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01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6324600" y="2573338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0180" name="Rectangle 4"/>
          <p:cNvSpPr>
            <a:spLocks/>
          </p:cNvSpPr>
          <p:nvPr/>
        </p:nvSpPr>
        <p:spPr bwMode="auto">
          <a:xfrm>
            <a:off x="3808413" y="2386013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Frame Pointer: </a:t>
            </a: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Stack Frames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648200" cy="5435600"/>
          </a:xfrm>
          <a:ln/>
        </p:spPr>
        <p:txBody>
          <a:bodyPr/>
          <a:lstStyle/>
          <a:p>
            <a:r>
              <a:rPr lang="en-US"/>
              <a:t>Contents</a:t>
            </a:r>
          </a:p>
          <a:p>
            <a:pPr marL="552450" lvl="1"/>
            <a:r>
              <a:rPr lang="en-US"/>
              <a:t>Local variables</a:t>
            </a:r>
          </a:p>
          <a:p>
            <a:pPr marL="552450" lvl="1"/>
            <a:r>
              <a:rPr lang="en-US"/>
              <a:t>Return information</a:t>
            </a:r>
          </a:p>
          <a:p>
            <a:pPr marL="552450" lvl="1"/>
            <a:r>
              <a:rPr lang="en-US"/>
              <a:t>Temporary space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Management</a:t>
            </a:r>
          </a:p>
          <a:p>
            <a:pPr marL="552450" lvl="1"/>
            <a:r>
              <a:rPr lang="en-US"/>
              <a:t>Space allocated when enter procedure</a:t>
            </a:r>
          </a:p>
          <a:p>
            <a:pPr marL="838200" lvl="2"/>
            <a:r>
              <a:rPr lang="en-US"/>
              <a:t>“Set-up” code</a:t>
            </a:r>
          </a:p>
          <a:p>
            <a:pPr marL="552450" lvl="1"/>
            <a:r>
              <a:rPr lang="en-US"/>
              <a:t>Deallocated when return</a:t>
            </a:r>
          </a:p>
          <a:p>
            <a:pPr marL="838200" lvl="2"/>
            <a:r>
              <a:rPr lang="en-US"/>
              <a:t>“Finish” code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6334125" y="3943350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0184" name="Rectangle 8"/>
          <p:cNvSpPr>
            <a:spLocks/>
          </p:cNvSpPr>
          <p:nvPr/>
        </p:nvSpPr>
        <p:spPr bwMode="auto">
          <a:xfrm>
            <a:off x="3857625" y="3754438"/>
            <a:ext cx="2438400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50185" name="Rectangle 9"/>
          <p:cNvSpPr>
            <a:spLocks/>
          </p:cNvSpPr>
          <p:nvPr/>
        </p:nvSpPr>
        <p:spPr bwMode="auto">
          <a:xfrm>
            <a:off x="6994525" y="4581525"/>
            <a:ext cx="1557338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262699"/>
                </a:solidFill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50186" name="AutoShape 10"/>
          <p:cNvSpPr>
            <a:spLocks/>
          </p:cNvSpPr>
          <p:nvPr/>
        </p:nvSpPr>
        <p:spPr bwMode="auto">
          <a:xfrm rot="10800000" flipH="1">
            <a:off x="7461250" y="42037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graphicFrame>
        <p:nvGraphicFramePr>
          <p:cNvPr id="50187" name="Group 11"/>
          <p:cNvGraphicFramePr>
            <a:graphicFrameLocks noGrp="1"/>
          </p:cNvGraphicFramePr>
          <p:nvPr/>
        </p:nvGraphicFramePr>
        <p:xfrm>
          <a:off x="7099300" y="698500"/>
          <a:ext cx="1320800" cy="3403600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Previous Frame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Frame for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proc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2124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19063</TotalTime>
  <Words>8992</Words>
  <Application>Microsoft Office PowerPoint</Application>
  <PresentationFormat>On-screen Show (4:3)</PresentationFormat>
  <Paragraphs>3330</Paragraphs>
  <Slides>147</Slides>
  <Notes>53</Notes>
  <HiddenSlides>9</HiddenSlides>
  <MMClips>0</MMClips>
  <ScaleCrop>false</ScaleCrop>
  <HeadingPairs>
    <vt:vector size="6" baseType="variant">
      <vt:variant>
        <vt:lpstr>Fonts Used</vt:lpstr>
      </vt:variant>
      <vt:variant>
        <vt:i4>25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147</vt:i4>
      </vt:variant>
    </vt:vector>
  </HeadingPairs>
  <TitlesOfParts>
    <vt:vector size="177" baseType="lpstr">
      <vt:lpstr>ＭＳ Ｐゴシック</vt:lpstr>
      <vt:lpstr>Arial</vt:lpstr>
      <vt:lpstr>Arial Black</vt:lpstr>
      <vt:lpstr>Arial Narrow</vt:lpstr>
      <vt:lpstr>Arial Narrow Bold</vt:lpstr>
      <vt:lpstr>Arial Unicode MS</vt:lpstr>
      <vt:lpstr>Calibri</vt:lpstr>
      <vt:lpstr>Calibri Bold</vt:lpstr>
      <vt:lpstr>Calibri Bold Italic</vt:lpstr>
      <vt:lpstr>Calibri Italic</vt:lpstr>
      <vt:lpstr>Corbel</vt:lpstr>
      <vt:lpstr>Courier</vt:lpstr>
      <vt:lpstr>Courier New</vt:lpstr>
      <vt:lpstr>Courier New Bold</vt:lpstr>
      <vt:lpstr>Courier New Bold Italic</vt:lpstr>
      <vt:lpstr>Gill Sans</vt:lpstr>
      <vt:lpstr>Impact</vt:lpstr>
      <vt:lpstr>Lucida Grande</vt:lpstr>
      <vt:lpstr>Monaco</vt:lpstr>
      <vt:lpstr>Symbol</vt:lpstr>
      <vt:lpstr>Times New Roman</vt:lpstr>
      <vt:lpstr>Wingdings</vt:lpstr>
      <vt:lpstr>Wingdings 2</vt:lpstr>
      <vt:lpstr>ヒラギノ角ゴ ProN W3</vt:lpstr>
      <vt:lpstr>ヒラギノ角ゴ ProN W6</vt:lpstr>
      <vt:lpstr>Title and Content</vt:lpstr>
      <vt:lpstr>Title and Content: Build</vt:lpstr>
      <vt:lpstr>Title Only</vt:lpstr>
      <vt:lpstr>template2007</vt:lpstr>
      <vt:lpstr>1_template2007</vt:lpstr>
      <vt:lpstr>x86 Assembly Review  or “What happens when someone hacks me?” </vt:lpstr>
      <vt:lpstr>So what is assembly really?</vt:lpstr>
      <vt:lpstr>Why study assembly?</vt:lpstr>
      <vt:lpstr>One reason: Reverse engineering</vt:lpstr>
      <vt:lpstr>Motivation: The Turing Machine!</vt:lpstr>
      <vt:lpstr>Intel x86 Processors: Overview</vt:lpstr>
      <vt:lpstr>Intel x86 Evolution: Milestones</vt:lpstr>
      <vt:lpstr>Intel x86 Processors</vt:lpstr>
      <vt:lpstr>What is this?</vt:lpstr>
      <vt:lpstr>Assembly Programmer’s View</vt:lpstr>
      <vt:lpstr>Turning C into Object Code</vt:lpstr>
      <vt:lpstr>Compiling Into Assembly</vt:lpstr>
      <vt:lpstr>PowerPoint Presentation</vt:lpstr>
      <vt:lpstr>Assembly Characteristics: Data Types</vt:lpstr>
      <vt:lpstr>Assembly Characteristics: Operations</vt:lpstr>
      <vt:lpstr>Object Code</vt:lpstr>
      <vt:lpstr>Machine Instruction Example</vt:lpstr>
      <vt:lpstr>Disassembling Object Code</vt:lpstr>
      <vt:lpstr>Alternate Disassembly</vt:lpstr>
      <vt:lpstr>Registers, operands, move operation</vt:lpstr>
      <vt:lpstr>Integer Registers (IA32)</vt:lpstr>
      <vt:lpstr>Moving Data: IA32</vt:lpstr>
      <vt:lpstr>movl Operand Combinations</vt:lpstr>
      <vt:lpstr>Simple Memory Addressing Modes</vt:lpstr>
      <vt:lpstr>Using Simple Addressing Modes</vt:lpstr>
      <vt:lpstr>Using Simple Addressing Modes</vt:lpstr>
      <vt:lpstr>Understanding Swap</vt:lpstr>
      <vt:lpstr>Understanding Swap</vt:lpstr>
      <vt:lpstr>Understanding Swap</vt:lpstr>
      <vt:lpstr>Understanding Swap</vt:lpstr>
      <vt:lpstr>Understanding Swap</vt:lpstr>
      <vt:lpstr>Understanding Swap</vt:lpstr>
      <vt:lpstr>Understanding Swap</vt:lpstr>
      <vt:lpstr>Understanding Swap</vt:lpstr>
      <vt:lpstr>Complete Memory Addressing Modes</vt:lpstr>
      <vt:lpstr>Data Representations: IA32 + x86-64</vt:lpstr>
      <vt:lpstr>Assembly Programmer’s View</vt:lpstr>
      <vt:lpstr> Complete addressing mode and address computation (leal)</vt:lpstr>
      <vt:lpstr>Complete Memory Addressing Modes</vt:lpstr>
      <vt:lpstr>Address Computation Examples</vt:lpstr>
      <vt:lpstr>Address Computation Instruction</vt:lpstr>
      <vt:lpstr>Arithmetic operations</vt:lpstr>
      <vt:lpstr>Some Arithmetic Operations</vt:lpstr>
      <vt:lpstr>Some Arithmetic Operations</vt:lpstr>
      <vt:lpstr>Arithmetic Expression Example</vt:lpstr>
      <vt:lpstr>Understanding arith</vt:lpstr>
      <vt:lpstr>Understanding arith</vt:lpstr>
      <vt:lpstr>Observations about arith</vt:lpstr>
      <vt:lpstr>Assembly Programmer’s View</vt:lpstr>
      <vt:lpstr>Control: Condition codes</vt:lpstr>
      <vt:lpstr>Processor State (IA32, Partial)</vt:lpstr>
      <vt:lpstr>Condition Codes (Implicit Setting)</vt:lpstr>
      <vt:lpstr>Condition Codes (Explicit Setting: Compare)</vt:lpstr>
      <vt:lpstr>Condition Codes (Explicit Setting: Test)</vt:lpstr>
      <vt:lpstr>Reading Condition Codes</vt:lpstr>
      <vt:lpstr>Reading Condition Codes (Cont.)</vt:lpstr>
      <vt:lpstr>Conditional branches and moves</vt:lpstr>
      <vt:lpstr>Jumping</vt:lpstr>
      <vt:lpstr>Conditional Branch Example</vt:lpstr>
      <vt:lpstr>Conditional Branch Example (Cont.)</vt:lpstr>
      <vt:lpstr>GO TO statements considered harmful</vt:lpstr>
      <vt:lpstr>Conditional Branch Example (Cont.)</vt:lpstr>
      <vt:lpstr>Conditional Branch Example (Cont.)</vt:lpstr>
      <vt:lpstr>Conditional Branch Example (Cont.)</vt:lpstr>
      <vt:lpstr>Loops</vt:lpstr>
      <vt:lpstr>“Do-While” Loop Example</vt:lpstr>
      <vt:lpstr>“Do-While” Loop Compilation</vt:lpstr>
      <vt:lpstr>General “Do-While” Translation</vt:lpstr>
      <vt:lpstr>“While” Loop Example</vt:lpstr>
      <vt:lpstr>General “While” Translation</vt:lpstr>
      <vt:lpstr>“For” Loop Example</vt:lpstr>
      <vt:lpstr>“For” Loop  While Loop</vt:lpstr>
      <vt:lpstr>“For” Loop Form</vt:lpstr>
      <vt:lpstr>“For” Loop  …  Goto</vt:lpstr>
      <vt:lpstr>“For” Loop Conversion Example</vt:lpstr>
      <vt:lpstr>Assembly Programmer’s View</vt:lpstr>
      <vt:lpstr>Summary</vt:lpstr>
      <vt:lpstr>Memory</vt:lpstr>
      <vt:lpstr>PowerPoint Presentation</vt:lpstr>
      <vt:lpstr>PowerPoint Presentation</vt:lpstr>
      <vt:lpstr>I: Storing data in memory</vt:lpstr>
      <vt:lpstr>II: Retrieving data from memory</vt:lpstr>
      <vt:lpstr>III: Pointers to memory</vt:lpstr>
      <vt:lpstr>Note: Copying pointers does not copy contents</vt:lpstr>
      <vt:lpstr>But how does one create a „key“ ?</vt:lpstr>
      <vt:lpstr>Local variables: the stack principle</vt:lpstr>
      <vt:lpstr>Is the stack principle enough?</vt:lpstr>
      <vt:lpstr>Dynamic memory allocation</vt:lpstr>
      <vt:lpstr>Locker analogy overview</vt:lpstr>
      <vt:lpstr>Today</vt:lpstr>
      <vt:lpstr>IA32 Stack</vt:lpstr>
      <vt:lpstr>IA32 Stack: Push</vt:lpstr>
      <vt:lpstr>IA32 Stack: Pop</vt:lpstr>
      <vt:lpstr>Procedure Control Flow</vt:lpstr>
      <vt:lpstr>Procedure Call Example</vt:lpstr>
      <vt:lpstr>Procedure Return Example</vt:lpstr>
      <vt:lpstr>Stack-Based Languages</vt:lpstr>
      <vt:lpstr>Call Chain Example</vt:lpstr>
      <vt:lpstr>Stack Frames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IA32/Linux Stack Frame</vt:lpstr>
      <vt:lpstr>Revisiting swap</vt:lpstr>
      <vt:lpstr>Revisiting swap</vt:lpstr>
      <vt:lpstr>swap Setup #1</vt:lpstr>
      <vt:lpstr>swap Setup #2</vt:lpstr>
      <vt:lpstr>swap Setup #3</vt:lpstr>
      <vt:lpstr>swap Body</vt:lpstr>
      <vt:lpstr>swap Finish</vt:lpstr>
      <vt:lpstr>Disassembled swap</vt:lpstr>
      <vt:lpstr>IA32/Linux+Windows Register Usage</vt:lpstr>
      <vt:lpstr>Assembly Programmer’s View</vt:lpstr>
      <vt:lpstr>Creating and Initializing Local Variable</vt:lpstr>
      <vt:lpstr>Creating Pointer as Argument</vt:lpstr>
      <vt:lpstr>Retrieving local variable</vt:lpstr>
      <vt:lpstr>IA32/Linux+Windows Register Usage</vt:lpstr>
      <vt:lpstr>So what about these arrays?</vt:lpstr>
      <vt:lpstr>Basic Data Types</vt:lpstr>
      <vt:lpstr>Array Allocation</vt:lpstr>
      <vt:lpstr>Array Access</vt:lpstr>
      <vt:lpstr>Array Example</vt:lpstr>
      <vt:lpstr>Array Access - Idea</vt:lpstr>
      <vt:lpstr>Array Accessing Example</vt:lpstr>
      <vt:lpstr>Array Loop Example (IA32)</vt:lpstr>
      <vt:lpstr>Pointer Loop Example (IA32)</vt:lpstr>
      <vt:lpstr>How do we fit a 2D matrix into memory?</vt:lpstr>
      <vt:lpstr>PowerPoint Presentation</vt:lpstr>
      <vt:lpstr>Nested Array Example</vt:lpstr>
      <vt:lpstr>Multidimensional (Nested) Arrays</vt:lpstr>
      <vt:lpstr>Nested Array Row Access</vt:lpstr>
      <vt:lpstr>Nested Array Row Access Code</vt:lpstr>
      <vt:lpstr>Nested Array Row Access</vt:lpstr>
      <vt:lpstr>Nested Array Row Access</vt:lpstr>
      <vt:lpstr>Nested Array Element Access Code</vt:lpstr>
      <vt:lpstr>Structure Allocation</vt:lpstr>
      <vt:lpstr>Structure Access</vt:lpstr>
      <vt:lpstr>Generating Pointer to Structure Member</vt:lpstr>
      <vt:lpstr>Assembly Programmer’s View</vt:lpstr>
    </vt:vector>
  </TitlesOfParts>
  <Company>Háskólinn í Reykjavík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Machine-Level Programming I: Basics  15-213/18-213: Introduction to Computer Systems  5th Lecture, Sep. 13, 2011</dc:title>
  <dc:creator>Ýmir Vigfússon</dc:creator>
  <cp:lastModifiedBy>Vigfusson, Ymir</cp:lastModifiedBy>
  <cp:revision>35</cp:revision>
  <dcterms:created xsi:type="dcterms:W3CDTF">2012-10-08T20:44:35Z</dcterms:created>
  <dcterms:modified xsi:type="dcterms:W3CDTF">2017-08-29T16:44:34Z</dcterms:modified>
</cp:coreProperties>
</file>