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2" r:id="rId5"/>
  </p:sldMasterIdLst>
  <p:notesMasterIdLst>
    <p:notesMasterId r:id="rId153"/>
  </p:notesMasterIdLst>
  <p:sldIdLst>
    <p:sldId id="538" r:id="rId6"/>
    <p:sldId id="481" r:id="rId7"/>
    <p:sldId id="482" r:id="rId8"/>
    <p:sldId id="484" r:id="rId9"/>
    <p:sldId id="480" r:id="rId10"/>
    <p:sldId id="429" r:id="rId11"/>
    <p:sldId id="428" r:id="rId12"/>
    <p:sldId id="430" r:id="rId13"/>
    <p:sldId id="485" r:id="rId14"/>
    <p:sldId id="436" r:id="rId15"/>
    <p:sldId id="437" r:id="rId16"/>
    <p:sldId id="438" r:id="rId17"/>
    <p:sldId id="539" r:id="rId18"/>
    <p:sldId id="439" r:id="rId19"/>
    <p:sldId id="440" r:id="rId20"/>
    <p:sldId id="441" r:id="rId21"/>
    <p:sldId id="442" r:id="rId22"/>
    <p:sldId id="443" r:id="rId23"/>
    <p:sldId id="444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3" r:id="rId41"/>
    <p:sldId id="540" r:id="rId42"/>
    <p:sldId id="462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541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8" r:id="rId62"/>
    <p:sldId id="545" r:id="rId63"/>
    <p:sldId id="546" r:id="rId64"/>
    <p:sldId id="547" r:id="rId65"/>
    <p:sldId id="548" r:id="rId66"/>
    <p:sldId id="549" r:id="rId67"/>
    <p:sldId id="550" r:id="rId68"/>
    <p:sldId id="551" r:id="rId69"/>
    <p:sldId id="552" r:id="rId70"/>
    <p:sldId id="553" r:id="rId71"/>
    <p:sldId id="554" r:id="rId72"/>
    <p:sldId id="555" r:id="rId73"/>
    <p:sldId id="556" r:id="rId74"/>
    <p:sldId id="557" r:id="rId75"/>
    <p:sldId id="558" r:id="rId76"/>
    <p:sldId id="559" r:id="rId77"/>
    <p:sldId id="560" r:id="rId78"/>
    <p:sldId id="561" r:id="rId79"/>
    <p:sldId id="562" r:id="rId80"/>
    <p:sldId id="542" r:id="rId81"/>
    <p:sldId id="290" r:id="rId82"/>
    <p:sldId id="564" r:id="rId83"/>
    <p:sldId id="565" r:id="rId84"/>
    <p:sldId id="566" r:id="rId85"/>
    <p:sldId id="567" r:id="rId86"/>
    <p:sldId id="568" r:id="rId87"/>
    <p:sldId id="569" r:id="rId88"/>
    <p:sldId id="570" r:id="rId89"/>
    <p:sldId id="571" r:id="rId90"/>
    <p:sldId id="572" r:id="rId91"/>
    <p:sldId id="573" r:id="rId92"/>
    <p:sldId id="574" r:id="rId93"/>
    <p:sldId id="575" r:id="rId94"/>
    <p:sldId id="309" r:id="rId95"/>
    <p:sldId id="310" r:id="rId96"/>
    <p:sldId id="311" r:id="rId97"/>
    <p:sldId id="312" r:id="rId98"/>
    <p:sldId id="313" r:id="rId99"/>
    <p:sldId id="314" r:id="rId100"/>
    <p:sldId id="315" r:id="rId101"/>
    <p:sldId id="316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5" r:id="rId111"/>
    <p:sldId id="326" r:id="rId112"/>
    <p:sldId id="327" r:id="rId113"/>
    <p:sldId id="328" r:id="rId114"/>
    <p:sldId id="329" r:id="rId115"/>
    <p:sldId id="330" r:id="rId116"/>
    <p:sldId id="331" r:id="rId117"/>
    <p:sldId id="332" r:id="rId118"/>
    <p:sldId id="333" r:id="rId119"/>
    <p:sldId id="334" r:id="rId120"/>
    <p:sldId id="335" r:id="rId121"/>
    <p:sldId id="336" r:id="rId122"/>
    <p:sldId id="337" r:id="rId123"/>
    <p:sldId id="338" r:id="rId124"/>
    <p:sldId id="342" r:id="rId125"/>
    <p:sldId id="543" r:id="rId126"/>
    <p:sldId id="352" r:id="rId127"/>
    <p:sldId id="353" r:id="rId128"/>
    <p:sldId id="354" r:id="rId129"/>
    <p:sldId id="382" r:id="rId130"/>
    <p:sldId id="517" r:id="rId131"/>
    <p:sldId id="518" r:id="rId132"/>
    <p:sldId id="519" r:id="rId133"/>
    <p:sldId id="520" r:id="rId134"/>
    <p:sldId id="521" r:id="rId135"/>
    <p:sldId id="522" r:id="rId136"/>
    <p:sldId id="523" r:id="rId137"/>
    <p:sldId id="524" r:id="rId138"/>
    <p:sldId id="525" r:id="rId139"/>
    <p:sldId id="526" r:id="rId140"/>
    <p:sldId id="527" r:id="rId141"/>
    <p:sldId id="528" r:id="rId142"/>
    <p:sldId id="529" r:id="rId143"/>
    <p:sldId id="530" r:id="rId144"/>
    <p:sldId id="531" r:id="rId145"/>
    <p:sldId id="532" r:id="rId146"/>
    <p:sldId id="533" r:id="rId147"/>
    <p:sldId id="534" r:id="rId148"/>
    <p:sldId id="535" r:id="rId149"/>
    <p:sldId id="536" r:id="rId150"/>
    <p:sldId id="537" r:id="rId151"/>
    <p:sldId id="563" r:id="rId152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presProps" Target="pres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B684A-2ABE-431A-9FEA-5385B0EB57D3}" type="doc">
      <dgm:prSet loTypeId="urn:microsoft.com/office/officeart/2005/8/layout/default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is-IS"/>
        </a:p>
      </dgm:t>
    </dgm:pt>
    <dgm:pt modelId="{30918BCF-20F2-434E-8678-637C4FE70DDB}">
      <dgm:prSet phldrT="[Text]"/>
      <dgm:spPr>
        <a:xfrm>
          <a:off x="0" y="519838"/>
          <a:ext cx="6096000" cy="3024323"/>
        </a:xfrm>
        <a:gradFill rotWithShape="0">
          <a:gsLst>
            <a:gs pos="0">
              <a:srgbClr val="475A8D">
                <a:hueOff val="0"/>
                <a:satOff val="0"/>
                <a:lumOff val="0"/>
                <a:alphaOff val="0"/>
                <a:tint val="92000"/>
                <a:satMod val="170000"/>
              </a:srgbClr>
            </a:gs>
            <a:gs pos="15000">
              <a:srgbClr val="475A8D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rgbClr>
            </a:gs>
            <a:gs pos="62000">
              <a:srgbClr val="475A8D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rgbClr>
            </a:gs>
            <a:gs pos="97000">
              <a:srgbClr val="475A8D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rgbClr>
            </a:gs>
            <a:gs pos="100000">
              <a:srgbClr val="475A8D">
                <a:hueOff val="0"/>
                <a:satOff val="0"/>
                <a:lumOff val="0"/>
                <a:alphaOff val="0"/>
                <a:shade val="62000"/>
                <a:satMod val="170000"/>
              </a:srgb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A[</a:t>
          </a:r>
          <a:r>
            <a:rPr lang="is-IS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][</a:t>
          </a:r>
          <a:r>
            <a:rPr lang="is-IS" dirty="0" smtClean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] </a:t>
          </a:r>
        </a:p>
        <a:p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== </a:t>
          </a:r>
        </a:p>
        <a:p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+ (</a:t>
          </a:r>
          <a:r>
            <a:rPr lang="is-IS" dirty="0" smtClean="0">
              <a:solidFill>
                <a:srgbClr val="FFFF00"/>
              </a:solidFill>
              <a:latin typeface="Calibri"/>
              <a:ea typeface="+mn-ea"/>
              <a:cs typeface="+mn-cs"/>
            </a:rPr>
            <a:t>i</a:t>
          </a:r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*C + </a:t>
          </a:r>
          <a:r>
            <a:rPr lang="is-IS" dirty="0" smtClean="0">
              <a:solidFill>
                <a:srgbClr val="66FF66"/>
              </a:solidFill>
              <a:latin typeface="Calibri"/>
              <a:ea typeface="+mn-ea"/>
              <a:cs typeface="+mn-cs"/>
            </a:rPr>
            <a:t>j</a:t>
          </a:r>
          <a:r>
            <a:rPr lang="is-I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)*K</a:t>
          </a:r>
          <a:endParaRPr lang="is-I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1E5FE6D-51EE-44D0-B41D-2BA9C0711A8B}" type="parTrans" cxnId="{A5003D39-7313-4A37-A69D-205961D42620}">
      <dgm:prSet/>
      <dgm:spPr/>
      <dgm:t>
        <a:bodyPr/>
        <a:lstStyle/>
        <a:p>
          <a:endParaRPr lang="is-IS"/>
        </a:p>
      </dgm:t>
    </dgm:pt>
    <dgm:pt modelId="{967BB827-453C-41B7-9486-CBE27A342F8E}" type="sibTrans" cxnId="{A5003D39-7313-4A37-A69D-205961D42620}">
      <dgm:prSet/>
      <dgm:spPr/>
      <dgm:t>
        <a:bodyPr/>
        <a:lstStyle/>
        <a:p>
          <a:endParaRPr lang="is-IS"/>
        </a:p>
      </dgm:t>
    </dgm:pt>
    <dgm:pt modelId="{071A7C50-752F-438F-8CFE-E5B1C6830B46}" type="pres">
      <dgm:prSet presAssocID="{6E1B684A-2ABE-431A-9FEA-5385B0EB57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s-IS"/>
        </a:p>
      </dgm:t>
    </dgm:pt>
    <dgm:pt modelId="{F6F636DF-5714-4FBF-AE57-27B19F8328D2}" type="pres">
      <dgm:prSet presAssocID="{30918BCF-20F2-434E-8678-637C4FE70DDB}" presName="node" presStyleLbl="node1" presStyleIdx="0" presStyleCnt="1" custScaleX="100000" custScaleY="8268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is-IS"/>
        </a:p>
      </dgm:t>
    </dgm:pt>
  </dgm:ptLst>
  <dgm:cxnLst>
    <dgm:cxn modelId="{0652CEA2-BB06-4F32-AA6C-24DB2A01FC88}" type="presOf" srcId="{30918BCF-20F2-434E-8678-637C4FE70DDB}" destId="{F6F636DF-5714-4FBF-AE57-27B19F8328D2}" srcOrd="0" destOrd="0" presId="urn:microsoft.com/office/officeart/2005/8/layout/default"/>
    <dgm:cxn modelId="{88A0B40A-9DCC-4243-BE83-98F3B2B676E1}" type="presOf" srcId="{6E1B684A-2ABE-431A-9FEA-5385B0EB57D3}" destId="{071A7C50-752F-438F-8CFE-E5B1C6830B46}" srcOrd="0" destOrd="0" presId="urn:microsoft.com/office/officeart/2005/8/layout/default"/>
    <dgm:cxn modelId="{A5003D39-7313-4A37-A69D-205961D42620}" srcId="{6E1B684A-2ABE-431A-9FEA-5385B0EB57D3}" destId="{30918BCF-20F2-434E-8678-637C4FE70DDB}" srcOrd="0" destOrd="0" parTransId="{61E5FE6D-51EE-44D0-B41D-2BA9C0711A8B}" sibTransId="{967BB827-453C-41B7-9486-CBE27A342F8E}"/>
    <dgm:cxn modelId="{D2F2E311-E7A3-485D-8D2B-C5B2FB94F6FF}" type="presParOf" srcId="{071A7C50-752F-438F-8CFE-E5B1C6830B46}" destId="{F6F636DF-5714-4FBF-AE57-27B19F8328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48E-CD91-40D1-B544-90DC0400A84D}" type="datetimeFigureOut">
              <a:rPr lang="is-IS" smtClean="0"/>
              <a:t>9.9.2016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776A3-498A-4730-9D90-69C188B0A48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424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10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0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9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6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2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3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5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3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1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4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8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0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1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74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38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4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9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44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47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74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7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solidFill>
                  <a:prstClr val="black"/>
                </a:solidFill>
                <a:latin typeface="Times New Roman" pitchFamily="-96" charset="0"/>
              </a:rPr>
              <a:pPr/>
              <a:t>132</a:t>
            </a:fld>
            <a:endParaRPr lang="en-US" smtClean="0">
              <a:solidFill>
                <a:prstClr val="black"/>
              </a:solidFill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2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29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86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68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2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083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90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65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03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3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788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0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618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2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90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23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12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754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6107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08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450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51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740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7398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573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07771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52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309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330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40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94253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59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030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983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5499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3714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9946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6555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763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721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A721E2-1DC1-4E8F-B6C1-4E2A9759678D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007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2D0FF-28DA-4C73-BF5F-423BAD45C139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8229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7E37EE-5478-4A3C-9752-18944DF43D5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7860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69C6A7-D06C-4975-B69B-6E2D89BA8AA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74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4ABA64-6EE5-4C31-8331-7CC8CEE2D99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011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BF591-A7E5-40FB-B180-76ABF36D6FA3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506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284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52D90-7953-4C6D-B4C9-CEC3ABF777D2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5593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B5DE4E-3B4F-4E92-A21D-BBD0DF700A9B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9264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2E6B48-E6B6-4EF7-9E54-55DE399DCC03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1629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81EEA-0EE7-455B-84E0-A1D5385EF66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9481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6D7CDF-11A6-4581-B2F6-AFA3C9339151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9852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6C40C2-5008-4721-AB4B-59993B87C66E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47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903C22-4C3E-4B43-ABAD-83C5D58BF2FD}" type="slidenum">
              <a: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2305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1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5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8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814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1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11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0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8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3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9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404664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s-I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9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58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0128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0053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1731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8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6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b="1" dirty="0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2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5551B27-49BC-4291-80C6-707CDCF1D651}" type="slidenum">
              <a:rPr lang="en-US" sz="1000" b="1">
                <a:solidFill>
                  <a:srgbClr val="000000"/>
                </a:solidFill>
                <a:ea typeface="ＭＳ Ｐゴシック" pitchFamily="-96" charset="-128"/>
                <a:cs typeface="ＭＳ Ｐゴシック" pitchFamily="-96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12" Type="http://schemas.openxmlformats.org/officeDocument/2006/relationships/image" Target="../media/image4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Yw2ewoO6c4" TargetMode="External"/><Relationship Id="rId1" Type="http://schemas.openxmlformats.org/officeDocument/2006/relationships/slideLayout" Target="../slideLayouts/slideLayout4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62664" cy="1720850"/>
          </a:xfrm>
        </p:spPr>
        <p:txBody>
          <a:bodyPr/>
          <a:lstStyle/>
          <a:p>
            <a:pPr marL="0" indent="0"/>
            <a:r>
              <a:rPr lang="en-US" dirty="0" smtClean="0"/>
              <a:t>x86 Assembly Review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i="1" dirty="0" smtClean="0"/>
              <a:t>or “</a:t>
            </a:r>
            <a:r>
              <a:rPr lang="en-US" sz="2800" i="1" dirty="0" smtClean="0">
                <a:solidFill>
                  <a:srgbClr val="7030A0"/>
                </a:solidFill>
              </a:rPr>
              <a:t>What happens when someone hacks me?</a:t>
            </a:r>
            <a:r>
              <a:rPr lang="en-US" sz="2800" i="1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504" y="3212976"/>
            <a:ext cx="7416824" cy="1752600"/>
          </a:xfrm>
        </p:spPr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endParaRPr lang="en-US" sz="2800" dirty="0" smtClean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>
              <a:spcBef>
                <a:spcPct val="0"/>
              </a:spcBef>
              <a:buClrTx/>
              <a:buSzTx/>
              <a:defRPr/>
            </a:pPr>
            <a:endParaRPr lang="en-US" sz="2800" dirty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 algn="r">
              <a:spcBef>
                <a:spcPct val="0"/>
              </a:spcBef>
              <a:buClrTx/>
              <a:buSzTx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Ýmir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Vigfússon</a:t>
            </a:r>
            <a:endParaRPr lang="en-US" sz="2800" dirty="0" smtClean="0">
              <a:solidFill>
                <a:srgbClr val="000000"/>
              </a:solidFill>
              <a:latin typeface="Calibri"/>
              <a:ea typeface="Calibri Bold" charset="0"/>
              <a:cs typeface="Calibri"/>
              <a:sym typeface="Calibri Bold" charset="0"/>
            </a:endParaRPr>
          </a:p>
          <a:p>
            <a:pPr lvl="0" algn="r">
              <a:spcBef>
                <a:spcPct val="0"/>
              </a:spcBef>
              <a:buClrTx/>
              <a:buSzTx/>
              <a:defRPr/>
            </a:pPr>
            <a:r>
              <a:rPr lang="is-IS" sz="2800" b="1" dirty="0" smtClean="0">
                <a:solidFill>
                  <a:srgbClr val="000000"/>
                </a:solidFill>
                <a:latin typeface="Calibri"/>
                <a:cs typeface="Calibri"/>
                <a:sym typeface="Calibri Bold" charset="0"/>
              </a:rPr>
              <a:t>S.P.E.C.T.R.E.</a:t>
            </a:r>
            <a:endParaRPr lang="en-US" sz="2800" b="1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pic>
        <p:nvPicPr>
          <p:cNvPr id="2" name="Picture 2" descr="https://fbcdn-sphotos-g-a.akamaihd.net/hphotos-ak-prn2/t1/1528634_10202760031783316_40908040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2116641" cy="314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CTRE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57192"/>
            <a:ext cx="122413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"/>
          <p:cNvSpPr txBox="1">
            <a:spLocks/>
          </p:cNvSpPr>
          <p:nvPr/>
        </p:nvSpPr>
        <p:spPr bwMode="auto">
          <a:xfrm>
            <a:off x="1466508" y="-25648"/>
            <a:ext cx="7677492" cy="52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defRPr/>
            </a:pPr>
            <a:r>
              <a:rPr lang="is-IS" sz="1800" kern="0" dirty="0" smtClean="0">
                <a:solidFill>
                  <a:schemeClr val="bg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Most slides gratefully borrowed from 18-213@CMU</a:t>
            </a:r>
            <a:endParaRPr lang="en-US" sz="1800" kern="0" dirty="0">
              <a:solidFill>
                <a:schemeClr val="bg1"/>
              </a:solidFill>
              <a:latin typeface="Calibri"/>
              <a:cs typeface="Calibri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29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  <p:bldP spid="14747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434548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76033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1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40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2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80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9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00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5" y="3124200"/>
            <a:ext cx="25019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Compiler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-S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Assembler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or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Linker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or</a:t>
            </a:r>
            <a:r>
              <a:rPr lang="en-US" sz="2000" b="1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ld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p1.c p2.c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Calibri" pitchFamily="34" charset="0"/>
              </a:rPr>
              <a:t>Asm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p1.s p2.s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Object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p1.o p2.o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Executable program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Static libraries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.a</a:t>
            </a: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080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3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%ebp</a:t>
            </a: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</a:b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3658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5897563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</p:spTree>
    <p:extLst>
      <p:ext uri="{BB962C8B-B14F-4D97-AF65-F5344CB8AC3E}">
        <p14:creationId xmlns:p14="http://schemas.microsoft.com/office/powerpoint/2010/main" val="49428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4114800"/>
            <a:ext cx="39751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3975100" cy="1879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course1 = 15213;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course2 = 18243;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swap(&amp;course1, &amp;course2);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4648200" y="1447800"/>
            <a:ext cx="4279900" cy="20574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call_swap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$8,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$course2, 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$course1,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call	swap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4648200" y="5334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3496" name="Rectangle 8"/>
          <p:cNvSpPr>
            <a:spLocks/>
          </p:cNvSpPr>
          <p:nvPr/>
        </p:nvSpPr>
        <p:spPr bwMode="auto">
          <a:xfrm>
            <a:off x="4648200" y="5715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3497" name="Rectangle 9"/>
          <p:cNvSpPr>
            <a:spLocks/>
          </p:cNvSpPr>
          <p:nvPr/>
        </p:nvSpPr>
        <p:spPr bwMode="auto">
          <a:xfrm>
            <a:off x="4648200" y="6096000"/>
            <a:ext cx="11557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870575" y="6254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376988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864225" y="3886200"/>
            <a:ext cx="1060450" cy="685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Resulting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4648200" y="3886200"/>
            <a:ext cx="11557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3502" name="Rectangle 14"/>
          <p:cNvSpPr>
            <a:spLocks/>
          </p:cNvSpPr>
          <p:nvPr/>
        </p:nvSpPr>
        <p:spPr bwMode="auto">
          <a:xfrm>
            <a:off x="4595813" y="1066800"/>
            <a:ext cx="3455987" cy="393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Calling </a:t>
            </a:r>
            <a:r>
              <a:rPr lang="en-US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from </a:t>
            </a:r>
            <a:r>
              <a:rPr lang="en-US" sz="20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call_swap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5867400" y="5187950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>
                  <a:lumMod val="50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6373813" y="50292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FFFFFF">
                  <a:lumMod val="50000"/>
                </a:srgb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5867400" y="5900807"/>
            <a:ext cx="457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>
                  <a:lumMod val="50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6373813" y="5742057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FFFF">
                    <a:lumMod val="50000"/>
                  </a:srgbClr>
                </a:solidFill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>
              <a:solidFill>
                <a:srgbClr val="FFFFFF">
                  <a:lumMod val="50000"/>
                </a:srgbClr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6934200" y="5257800"/>
            <a:ext cx="457200" cy="6096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7467600" y="5410200"/>
            <a:ext cx="5001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subl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7467600" y="5894457"/>
            <a:ext cx="42319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</a:p>
        </p:txBody>
      </p:sp>
      <p:sp>
        <p:nvSpPr>
          <p:cNvPr id="23" name="Arc 22"/>
          <p:cNvSpPr/>
          <p:nvPr/>
        </p:nvSpPr>
        <p:spPr bwMode="auto">
          <a:xfrm>
            <a:off x="6934200" y="5867400"/>
            <a:ext cx="381000" cy="457200"/>
          </a:xfrm>
          <a:prstGeom prst="arc">
            <a:avLst>
              <a:gd name="adj1" fmla="val 16200000"/>
              <a:gd name="adj2" fmla="val 5488131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0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Revisiting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1828800"/>
            <a:ext cx="39751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swap(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517" name="Rectangle 5"/>
          <p:cNvSpPr>
            <a:spLocks/>
          </p:cNvSpPr>
          <p:nvPr/>
        </p:nvSpPr>
        <p:spPr bwMode="auto">
          <a:xfrm>
            <a:off x="4648200" y="1308100"/>
            <a:ext cx="3365500" cy="4140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" algn="l"/>
                <a:tab pos="126365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4518" name="AutoShape 6"/>
          <p:cNvSpPr>
            <a:spLocks/>
          </p:cNvSpPr>
          <p:nvPr/>
        </p:nvSpPr>
        <p:spPr bwMode="auto">
          <a:xfrm>
            <a:off x="7848600" y="2667000"/>
            <a:ext cx="228600" cy="1600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9" name="Rectangle 7"/>
          <p:cNvSpPr>
            <a:spLocks/>
          </p:cNvSpPr>
          <p:nvPr/>
        </p:nvSpPr>
        <p:spPr bwMode="auto">
          <a:xfrm>
            <a:off x="8208963" y="3302000"/>
            <a:ext cx="56991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7848600" y="1689100"/>
            <a:ext cx="2286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21" name="Rectangle 9"/>
          <p:cNvSpPr>
            <a:spLocks/>
          </p:cNvSpPr>
          <p:nvPr/>
        </p:nvSpPr>
        <p:spPr bwMode="auto">
          <a:xfrm>
            <a:off x="8207375" y="1765300"/>
            <a:ext cx="390525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Set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Up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7848600" y="4572000"/>
            <a:ext cx="228600" cy="99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23" name="Rectangle 11"/>
          <p:cNvSpPr>
            <a:spLocks/>
          </p:cNvSpPr>
          <p:nvPr/>
        </p:nvSpPr>
        <p:spPr bwMode="auto">
          <a:xfrm>
            <a:off x="8207375" y="4889500"/>
            <a:ext cx="642938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80254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#1</a:t>
            </a:r>
          </a:p>
        </p:txBody>
      </p:sp>
      <p:sp>
        <p:nvSpPr>
          <p:cNvPr id="65540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5541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5542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5543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5544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46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47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5548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0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1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5552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5553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5554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H="1">
            <a:off x="7073900" y="1993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6" name="Rectangle 20"/>
          <p:cNvSpPr>
            <a:spLocks/>
          </p:cNvSpPr>
          <p:nvPr/>
        </p:nvSpPr>
        <p:spPr bwMode="auto">
          <a:xfrm>
            <a:off x="7720013" y="18224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5557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559" name="Rectangle 23"/>
          <p:cNvSpPr>
            <a:spLocks/>
          </p:cNvSpPr>
          <p:nvPr/>
        </p:nvSpPr>
        <p:spPr bwMode="auto">
          <a:xfrm>
            <a:off x="7710488" y="4445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5560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6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#2</a:t>
            </a:r>
          </a:p>
        </p:txBody>
      </p:sp>
      <p:sp>
        <p:nvSpPr>
          <p:cNvPr id="66564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u="sng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6566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6567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6568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70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71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6572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74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5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6576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6577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6578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7061200" y="4418013"/>
            <a:ext cx="454025" cy="10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80" name="Rectangle 20"/>
          <p:cNvSpPr>
            <a:spLocks/>
          </p:cNvSpPr>
          <p:nvPr/>
        </p:nvSpPr>
        <p:spPr bwMode="auto">
          <a:xfrm>
            <a:off x="7580313" y="42735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6581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7064375" y="46926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583" name="Rectangle 23"/>
          <p:cNvSpPr>
            <a:spLocks/>
          </p:cNvSpPr>
          <p:nvPr/>
        </p:nvSpPr>
        <p:spPr bwMode="auto">
          <a:xfrm>
            <a:off x="7558088" y="4533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6584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7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Setup #3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524000" y="5105400"/>
            <a:ext cx="5041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swap: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esp,%ebp</a:t>
            </a:r>
            <a:endParaRPr lang="en-US" sz="4200" b="1" u="sng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u="sng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598" name="Rectangle 14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599" name="Rectangle 15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7600" name="Rectangle 16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7601" name="Rectangle 17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7602" name="Rectangle 18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4" name="Rectangle 20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7605" name="Rectangle 21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7" name="Rectangle 23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609" name="Rectangle 25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</p:spTree>
    <p:extLst>
      <p:ext uri="{BB962C8B-B14F-4D97-AF65-F5344CB8AC3E}">
        <p14:creationId xmlns:p14="http://schemas.microsoft.com/office/powerpoint/2010/main" val="3533101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2298700" y="4025900"/>
            <a:ext cx="3403600" cy="381000"/>
          </a:xfrm>
          <a:prstGeom prst="rect">
            <a:avLst/>
          </a:prstGeom>
          <a:solidFill>
            <a:srgbClr val="F1C7C7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/>
              <a:t> Body</a:t>
            </a:r>
          </a:p>
        </p:txBody>
      </p:sp>
      <p:sp>
        <p:nvSpPr>
          <p:cNvPr id="68613" name="Rectangle 5"/>
          <p:cNvSpPr>
            <a:spLocks/>
          </p:cNvSpPr>
          <p:nvPr/>
        </p:nvSpPr>
        <p:spPr bwMode="auto">
          <a:xfrm>
            <a:off x="1003300" y="5359400"/>
            <a:ext cx="50419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get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get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</a:p>
        </p:txBody>
      </p:sp>
      <p:sp>
        <p:nvSpPr>
          <p:cNvPr id="68614" name="Rectangle 6"/>
          <p:cNvSpPr>
            <a:spLocks/>
          </p:cNvSpPr>
          <p:nvPr/>
        </p:nvSpPr>
        <p:spPr bwMode="auto">
          <a:xfrm>
            <a:off x="5500688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68615" name="Rectangle 7"/>
          <p:cNvSpPr>
            <a:spLocks/>
          </p:cNvSpPr>
          <p:nvPr/>
        </p:nvSpPr>
        <p:spPr bwMode="auto">
          <a:xfrm>
            <a:off x="1016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&amp;course2</a:t>
            </a:r>
          </a:p>
        </p:txBody>
      </p:sp>
      <p:sp>
        <p:nvSpPr>
          <p:cNvPr id="68616" name="Rectangle 8"/>
          <p:cNvSpPr>
            <a:spLocks/>
          </p:cNvSpPr>
          <p:nvPr/>
        </p:nvSpPr>
        <p:spPr bwMode="auto">
          <a:xfrm>
            <a:off x="1016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&amp;course1</a:t>
            </a:r>
          </a:p>
        </p:txBody>
      </p:sp>
      <p:sp>
        <p:nvSpPr>
          <p:cNvPr id="68617" name="Rectangle 9"/>
          <p:cNvSpPr>
            <a:spLocks/>
          </p:cNvSpPr>
          <p:nvPr/>
        </p:nvSpPr>
        <p:spPr bwMode="auto">
          <a:xfrm>
            <a:off x="1016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2454275" y="4197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19" name="Rectangle 11"/>
          <p:cNvSpPr>
            <a:spLocks/>
          </p:cNvSpPr>
          <p:nvPr/>
        </p:nvSpPr>
        <p:spPr bwMode="auto">
          <a:xfrm>
            <a:off x="3100388" y="4025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20" name="Rectangle 12"/>
          <p:cNvSpPr>
            <a:spLocks/>
          </p:cNvSpPr>
          <p:nvPr/>
        </p:nvSpPr>
        <p:spPr bwMode="auto">
          <a:xfrm>
            <a:off x="650875" y="1274763"/>
            <a:ext cx="158591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Entering Stack</a:t>
            </a:r>
          </a:p>
        </p:txBody>
      </p:sp>
      <p:sp>
        <p:nvSpPr>
          <p:cNvPr id="68621" name="Rectangle 13"/>
          <p:cNvSpPr>
            <a:spLocks/>
          </p:cNvSpPr>
          <p:nvPr/>
        </p:nvSpPr>
        <p:spPr bwMode="auto">
          <a:xfrm>
            <a:off x="1016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flipH="1">
            <a:off x="2451100" y="198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23" name="Rectangle 15"/>
          <p:cNvSpPr>
            <a:spLocks/>
          </p:cNvSpPr>
          <p:nvPr/>
        </p:nvSpPr>
        <p:spPr bwMode="auto">
          <a:xfrm>
            <a:off x="3097213" y="18097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4" name="Rectangle 16"/>
          <p:cNvSpPr>
            <a:spLocks/>
          </p:cNvSpPr>
          <p:nvPr/>
        </p:nvSpPr>
        <p:spPr bwMode="auto">
          <a:xfrm>
            <a:off x="5715000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68625" name="Rectangle 17"/>
          <p:cNvSpPr>
            <a:spLocks/>
          </p:cNvSpPr>
          <p:nvPr/>
        </p:nvSpPr>
        <p:spPr bwMode="auto">
          <a:xfrm>
            <a:off x="5715000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68626" name="Rectangle 18"/>
          <p:cNvSpPr>
            <a:spLocks/>
          </p:cNvSpPr>
          <p:nvPr/>
        </p:nvSpPr>
        <p:spPr bwMode="auto">
          <a:xfrm>
            <a:off x="5715000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68627" name="Rectangle 19"/>
          <p:cNvSpPr>
            <a:spLocks/>
          </p:cNvSpPr>
          <p:nvPr/>
        </p:nvSpPr>
        <p:spPr bwMode="auto">
          <a:xfrm>
            <a:off x="5715000" y="4419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 flipH="1">
            <a:off x="7059613" y="4991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7593013" y="44513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5715000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H="1">
            <a:off x="7064375" y="46164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7596188" y="48260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68633" name="Freeform 25"/>
          <p:cNvSpPr>
            <a:spLocks/>
          </p:cNvSpPr>
          <p:nvPr/>
        </p:nvSpPr>
        <p:spPr bwMode="auto">
          <a:xfrm>
            <a:off x="6832600" y="2057400"/>
            <a:ext cx="1016000" cy="25146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4" name="Rectangle 26"/>
          <p:cNvSpPr>
            <a:spLocks/>
          </p:cNvSpPr>
          <p:nvPr/>
        </p:nvSpPr>
        <p:spPr bwMode="auto">
          <a:xfrm>
            <a:off x="5715000" y="4800600"/>
            <a:ext cx="12700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2298700" y="3276600"/>
            <a:ext cx="3403600" cy="381000"/>
          </a:xfrm>
          <a:prstGeom prst="rect">
            <a:avLst/>
          </a:prstGeom>
          <a:solidFill>
            <a:srgbClr val="CDF1C5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2298700" y="3644900"/>
            <a:ext cx="3403600" cy="381000"/>
          </a:xfrm>
          <a:prstGeom prst="rect">
            <a:avLst/>
          </a:prstGeom>
          <a:solidFill>
            <a:srgbClr val="FFFEB2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637" name="Rectangle 29"/>
          <p:cNvSpPr>
            <a:spLocks/>
          </p:cNvSpPr>
          <p:nvPr/>
        </p:nvSpPr>
        <p:spPr bwMode="auto">
          <a:xfrm>
            <a:off x="3446463" y="2921000"/>
            <a:ext cx="225425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666666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Offset relative to %ebp</a:t>
            </a:r>
          </a:p>
        </p:txBody>
      </p:sp>
      <p:sp>
        <p:nvSpPr>
          <p:cNvPr id="68638" name="Rectangle 30"/>
          <p:cNvSpPr>
            <a:spLocks/>
          </p:cNvSpPr>
          <p:nvPr/>
        </p:nvSpPr>
        <p:spPr bwMode="auto">
          <a:xfrm>
            <a:off x="5327650" y="3289300"/>
            <a:ext cx="320675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12</a:t>
            </a:r>
          </a:p>
        </p:txBody>
      </p:sp>
      <p:sp>
        <p:nvSpPr>
          <p:cNvPr id="68639" name="Rectangle 31"/>
          <p:cNvSpPr>
            <a:spLocks/>
          </p:cNvSpPr>
          <p:nvPr/>
        </p:nvSpPr>
        <p:spPr bwMode="auto">
          <a:xfrm>
            <a:off x="5441950" y="3657600"/>
            <a:ext cx="204788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8</a:t>
            </a:r>
          </a:p>
        </p:txBody>
      </p:sp>
      <p:sp>
        <p:nvSpPr>
          <p:cNvPr id="68640" name="Rectangle 32"/>
          <p:cNvSpPr>
            <a:spLocks/>
          </p:cNvSpPr>
          <p:nvPr/>
        </p:nvSpPr>
        <p:spPr bwMode="auto">
          <a:xfrm>
            <a:off x="5448300" y="4038600"/>
            <a:ext cx="2032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056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r>
              <a:rPr lang="en-US" dirty="0"/>
              <a:t> </a:t>
            </a:r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609600" y="1274763"/>
            <a:ext cx="2074863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Before Finish</a:t>
            </a:r>
          </a:p>
        </p:txBody>
      </p:sp>
      <p:sp>
        <p:nvSpPr>
          <p:cNvPr id="69649" name="Rectangle 17"/>
          <p:cNvSpPr>
            <a:spLocks/>
          </p:cNvSpPr>
          <p:nvPr/>
        </p:nvSpPr>
        <p:spPr bwMode="auto">
          <a:xfrm>
            <a:off x="3340100" y="2565400"/>
            <a:ext cx="3136900" cy="1092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  <a:tab pos="457200" algn="l"/>
                <a:tab pos="1485900" algn="l"/>
                <a:tab pos="31496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1016000" y="1828800"/>
            <a:ext cx="2516188" cy="3352800"/>
            <a:chOff x="0" y="0"/>
            <a:chExt cx="1585" cy="2112"/>
          </a:xfrm>
        </p:grpSpPr>
        <p:sp>
          <p:nvSpPr>
            <p:cNvPr id="69652" name="Rectangle 20"/>
            <p:cNvSpPr>
              <a:spLocks/>
            </p:cNvSpPr>
            <p:nvPr/>
          </p:nvSpPr>
          <p:spPr bwMode="auto">
            <a:xfrm>
              <a:off x="0" y="91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yp</a:t>
              </a:r>
            </a:p>
          </p:txBody>
        </p:sp>
        <p:sp>
          <p:nvSpPr>
            <p:cNvPr id="69653" name="Rectangle 21"/>
            <p:cNvSpPr>
              <a:spLocks/>
            </p:cNvSpPr>
            <p:nvPr/>
          </p:nvSpPr>
          <p:spPr bwMode="auto">
            <a:xfrm>
              <a:off x="0" y="115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xp</a:t>
              </a:r>
            </a:p>
          </p:txBody>
        </p:sp>
        <p:sp>
          <p:nvSpPr>
            <p:cNvPr id="69654" name="Rectangle 22"/>
            <p:cNvSpPr>
              <a:spLocks/>
            </p:cNvSpPr>
            <p:nvPr/>
          </p:nvSpPr>
          <p:spPr bwMode="auto">
            <a:xfrm>
              <a:off x="0" y="1392"/>
              <a:ext cx="800" cy="24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Rtn adr</a:t>
              </a:r>
            </a:p>
          </p:txBody>
        </p:sp>
        <p:sp>
          <p:nvSpPr>
            <p:cNvPr id="69655" name="Rectangle 23"/>
            <p:cNvSpPr>
              <a:spLocks/>
            </p:cNvSpPr>
            <p:nvPr/>
          </p:nvSpPr>
          <p:spPr bwMode="auto">
            <a:xfrm>
              <a:off x="0" y="163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H="1">
              <a:off x="848" y="1992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57" name="Rectangle 25"/>
            <p:cNvSpPr>
              <a:spLocks/>
            </p:cNvSpPr>
            <p:nvPr/>
          </p:nvSpPr>
          <p:spPr bwMode="auto">
            <a:xfrm>
              <a:off x="1184" y="1656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69658" name="Rectangle 26"/>
            <p:cNvSpPr>
              <a:spLocks/>
            </p:cNvSpPr>
            <p:nvPr/>
          </p:nvSpPr>
          <p:spPr bwMode="auto">
            <a:xfrm>
              <a:off x="0" y="0"/>
              <a:ext cx="800" cy="912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rgbClr val="000000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  <a:endParaRPr lang="en-US" sz="2400">
                <a:solidFill>
                  <a:srgbClr val="000000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•</a:t>
              </a:r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H="1">
              <a:off x="848" y="1760"/>
              <a:ext cx="2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1184" y="1888"/>
              <a:ext cx="401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704" y="144"/>
              <a:ext cx="640" cy="158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600" y="10473"/>
                </a:cxn>
                <a:cxn ang="0">
                  <a:pos x="7830" y="0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21600" y="17345"/>
                    <a:pt x="21600" y="10473"/>
                  </a:cubicBezTo>
                  <a:cubicBezTo>
                    <a:pt x="21600" y="3600"/>
                    <a:pt x="7830" y="0"/>
                    <a:pt x="783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 type="oval" w="med" len="med"/>
              <a:tailEnd type="stealth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69662" name="Rectangle 30"/>
            <p:cNvSpPr>
              <a:spLocks/>
            </p:cNvSpPr>
            <p:nvPr/>
          </p:nvSpPr>
          <p:spPr bwMode="auto">
            <a:xfrm>
              <a:off x="0" y="1872"/>
              <a:ext cx="800" cy="240"/>
            </a:xfrm>
            <a:prstGeom prst="rect">
              <a:avLst/>
            </a:prstGeom>
            <a:solidFill>
              <a:srgbClr val="ADADEA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ea typeface="Calibri Bold" charset="0"/>
                  <a:cs typeface="Calibri Bold" charset="0"/>
                  <a:sym typeface="Calibri Bold" charset="0"/>
                </a:rPr>
                <a:t>Old </a:t>
              </a:r>
              <a:r>
                <a:rPr lang="en-US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</p:grpSp>
      <p:sp>
        <p:nvSpPr>
          <p:cNvPr id="41" name="Rectangle 4"/>
          <p:cNvSpPr>
            <a:spLocks/>
          </p:cNvSpPr>
          <p:nvPr/>
        </p:nvSpPr>
        <p:spPr bwMode="auto">
          <a:xfrm>
            <a:off x="5891213" y="1274763"/>
            <a:ext cx="205740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Resulting Stack</a:t>
            </a: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6283325" y="3276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yp</a:t>
            </a:r>
          </a:p>
        </p:txBody>
      </p:sp>
      <p:sp>
        <p:nvSpPr>
          <p:cNvPr id="43" name="Rectangle 7"/>
          <p:cNvSpPr>
            <a:spLocks/>
          </p:cNvSpPr>
          <p:nvPr/>
        </p:nvSpPr>
        <p:spPr bwMode="auto">
          <a:xfrm>
            <a:off x="6283325" y="3657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xp</a:t>
            </a:r>
          </a:p>
        </p:txBody>
      </p:sp>
      <p:sp>
        <p:nvSpPr>
          <p:cNvPr id="44" name="Rectangle 8"/>
          <p:cNvSpPr>
            <a:spLocks/>
          </p:cNvSpPr>
          <p:nvPr/>
        </p:nvSpPr>
        <p:spPr bwMode="auto">
          <a:xfrm>
            <a:off x="6283325" y="4038600"/>
            <a:ext cx="127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45" name="Rectangle 9"/>
          <p:cNvSpPr>
            <a:spLocks/>
          </p:cNvSpPr>
          <p:nvPr/>
        </p:nvSpPr>
        <p:spPr bwMode="auto">
          <a:xfrm>
            <a:off x="6283325" y="1828800"/>
            <a:ext cx="1270000" cy="1447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  <a:endParaRPr lang="en-US" sz="24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•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629525" y="194151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4"/>
          <p:cNvSpPr>
            <a:spLocks/>
          </p:cNvSpPr>
          <p:nvPr/>
        </p:nvSpPr>
        <p:spPr bwMode="auto">
          <a:xfrm>
            <a:off x="8123238" y="177165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7632700" y="42608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8126413" y="41021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" name="Rectangle 26"/>
          <p:cNvSpPr txBox="1">
            <a:spLocks noChangeArrowheads="1"/>
          </p:cNvSpPr>
          <p:nvPr/>
        </p:nvSpPr>
        <p:spPr bwMode="auto">
          <a:xfrm>
            <a:off x="4114800" y="4800600"/>
            <a:ext cx="4800600" cy="147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15900" indent="-21590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/>
            </a:pPr>
            <a:r>
              <a:rPr lang="en-US" sz="2400" kern="0">
                <a:solidFill>
                  <a:srgbClr val="000000"/>
                </a:solidFill>
                <a:sym typeface="Calibri Bold" charset="0"/>
              </a:rPr>
              <a:t>Observation</a:t>
            </a:r>
          </a:p>
          <a:p>
            <a:pPr marL="673100" lvl="1" indent="-25400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Saved and restored register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%ebx</a:t>
            </a:r>
            <a:endParaRPr lang="en-US" sz="2000" kern="0">
              <a:solidFill>
                <a:srgbClr val="000000"/>
              </a:solidFill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  <a:p>
            <a:pPr marL="673100" lvl="1" indent="-25400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Not so for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%eax</a:t>
            </a: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%ecx</a:t>
            </a:r>
            <a:r>
              <a:rPr lang="en-US" sz="2000" kern="0">
                <a:solidFill>
                  <a:srgbClr val="000000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rPr>
              <a:t>, </a:t>
            </a:r>
            <a:r>
              <a:rPr lang="en-US" sz="2000" kern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%edx</a:t>
            </a:r>
            <a:endParaRPr lang="en-US" sz="2000" kern="0" dirty="0">
              <a:solidFill>
                <a:srgbClr val="000000"/>
              </a:solidFill>
              <a:latin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4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7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Disassembled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swap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73732" name="Rectangle 4"/>
          <p:cNvSpPr>
            <a:spLocks/>
          </p:cNvSpPr>
          <p:nvPr/>
        </p:nvSpPr>
        <p:spPr bwMode="auto">
          <a:xfrm>
            <a:off x="457200" y="1219200"/>
            <a:ext cx="7620000" cy="337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08048384 &lt;swap&gt;: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	55                   	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8048385:	89 e5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8048387:	53                   	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8048388:	8b 55 08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804838b:	8b 4d 0c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0xc(%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804838e:	8b 1a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8048390:	8b 01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8048392:	89 02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8048394:	89 19                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8048396:	5b                   	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8048397:	5d                   	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8048398:	c3                   	ret </a:t>
            </a:r>
          </a:p>
        </p:txBody>
      </p:sp>
      <p:sp>
        <p:nvSpPr>
          <p:cNvPr id="73733" name="Rectangle 5"/>
          <p:cNvSpPr>
            <a:spLocks/>
          </p:cNvSpPr>
          <p:nvPr/>
        </p:nvSpPr>
        <p:spPr bwMode="auto">
          <a:xfrm>
            <a:off x="457200" y="5210175"/>
            <a:ext cx="853440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80483b4: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$0x8049658,0x4(%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&amp;course2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80483bc: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$0x8049654,(%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Copy &amp;course1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80483c3:	call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8048384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&lt;swap&gt;	# Call swap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80483c8:	leave 	# Prepare to return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5257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80483c9:	ret 	# Return</a:t>
            </a:r>
          </a:p>
        </p:txBody>
      </p:sp>
      <p:sp>
        <p:nvSpPr>
          <p:cNvPr id="73734" name="Rectangle 6"/>
          <p:cNvSpPr>
            <a:spLocks/>
          </p:cNvSpPr>
          <p:nvPr/>
        </p:nvSpPr>
        <p:spPr bwMode="auto">
          <a:xfrm>
            <a:off x="319088" y="4832350"/>
            <a:ext cx="138430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0000"/>
                </a:solidFill>
                <a:ea typeface="Calibri Bold" charset="0"/>
                <a:cs typeface="Calibri Bold" charset="0"/>
                <a:sym typeface="Calibri Bold" charset="0"/>
              </a:rPr>
              <a:t>Calling Code</a:t>
            </a:r>
          </a:p>
        </p:txBody>
      </p:sp>
    </p:spTree>
    <p:extLst>
      <p:ext uri="{BB962C8B-B14F-4D97-AF65-F5344CB8AC3E}">
        <p14:creationId xmlns:p14="http://schemas.microsoft.com/office/powerpoint/2010/main" val="36569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04800" y="1600200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sum(int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59226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12(%ebp),%eax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7200" y="4986104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Obtain with command</a:t>
            </a:r>
          </a:p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usr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/local/bin/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–O1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–m32 -S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code.c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Produces file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code.s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" y="3225006"/>
            <a:ext cx="4799012" cy="1651794"/>
            <a:chOff x="228600" y="3074963"/>
            <a:chExt cx="4799012" cy="1651794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56037" y="3074963"/>
              <a:ext cx="1171575" cy="1236663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228600" y="3896494"/>
              <a:ext cx="36274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Some compilers use instruction “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65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IA32/</a:t>
            </a:r>
            <a:r>
              <a:rPr lang="en-US" dirty="0" err="1" smtClean="0"/>
              <a:t>Linux+Windows</a:t>
            </a:r>
            <a:r>
              <a:rPr lang="en-US" dirty="0" smtClean="0"/>
              <a:t> </a:t>
            </a:r>
            <a:r>
              <a:rPr lang="en-US" dirty="0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special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values upon exit from procedure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388761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>
                <a:solidFill>
                  <a:srgbClr val="00B050"/>
                </a:solidFill>
              </a:rPr>
              <a:t>PC: Program counter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Called “</a:t>
            </a:r>
            <a:r>
              <a:rPr lang="en-US" sz="1800" b="1" dirty="0">
                <a:solidFill>
                  <a:srgbClr val="00B050"/>
                </a:solidFill>
              </a:rPr>
              <a:t>EIP</a:t>
            </a:r>
            <a:r>
              <a:rPr lang="en-US" sz="1800" dirty="0">
                <a:solidFill>
                  <a:srgbClr val="00B050"/>
                </a:solidFill>
              </a:rPr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</a:t>
            </a:r>
            <a:r>
              <a:rPr lang="en-US" sz="2000" b="1" dirty="0" smtClean="0">
                <a:solidFill>
                  <a:srgbClr val="00B050"/>
                </a:solidFill>
              </a:rPr>
              <a:t>file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</a:t>
            </a:r>
            <a:r>
              <a:rPr lang="en-US" sz="2000" b="1" dirty="0" smtClean="0">
                <a:solidFill>
                  <a:srgbClr val="00B050"/>
                </a:solidFill>
              </a:rPr>
              <a:t>codes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661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and Initializing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/>
              <a:t>Variable </a:t>
            </a:r>
            <a:r>
              <a:rPr lang="en-US" dirty="0" err="1" smtClean="0"/>
              <a:t>localx</a:t>
            </a:r>
            <a:r>
              <a:rPr lang="en-US" dirty="0" smtClean="0"/>
              <a:t> </a:t>
            </a:r>
            <a:r>
              <a:rPr lang="en-US" dirty="0"/>
              <a:t>must be stored on stack</a:t>
            </a:r>
          </a:p>
          <a:p>
            <a:pPr marL="552450" lvl="1"/>
            <a:r>
              <a:rPr lang="en-US" dirty="0"/>
              <a:t>Because: Need to create pointer to it</a:t>
            </a:r>
          </a:p>
          <a:p>
            <a:r>
              <a:rPr lang="en-US" dirty="0"/>
              <a:t>Compute pointer as -4(%</a:t>
            </a:r>
            <a:r>
              <a:rPr lang="en-US" dirty="0" err="1"/>
              <a:t>ebp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1176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First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r>
              <a:rPr lang="en-US" sz="14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= x</a:t>
            </a: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8288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add3: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$24,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Alloc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24 bytes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Set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x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7875588" y="62420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Creating Pointer as Argument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leal</a:t>
            </a:r>
            <a:r>
              <a:rPr lang="en-US" dirty="0" smtClean="0"/>
              <a:t> instruction to compute address of </a:t>
            </a:r>
            <a:r>
              <a:rPr lang="en-US" dirty="0" err="1" smtClean="0"/>
              <a:t>localx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26985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Middle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304800" y="4419600"/>
            <a:ext cx="5562600" cy="1219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$3, 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		# 2</a:t>
            </a:r>
            <a:r>
              <a:rPr lang="en-US" b="1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			# 1</a:t>
            </a:r>
            <a:r>
              <a:rPr lang="en-US" b="1" baseline="30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call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3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 flipH="1">
            <a:off x="7875588" y="5886450"/>
            <a:ext cx="2460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8126413" y="5715000"/>
            <a:ext cx="91691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%esp+4</a:t>
            </a:r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7620000" y="4419600"/>
            <a:ext cx="1016000" cy="1905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1600" y="10473"/>
              </a:cxn>
              <a:cxn ang="0">
                <a:pos x="7830" y="0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21600" y="17345"/>
                  <a:pt x="21600" y="10473"/>
                </a:cubicBezTo>
                <a:cubicBezTo>
                  <a:pt x="21600" y="3600"/>
                  <a:pt x="7830" y="0"/>
                  <a:pt x="783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oval" w="med" len="med"/>
            <a:tailEnd type="stealth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1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9877" name="Rectangle 5"/>
          <p:cNvSpPr>
            <a:spLocks/>
          </p:cNvSpPr>
          <p:nvPr/>
        </p:nvSpPr>
        <p:spPr bwMode="auto">
          <a:xfrm>
            <a:off x="8126413" y="60706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Retrieving local variable</a:t>
            </a:r>
            <a:endParaRPr lang="en-US" dirty="0"/>
          </a:p>
        </p:txBody>
      </p:sp>
      <p:sp>
        <p:nvSpPr>
          <p:cNvPr id="79879" name="Rectangle 7"/>
          <p:cNvSpPr>
            <a:spLocks/>
          </p:cNvSpPr>
          <p:nvPr/>
        </p:nvSpPr>
        <p:spPr bwMode="auto">
          <a:xfrm>
            <a:off x="455613" y="1524000"/>
            <a:ext cx="3125787" cy="144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add3(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incrk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r>
              <a:rPr lang="en-US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89400" y="1422400"/>
            <a:ext cx="4914900" cy="1727200"/>
          </a:xfrm>
          <a:ln/>
        </p:spPr>
        <p:txBody>
          <a:bodyPr/>
          <a:lstStyle/>
          <a:p>
            <a:r>
              <a:rPr lang="en-US" dirty="0" smtClean="0"/>
              <a:t>Retrieve </a:t>
            </a:r>
            <a:r>
              <a:rPr lang="en-US" dirty="0" err="1" smtClean="0"/>
              <a:t>localx</a:t>
            </a:r>
            <a:r>
              <a:rPr lang="en-US" dirty="0" smtClean="0"/>
              <a:t> from stack as return value</a:t>
            </a:r>
            <a:endParaRPr lang="en-US" dirty="0"/>
          </a:p>
        </p:txBody>
      </p:sp>
      <p:sp>
        <p:nvSpPr>
          <p:cNvPr id="79882" name="Rectangle 10"/>
          <p:cNvSpPr>
            <a:spLocks/>
          </p:cNvSpPr>
          <p:nvPr/>
        </p:nvSpPr>
        <p:spPr bwMode="auto">
          <a:xfrm>
            <a:off x="419100" y="4038600"/>
            <a:ext cx="207108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Final part of </a:t>
            </a:r>
            <a:r>
              <a:rPr lang="en-US" sz="2000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add3</a:t>
            </a:r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6705600" y="3124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79884" name="Rectangle 12"/>
          <p:cNvSpPr>
            <a:spLocks/>
          </p:cNvSpPr>
          <p:nvPr/>
        </p:nvSpPr>
        <p:spPr bwMode="auto">
          <a:xfrm>
            <a:off x="6705600" y="3505200"/>
            <a:ext cx="1143000" cy="3810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Rtn adr</a:t>
            </a:r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705600" y="3886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7983538" y="4071938"/>
            <a:ext cx="23336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8237538" y="3898900"/>
            <a:ext cx="6365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9888" name="Rectangle 16"/>
          <p:cNvSpPr>
            <a:spLocks/>
          </p:cNvSpPr>
          <p:nvPr/>
        </p:nvSpPr>
        <p:spPr bwMode="auto">
          <a:xfrm>
            <a:off x="6308055" y="3886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0 </a:t>
            </a:r>
          </a:p>
        </p:txBody>
      </p:sp>
      <p:sp>
        <p:nvSpPr>
          <p:cNvPr id="79889" name="Rectangle 17"/>
          <p:cNvSpPr>
            <a:spLocks/>
          </p:cNvSpPr>
          <p:nvPr/>
        </p:nvSpPr>
        <p:spPr bwMode="auto">
          <a:xfrm>
            <a:off x="6308055" y="3505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4 </a:t>
            </a:r>
          </a:p>
        </p:txBody>
      </p:sp>
      <p:sp>
        <p:nvSpPr>
          <p:cNvPr id="79890" name="Rectangle 18"/>
          <p:cNvSpPr>
            <a:spLocks/>
          </p:cNvSpPr>
          <p:nvPr/>
        </p:nvSpPr>
        <p:spPr bwMode="auto">
          <a:xfrm>
            <a:off x="6308055" y="3124200"/>
            <a:ext cx="39754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 8 </a:t>
            </a:r>
          </a:p>
        </p:txBody>
      </p:sp>
      <p:sp>
        <p:nvSpPr>
          <p:cNvPr id="79891" name="Rectangle 19"/>
          <p:cNvSpPr>
            <a:spLocks/>
          </p:cNvSpPr>
          <p:nvPr/>
        </p:nvSpPr>
        <p:spPr bwMode="auto">
          <a:xfrm>
            <a:off x="6295231" y="4267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-4 </a:t>
            </a:r>
          </a:p>
        </p:txBody>
      </p:sp>
      <p:sp>
        <p:nvSpPr>
          <p:cNvPr id="79892" name="Rectangle 20"/>
          <p:cNvSpPr>
            <a:spLocks/>
          </p:cNvSpPr>
          <p:nvPr/>
        </p:nvSpPr>
        <p:spPr bwMode="auto">
          <a:xfrm>
            <a:off x="6705600" y="4267200"/>
            <a:ext cx="1143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localx</a:t>
            </a: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9893" name="Rectangle 21"/>
          <p:cNvSpPr>
            <a:spLocks/>
          </p:cNvSpPr>
          <p:nvPr/>
        </p:nvSpPr>
        <p:spPr bwMode="auto">
          <a:xfrm>
            <a:off x="6705600" y="4648200"/>
            <a:ext cx="1143000" cy="1066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79894" name="Rectangle 22"/>
          <p:cNvSpPr>
            <a:spLocks/>
          </p:cNvSpPr>
          <p:nvPr/>
        </p:nvSpPr>
        <p:spPr bwMode="auto">
          <a:xfrm>
            <a:off x="6231111" y="5029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-12 </a:t>
            </a:r>
          </a:p>
        </p:txBody>
      </p:sp>
      <p:sp>
        <p:nvSpPr>
          <p:cNvPr id="79895" name="Rectangle 23"/>
          <p:cNvSpPr>
            <a:spLocks/>
          </p:cNvSpPr>
          <p:nvPr/>
        </p:nvSpPr>
        <p:spPr bwMode="auto">
          <a:xfrm>
            <a:off x="6295231" y="4648200"/>
            <a:ext cx="41036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 -8 </a:t>
            </a:r>
          </a:p>
        </p:txBody>
      </p:sp>
      <p:sp>
        <p:nvSpPr>
          <p:cNvPr id="79896" name="Rectangle 24"/>
          <p:cNvSpPr>
            <a:spLocks/>
          </p:cNvSpPr>
          <p:nvPr/>
        </p:nvSpPr>
        <p:spPr bwMode="auto">
          <a:xfrm>
            <a:off x="6226349" y="5410200"/>
            <a:ext cx="47448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-16 </a:t>
            </a:r>
          </a:p>
        </p:txBody>
      </p:sp>
      <p:sp>
        <p:nvSpPr>
          <p:cNvPr id="79899" name="Rectangle 27"/>
          <p:cNvSpPr>
            <a:spLocks/>
          </p:cNvSpPr>
          <p:nvPr/>
        </p:nvSpPr>
        <p:spPr bwMode="auto">
          <a:xfrm>
            <a:off x="152400" y="4419600"/>
            <a:ext cx="6019800" cy="914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-4(%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#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localx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leave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342900" algn="l"/>
                <a:tab pos="342900" algn="l"/>
                <a:tab pos="1035050" algn="l"/>
                <a:tab pos="342900" algn="l"/>
                <a:tab pos="342900" algn="l"/>
                <a:tab pos="2857500" algn="l"/>
                <a:tab pos="342900" algn="l"/>
                <a:tab pos="2857500" algn="l"/>
                <a:tab pos="2863850" algn="l"/>
                <a:tab pos="2971800" algn="l"/>
                <a:tab pos="3140075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</a:p>
        </p:txBody>
      </p:sp>
      <p:sp>
        <p:nvSpPr>
          <p:cNvPr id="29" name="Rectangle 24"/>
          <p:cNvSpPr>
            <a:spLocks/>
          </p:cNvSpPr>
          <p:nvPr/>
        </p:nvSpPr>
        <p:spPr bwMode="auto">
          <a:xfrm>
            <a:off x="6092824" y="5765800"/>
            <a:ext cx="60960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-20 </a:t>
            </a:r>
          </a:p>
        </p:txBody>
      </p:sp>
      <p:sp>
        <p:nvSpPr>
          <p:cNvPr id="30" name="Rectangle 24"/>
          <p:cNvSpPr>
            <a:spLocks/>
          </p:cNvSpPr>
          <p:nvPr/>
        </p:nvSpPr>
        <p:spPr bwMode="auto">
          <a:xfrm>
            <a:off x="6121398" y="6121400"/>
            <a:ext cx="581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-24 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6705600" y="5715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6096000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22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IA32/</a:t>
            </a:r>
            <a:r>
              <a:rPr lang="en-US" dirty="0" err="1" smtClean="0"/>
              <a:t>Linux+Windows</a:t>
            </a:r>
            <a:r>
              <a:rPr lang="en-US" dirty="0" smtClean="0"/>
              <a:t> </a:t>
            </a:r>
            <a:r>
              <a:rPr lang="en-US" dirty="0"/>
              <a:t>Register Usage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 saves prior to call if values are used later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also used to return integer value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esi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edi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saves if wants to use them</a:t>
            </a:r>
          </a:p>
          <a:p>
            <a:pPr marL="552450" lvl="1"/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special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values upon exit from procedure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50000" y="16002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50000" y="20574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50000" y="2514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350000" y="2971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76809" name="Rectangle 9"/>
          <p:cNvSpPr>
            <a:spLocks/>
          </p:cNvSpPr>
          <p:nvPr/>
        </p:nvSpPr>
        <p:spPr bwMode="auto">
          <a:xfrm>
            <a:off x="6350000" y="3429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76810" name="Rectangle 10"/>
          <p:cNvSpPr>
            <a:spLocks/>
          </p:cNvSpPr>
          <p:nvPr/>
        </p:nvSpPr>
        <p:spPr bwMode="auto">
          <a:xfrm>
            <a:off x="6350000" y="3886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350000" y="43434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76812" name="Rectangle 12"/>
          <p:cNvSpPr>
            <a:spLocks/>
          </p:cNvSpPr>
          <p:nvPr/>
        </p:nvSpPr>
        <p:spPr bwMode="auto">
          <a:xfrm>
            <a:off x="6350000" y="4800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16002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867400" y="2971800"/>
            <a:ext cx="304800" cy="1295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867400" y="4343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97400" y="1905000"/>
            <a:ext cx="12620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Caller-Save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618038" y="32766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Callee-Save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5086350" y="4572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2558496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So what about these arrays?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nt a[16];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har *c;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(char *)</a:t>
            </a:r>
            <a:r>
              <a:rPr lang="is-IS" sz="24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(256);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100" y="43942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3200" kern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How are arrays actually represented in assembly?</a:t>
            </a:r>
            <a:endParaRPr lang="en-US" sz="3200" kern="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0700"/>
            <a:ext cx="6167438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8875"/>
            <a:ext cx="8610600" cy="5241925"/>
          </a:xfrm>
        </p:spPr>
        <p:txBody>
          <a:bodyPr lIns="90487" tIns="44450" rIns="90487" bIns="44450"/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Integral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Signed vs. unsigned depends on instructions used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byte	</a:t>
            </a:r>
            <a:r>
              <a:rPr lang="en-US" sz="1800" b="1" dirty="0">
                <a:latin typeface="Courier New" pitchFamily="-96" charset="0"/>
              </a:rPr>
              <a:t>b</a:t>
            </a:r>
            <a:r>
              <a:rPr lang="en-US" sz="1800" dirty="0">
                <a:latin typeface="Calibri" pitchFamily="-96" charset="0"/>
              </a:rPr>
              <a:t>	1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word	</a:t>
            </a:r>
            <a:r>
              <a:rPr lang="en-US" sz="1800" b="1" dirty="0">
                <a:latin typeface="Courier New" pitchFamily="-96" charset="0"/>
              </a:rPr>
              <a:t>w</a:t>
            </a:r>
            <a:r>
              <a:rPr lang="en-US" sz="1800" dirty="0">
                <a:latin typeface="Calibri" pitchFamily="-96" charset="0"/>
              </a:rPr>
              <a:t>	2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short</a:t>
            </a:r>
            <a:endParaRPr lang="en-US" sz="1800" b="1" dirty="0">
              <a:latin typeface="Calibri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 word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endParaRPr lang="en-US" sz="1800" b="1" dirty="0">
              <a:latin typeface="Courier New" pitchFamily="-96" charset="0"/>
            </a:endParaRP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quad word	</a:t>
            </a:r>
            <a:r>
              <a:rPr lang="en-US" sz="1800" b="1" dirty="0">
                <a:latin typeface="Courier New" pitchFamily="-96" charset="0"/>
              </a:rPr>
              <a:t>q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alibri" pitchFamily="-96" charset="0"/>
              </a:rPr>
              <a:t>[</a:t>
            </a:r>
            <a:r>
              <a:rPr lang="en-US" sz="1800" b="1" dirty="0">
                <a:latin typeface="Courier New" pitchFamily="-96" charset="0"/>
              </a:rPr>
              <a:t>unsigned</a:t>
            </a:r>
            <a:r>
              <a:rPr lang="en-US" sz="1800" b="1" dirty="0">
                <a:latin typeface="Calibri" pitchFamily="-96" charset="0"/>
              </a:rPr>
              <a:t>]</a:t>
            </a:r>
            <a:r>
              <a:rPr lang="en-US" sz="1800" b="1" dirty="0">
                <a:latin typeface="Courier New" pitchFamily="-96" charset="0"/>
              </a:rPr>
              <a:t> long 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</a:t>
            </a:r>
            <a:r>
              <a:rPr lang="en-US" sz="1800" dirty="0">
                <a:latin typeface="Calibri" pitchFamily="-96" charset="0"/>
              </a:rPr>
              <a:t>(x86-64)</a:t>
            </a: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>
                <a:latin typeface="Calibri" pitchFamily="-96" charset="0"/>
              </a:rPr>
              <a:t>Stored &amp; operated on in floating point registers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b="1" dirty="0">
                <a:latin typeface="Calibri" pitchFamily="-96" charset="0"/>
              </a:rPr>
              <a:t>Intel	</a:t>
            </a:r>
            <a:r>
              <a:rPr lang="en-US" sz="1800" b="1" dirty="0" smtClean="0">
                <a:latin typeface="Calibri" pitchFamily="-96" charset="0"/>
              </a:rPr>
              <a:t>ASM</a:t>
            </a:r>
            <a:r>
              <a:rPr lang="en-US" sz="1800" b="1" dirty="0">
                <a:latin typeface="Calibri" pitchFamily="-96" charset="0"/>
              </a:rPr>
              <a:t>	Bytes	C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Single	</a:t>
            </a:r>
            <a:r>
              <a:rPr lang="en-US" sz="1800" b="1" dirty="0">
                <a:latin typeface="Courier New" pitchFamily="-96" charset="0"/>
              </a:rPr>
              <a:t>s</a:t>
            </a:r>
            <a:r>
              <a:rPr lang="en-US" sz="1800" dirty="0">
                <a:latin typeface="Calibri" pitchFamily="-96" charset="0"/>
              </a:rPr>
              <a:t>	4	</a:t>
            </a:r>
            <a:r>
              <a:rPr lang="en-US" sz="1800" b="1" dirty="0">
                <a:latin typeface="Courier New" pitchFamily="-96" charset="0"/>
              </a:rPr>
              <a:t>float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Double	</a:t>
            </a:r>
            <a:r>
              <a:rPr lang="en-US" sz="1800" b="1" dirty="0">
                <a:latin typeface="Courier New" pitchFamily="-96" charset="0"/>
              </a:rPr>
              <a:t>l</a:t>
            </a:r>
            <a:r>
              <a:rPr lang="en-US" sz="1800" dirty="0">
                <a:latin typeface="Calibri" pitchFamily="-96" charset="0"/>
              </a:rPr>
              <a:t>	8	</a:t>
            </a:r>
            <a:r>
              <a:rPr lang="en-US" sz="1800" b="1" dirty="0">
                <a:latin typeface="Courier New" pitchFamily="-96" charset="0"/>
              </a:rPr>
              <a:t>double</a:t>
            </a:r>
          </a:p>
          <a:p>
            <a:pPr marL="839788" lvl="2" indent="-165100" defTabSz="895350">
              <a:buFont typeface="Wingdings" pitchFamily="-96" charset="2"/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1800" dirty="0">
                <a:latin typeface="Calibri" pitchFamily="-96" charset="0"/>
              </a:rPr>
              <a:t>Extended	</a:t>
            </a:r>
            <a:r>
              <a:rPr lang="en-US" sz="1800" b="1" dirty="0">
                <a:latin typeface="Courier New" pitchFamily="-96" charset="0"/>
              </a:rPr>
              <a:t>t</a:t>
            </a:r>
            <a:r>
              <a:rPr lang="en-US" sz="1800" dirty="0">
                <a:latin typeface="Calibri" pitchFamily="-96" charset="0"/>
              </a:rPr>
              <a:t>	10/12/16	</a:t>
            </a:r>
            <a:r>
              <a:rPr lang="en-US" sz="1800" b="1" dirty="0">
                <a:latin typeface="Courier New" pitchFamily="-96" charset="0"/>
              </a:rPr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301627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 b="1">
                <a:latin typeface="Calibri" pitchFamily="-96" charset="0"/>
              </a:rPr>
              <a:t>  </a:t>
            </a:r>
            <a:r>
              <a:rPr lang="en-US" b="1">
                <a:latin typeface="Courier New" pitchFamily="-96" charset="0"/>
              </a:rPr>
              <a:t>A[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 b="1">
                <a:latin typeface="Courier New" pitchFamily="-96" charset="0"/>
              </a:rPr>
              <a:t>];</a:t>
            </a:r>
            <a:endParaRPr lang="en-US" b="1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Array of data 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and length </a:t>
            </a:r>
            <a:r>
              <a:rPr lang="en-US" i="1">
                <a:latin typeface="Calibri" pitchFamily="-96" charset="0"/>
              </a:rPr>
              <a:t>L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Contiguously allocated region of </a:t>
            </a:r>
            <a:r>
              <a:rPr lang="en-US" i="1">
                <a:latin typeface="Calibri" pitchFamily="-96" charset="0"/>
              </a:rPr>
              <a:t>L</a:t>
            </a:r>
            <a:r>
              <a:rPr lang="en-US">
                <a:latin typeface="Calibri" pitchFamily="-96" charset="0"/>
              </a:rPr>
              <a:t> * </a:t>
            </a:r>
            <a:r>
              <a:rPr lang="en-US" b="1">
                <a:latin typeface="Courier New" pitchFamily="-96" charset="0"/>
              </a:rPr>
              <a:t>sizeof</a:t>
            </a:r>
            <a:r>
              <a:rPr lang="en-US">
                <a:latin typeface="Courier New" pitchFamily="-96" charset="0"/>
              </a:rPr>
              <a:t>(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ourier New" pitchFamily="-96" charset="0"/>
              </a:rPr>
              <a:t>)</a:t>
            </a:r>
            <a:r>
              <a:rPr lang="en-US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4197" y="2617788"/>
            <a:ext cx="215956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21354" y="3452813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sz="1600" b="1" dirty="0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50043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+ 20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497922" y="4267200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335463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+ 24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21354" y="5148263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7030A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57400" y="601980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2057400" y="5186363"/>
            <a:ext cx="3505200" cy="731837"/>
            <a:chOff x="2514600" y="5257800"/>
            <a:chExt cx="3505200" cy="732254"/>
          </a:xfrm>
        </p:grpSpPr>
        <p:grpSp>
          <p:nvGrpSpPr>
            <p:cNvPr id="56334" name="Group 64"/>
            <p:cNvGrpSpPr>
              <a:grpSpLocks/>
            </p:cNvGrpSpPr>
            <p:nvPr/>
          </p:nvGrpSpPr>
          <p:grpSpPr bwMode="auto">
            <a:xfrm>
              <a:off x="2743200" y="5257800"/>
              <a:ext cx="2743200" cy="228600"/>
              <a:chOff x="2016" y="3744"/>
              <a:chExt cx="1728" cy="144"/>
            </a:xfrm>
          </p:grpSpPr>
          <p:sp>
            <p:nvSpPr>
              <p:cNvPr id="301121" name="Rectangle 65"/>
              <p:cNvSpPr>
                <a:spLocks noChangeArrowheads="1"/>
              </p:cNvSpPr>
              <p:nvPr/>
            </p:nvSpPr>
            <p:spPr bwMode="auto">
              <a:xfrm>
                <a:off x="2016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22" name="Rectangle 66"/>
              <p:cNvSpPr>
                <a:spLocks noChangeArrowheads="1"/>
              </p:cNvSpPr>
              <p:nvPr/>
            </p:nvSpPr>
            <p:spPr bwMode="auto">
              <a:xfrm>
                <a:off x="2592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  <p:sp>
            <p:nvSpPr>
              <p:cNvPr id="301123" name="Rectangle 67"/>
              <p:cNvSpPr>
                <a:spLocks noChangeArrowheads="1"/>
              </p:cNvSpPr>
              <p:nvPr/>
            </p:nvSpPr>
            <p:spPr bwMode="auto">
              <a:xfrm>
                <a:off x="3168" y="3744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 b="1" dirty="0">
                  <a:solidFill>
                    <a:srgbClr val="000000"/>
                  </a:solidFill>
                  <a:latin typeface="Calibri" pitchFamily="34" charset="0"/>
                  <a:ea typeface="ＭＳ Ｐゴシック" pitchFamily="-96" charset="-128"/>
                  <a:sym typeface="Gill Sans" charset="0"/>
                </a:endParaRPr>
              </a:p>
            </p:txBody>
          </p:sp>
        </p:grpSp>
        <p:sp>
          <p:nvSpPr>
            <p:cNvPr id="56335" name="Text Box 68"/>
            <p:cNvSpPr txBox="1">
              <a:spLocks noChangeArrowheads="1"/>
            </p:cNvSpPr>
            <p:nvPr/>
          </p:nvSpPr>
          <p:spPr bwMode="auto">
            <a:xfrm>
              <a:off x="2514600" y="5639017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56336" name="Text Box 69"/>
            <p:cNvSpPr txBox="1">
              <a:spLocks noChangeArrowheads="1"/>
            </p:cNvSpPr>
            <p:nvPr/>
          </p:nvSpPr>
          <p:spPr bwMode="auto">
            <a:xfrm>
              <a:off x="32004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7" name="Line 70"/>
            <p:cNvSpPr>
              <a:spLocks noChangeShapeType="1"/>
            </p:cNvSpPr>
            <p:nvPr/>
          </p:nvSpPr>
          <p:spPr bwMode="auto">
            <a:xfrm flipV="1">
              <a:off x="2743200" y="5472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8" name="Line 71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39" name="Text Box 72"/>
            <p:cNvSpPr txBox="1">
              <a:spLocks noChangeArrowheads="1"/>
            </p:cNvSpPr>
            <p:nvPr/>
          </p:nvSpPr>
          <p:spPr bwMode="auto">
            <a:xfrm>
              <a:off x="41148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0" name="Line 73"/>
            <p:cNvSpPr>
              <a:spLocks noChangeShapeType="1"/>
            </p:cNvSpPr>
            <p:nvPr/>
          </p:nvSpPr>
          <p:spPr bwMode="auto">
            <a:xfrm flipV="1">
              <a:off x="45720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1" name="Text Box 114"/>
            <p:cNvSpPr txBox="1">
              <a:spLocks noChangeArrowheads="1"/>
            </p:cNvSpPr>
            <p:nvPr/>
          </p:nvSpPr>
          <p:spPr bwMode="auto">
            <a:xfrm>
              <a:off x="5029200" y="5653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 sz="1600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sz="1600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56342" name="Line 115"/>
            <p:cNvSpPr>
              <a:spLocks noChangeShapeType="1"/>
            </p:cNvSpPr>
            <p:nvPr/>
          </p:nvSpPr>
          <p:spPr bwMode="auto">
            <a:xfrm flipV="1">
              <a:off x="5486400" y="5486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1175" name="Text Box 119"/>
          <p:cNvSpPr txBox="1">
            <a:spLocks noChangeArrowheads="1"/>
          </p:cNvSpPr>
          <p:nvPr/>
        </p:nvSpPr>
        <p:spPr bwMode="auto">
          <a:xfrm>
            <a:off x="5259388" y="5148263"/>
            <a:ext cx="523875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FFFF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</a:t>
            </a:r>
          </a:p>
        </p:txBody>
      </p:sp>
      <p:sp>
        <p:nvSpPr>
          <p:cNvPr id="301176" name="Text Box 120"/>
          <p:cNvSpPr txBox="1">
            <a:spLocks noChangeArrowheads="1"/>
          </p:cNvSpPr>
          <p:nvPr/>
        </p:nvSpPr>
        <p:spPr bwMode="auto">
          <a:xfrm>
            <a:off x="8023225" y="5980113"/>
            <a:ext cx="730250" cy="366712"/>
          </a:xfrm>
          <a:prstGeom prst="rect">
            <a:avLst/>
          </a:prstGeom>
          <a:solidFill>
            <a:srgbClr val="990000"/>
          </a:solidFill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x86-64</a:t>
            </a:r>
          </a:p>
        </p:txBody>
      </p:sp>
    </p:spTree>
    <p:extLst>
      <p:ext uri="{BB962C8B-B14F-4D97-AF65-F5344CB8AC3E}">
        <p14:creationId xmlns:p14="http://schemas.microsoft.com/office/powerpoint/2010/main" val="2022706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/>
      <p:bldP spid="301087" grpId="0"/>
      <p:bldP spid="301101" grpId="0"/>
      <p:bldP spid="301118" grpId="0"/>
      <p:bldP spid="301175" grpId="0" animBg="1"/>
      <p:bldP spid="30117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</a:t>
            </a:r>
            <a:r>
              <a:rPr lang="en-US" dirty="0" smtClean="0">
                <a:latin typeface="Calibri" pitchFamily="-96" charset="0"/>
              </a:rPr>
              <a:t>Type?</a:t>
            </a:r>
            <a:r>
              <a:rPr lang="en-US" dirty="0">
                <a:latin typeface="Calibri" pitchFamily="-96" charset="0"/>
              </a:rPr>
              <a:t>	</a:t>
            </a:r>
            <a:r>
              <a:rPr lang="en-US" dirty="0" smtClean="0">
                <a:latin typeface="Calibri" pitchFamily="-96" charset="0"/>
              </a:rPr>
              <a:t>Value?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0070C0"/>
                </a:solidFill>
                <a:latin typeface="Courier New" pitchFamily="-96" charset="0"/>
              </a:rPr>
              <a:t> *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</a:t>
            </a:r>
            <a:r>
              <a:rPr lang="en-US" sz="1800" dirty="0" smtClean="0">
                <a:latin typeface="Calibri" pitchFamily="-96" charset="0"/>
              </a:rPr>
              <a:t>4</a:t>
            </a:r>
            <a:r>
              <a:rPr lang="en-US" sz="1800" i="1" dirty="0" smtClean="0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+ 4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+ 8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+ 12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+ 16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i="1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x </a:t>
              </a: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+ 20</a:t>
              </a:r>
              <a:endParaRPr lang="en-US" i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362200" y="4267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362200" y="4648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54262" y="4953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362200" y="5334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86000" y="56388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362200" y="5943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62200" y="62484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106862" y="42672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72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9530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0662" y="52578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5562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886200" y="59436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86200" y="6248400"/>
            <a:ext cx="922338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pic>
        <p:nvPicPr>
          <p:cNvPr id="38" name="Picture 2" descr="http://i0.kym-cdn.com/photos/images/newsfeed/000/173/576/Wat8.jpg?1315930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9" y="4203129"/>
            <a:ext cx="3822701" cy="255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images.cryhavok.org/d/13825-2/W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4297092"/>
            <a:ext cx="3327400" cy="24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mememaker.net/static/images/memes/49937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4320539"/>
            <a:ext cx="2590800" cy="23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i2.kym-cdn.com/photos/images/original/000/402/715/0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8" y="4231436"/>
            <a:ext cx="1990544" cy="25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encrypted-tbn2.gstatic.com/images?q=tbn:ANd9GcR2eDMXpUpjb_IB_pZ28GlY6JSX3PrKRjIRo3SpT-wNko_6ja0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86121"/>
            <a:ext cx="3060700" cy="24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encrypted-tbn0.gstatic.com/images?q=tbn:ANd9GcThIzSRYOnZFYDKMc51sSI1TPr7KtwMP9m0FOYWs28jFcFUakgk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093989"/>
            <a:ext cx="2032289" cy="27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329517" y="4231437"/>
            <a:ext cx="3433483" cy="2537664"/>
            <a:chOff x="4953000" y="4083889"/>
            <a:chExt cx="3535059" cy="2646245"/>
          </a:xfrm>
        </p:grpSpPr>
        <p:pic>
          <p:nvPicPr>
            <p:cNvPr id="50" name="Picture 2" descr="http://static.fjcdn.com/pictures/Wat_5e732b_4019847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4083889"/>
              <a:ext cx="3535059" cy="264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6354459" y="4267200"/>
              <a:ext cx="2133600" cy="6096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3600" spc="140" dirty="0" smtClean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</a:p>
          </p:txBody>
        </p:sp>
      </p:grpSp>
      <p:pic>
        <p:nvPicPr>
          <p:cNvPr id="52" name="Picture 4" descr="http://i0.kym-cdn.com/photos/images/newsfeed/000/435/742/42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83" y="4231436"/>
            <a:ext cx="3496463" cy="26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i0.kym-cdn.com/photos/images/original/000/173/575/2581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4278363"/>
            <a:ext cx="3771900" cy="251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9732" y="4267200"/>
            <a:ext cx="2570176" cy="25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646618" y="4152566"/>
            <a:ext cx="2366872" cy="2684810"/>
            <a:chOff x="5524001" y="4122390"/>
            <a:chExt cx="2366872" cy="2684810"/>
          </a:xfrm>
        </p:grpSpPr>
        <p:pic>
          <p:nvPicPr>
            <p:cNvPr id="57" name="Picture 2" descr="https://fbcdn-sphotos-b-a.akamaihd.net/hphotos-ak-snc6/223215_10100529888930131_1683625889_n.jpg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2" t="9670" r="18124" b="31833"/>
            <a:stretch/>
          </p:blipFill>
          <p:spPr bwMode="auto">
            <a:xfrm>
              <a:off x="5524001" y="4122390"/>
              <a:ext cx="2366872" cy="268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/>
            <p:cNvSpPr/>
            <p:nvPr/>
          </p:nvSpPr>
          <p:spPr bwMode="auto">
            <a:xfrm>
              <a:off x="5893381" y="4293330"/>
              <a:ext cx="1719682" cy="4691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6000" spc="140" dirty="0" smtClean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  <a:endParaRPr lang="is-IS" sz="3600" spc="140" dirty="0" smtClean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Impact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7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dirty="0" smtClean="0">
                <a:latin typeface="Calibri" pitchFamily="-96" charset="0"/>
              </a:rPr>
              <a:t>Declaration “</a:t>
            </a:r>
            <a:r>
              <a:rPr lang="en-US" sz="2000" dirty="0" err="1" smtClean="0">
                <a:latin typeface="Courier New" pitchFamily="-96" charset="0"/>
              </a:rPr>
              <a:t>zip_dig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cmu</a:t>
            </a:r>
            <a:r>
              <a:rPr lang="en-US" sz="2000" dirty="0" smtClean="0">
                <a:latin typeface="Calibri" pitchFamily="-96" charset="0"/>
              </a:rPr>
              <a:t>” equivalent to “</a:t>
            </a:r>
            <a:r>
              <a:rPr lang="en-US" sz="2000" dirty="0" err="1" smtClean="0">
                <a:latin typeface="Courier New" pitchFamily="-96" charset="0"/>
              </a:rPr>
              <a:t>int</a:t>
            </a:r>
            <a:r>
              <a:rPr lang="en-US" sz="2000" dirty="0" smtClean="0">
                <a:latin typeface="Courier New" pitchFamily="-96" charset="0"/>
              </a:rPr>
              <a:t> </a:t>
            </a:r>
            <a:r>
              <a:rPr lang="en-US" sz="2000" dirty="0" err="1" smtClean="0">
                <a:latin typeface="Courier New" pitchFamily="-96" charset="0"/>
              </a:rPr>
              <a:t>cmu</a:t>
            </a:r>
            <a:r>
              <a:rPr lang="en-US" sz="2000" dirty="0" smtClean="0">
                <a:latin typeface="Courier New" pitchFamily="-96" charset="0"/>
              </a:rPr>
              <a:t>[5]</a:t>
            </a:r>
            <a:r>
              <a:rPr lang="en-US" sz="2000" dirty="0" smtClean="0">
                <a:latin typeface="Calibri" pitchFamily="-96" charset="0"/>
              </a:rPr>
              <a:t>”</a:t>
            </a:r>
          </a:p>
          <a:p>
            <a:r>
              <a:rPr lang="en-US" sz="2000" dirty="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ZLEN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typedef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[ZLEN];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cmu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1, 5, 2, 1, 3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mit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0, 2, 1, 3, 9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ucb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ucb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00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69" grpId="0"/>
      <p:bldP spid="89" grpId="0"/>
      <p:bldP spid="10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Array Access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952384"/>
              </p:ext>
            </p:extLst>
          </p:nvPr>
        </p:nvGraphicFramePr>
        <p:xfrm>
          <a:off x="380998" y="2768600"/>
          <a:ext cx="845820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54723"/>
              </p:ext>
            </p:extLst>
          </p:nvPr>
        </p:nvGraphicFramePr>
        <p:xfrm>
          <a:off x="2928620" y="2768600"/>
          <a:ext cx="338328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 bwMode="auto">
          <a:xfrm rot="16200000">
            <a:off x="4457699" y="800100"/>
            <a:ext cx="381001" cy="3352800"/>
          </a:xfrm>
          <a:prstGeom prst="rightBrace">
            <a:avLst>
              <a:gd name="adj1" fmla="val 71666"/>
              <a:gd name="adj2" fmla="val 4962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>
            <a:off x="2501900" y="4279900"/>
            <a:ext cx="939800" cy="45720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FFFFFF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1904999" y="49530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 smtClean="0">
                <a:solidFill>
                  <a:srgbClr val="000000"/>
                </a:solidFill>
                <a:latin typeface="Calibri Bold"/>
              </a:rPr>
              <a:t>Array start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971800" y="3581400"/>
            <a:ext cx="2514600" cy="457200"/>
          </a:xfrm>
          <a:prstGeom prst="right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200" dirty="0" smtClean="0">
              <a:solidFill>
                <a:srgbClr val="FFFFFF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 bwMode="auto">
          <a:xfrm>
            <a:off x="2362200" y="14478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 smtClean="0">
                <a:solidFill>
                  <a:srgbClr val="000000"/>
                </a:solidFill>
                <a:latin typeface="Calibri Bold"/>
              </a:rPr>
              <a:t>4 element array of ints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 bwMode="auto">
          <a:xfrm>
            <a:off x="1904999" y="54864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 smtClean="0">
                <a:solidFill>
                  <a:srgbClr val="008000"/>
                </a:solidFill>
                <a:latin typeface="Calibri Bold"/>
              </a:rPr>
              <a:t>%edx</a:t>
            </a:r>
            <a:endParaRPr lang="en-US" kern="0" dirty="0">
              <a:solidFill>
                <a:srgbClr val="008000"/>
              </a:solidFill>
              <a:latin typeface="Calibri Bold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3517900" y="42418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 smtClean="0">
                <a:solidFill>
                  <a:srgbClr val="008000"/>
                </a:solidFill>
                <a:latin typeface="Calibri Bold"/>
              </a:rPr>
              <a:t>%eax</a:t>
            </a:r>
            <a:endParaRPr lang="en-US" kern="0" dirty="0">
              <a:solidFill>
                <a:srgbClr val="008000"/>
              </a:solidFill>
              <a:latin typeface="Calibri Bold"/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2908300" y="37973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kern="0" dirty="0" smtClean="0">
                <a:solidFill>
                  <a:srgbClr val="000000"/>
                </a:solidFill>
                <a:latin typeface="Calibri Bold"/>
              </a:rPr>
              <a:t>Offset</a:t>
            </a:r>
            <a:endParaRPr lang="en-US" kern="0" dirty="0">
              <a:solidFill>
                <a:srgbClr val="000000"/>
              </a:solidFill>
              <a:latin typeface="Calibri Bold"/>
            </a:endParaRPr>
          </a:p>
        </p:txBody>
      </p:sp>
      <p:pic>
        <p:nvPicPr>
          <p:cNvPr id="2052" name="Picture 4" descr="https://encrypted-tbn2.gstatic.com/images?q=tbn:ANd9GcQavbj9kE-17bdlbf9CD7KWRZGZtic-2JqCgaB6xb_ggolsrer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5720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87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solidFill>
                  <a:srgbClr val="008000"/>
                </a:solidFill>
                <a:latin typeface="Courier New" pitchFamily="-96" charset="0"/>
              </a:rPr>
              <a:t>%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-96" charset="0"/>
              </a:rPr>
              <a:t>edx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solidFill>
                  <a:srgbClr val="00B050"/>
                </a:solidFill>
                <a:latin typeface="Courier New" pitchFamily="-96" charset="0"/>
              </a:rPr>
              <a:t>%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-96" charset="0"/>
              </a:rPr>
              <a:t>eax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4*</a:t>
            </a:r>
            <a:r>
              <a:rPr lang="en-US" sz="2000" dirty="0" smtClean="0">
                <a:solidFill>
                  <a:srgbClr val="00B050"/>
                </a:solidFill>
                <a:latin typeface="Courier New" pitchFamily="-96" charset="0"/>
              </a:rPr>
              <a:t>%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-96" charset="0"/>
              </a:rPr>
              <a:t>eax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 smtClean="0">
                <a:solidFill>
                  <a:srgbClr val="008000"/>
                </a:solidFill>
                <a:latin typeface="Courier New" pitchFamily="-96" charset="0"/>
              </a:rPr>
              <a:t>%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-96" charset="0"/>
              </a:rPr>
              <a:t>edx</a:t>
            </a:r>
            <a:endParaRPr lang="en-US" sz="2000" dirty="0" smtClean="0">
              <a:solidFill>
                <a:srgbClr val="008000"/>
              </a:solidFill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 New" pitchFamily="-96" charset="0"/>
              </a:rPr>
              <a:t>%edx</a:t>
            </a:r>
            <a:r>
              <a:rPr lang="en-US" sz="2000" dirty="0" smtClean="0">
                <a:latin typeface="Courier New" pitchFamily="-96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-96" charset="0"/>
              </a:rPr>
              <a:t>%eax</a:t>
            </a:r>
            <a:r>
              <a:rPr lang="en-US" sz="2000" dirty="0" smtClean="0">
                <a:latin typeface="Courier New" pitchFamily="-96" charset="0"/>
              </a:rPr>
              <a:t>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429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get_digit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(zip_dig z, int dig)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z[dig];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27050" y="4876800"/>
            <a:ext cx="511175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dig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%edx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,4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>
                <a:solidFill>
                  <a:srgbClr val="00B05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# z[dig]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pitchFamily="-96" charset="0"/>
                  <a:ea typeface="ＭＳ Ｐゴシック" pitchFamily="-96" charset="-128"/>
                  <a:sym typeface="Gill Sans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49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4516" grpId="0" animBg="1"/>
      <p:bldP spid="64517" grpId="0"/>
      <p:bldP spid="645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#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$0,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.L4:		# 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,4)	#   z[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]++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cmpl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$5,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i:5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jne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.L4	#   if !=,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goto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loop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for 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0;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&lt; ZLEN;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z[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]++;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9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Pointer </a:t>
            </a:r>
            <a:r>
              <a:rPr lang="en-US" dirty="0">
                <a:latin typeface="Calibri" pitchFamily="-96" charset="0"/>
              </a:rPr>
              <a:t>Loop </a:t>
            </a:r>
            <a:r>
              <a:rPr lang="en-US" dirty="0" smtClean="0">
                <a:latin typeface="Calibri" pitchFamily="-96" charset="0"/>
              </a:rPr>
              <a:t>Example </a:t>
            </a:r>
            <a:r>
              <a:rPr lang="en-US" dirty="0">
                <a:latin typeface="Calibri" pitchFamily="-96" charset="0"/>
              </a:rPr>
              <a:t>(IA32)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4282" y="1214422"/>
            <a:ext cx="4038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zincr_p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zend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z+ZLEN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(*z)++;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z++;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} while (z !=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zend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29190" y="1038225"/>
            <a:ext cx="40386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zincr_v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z)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void *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vz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z;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do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(*((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*) 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vz+i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)))++;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+= ISIZE;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} while 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!= ISIZE*ZLEN);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28662" y="4143380"/>
            <a:ext cx="6705600" cy="20287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z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vz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$0,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.L8:		# loop: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$1, (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	#   Increment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vz+i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$4,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+= 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cmpl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$20,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  Compare i:20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jne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.L8	#   if !=,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goto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loop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252882" y="1928802"/>
            <a:ext cx="676308" cy="357190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0000"/>
              </a:solidFill>
              <a:latin typeface="Calibri" pitchFamily="34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8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129524"/>
              </p:ext>
            </p:extLst>
          </p:nvPr>
        </p:nvGraphicFramePr>
        <p:xfrm>
          <a:off x="381000" y="2463800"/>
          <a:ext cx="845820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pPr algn="ctr"/>
            <a:r>
              <a:rPr lang="is-IS" sz="3200" dirty="0" smtClean="0"/>
              <a:t>How do we fit a 2D matrix into memory?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8538" y="6291263"/>
            <a:ext cx="492125" cy="228600"/>
          </a:xfrm>
        </p:spPr>
        <p:txBody>
          <a:bodyPr/>
          <a:lstStyle/>
          <a:p>
            <a:pPr>
              <a:defRPr/>
            </a:pPr>
            <a:fld id="{7142D0FF-28DA-4C73-BF5F-423BAD45C139}" type="slidenum">
              <a:rPr lang="en-US" sz="2400" b="1" smtClean="0">
                <a:solidFill>
                  <a:srgbClr val="000000"/>
                </a:solidFill>
                <a:ea typeface="ＭＳ Ｐゴシック" pitchFamily="-96" charset="-128"/>
              </a:rPr>
              <a:pPr>
                <a:defRPr/>
              </a:pPr>
              <a:t>135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46344"/>
              </p:ext>
            </p:extLst>
          </p:nvPr>
        </p:nvGraphicFramePr>
        <p:xfrm>
          <a:off x="3124200" y="41910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18888"/>
              </p:ext>
            </p:extLst>
          </p:nvPr>
        </p:nvGraphicFramePr>
        <p:xfrm>
          <a:off x="3124200" y="49022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f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700886"/>
              </p:ext>
            </p:extLst>
          </p:nvPr>
        </p:nvGraphicFramePr>
        <p:xfrm>
          <a:off x="3124200" y="56261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975764"/>
              </p:ext>
            </p:extLst>
          </p:nvPr>
        </p:nvGraphicFramePr>
        <p:xfrm>
          <a:off x="3124200" y="41910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938104"/>
              </p:ext>
            </p:extLst>
          </p:nvPr>
        </p:nvGraphicFramePr>
        <p:xfrm>
          <a:off x="3124200" y="4902200"/>
          <a:ext cx="2537460" cy="736600"/>
        </p:xfrm>
        <a:graphic>
          <a:graphicData uri="http://schemas.openxmlformats.org/drawingml/2006/table">
            <a:tbl>
              <a:tblPr firstRow="1" bandRow="1">
                <a:effectLst/>
                <a:tableStyleId>{08FB837D-C827-4EFA-A057-4D05807E0F7C}</a:tableStyleId>
              </a:tblPr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f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35677"/>
              </p:ext>
            </p:extLst>
          </p:nvPr>
        </p:nvGraphicFramePr>
        <p:xfrm>
          <a:off x="3124200" y="56261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1066800" y="13716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2pPr>
            <a:lvl3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3pPr>
            <a:lvl4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4pPr>
            <a:lvl5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is-IS" sz="6000" kern="0" dirty="0" smtClean="0">
                <a:solidFill>
                  <a:srgbClr val="000000"/>
                </a:solidFill>
                <a:sym typeface="Gill Sans" charset="0"/>
              </a:rPr>
              <a:t>Row-major ordering</a:t>
            </a:r>
            <a:endParaRPr lang="en-US" sz="6000" kern="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901700" y="34290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2pPr>
            <a:lvl3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3pPr>
            <a:lvl4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4pPr>
            <a:lvl5pPr marL="119063" indent="-119063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-96" charset="0"/>
                <a:ea typeface="ＭＳ Ｐゴシック" pitchFamily="-96" charset="-128"/>
                <a:cs typeface="ＭＳ Ｐゴシック" pitchFamily="-96" charset="-128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is-IS" sz="4800" kern="0" dirty="0" smtClean="0">
                <a:solidFill>
                  <a:srgbClr val="0070C0"/>
                </a:solidFill>
                <a:sym typeface="Gill Sans" charset="0"/>
              </a:rPr>
              <a:t>Q</a:t>
            </a:r>
            <a:r>
              <a:rPr lang="is-IS" sz="4800" kern="0" dirty="0" smtClean="0">
                <a:solidFill>
                  <a:srgbClr val="000000"/>
                </a:solidFill>
                <a:sym typeface="Gill Sans" charset="0"/>
              </a:rPr>
              <a:t>: How do we find cell (</a:t>
            </a:r>
            <a:r>
              <a:rPr lang="is-IS" sz="4800" i="1" kern="0" dirty="0" smtClean="0">
                <a:solidFill>
                  <a:srgbClr val="000000"/>
                </a:solidFill>
                <a:sym typeface="Gill Sans" charset="0"/>
              </a:rPr>
              <a:t>i,j</a:t>
            </a:r>
            <a:r>
              <a:rPr lang="is-IS" sz="4800" kern="0" dirty="0" smtClean="0">
                <a:solidFill>
                  <a:srgbClr val="000000"/>
                </a:solidFill>
                <a:sym typeface="Gill Sans" charset="0"/>
              </a:rPr>
              <a:t>)?</a:t>
            </a:r>
            <a:endParaRPr lang="en-US" sz="4800" kern="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2" descr="All my wat.... Best faceswap I've seen in a long time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AutoShape 4" descr="All my wat.... Best faceswap I've seen in a long time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AutoShape 6" descr="http://static.fjcdn.com/pictures/All+my+wat....+Best+faceswap+I+ve+seen+in+a+long_935556_3618084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71800" y="4429962"/>
            <a:ext cx="2884154" cy="2272714"/>
            <a:chOff x="4659646" y="4468062"/>
            <a:chExt cx="2884154" cy="2272714"/>
          </a:xfrm>
        </p:grpSpPr>
        <p:pic>
          <p:nvPicPr>
            <p:cNvPr id="5127" name="Picture 7" descr="C:\Users\ymirv\Downloads\lotr-wa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646" y="4468062"/>
              <a:ext cx="2884154" cy="227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 bwMode="auto">
            <a:xfrm>
              <a:off x="5241882" y="4792676"/>
              <a:ext cx="1719682" cy="4691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6000" spc="140" dirty="0" smtClean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Impact" pitchFamily="34" charset="0"/>
                  <a:sym typeface="Gill Sans" charset="0"/>
                </a:rPr>
                <a:t>WAT</a:t>
              </a:r>
              <a:endParaRPr lang="is-IS" sz="3600" spc="140" dirty="0" smtClean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Impact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78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29705 -0.2537 " pathEditMode="relative" rAng="0" ptsTypes="AA">
                                      <p:cBhvr>
                                        <p:cTn id="3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61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0191 -0.35671 " pathEditMode="relative" rAng="0" ptsTypes="AA">
                                      <p:cBhvr>
                                        <p:cTn id="4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25955 -0.46273 " pathEditMode="relative" rAng="0" ptsTypes="AA">
                                      <p:cBhvr>
                                        <p:cTn id="4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2D0FF-28DA-4C73-BF5F-423BAD45C139}" type="slidenum">
              <a:rPr lang="en-US" sz="2400" b="1" smtClean="0">
                <a:solidFill>
                  <a:srgbClr val="000000"/>
                </a:solidFill>
                <a:ea typeface="ＭＳ Ｐゴシック" pitchFamily="-96" charset="-128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136</a:t>
            </a:fld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2050" name="Picture 2" descr="http://www.valkyr.com.au/community/attachments/image-jpg.8749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50101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22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i="1" dirty="0" smtClean="0">
                <a:solidFill>
                  <a:srgbClr val="0070C0"/>
                </a:solidFill>
                <a:latin typeface="Calibri" pitchFamily="-96" charset="0"/>
              </a:rPr>
              <a:t>Important:</a:t>
            </a:r>
            <a:r>
              <a:rPr lang="en-US" dirty="0" smtClean="0">
                <a:solidFill>
                  <a:srgbClr val="0070C0"/>
                </a:solidFill>
                <a:latin typeface="Calibri" pitchFamily="-96" charset="0"/>
              </a:rPr>
              <a:t> “Row-Major” ordering of all elements guaranteed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PCOUNT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[PCOUNT]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{{1, 5, 2, 0, 6},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3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7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alibri" pitchFamily="-96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  <p:bldP spid="76804" grpId="0"/>
      <p:bldP spid="308232" grpId="0" animBg="1"/>
      <p:bldP spid="308233" grpId="0"/>
      <p:bldP spid="308234" grpId="0" animBg="1"/>
      <p:bldP spid="308235" grpId="0"/>
      <p:bldP spid="308236" grpId="0" animBg="1"/>
      <p:bldP spid="308237" grpId="0"/>
      <p:bldP spid="308238" grpId="0" animBg="1"/>
      <p:bldP spid="308239" grpId="0"/>
      <p:bldP spid="308240" grpId="0" animBg="1"/>
      <p:bldP spid="308241" grpId="0"/>
      <p:bldP spid="308267" grpId="0" animBg="1"/>
      <p:bldP spid="308268" grpId="0" animBg="1"/>
      <p:bldP spid="308269" grpId="0" animBg="1"/>
      <p:bldP spid="30827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70C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70C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70C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4*R*C</a:t>
            </a:r>
            <a:r>
              <a:rPr lang="en-US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  Bytes</a:t>
            </a:r>
          </a:p>
        </p:txBody>
      </p:sp>
      <p:graphicFrame>
        <p:nvGraphicFramePr>
          <p:cNvPr id="3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80873"/>
              </p:ext>
            </p:extLst>
          </p:nvPr>
        </p:nvGraphicFramePr>
        <p:xfrm>
          <a:off x="5755640" y="12954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52572"/>
              </p:ext>
            </p:extLst>
          </p:nvPr>
        </p:nvGraphicFramePr>
        <p:xfrm>
          <a:off x="5755640" y="20066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f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966933"/>
              </p:ext>
            </p:extLst>
          </p:nvPr>
        </p:nvGraphicFramePr>
        <p:xfrm>
          <a:off x="5755640" y="2730500"/>
          <a:ext cx="2537460" cy="736600"/>
        </p:xfrm>
        <a:graphic>
          <a:graphicData uri="http://schemas.openxmlformats.org/drawingml/2006/table">
            <a:tbl>
              <a:tblPr firstRow="1" bandRow="1"/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g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pPr algn="ctr"/>
                      <a:r>
                        <a:rPr lang="is-IS" sz="3200" dirty="0" smtClean="0"/>
                        <a:t>i</a:t>
                      </a:r>
                      <a:endParaRPr lang="en-US" sz="3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148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8" grpId="0" animBg="1"/>
      <p:bldP spid="309279" grpId="0" animBg="1"/>
      <p:bldP spid="309280" grpId="0" animBg="1"/>
      <p:bldP spid="30928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367088" y="571500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3747051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" grpId="0" animBg="1"/>
      <p:bldP spid="80902" grpId="0" animBg="1"/>
      <p:bldP spid="80903" grpId="0"/>
      <p:bldP spid="80904" grpId="0" animBg="1"/>
      <p:bldP spid="80905" grpId="0" animBg="1"/>
      <p:bldP spid="310310" grpId="0"/>
      <p:bldP spid="310311" grpId="0"/>
      <p:bldP spid="809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bytes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i="1" dirty="0">
                <a:latin typeface="Calibri" pitchFamily="-96" charset="0"/>
              </a:rPr>
              <a:t>Row</a:t>
            </a:r>
            <a:r>
              <a:rPr lang="en-US" dirty="0">
                <a:latin typeface="Calibri" pitchFamily="-96" charset="0"/>
              </a:rPr>
              <a:t>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596900" y="1219200"/>
            <a:ext cx="4114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*get_pgh_zip(int index)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pgh[index];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596900" y="320040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#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(%eax,%eax,4),%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5 *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26289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(,%eax,4),%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+ (20 * index)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4953000" y="1219200"/>
            <a:ext cx="33528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#define PCOUNT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zip_dig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[PCOUNT] =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{{1, 5, 2, 0, 6},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3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1, 7 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{1, 5, 2, 2, 1 }};</a:t>
            </a:r>
          </a:p>
        </p:txBody>
      </p:sp>
    </p:spTree>
    <p:extLst>
      <p:ext uri="{BB962C8B-B14F-4D97-AF65-F5344CB8AC3E}">
        <p14:creationId xmlns:p14="http://schemas.microsoft.com/office/powerpoint/2010/main" val="3225500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31130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   =   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sz="2400" b="1" dirty="0" smtClean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*C*4+j*4</a:t>
            </a:r>
            <a:endParaRPr lang="en-US" sz="2400" b="1" dirty="0">
              <a:solidFill>
                <a:srgbClr val="99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20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   =   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ea typeface="ＭＳ Ｐゴシック" pitchFamily="-96" charset="-128"/>
                    <a:sym typeface="Gill Sans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i</a:t>
                </a: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 dirty="0">
                    <a:solidFill>
                      <a:srgbClr val="000000"/>
                    </a:solidFill>
                    <a:latin typeface="Courier New" pitchFamily="49" charset="0"/>
                    <a:ea typeface="ＭＳ Ｐゴシック" pitchFamily="-96" charset="-128"/>
                    <a:sym typeface="Gill Sans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A[i]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[R-1]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A[R-1]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Calibri" pitchFamily="-96" charset="0"/>
                    <a:ea typeface="ＭＳ Ｐゴシック" pitchFamily="-96" charset="-128"/>
                    <a:sym typeface="Gill Sans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A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[0]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>
                    <a:solidFill>
                      <a:srgbClr val="000000"/>
                    </a:solidFill>
                    <a:latin typeface="Courier New" pitchFamily="-96" charset="0"/>
                    <a:ea typeface="ＭＳ Ｐゴシック" pitchFamily="-96" charset="-128"/>
                    <a:sym typeface="Gill Sans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Courier New" pitchFamily="-96" charset="0"/>
                  <a:ea typeface="ＭＳ Ｐゴシック" pitchFamily="-96" charset="-128"/>
                  <a:sym typeface="Gill Sans" charset="0"/>
                </a:rPr>
                <a:t>A[0]</a:t>
              </a:r>
              <a:endParaRPr lang="en-US" sz="160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ea typeface="ＭＳ Ｐゴシック" pitchFamily="-96" charset="-128"/>
                <a:sym typeface="Gill Sans" charset="0"/>
              </a:endParaRPr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A+i*C*4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A+(R-1)*C*4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573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A+i</a:t>
            </a:r>
            <a:r>
              <a:rPr lang="en-US" sz="2400" b="1" dirty="0" smtClean="0">
                <a:solidFill>
                  <a:srgbClr val="99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*C*4+j*4</a:t>
            </a:r>
            <a:endParaRPr lang="en-US" sz="2400" b="1" dirty="0">
              <a:solidFill>
                <a:srgbClr val="99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90264" y="12576"/>
            <a:ext cx="9252520" cy="6858000"/>
          </a:xfrm>
          <a:prstGeom prst="rect">
            <a:avLst/>
          </a:prstGeom>
          <a:solidFill>
            <a:sysClr val="windowText" lastClr="000000">
              <a:alpha val="56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s-IS" kern="0" smtClean="0">
              <a:solidFill>
                <a:prstClr val="white"/>
              </a:solidFill>
              <a:latin typeface="Calibri"/>
              <a:sym typeface="Gill Sans" charset="0"/>
            </a:endParaRPr>
          </a:p>
        </p:txBody>
      </p:sp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1001809887"/>
              </p:ext>
            </p:extLst>
          </p:nvPr>
        </p:nvGraphicFramePr>
        <p:xfrm>
          <a:off x="1487996" y="15954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664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Graphic spid="46" grpId="0">
        <p:bldAsOne/>
      </p:bldGraphic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i="1" dirty="0">
                <a:latin typeface="Calibri" pitchFamily="-96" charset="0"/>
              </a:rPr>
              <a:t>Element</a:t>
            </a:r>
            <a:r>
              <a:rPr lang="en-US" dirty="0">
                <a:latin typeface="Calibri" pitchFamily="-96" charset="0"/>
              </a:rPr>
              <a:t>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320088" cy="2466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  <a:p>
            <a:r>
              <a:rPr lang="en-US" dirty="0">
                <a:latin typeface="Calibri" pitchFamily="-96" charset="0"/>
              </a:rPr>
              <a:t>IA32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address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</a:t>
            </a:r>
            <a:r>
              <a:rPr lang="en-US" b="1" dirty="0" smtClean="0">
                <a:latin typeface="Courier New" pitchFamily="-96" charset="0"/>
              </a:rPr>
              <a:t>*((index+4*index)+dig)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33400" y="1241425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get_pgh_digit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index,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dig)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[index][dig];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33400" y="2792413"/>
            <a:ext cx="8001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8(%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leal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(%eax,%eax,4),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5*index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12(%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5*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index+dig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pgh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(,%eax,4),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# offset 4*(5*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index+dig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12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Allocation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Concept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Contiguously-allocated region of memory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Refer to members within structure by names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Members may be of different types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68" name="Rectangle 8"/>
          <p:cNvSpPr>
            <a:spLocks noChangeArrowheads="1"/>
          </p:cNvSpPr>
          <p:nvPr/>
        </p:nvSpPr>
        <p:spPr bwMode="auto">
          <a:xfrm>
            <a:off x="4083056" y="1196752"/>
            <a:ext cx="2191642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Memory Layout</a:t>
            </a: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  <a:endParaRPr lang="en-US" sz="2000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76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555625" y="1096981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938588" y="4293096"/>
            <a:ext cx="3365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-96" charset="0"/>
                <a:ea typeface="ＭＳ Ｐゴシック" pitchFamily="-96" charset="-128"/>
                <a:sym typeface="Gill Sans" charset="0"/>
              </a:rPr>
              <a:t>IA32 Assembly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3357555" y="4721724"/>
            <a:ext cx="5753108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val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2913063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12(%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Mem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[r+12]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val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2844" y="4307374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void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set_i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rec *r,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r-&gt;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>
          <a:xfrm>
            <a:off x="465138" y="457200"/>
            <a:ext cx="52451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7926388" cy="22098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Accessing Structure Member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Pointer indicates first byte of structure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Access elements with offsets</a:t>
            </a:r>
          </a:p>
          <a:p>
            <a:pPr lvl="1"/>
            <a:endParaRPr lang="en-US" dirty="0" smtClean="0">
              <a:latin typeface="Calibri" pitchFamily="-96" charset="0"/>
            </a:endParaRPr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5422900" y="1690021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4083056" y="1690021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867400" y="1690021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889375" y="2105946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5148282" y="2102761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  <a:endParaRPr lang="en-US" sz="2000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5638800" y="2105946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322576" name="Rectangle 16"/>
          <p:cNvSpPr>
            <a:spLocks noChangeArrowheads="1"/>
          </p:cNvSpPr>
          <p:nvPr/>
        </p:nvSpPr>
        <p:spPr bwMode="auto">
          <a:xfrm>
            <a:off x="6062663" y="208848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458537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06137" y="857232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r+12</a:t>
            </a:r>
            <a:endParaRPr lang="en-US" sz="2400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07632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2392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16285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4" grpId="0" animBg="1"/>
      <p:bldP spid="32256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3983069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12(%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Get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idx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sall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$2,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addl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8(%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ebp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#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r+idx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*4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38100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get_ap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*r,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return &amp;r-&gt;a[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idx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Arguments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+8]: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</a:p>
          <a:p>
            <a:pPr lvl="2"/>
            <a:r>
              <a:rPr lang="en-US" dirty="0" err="1" smtClean="0">
                <a:latin typeface="Calibri" pitchFamily="-96" charset="0"/>
              </a:rPr>
              <a:t>Mem</a:t>
            </a:r>
            <a:r>
              <a:rPr lang="en-US" dirty="0" smtClean="0">
                <a:latin typeface="Calibri" pitchFamily="-96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%ebp</a:t>
            </a:r>
            <a:r>
              <a:rPr lang="en-US" dirty="0" smtClean="0">
                <a:latin typeface="Calibri" pitchFamily="-96" charset="0"/>
              </a:rPr>
              <a:t>+12]: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alibri" pitchFamily="-96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857232"/>
            <a:ext cx="147508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r+idx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*4</a:t>
            </a:r>
            <a:endParaRPr lang="en-US" sz="2400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795838" y="123823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43438" y="857232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161106" y="1658938"/>
            <a:ext cx="431800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21262" y="1658938"/>
            <a:ext cx="1346200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605606" y="1658938"/>
            <a:ext cx="431800" cy="431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n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4627581" y="2074863"/>
            <a:ext cx="3333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886488" y="2071678"/>
            <a:ext cx="49051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12</a:t>
            </a:r>
            <a:endParaRPr lang="en-US" sz="2000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6377006" y="2074863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16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00869" y="2057400"/>
            <a:ext cx="4857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20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244473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a[3];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struct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rec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 *n;</a:t>
            </a:r>
            <a:endParaRPr lang="en-US" b="1" dirty="0">
              <a:solidFill>
                <a:srgbClr val="000000"/>
              </a:solidFill>
              <a:latin typeface="Courier New" pitchFamily="-96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  <a:ea typeface="ＭＳ Ｐゴシック" pitchFamily="-96" charset="-128"/>
                <a:sym typeface="Gill San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7986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 smtClean="0"/>
              <a:t>Programmer-Visible </a:t>
            </a:r>
            <a:r>
              <a:rPr lang="en-US" sz="2400" dirty="0"/>
              <a:t>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>
                <a:solidFill>
                  <a:srgbClr val="00B050"/>
                </a:solidFill>
              </a:rPr>
              <a:t>PC: Program counter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Called “</a:t>
            </a:r>
            <a:r>
              <a:rPr lang="en-US" sz="1800" b="1" dirty="0">
                <a:solidFill>
                  <a:srgbClr val="00B050"/>
                </a:solidFill>
              </a:rPr>
              <a:t>EIP</a:t>
            </a:r>
            <a:r>
              <a:rPr lang="en-US" sz="1800" dirty="0">
                <a:solidFill>
                  <a:srgbClr val="00B050"/>
                </a:solidFill>
              </a:rPr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</a:t>
            </a:r>
            <a:r>
              <a:rPr lang="en-US" sz="2000" b="1" dirty="0" smtClean="0">
                <a:solidFill>
                  <a:srgbClr val="00B050"/>
                </a:solidFill>
              </a:rPr>
              <a:t>file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</a:t>
            </a:r>
            <a:r>
              <a:rPr lang="en-US" sz="2000" b="1" dirty="0" smtClean="0">
                <a:solidFill>
                  <a:srgbClr val="00B050"/>
                </a:solidFill>
              </a:rPr>
              <a:t>codes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>
                <a:solidFill>
                  <a:srgbClr val="00B050"/>
                </a:solidFill>
              </a:rPr>
              <a:t>Byte addressable array</a:t>
            </a:r>
          </a:p>
          <a:p>
            <a:pPr marL="571500" lvl="2" indent="-165100"/>
            <a:r>
              <a:rPr lang="en-US" sz="1800" dirty="0" smtClean="0">
                <a:solidFill>
                  <a:srgbClr val="00B050"/>
                </a:solidFill>
              </a:rPr>
              <a:t>Code and user data</a:t>
            </a:r>
          </a:p>
          <a:p>
            <a:pPr marL="571500" lvl="2" indent="-165100"/>
            <a:r>
              <a:rPr lang="en-US" sz="1800" dirty="0" smtClean="0">
                <a:solidFill>
                  <a:srgbClr val="00B050"/>
                </a:solidFill>
              </a:rPr>
              <a:t>Stack to support procedures</a:t>
            </a:r>
          </a:p>
          <a:p>
            <a:pPr marL="0" indent="0"/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36008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 for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sum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0x401040 &lt;sum&gt;: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0x8b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0x5d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Total of 11 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  <p:extLst>
      <p:ext uri="{BB962C8B-B14F-4D97-AF65-F5344CB8AC3E}">
        <p14:creationId xmlns:p14="http://schemas.microsoft.com/office/powerpoint/2010/main" val="192174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0x80483ca:  03 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Similar to expression: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+= y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More precisely: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+= ebp[2]</a:t>
            </a:r>
          </a:p>
        </p:txBody>
      </p:sp>
    </p:spTree>
    <p:extLst>
      <p:ext uri="{BB962C8B-B14F-4D97-AF65-F5344CB8AC3E}">
        <p14:creationId xmlns:p14="http://schemas.microsoft.com/office/powerpoint/2010/main" val="42052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  <p:bldP spid="1525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smtClean="0"/>
              <a:t>complete executable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080483c4 &lt;sum&gt;: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80483c4:  55        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80483c5:  89 e5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80483c7:  8b 45 0c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0xc(%ebp),%eax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80483ca:  03 45 08  add    0x8(%ebp),%eax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80483cd:  5d        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80483ce:  c3        ret </a:t>
            </a:r>
            <a:endParaRPr lang="en-US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32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Dump of assembler code for function sum: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0x080483c4 &lt;sum+0&gt;:     push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0x080483c5 &lt;sum+1&gt;: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0x080483c7 &lt;sum+3&gt;: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0xc(%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0x080483ca &lt;sum+6&gt;:     add    0x8(%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0x080483cd &lt;sum+9&gt;:     pop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0x080483ce &lt;sum+10&gt;:    ret</a:t>
            </a:r>
            <a:endParaRPr lang="en-US" b="1" i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0x401040: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0xc3</a:t>
            </a:r>
          </a:p>
        </p:txBody>
      </p:sp>
    </p:spTree>
    <p:extLst>
      <p:ext uri="{BB962C8B-B14F-4D97-AF65-F5344CB8AC3E}">
        <p14:creationId xmlns:p14="http://schemas.microsoft.com/office/powerpoint/2010/main" val="4023400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So what is assembly really?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2052" name="Picture 4" descr="http://www.seriouswheels.com/pics-def/Ferrari-Enzo-Engine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649144" cy="42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4.bp.blogspot.com/_OAFEcC-1RdU/TAvt-u3A-5I/AAAAAAAAAOg/yBUMwoFjr9A/s1600/ferrari-360-spider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39"/>
            <a:ext cx="5649144" cy="42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Registers, operands, move operation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1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eax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bp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bh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bl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16-bit virtual registers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stack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Origin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2655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/>
              <a:t>Moving Data: IA32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4 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</a:rPr>
              <a:t>movl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Imm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Mem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Calibri" pitchFamily="34" charset="0"/>
              </a:rPr>
              <a:t>Reg</a:t>
            </a:r>
            <a:endParaRPr lang="en-US" sz="2400" b="1" i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</a:rPr>
              <a:t>Dest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,(%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Calibri" pitchFamily="34" charset="0"/>
              </a:rPr>
              <a:t>Src,Dest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8" name="Picture 4" descr="http://indulgy.net/WE/CB/w6/futurefuturisticonestepclosertotelepathywithbcitechnolog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412776"/>
            <a:ext cx="494665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&quot;No&quot; Symbol 1"/>
          <p:cNvSpPr/>
          <p:nvPr/>
        </p:nvSpPr>
        <p:spPr bwMode="auto">
          <a:xfrm>
            <a:off x="2051720" y="1412776"/>
            <a:ext cx="4680520" cy="4464496"/>
          </a:xfrm>
          <a:prstGeom prst="noSmoking">
            <a:avLst>
              <a:gd name="adj" fmla="val 5268"/>
            </a:avLst>
          </a:prstGeom>
          <a:gradFill>
            <a:gsLst>
              <a:gs pos="0">
                <a:srgbClr val="C00000"/>
              </a:gs>
              <a:gs pos="0">
                <a:srgbClr val="66008F"/>
              </a:gs>
              <a:gs pos="0">
                <a:srgbClr val="C00000"/>
              </a:gs>
              <a:gs pos="54000">
                <a:srgbClr val="FF0000"/>
              </a:gs>
              <a:gs pos="92000">
                <a:srgbClr val="FF8200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C00000">
                <a:alpha val="82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movl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swap(int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esp,%ebp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8(%ebp),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12(%ebp),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2422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swap(int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1000" y="1066800"/>
            <a:ext cx="36576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esp,%ebp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pushl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 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8(%ebp),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ebx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popl</a:t>
            </a: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%</a:t>
            </a:r>
            <a:r>
              <a:rPr lang="en-US" sz="2000" b="1" dirty="0" err="1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ebp</a:t>
            </a:r>
            <a:endParaRPr lang="en-US" sz="2000" b="1" dirty="0">
              <a:solidFill>
                <a:srgbClr val="3333CC">
                  <a:lumMod val="60000"/>
                  <a:lumOff val="40000"/>
                </a:srgbClr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sz="20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ourier New" pitchFamily="49" charset="0"/>
              </a:rPr>
              <a:t>	ret</a:t>
            </a: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CC">
                    <a:lumMod val="60000"/>
                    <a:lumOff val="40000"/>
                  </a:srgbClr>
                </a:solidFill>
                <a:latin typeface="Calibri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7892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void swap(int *xp, int *yp)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int t0 = *xp;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int t1 = *yp;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*xp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*yp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(in memory)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Register	Value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t0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tabLst>
                <a:tab pos="12065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t1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914400"/>
            <a:ext cx="3311024" cy="3355419"/>
            <a:chOff x="5257800" y="914400"/>
            <a:chExt cx="3311024" cy="3355419"/>
          </a:xfrm>
        </p:grpSpPr>
        <p:grpSp>
          <p:nvGrpSpPr>
            <p:cNvPr id="25" name="Group 24"/>
            <p:cNvGrpSpPr/>
            <p:nvPr/>
          </p:nvGrpSpPr>
          <p:grpSpPr>
            <a:xfrm>
              <a:off x="5257800" y="914400"/>
              <a:ext cx="3305175" cy="3352800"/>
              <a:chOff x="5257800" y="914400"/>
              <a:chExt cx="3305175" cy="3352800"/>
            </a:xfrm>
          </p:grpSpPr>
          <p:sp>
            <p:nvSpPr>
              <p:cNvPr id="160776" name="Rectangle 8"/>
              <p:cNvSpPr>
                <a:spLocks noChangeArrowheads="1"/>
              </p:cNvSpPr>
              <p:nvPr/>
            </p:nvSpPr>
            <p:spPr bwMode="auto">
              <a:xfrm>
                <a:off x="6172200" y="2362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yp</a:t>
                </a:r>
              </a:p>
            </p:txBody>
          </p:sp>
          <p:sp>
            <p:nvSpPr>
              <p:cNvPr id="160777" name="Rectangle 9"/>
              <p:cNvSpPr>
                <a:spLocks noChangeArrowheads="1"/>
              </p:cNvSpPr>
              <p:nvPr/>
            </p:nvSpPr>
            <p:spPr bwMode="auto">
              <a:xfrm>
                <a:off x="6172200" y="2743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xp</a:t>
                </a:r>
              </a:p>
            </p:txBody>
          </p:sp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 err="1">
                    <a:solidFill>
                      <a:srgbClr val="000000"/>
                    </a:solidFill>
                    <a:latin typeface="Calibri" pitchFamily="34" charset="0"/>
                  </a:rPr>
                  <a:t>Rtn</a:t>
                </a: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alibri" pitchFamily="34" charset="0"/>
                  </a:rPr>
                  <a:t>adr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6172200" y="3505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Old 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ebp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 flipH="1">
                <a:off x="7239000" y="3690938"/>
                <a:ext cx="457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7832725" y="3519488"/>
                <a:ext cx="730250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ebp</a:t>
                </a:r>
                <a:endParaRPr lang="en-US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60782" name="Text Box 14"/>
              <p:cNvSpPr txBox="1">
                <a:spLocks noChangeArrowheads="1"/>
              </p:cNvSpPr>
              <p:nvPr/>
            </p:nvSpPr>
            <p:spPr bwMode="auto">
              <a:xfrm>
                <a:off x="5638800" y="3505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0 </a:t>
                </a:r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>
                <a:off x="5638800" y="3124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4 </a:t>
                </a: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>
                <a:off x="5638800" y="2743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 8 </a:t>
                </a:r>
              </a:p>
            </p:txBody>
          </p:sp>
          <p:sp>
            <p:nvSpPr>
              <p:cNvPr id="160785" name="Text Box 17"/>
              <p:cNvSpPr txBox="1">
                <a:spLocks noChangeArrowheads="1"/>
              </p:cNvSpPr>
              <p:nvPr/>
            </p:nvSpPr>
            <p:spPr bwMode="auto">
              <a:xfrm>
                <a:off x="5638800" y="2362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12 </a:t>
                </a:r>
              </a:p>
            </p:txBody>
          </p:sp>
          <p:sp>
            <p:nvSpPr>
              <p:cNvPr id="160786" name="Text Box 18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769938" cy="3698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Offset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6172200" y="914400"/>
                <a:ext cx="1066800" cy="1447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•</a:t>
                </a:r>
                <a:endParaRPr lang="en-US" b="1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60788" name="Rectangle 20"/>
              <p:cNvSpPr>
                <a:spLocks noChangeArrowheads="1"/>
              </p:cNvSpPr>
              <p:nvPr/>
            </p:nvSpPr>
            <p:spPr bwMode="auto">
              <a:xfrm>
                <a:off x="6172200" y="3886200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Old %</a:t>
                </a:r>
                <a:r>
                  <a:rPr lang="en-US" b="1" dirty="0" err="1">
                    <a:solidFill>
                      <a:srgbClr val="000000"/>
                    </a:solidFill>
                    <a:latin typeface="Courier New" pitchFamily="49" charset="0"/>
                  </a:rPr>
                  <a:t>ebx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0789" name="Text Box 21"/>
              <p:cNvSpPr txBox="1">
                <a:spLocks noChangeArrowheads="1"/>
              </p:cNvSpPr>
              <p:nvPr/>
            </p:nvSpPr>
            <p:spPr bwMode="auto">
              <a:xfrm>
                <a:off x="5638800" y="3886200"/>
                <a:ext cx="593725" cy="3667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-4 </a:t>
                </a:r>
              </a:p>
            </p:txBody>
          </p:sp>
        </p:grp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7239000" y="40719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7832725" y="3900487"/>
              <a:ext cx="73609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9556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6166" name="Text Box 38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ecx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19840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7184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edx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7215" name="Rectangle 63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9911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Why study assembly?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grpSp>
        <p:nvGrpSpPr>
          <p:cNvPr id="6" name="Group 5"/>
          <p:cNvGrpSpPr/>
          <p:nvPr/>
        </p:nvGrpSpPr>
        <p:grpSpPr>
          <a:xfrm>
            <a:off x="1259632" y="1340768"/>
            <a:ext cx="6885916" cy="6221594"/>
            <a:chOff x="1259632" y="1340768"/>
            <a:chExt cx="6885916" cy="6221594"/>
          </a:xfrm>
        </p:grpSpPr>
        <p:pic>
          <p:nvPicPr>
            <p:cNvPr id="4" name="Picture 10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6885916" cy="622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456662">
              <a:off x="6343845" y="2626468"/>
              <a:ext cx="1224136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s-IS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mainframe$</a:t>
              </a:r>
              <a:endParaRPr lang="en-US" sz="12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4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38912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23468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0280" name="Rectangle 56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254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</a:rPr>
                <a:t>esp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1447800" y="15240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4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334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334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83352" name="Rectangle 56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17855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362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743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124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Rtn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itchFamily="34" charset="0"/>
              </a:rPr>
              <a:t>adr</a:t>
            </a: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505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733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730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%ebp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505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124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743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362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1905000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Offset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6553200" y="3886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019800" y="3886200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-4 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457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838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219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600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19812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164068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4572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8524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24777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64306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03835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43363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828925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224213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619500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 </a:t>
            </a:r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7696200" y="4014788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0x100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362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743200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18436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0x124</a:t>
            </a:r>
          </a:p>
        </p:txBody>
      </p:sp>
      <p:sp>
        <p:nvSpPr>
          <p:cNvPr id="18436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0x104</a:t>
            </a:r>
          </a:p>
        </p:txBody>
      </p:sp>
      <p:sp>
        <p:nvSpPr>
          <p:cNvPr id="184374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8436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98463" algn="l"/>
                <a:tab pos="1201738" algn="l"/>
                <a:tab pos="33702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</p:spTree>
    <p:extLst>
      <p:ext uri="{BB962C8B-B14F-4D97-AF65-F5344CB8AC3E}">
        <p14:creationId xmlns:p14="http://schemas.microsoft.com/office/powerpoint/2010/main" val="671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tabLst>
                <a:tab pos="1206500" algn="l"/>
                <a:tab pos="3657600" algn="l"/>
              </a:tabLst>
            </a:pPr>
            <a:r>
              <a:rPr lang="en-US" sz="2000" dirty="0"/>
              <a:t>Unlikely you’d use </a:t>
            </a:r>
            <a:r>
              <a:rPr lang="en-US" sz="2000" b="1" dirty="0">
                <a:latin typeface="Courier New" pitchFamily="49" charset="0"/>
              </a:rPr>
              <a:t>%</a:t>
            </a:r>
            <a:r>
              <a:rPr lang="en-US" sz="2000" b="1" dirty="0" err="1">
                <a:latin typeface="Courier New" pitchFamily="49" charset="0"/>
              </a:rPr>
              <a:t>ebp</a:t>
            </a:r>
            <a:r>
              <a:rPr lang="en-US" sz="2000" b="0" dirty="0"/>
              <a:t>,</a:t>
            </a:r>
            <a:r>
              <a:rPr lang="en-US" sz="2000" dirty="0"/>
              <a:t> either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  <p:pic>
        <p:nvPicPr>
          <p:cNvPr id="2050" name="Picture 2" descr="https://fbcdn-sphotos-b-a.akamaihd.net/hphotos-ak-ash4/1426440_10152046390224293_153042793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2237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181100" y="4779963"/>
            <a:ext cx="64516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181100" y="2933700"/>
            <a:ext cx="64516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Data Representations: IA32 + x86-64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Bytes)</a:t>
            </a:r>
          </a:p>
          <a:p>
            <a:pPr marL="0" lvl="1" indent="0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  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Generic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32-bit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4	4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1	1	1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2	2	2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4	4	4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8	8	8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8	10/12	16</a:t>
            </a:r>
          </a:p>
          <a:p>
            <a:pPr marL="838200" lvl="2"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 *	4	4	8</a:t>
            </a:r>
          </a:p>
          <a:p>
            <a:pPr marL="1181100" lvl="3">
              <a:spcBef>
                <a:spcPts val="100"/>
              </a:spcBef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>
                <a:solidFill>
                  <a:srgbClr val="999999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Or any other pointer</a:t>
            </a:r>
            <a:endParaRPr lang="en-US" dirty="0">
              <a:solidFill>
                <a:srgbClr val="999999"/>
              </a:solidFill>
              <a:latin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0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</a:t>
            </a:r>
            <a:r>
              <a:rPr lang="en-US" sz="2000" b="1" dirty="0" smtClean="0">
                <a:solidFill>
                  <a:srgbClr val="00B050"/>
                </a:solidFill>
              </a:rPr>
              <a:t>file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4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Complete </a:t>
            </a:r>
            <a:r>
              <a:rPr lang="en-US" dirty="0"/>
              <a:t>addressing </a:t>
            </a:r>
            <a:r>
              <a:rPr lang="en-US" dirty="0" smtClean="0"/>
              <a:t>mode and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/>
              <a:t>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43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Unlikely you’d use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S: 	Scale: 1, 2, 4, or 8 (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 dirty="0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986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One reason: Reverse engineering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 smtClean="0"/>
          </a:p>
          <a:p>
            <a:r>
              <a:rPr lang="is-IS" dirty="0" smtClean="0"/>
              <a:t>Can we track what that malware actually does?</a:t>
            </a:r>
          </a:p>
          <a:p>
            <a:pPr lvl="1"/>
            <a:r>
              <a:rPr lang="is-IS" dirty="0" smtClean="0"/>
              <a:t>Great money!</a:t>
            </a:r>
          </a:p>
          <a:p>
            <a:endParaRPr lang="is-IS" dirty="0" smtClean="0"/>
          </a:p>
        </p:txBody>
      </p:sp>
      <p:pic>
        <p:nvPicPr>
          <p:cNvPr id="1026" name="Picture 2" descr="http://www.crowdfundingguide.com/wp-content/uploads/2013/10/Cat-With-Rubiks-Cube-60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03747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0x7000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0x0200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228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(%eax,%eax,2), %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;t &lt;-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sz="2400" b="1" dirty="0">
              <a:solidFill>
                <a:srgbClr val="000000"/>
              </a:solidFill>
              <a:ea typeface="Lucida Grande" charset="0"/>
              <a:cs typeface="Lucida Grande" charset="0"/>
              <a:sym typeface="Arial Narro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228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26091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799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9814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</a:t>
            </a:r>
            <a:r>
              <a:rPr lang="en-US" dirty="0" smtClean="0"/>
              <a:t>the chapter from CSAPP for </a:t>
            </a:r>
            <a:r>
              <a:rPr lang="en-US" dirty="0"/>
              <a:t>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89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 sz="2400" b="1">
              <a:solidFill>
                <a:srgbClr val="000000"/>
              </a:solidFill>
              <a:ea typeface="Lucida Grande" charset="0"/>
              <a:cs typeface="Lucida Grande" charset="0"/>
              <a:sym typeface="Arial Narro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0971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7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*= 16 (t4)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8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</a:t>
            </a:r>
            <a:r>
              <a:rPr lang="en-US" sz="2000" b="1" dirty="0" smtClean="0">
                <a:solidFill>
                  <a:srgbClr val="00B050"/>
                </a:solidFill>
              </a:rPr>
              <a:t>file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Motivation: The Turing Machine!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hlinkClick r:id="rId2"/>
              </a:rPr>
              <a:t>http://www.youtube.com/watch?v=cYw2ewoO6c4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617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Control: </a:t>
            </a:r>
            <a:r>
              <a:rPr lang="en-US" dirty="0" err="1" smtClean="0"/>
              <a:t>Conditon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1247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/>
              <a:t>Information about currently executing program</a:t>
            </a:r>
          </a:p>
          <a:p>
            <a:pPr marL="552450" lvl="1"/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r>
              <a:rPr lang="en-US"/>
              <a:t>,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)</a:t>
            </a:r>
          </a:p>
          <a:p>
            <a:pPr marL="552450" lvl="1"/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  <a:r>
              <a:rPr lang="en-US"/>
              <a:t>, … )</a:t>
            </a:r>
          </a:p>
          <a:p>
            <a:pPr marL="552450" lvl="1"/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C00000"/>
                </a:solidFill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4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Implicitly </a:t>
            </a:r>
            <a:r>
              <a:rPr lang="en-US" dirty="0"/>
              <a:t>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dirty="0"/>
              <a:t>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9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57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51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SetX Instructions</a:t>
            </a:r>
          </a:p>
          <a:p>
            <a:pPr marL="552450" lvl="1"/>
            <a:r>
              <a:rPr lang="en-US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3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23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branches and moves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22874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41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.L6</a:t>
            </a:r>
            <a:endParaRPr lang="en-US" sz="42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4200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sz="42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.L6:</a:t>
            </a:r>
            <a:endParaRPr lang="en-US" sz="42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.L7:</a:t>
            </a:r>
            <a:endParaRPr lang="en-US" sz="42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</a:p>
        </p:txBody>
      </p:sp>
    </p:spTree>
    <p:extLst>
      <p:ext uri="{BB962C8B-B14F-4D97-AF65-F5344CB8AC3E}">
        <p14:creationId xmlns:p14="http://schemas.microsoft.com/office/powerpoint/2010/main" val="191308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14" grpId="0" animBg="1"/>
      <p:bldP spid="43015" grpId="0"/>
      <p:bldP spid="43016" grpId="0" animBg="1"/>
      <p:bldP spid="43017" grpId="0"/>
      <p:bldP spid="43018" grpId="0" animBg="1"/>
      <p:bldP spid="43019" grpId="0"/>
      <p:bldP spid="43020" grpId="0" animBg="1"/>
      <p:bldP spid="43021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524000" y="1409700"/>
            <a:ext cx="19050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Processors: Overview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05000" y="1409700"/>
            <a:ext cx="15240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582021" y="4937125"/>
            <a:ext cx="184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X86-64 / EM64t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81200" y="2305050"/>
            <a:ext cx="1518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X86-32/IA32</a:t>
            </a: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8086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386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486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MMX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III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</a:t>
            </a:r>
          </a:p>
          <a:p>
            <a:pPr eaLnBrk="0" fontAlgn="base" hangingPunct="0">
              <a:spcBef>
                <a:spcPts val="16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Pentium 4F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Core 2 Duo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Core i7</a:t>
            </a: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IA: 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MMX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rgbClr val="000000"/>
                </a:solidFill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0000"/>
                </a:solidFill>
                <a:latin typeface="Calibri" pitchFamily="34" charset="0"/>
              </a:rPr>
              <a:t>SSE4</a:t>
            </a:r>
          </a:p>
        </p:txBody>
      </p:sp>
    </p:spTree>
    <p:extLst>
      <p:ext uri="{BB962C8B-B14F-4D97-AF65-F5344CB8AC3E}">
        <p14:creationId xmlns:p14="http://schemas.microsoft.com/office/powerpoint/2010/main" val="41321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 dirty="0"/>
              <a:t>C allows “</a:t>
            </a:r>
            <a:r>
              <a:rPr lang="en-US" dirty="0" err="1"/>
              <a:t>goto</a:t>
            </a:r>
            <a:r>
              <a:rPr lang="en-US" dirty="0"/>
              <a:t>” as means of 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r>
              <a:rPr lang="en-US" dirty="0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  <p:pic>
        <p:nvPicPr>
          <p:cNvPr id="4098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4039989" y="5694026"/>
            <a:ext cx="1076722" cy="10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851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GO TO statements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gammon.com.au/images/Arduino/goto_mor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01" y="1411271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hp.net/manual/en/images/0baa1b9fae6aec55bbb73037f3016001-xkcd-go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394"/>
            <a:ext cx="704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memegenerator.net/instances/400x/265310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1271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60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84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69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.L6</a:t>
              </a:r>
              <a:endParaRPr lang="en-US" sz="42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sz="4200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.L6: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b="1" dirty="0" err="1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.L7:</a:t>
              </a:r>
              <a:endParaRPr lang="en-US" sz="4200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ret</a:t>
              </a: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 b="1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691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1931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  <p:pic>
        <p:nvPicPr>
          <p:cNvPr id="10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497439" y="1340768"/>
            <a:ext cx="450825" cy="43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91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62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sz="4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pic>
        <p:nvPicPr>
          <p:cNvPr id="1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5580113" y="1134432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3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685800" y="572770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 result += x &amp; 0x1;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pic>
        <p:nvPicPr>
          <p:cNvPr id="1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332172" y="1298418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17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</a:t>
            </a:r>
            <a:r>
              <a:rPr lang="en-US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addressing”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Capable of running Unix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32-bit </a:t>
            </a:r>
            <a:r>
              <a:rPr lang="en-US" dirty="0"/>
              <a:t>Linux/</a:t>
            </a:r>
            <a:r>
              <a:rPr lang="en-US" dirty="0" err="1"/>
              <a:t>gcc</a:t>
            </a:r>
            <a:r>
              <a:rPr lang="en-US" dirty="0"/>
              <a:t> uses no instructions introduced in later </a:t>
            </a:r>
            <a:r>
              <a:rPr lang="en-US" dirty="0" smtClean="0"/>
              <a:t>models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Our shark machines</a:t>
            </a:r>
          </a:p>
        </p:txBody>
      </p:sp>
    </p:spTree>
    <p:extLst>
      <p:ext uri="{BB962C8B-B14F-4D97-AF65-F5344CB8AC3E}">
        <p14:creationId xmlns:p14="http://schemas.microsoft.com/office/powerpoint/2010/main" val="3512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13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4419600" y="4697387"/>
            <a:ext cx="374175" cy="35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61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</a:t>
            </a:r>
            <a:r>
              <a:rPr lang="en-US" dirty="0" smtClean="0"/>
              <a:t>to other versions?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66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4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For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400" i="1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while (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Test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Body</a:t>
            </a:r>
            <a:endParaRPr lang="en-US" sz="2400" i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While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11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Update </a:t>
            </a: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400" i="1">
                <a:solidFill>
                  <a:srgbClr val="000000"/>
                </a:solidFill>
                <a:latin typeface="Gill Sans" charset="0"/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General Form</a:t>
            </a:r>
          </a:p>
          <a:p>
            <a:pPr marL="223838" indent="-223838" algn="ctr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Update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Body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6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for (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For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while (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Test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) {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Body</a:t>
            </a:r>
            <a:endParaRPr lang="en-US" sz="2000" i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sym typeface="Gill Sans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fontAlgn="base">
              <a:spcBef>
                <a:spcPct val="3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sym typeface="Gill Sans" charset="0"/>
              </a:rPr>
              <a:t>While Version</a:t>
            </a:r>
          </a:p>
          <a:p>
            <a:pPr marL="223838" indent="-223838" defTabSz="89535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while(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  <a:sym typeface="Gill Sans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rgbClr val="000000"/>
              </a:solidFill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rgbClr val="000000"/>
                </a:solidFill>
                <a:latin typeface="Gill Sans" charset="0"/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rgbClr val="000000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rgbClr val="000000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rgbClr val="0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5148064" y="620688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59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</a:t>
            </a: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fontAlgn="base">
              <a:spcBef>
                <a:spcPts val="863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!</a:t>
            </a:r>
            <a:r>
              <a:rPr lang="en-US" i="1" dirty="0">
                <a:solidFill>
                  <a:srgbClr val="000000"/>
                </a:solidFill>
                <a:sym typeface="Gill Sans" charset="0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sym typeface="Gill Sans" charset="0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1" name="Picture 2" descr="http://img1.etsystatic.com/042/0/5669785/il_340x270.551843539_csp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" r="12639"/>
          <a:stretch/>
        </p:blipFill>
        <p:spPr bwMode="auto">
          <a:xfrm>
            <a:off x="6536985" y="1047362"/>
            <a:ext cx="504056" cy="4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00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6243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</a:t>
            </a:r>
            <a:r>
              <a:rPr lang="en-US" sz="1800" b="1" dirty="0">
                <a:solidFill>
                  <a:srgbClr val="0070C0"/>
                </a:solidFill>
              </a:rPr>
              <a:t>EIP</a:t>
            </a:r>
            <a:r>
              <a:rPr lang="en-US" sz="1800" dirty="0"/>
              <a:t>” (IA32)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Register </a:t>
            </a:r>
            <a:r>
              <a:rPr lang="en-US" sz="2000" b="1" dirty="0" smtClean="0">
                <a:solidFill>
                  <a:srgbClr val="00B050"/>
                </a:solidFill>
              </a:rPr>
              <a:t>file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>
                <a:solidFill>
                  <a:srgbClr val="00B050"/>
                </a:solidFill>
              </a:rPr>
              <a:t>Condition </a:t>
            </a:r>
            <a:r>
              <a:rPr lang="en-US" sz="2000" b="1" dirty="0" smtClean="0">
                <a:solidFill>
                  <a:srgbClr val="00B050"/>
                </a:solidFill>
              </a:rPr>
              <a:t>codes</a:t>
            </a:r>
            <a:endParaRPr lang="en-US" sz="2000" b="1" dirty="0">
              <a:solidFill>
                <a:srgbClr val="00B050"/>
              </a:solidFill>
            </a:endParaRP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Store status information about most recent arithmetic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>
                <a:solidFill>
                  <a:srgbClr val="00B050"/>
                </a:solidFill>
              </a:rPr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371600" cy="7620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362200" y="2286000"/>
            <a:ext cx="1371600" cy="685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Condition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95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  <a:p>
            <a:pPr marL="552450" lvl="1"/>
            <a:r>
              <a:rPr lang="en-US" dirty="0"/>
              <a:t>Complete addressing mode, address computation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Arithmetic </a:t>
            </a:r>
            <a:r>
              <a:rPr lang="en-US" dirty="0" smtClean="0"/>
              <a:t>operations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  <a:p>
            <a:r>
              <a:rPr lang="en-US" dirty="0" smtClean="0"/>
              <a:t>Coming up!</a:t>
            </a:r>
            <a:endParaRPr lang="en-US" dirty="0"/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  <p:extLst>
      <p:ext uri="{BB962C8B-B14F-4D97-AF65-F5344CB8AC3E}">
        <p14:creationId xmlns:p14="http://schemas.microsoft.com/office/powerpoint/2010/main" val="2210105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discoverdesign.org/files/imagecache/slideshow_full/casestudies/images/loc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6986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524000"/>
          </a:xfrm>
        </p:spPr>
        <p:txBody>
          <a:bodyPr/>
          <a:lstStyle/>
          <a:p>
            <a:pPr algn="ctr"/>
            <a:r>
              <a:rPr lang="is-IS" sz="5400" dirty="0" smtClean="0"/>
              <a:t>Memory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376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903686"/>
          <a:ext cx="82296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 bwMode="auto">
          <a:xfrm>
            <a:off x="664029" y="83457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 smtClean="0">
                <a:solidFill>
                  <a:srgbClr val="000000"/>
                </a:solidFill>
              </a:rPr>
              <a:t>Memory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8638"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dn2.www.babble.com/wp-content/uploads/2013/09/lock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1447800"/>
            <a:ext cx="9144000" cy="23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400" b="1" dirty="0" smtClean="0">
                <a:solidFill>
                  <a:srgbClr val="FFFFFF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400" b="1" dirty="0">
              <a:solidFill>
                <a:srgbClr val="FFFF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381000" y="5330371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 smtClean="0">
                <a:solidFill>
                  <a:srgbClr val="000000"/>
                </a:solidFill>
              </a:rPr>
              <a:t>Address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 bwMode="auto">
          <a:xfrm>
            <a:off x="6172200" y="4682671"/>
            <a:ext cx="318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2400" kern="0" dirty="0" smtClean="0">
                <a:solidFill>
                  <a:srgbClr val="000000"/>
                </a:solidFill>
              </a:rPr>
              <a:t>Memory manager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87435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32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36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" dur="2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0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0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accel="32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36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53" presetClass="exit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7" dur="250"/>
                                            <p:tgtEl>
                                              <p:spTgt spid="30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Parallel operations on 1, 2, and 4-byte data, both integer &amp; FP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Linux/GCC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Two major steps: 1) support 32-bit 386.  2) support 64-bit x86-64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16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 bwMode="auto">
          <a:xfrm>
            <a:off x="685800" y="762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 smtClean="0">
                <a:solidFill>
                  <a:srgbClr val="000000"/>
                </a:solidFill>
              </a:rPr>
              <a:t>Memory</a:t>
            </a:r>
            <a:endParaRPr lang="en-US" sz="5400" kern="0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381000" y="5330371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algn="ctr"/>
            <a:r>
              <a:rPr lang="is-IS" sz="5400" kern="0" dirty="0" smtClean="0">
                <a:solidFill>
                  <a:srgbClr val="000000"/>
                </a:solidFill>
              </a:rPr>
              <a:t>Address</a:t>
            </a:r>
            <a:endParaRPr lang="en-US" sz="5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486400" y="4343400"/>
            <a:ext cx="1046246" cy="686812"/>
            <a:chOff x="5508349" y="4375816"/>
            <a:chExt cx="1046246" cy="686812"/>
          </a:xfrm>
        </p:grpSpPr>
        <p:pic>
          <p:nvPicPr>
            <p:cNvPr id="26" name="Content Placeholder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663" y="4375816"/>
              <a:ext cx="1028932" cy="68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Rectangle 26"/>
            <p:cNvSpPr/>
            <p:nvPr/>
          </p:nvSpPr>
          <p:spPr>
            <a:xfrm rot="991071">
              <a:off x="5508349" y="4540979"/>
              <a:ext cx="922047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2400" b="1" dirty="0" smtClean="0">
                  <a:solidFill>
                    <a:srgbClr val="FFFF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9000</a:t>
              </a:r>
              <a:endParaRPr lang="en-US" sz="3600" b="1" dirty="0">
                <a:solidFill>
                  <a:srgbClr val="FFFF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I: Storing data in memory</a:t>
            </a:r>
            <a:endParaRPr lang="en-US" dirty="0"/>
          </a:p>
        </p:txBody>
      </p:sp>
      <p:pic>
        <p:nvPicPr>
          <p:cNvPr id="4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80159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508349" y="4375816"/>
            <a:ext cx="1046246" cy="686812"/>
            <a:chOff x="5508349" y="4375816"/>
            <a:chExt cx="1046246" cy="686812"/>
          </a:xfrm>
        </p:grpSpPr>
        <p:pic>
          <p:nvPicPr>
            <p:cNvPr id="22" name="Content Placeholder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663" y="4375816"/>
              <a:ext cx="1028932" cy="68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Rectangle 22"/>
            <p:cNvSpPr/>
            <p:nvPr/>
          </p:nvSpPr>
          <p:spPr>
            <a:xfrm rot="991071">
              <a:off x="5508349" y="4540979"/>
              <a:ext cx="922047" cy="46166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s-IS" sz="2400" b="1" dirty="0" smtClean="0">
                  <a:solidFill>
                    <a:srgbClr val="FFFF0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9000</a:t>
              </a:r>
              <a:endParaRPr lang="en-US" sz="3600" b="1" dirty="0">
                <a:solidFill>
                  <a:srgbClr val="FFFF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347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10955 -0.36574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18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381000" y="3481082"/>
          <a:ext cx="2057400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eax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???</a:t>
                      </a:r>
                      <a:endParaRPr lang="en-US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ecx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1301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II: Retrieving data from memory</a:t>
            </a:r>
            <a:endParaRPr lang="en-US" dirty="0"/>
          </a:p>
        </p:txBody>
      </p:sp>
      <p:pic>
        <p:nvPicPr>
          <p:cNvPr id="4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590800" cy="22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2" y="4114573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6" y="2030256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56" y="201120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61" y="4153762"/>
            <a:ext cx="867585" cy="879681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00050" y="3464545"/>
          <a:ext cx="2057400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eax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FFFF00"/>
                          </a:solidFill>
                        </a:rPr>
                        <a:t>9000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%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ecx</a:t>
                      </a:r>
                      <a:endParaRPr lang="en-US" sz="1800" b="1" dirty="0" smtClean="0">
                        <a:solidFill>
                          <a:srgbClr val="00B050"/>
                        </a:solidFill>
                        <a:latin typeface="Courier New" pitchFamily="49" charset="0"/>
                        <a:ea typeface="ＭＳ Ｐゴシック" pitchFamily="-96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1301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67100" y="6273224"/>
            <a:ext cx="541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i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o</a:t>
            </a:r>
            <a:r>
              <a:rPr lang="en-US" sz="3200" b="1" i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r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ecx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,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68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75 0.32894 " pathEditMode="relative" rAng="0" ptsTypes="AA">
                                      <p:cBhvr>
                                        <p:cTn id="29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21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III: Pointers to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82267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movl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1301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%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eax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35978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</a:t>
            </a:r>
            <a:r>
              <a:rPr lang="en-US" sz="3200" b="1" dirty="0" err="1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ov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    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), 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15" name="Picture 4" descr="http://www.ehospitalitytimes.com/wp-content/uploads/hotel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2" y="4114573"/>
            <a:ext cx="1066800" cy="9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87" y="1794935"/>
            <a:ext cx="914400" cy="8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025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29474"/>
            <a:ext cx="867585" cy="8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89151E-6 L 0.6592 0.33009 " pathEditMode="relative" rAng="0" ptsTypes="AA">
                                      <p:cBhvr>
                                        <p:cTn id="29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51" y="16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3200" i="1" dirty="0" smtClean="0">
                <a:solidFill>
                  <a:srgbClr val="FF0000"/>
                </a:solidFill>
              </a:rPr>
              <a:t>Note: </a:t>
            </a:r>
            <a:r>
              <a:rPr lang="is-IS" sz="3200" dirty="0" smtClean="0"/>
              <a:t>Copying pointers does not copy contents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95775" y="18288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is-I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nt *a, *b;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 =    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</a:t>
            </a:r>
            <a:r>
              <a:rPr lang="is-IS" sz="32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is-IS" sz="32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   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3200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417249"/>
            <a:ext cx="1143000" cy="101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25374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 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5275" y="51986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 smtClean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*b = *a;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32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68" y="2553567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33875" y="4572000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3200" b="1" dirty="0">
                <a:solidFill>
                  <a:srgbClr val="FF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 = a;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42993"/>
            <a:ext cx="719137" cy="56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0257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6624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2" y="2036624"/>
            <a:ext cx="761088" cy="57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6" y="3878404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38" y="3916504"/>
            <a:ext cx="1038532" cy="91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44444E-6 L 0.02326 0.04931 C 0.0283 0.06042 0.03559 0.06667 0.04323 0.06667 C 0.05191 0.06667 0.05885 0.06042 0.06389 0.04931 L 0.0875 -4.44444E-6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6" grpId="0"/>
      <p:bldP spid="16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But how does one create a „key“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In the course so far, we have used </a:t>
            </a:r>
            <a:r>
              <a:rPr lang="is-IS" dirty="0" smtClean="0">
                <a:solidFill>
                  <a:srgbClr val="0070C0"/>
                </a:solidFill>
              </a:rPr>
              <a:t>local and static variables</a:t>
            </a:r>
            <a:r>
              <a:rPr lang="is-IS" dirty="0" smtClean="0"/>
              <a:t>.</a:t>
            </a:r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endParaRPr lang="is-IS" dirty="0" smtClean="0"/>
          </a:p>
          <a:p>
            <a:endParaRPr lang="is-IS" dirty="0"/>
          </a:p>
          <a:p>
            <a:r>
              <a:rPr lang="is-IS" dirty="0" smtClean="0"/>
              <a:t>Local variables are allocated memory on the </a:t>
            </a:r>
            <a:r>
              <a:rPr lang="is-IS" dirty="0" smtClean="0">
                <a:solidFill>
                  <a:srgbClr val="0070C0"/>
                </a:solidFill>
              </a:rPr>
              <a:t>stack</a:t>
            </a:r>
          </a:p>
          <a:p>
            <a:pPr lvl="1"/>
            <a:r>
              <a:rPr lang="is-IS" dirty="0" smtClean="0"/>
              <a:t>The stack is a </a:t>
            </a:r>
            <a:r>
              <a:rPr lang="is-IS" b="1" dirty="0" smtClean="0"/>
              <a:t>portion </a:t>
            </a:r>
            <a:r>
              <a:rPr lang="is-IS" dirty="0" smtClean="0"/>
              <a:t>of global memory governed by a special principle</a:t>
            </a:r>
          </a:p>
          <a:p>
            <a:pPr lvl="1"/>
            <a:r>
              <a:rPr lang="is-IS" dirty="0" smtClean="0"/>
              <a:t>As mentioned before, the stack on Intel x86 grows </a:t>
            </a:r>
            <a:r>
              <a:rPr lang="is-IS" b="1" dirty="0" smtClean="0"/>
              <a:t>down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7800" y="1965067"/>
            <a:ext cx="24785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1200" b="1" dirty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c</a:t>
            </a:r>
            <a:r>
              <a:rPr lang="is-IS" sz="1200" b="1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har *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global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endParaRPr lang="en-US" sz="1200" dirty="0">
              <a:solidFill>
                <a:srgbClr val="000000"/>
              </a:solidFill>
              <a:latin typeface="Arial Unicode MS" pitchFamily="34" charset="-128"/>
              <a:cs typeface="Arial" pitchFamily="34" charset="0"/>
              <a:sym typeface="Gill San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rgbClr val="800000"/>
              </a:solidFill>
              <a:latin typeface="Arial Unicode MS" pitchFamily="34" charset="-128"/>
              <a:cs typeface="Arial" pitchFamily="34" charset="0"/>
              <a:sym typeface="Gill San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func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void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char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*</a:t>
            </a:r>
            <a:r>
              <a:rPr lang="en-US" sz="12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= “</a:t>
            </a:r>
            <a:r>
              <a:rPr lang="en-US" sz="1200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 </a:t>
            </a:r>
            <a:r>
              <a:rPr lang="en-US" sz="1200" dirty="0" smtClean="0">
                <a:solidFill>
                  <a:srgbClr val="00B050"/>
                </a:solidFill>
                <a:latin typeface="Gill Sans" charset="0"/>
                <a:sym typeface="Gill Sans" charset="0"/>
              </a:rPr>
              <a:t>♥ CS485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”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</a:t>
            </a:r>
            <a:r>
              <a:rPr lang="en-US" sz="1200" b="1" dirty="0" err="1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n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  <a:sym typeface="Gill San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n 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 smtClean="0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strlen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</a:t>
            </a:r>
            <a:r>
              <a:rPr lang="en-US" sz="1200" dirty="0" err="1" smtClean="0">
                <a:solidFill>
                  <a:srgbClr val="603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printf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"</a:t>
            </a:r>
            <a:r>
              <a:rPr lang="en-US" sz="1200" dirty="0" err="1" smtClean="0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 smtClean="0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[</a:t>
            </a:r>
            <a:r>
              <a:rPr lang="en-US" sz="1200" dirty="0" smtClean="0">
                <a:solidFill>
                  <a:srgbClr val="0F69FF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%d</a:t>
            </a:r>
            <a:r>
              <a:rPr lang="en-US" sz="1200" dirty="0" smtClean="0">
                <a:solidFill>
                  <a:srgbClr val="0000E6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]: </a:t>
            </a:r>
            <a:r>
              <a:rPr lang="en-US" sz="1200" dirty="0" smtClean="0">
                <a:solidFill>
                  <a:srgbClr val="0F69FF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%s\n</a:t>
            </a:r>
            <a:r>
              <a:rPr lang="en-US" sz="1200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"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n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buf</a:t>
            </a:r>
            <a:r>
              <a:rPr lang="en-US" sz="1200" dirty="0" smtClean="0">
                <a:solidFill>
                  <a:srgbClr val="80803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)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8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   return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(n)</a:t>
            </a: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  <a:sym typeface="Gill Sans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Gill Sans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Gill Sans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3995936" y="2722096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smtClean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1261" y="2686139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Local variables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6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20" y="304800"/>
            <a:ext cx="8382000" cy="1143000"/>
          </a:xfrm>
        </p:spPr>
        <p:txBody>
          <a:bodyPr/>
          <a:lstStyle/>
          <a:p>
            <a:r>
              <a:rPr lang="is-IS" dirty="0" smtClean="0"/>
              <a:t>Local variables: the stack principle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604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9990   9991  9992   9993  9994   9995  9996   9997   9998  9999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6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4920" y="40050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v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oid </a:t>
            </a:r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bla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(void) {</a:t>
            </a:r>
          </a:p>
          <a:p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char </a:t>
            </a:r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A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[16];</a:t>
            </a:r>
          </a:p>
          <a:p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function();</a:t>
            </a:r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}</a:t>
            </a:r>
          </a:p>
          <a:p>
            <a:endParaRPr lang="is-IS" dirty="0" smtClean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void </a:t>
            </a:r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function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(void</a:t>
            </a:r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) {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char </a:t>
            </a:r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B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[12];</a:t>
            </a: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int </a:t>
            </a:r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i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;</a:t>
            </a:r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     </a:t>
            </a:r>
            <a:r>
              <a:rPr lang="is-IS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...</a:t>
            </a:r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r>
              <a:rPr lang="is-IS" dirty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}</a:t>
            </a:r>
          </a:p>
          <a:p>
            <a:endParaRPr lang="is-IS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  <a:p>
            <a:endParaRPr lang="is-IS" dirty="0" smtClean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5157192"/>
            <a:ext cx="1584176" cy="393164"/>
          </a:xfrm>
          <a:prstGeom prst="rect">
            <a:avLst/>
          </a:prstGeom>
          <a:solidFill>
            <a:srgbClr val="F0AD00"/>
          </a:solidFill>
          <a:ln w="48000" cap="flat" cmpd="thickThin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 smtClean="0">
                <a:solidFill>
                  <a:prstClr val="black"/>
                </a:solidFill>
                <a:latin typeface="Corbel"/>
                <a:sym typeface="Gill Sans" charset="0"/>
              </a:rPr>
              <a:t>Buffer 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9324" y="4168512"/>
            <a:ext cx="1584176" cy="612068"/>
          </a:xfrm>
          <a:prstGeom prst="rect">
            <a:avLst/>
          </a:prstGeom>
          <a:solidFill>
            <a:srgbClr val="60B5CC"/>
          </a:solidFill>
          <a:ln w="48000" cap="flat" cmpd="thickThin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 smtClean="0">
                <a:solidFill>
                  <a:prstClr val="black"/>
                </a:solidFill>
                <a:latin typeface="Corbel"/>
                <a:sym typeface="Gill Sans" charset="0"/>
              </a:rPr>
              <a:t>Buffer 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06944" y="3853428"/>
            <a:ext cx="1584176" cy="288032"/>
          </a:xfrm>
          <a:prstGeom prst="rect">
            <a:avLst/>
          </a:prstGeom>
          <a:solidFill>
            <a:srgbClr val="6BB76D"/>
          </a:solidFill>
          <a:ln w="48000" cap="flat" cmpd="thickThin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b="1" kern="0" dirty="0" smtClean="0">
                <a:solidFill>
                  <a:prstClr val="black"/>
                </a:solidFill>
                <a:latin typeface="Corbel"/>
                <a:sym typeface="Gill Sans" charset="0"/>
              </a:rPr>
              <a:t>Int i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496" y="4221088"/>
            <a:ext cx="421432" cy="0"/>
          </a:xfrm>
          <a:prstGeom prst="straightConnector1">
            <a:avLst/>
          </a:prstGeom>
          <a:noFill/>
          <a:ln w="48500" cap="flat" cmpd="thickThin" algn="ctr">
            <a:solidFill>
              <a:srgbClr val="C64847">
                <a:lumMod val="75000"/>
              </a:srgbClr>
            </a:solidFill>
            <a:prstDash val="solid"/>
            <a:tailEnd type="arrow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>
            <a:off x="35496" y="5589240"/>
            <a:ext cx="421432" cy="0"/>
          </a:xfrm>
          <a:prstGeom prst="straightConnector1">
            <a:avLst/>
          </a:prstGeom>
          <a:noFill/>
          <a:ln w="48000" cap="flat" cmpd="thickThin" algn="ctr">
            <a:solidFill>
              <a:srgbClr val="C64847"/>
            </a:solidFill>
            <a:prstDash val="solid"/>
            <a:tailEnd type="arrow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4283968" y="5651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>
                <a:solidFill>
                  <a:prstClr val="black"/>
                </a:solidFill>
                <a:latin typeface="Corbel"/>
                <a:cs typeface="Arial" charset="0"/>
                <a:sym typeface="Gill Sans" charset="0"/>
              </a:rPr>
              <a:t>STACK</a:t>
            </a:r>
            <a:endParaRPr lang="is-IS" b="1" dirty="0">
              <a:solidFill>
                <a:prstClr val="black"/>
              </a:solidFill>
              <a:latin typeface="Corbel"/>
              <a:cs typeface="Arial" charset="0"/>
              <a:sym typeface="Gill Sans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19872" y="5589240"/>
            <a:ext cx="2736304" cy="0"/>
          </a:xfrm>
          <a:prstGeom prst="line">
            <a:avLst/>
          </a:prstGeom>
          <a:noFill/>
          <a:ln w="48000" cap="flat" cmpd="thickThin" algn="ctr">
            <a:solidFill>
              <a:sysClr val="windowText" lastClr="000000"/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Rectangle 25"/>
          <p:cNvSpPr/>
          <p:nvPr/>
        </p:nvSpPr>
        <p:spPr>
          <a:xfrm>
            <a:off x="3995936" y="4824204"/>
            <a:ext cx="1584176" cy="288032"/>
          </a:xfrm>
          <a:prstGeom prst="rect">
            <a:avLst/>
          </a:prstGeom>
          <a:solidFill>
            <a:srgbClr val="C64847"/>
          </a:solidFill>
          <a:ln w="48000" cap="flat" cmpd="thickThin" algn="ctr">
            <a:solidFill>
              <a:srgbClr val="C648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is-IS" sz="1600" i="1" kern="0" dirty="0" smtClean="0">
                <a:solidFill>
                  <a:prstClr val="white"/>
                </a:solidFill>
                <a:latin typeface="Corbel"/>
                <a:sym typeface="Gill Sans" charset="0"/>
              </a:rPr>
              <a:t>Return address</a:t>
            </a:r>
            <a:endParaRPr lang="is-IS" i="1" kern="0" dirty="0" smtClean="0">
              <a:solidFill>
                <a:prstClr val="white"/>
              </a:solidFill>
              <a:latin typeface="Corbel"/>
              <a:sym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924056" y="2950119"/>
            <a:ext cx="762744" cy="986883"/>
            <a:chOff x="7924056" y="2950119"/>
            <a:chExt cx="762744" cy="986883"/>
          </a:xfrm>
        </p:grpSpPr>
        <p:pic>
          <p:nvPicPr>
            <p:cNvPr id="29" name="Content Placeholder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5400000" flipV="1">
              <a:off x="7795614" y="3078563"/>
              <a:ext cx="986883" cy="72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24056" y="3565614"/>
              <a:ext cx="7627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4300" algn="l"/>
                  <a:tab pos="1201738" algn="l"/>
                  <a:tab pos="3890963" algn="l"/>
                </a:tabLst>
                <a:defRPr/>
              </a:pPr>
              <a:r>
                <a:rPr lang="en-US" b="1" dirty="0" smtClean="0">
                  <a:solidFill>
                    <a:srgbClr val="00B05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%</a:t>
              </a:r>
              <a:r>
                <a:rPr lang="en-US" b="1" dirty="0" err="1" smtClean="0">
                  <a:solidFill>
                    <a:srgbClr val="00B050"/>
                  </a:solidFill>
                  <a:latin typeface="Courier New" pitchFamily="49" charset="0"/>
                  <a:ea typeface="ＭＳ Ｐゴシック" pitchFamily="-96" charset="-128"/>
                  <a:sym typeface="Gill Sans" charset="0"/>
                </a:rPr>
                <a:t>esp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endParaRPr>
            </a:p>
          </p:txBody>
        </p:sp>
      </p:grpSp>
      <p:graphicFrame>
        <p:nvGraphicFramePr>
          <p:cNvPr id="34" name="Content Placeholder 4"/>
          <p:cNvGraphicFramePr>
            <a:graphicFrameLocks/>
          </p:cNvGraphicFramePr>
          <p:nvPr>
            <p:extLst/>
          </p:nvPr>
        </p:nvGraphicFramePr>
        <p:xfrm>
          <a:off x="5455920" y="1829300"/>
          <a:ext cx="33832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/>
          <p:cNvGraphicFramePr>
            <a:graphicFrameLocks/>
          </p:cNvGraphicFramePr>
          <p:nvPr>
            <p:extLst/>
          </p:nvPr>
        </p:nvGraphicFramePr>
        <p:xfrm>
          <a:off x="2070625" y="1829300"/>
          <a:ext cx="25374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/>
          <p:cNvGraphicFramePr>
            <a:graphicFrameLocks/>
          </p:cNvGraphicFramePr>
          <p:nvPr>
            <p:extLst/>
          </p:nvPr>
        </p:nvGraphicFramePr>
        <p:xfrm>
          <a:off x="1228725" y="1828800"/>
          <a:ext cx="8458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Content Placeholder 4"/>
          <p:cNvGraphicFramePr>
            <a:graphicFrameLocks/>
          </p:cNvGraphicFramePr>
          <p:nvPr>
            <p:extLst/>
          </p:nvPr>
        </p:nvGraphicFramePr>
        <p:xfrm>
          <a:off x="4600575" y="1828800"/>
          <a:ext cx="8458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2614A"/>
                    </a:solidFill>
                  </a:tcPr>
                </a:tc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 bwMode="auto">
          <a:xfrm>
            <a:off x="5029200" y="5943600"/>
            <a:ext cx="1905000" cy="914400"/>
          </a:xfrm>
          <a:prstGeom prst="wedgeRoundRectCallout">
            <a:avLst>
              <a:gd name="adj1" fmla="val 84667"/>
              <a:gd name="adj2" fmla="val -3500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s-IS" dirty="0" smtClean="0">
                <a:solidFill>
                  <a:srgbClr val="000000"/>
                </a:solidFill>
                <a:latin typeface="Corbel" pitchFamily="34" charset="0"/>
                <a:sym typeface="Gill Sans" charset="0"/>
              </a:rPr>
              <a:t>I assign memory addresses sequentially</a:t>
            </a:r>
            <a:endParaRPr lang="en-US" dirty="0" smtClean="0">
              <a:solidFill>
                <a:srgbClr val="000000"/>
              </a:solidFill>
              <a:latin typeface="Corbel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9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5833 -0.0020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-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33 -0.00208 L -0.44166 -0.0020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6 -0.00208 L -0.725 -0.0020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155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5 -0.00208 L -0.825 -0.0020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25 -0.00208 L -0.44166 -0.0020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6 -0.00208 L -0.35833 -0.00208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050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0" grpId="1" animBg="1"/>
      <p:bldP spid="21" grpId="0" animBg="1"/>
      <p:bldP spid="21" grpId="1" animBg="1"/>
      <p:bldP spid="24" grpId="0"/>
      <p:bldP spid="26" grpId="0" animBg="1"/>
      <p:bldP spid="26" grpId="1" animBg="1"/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Is the stack principle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200" dirty="0" smtClean="0"/>
              <a:t>Not really sufficient for modern memory use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 smtClean="0">
                <a:solidFill>
                  <a:srgbClr val="00B050"/>
                </a:solidFill>
              </a:rPr>
              <a:t>You may want to create variables for </a:t>
            </a:r>
            <a:r>
              <a:rPr lang="is-IS" sz="2800" b="1" dirty="0" smtClean="0">
                <a:solidFill>
                  <a:srgbClr val="00B050"/>
                </a:solidFill>
              </a:rPr>
              <a:t>parent functions</a:t>
            </a:r>
            <a:r>
              <a:rPr lang="is-IS" sz="2800" dirty="0" smtClean="0">
                <a:solidFill>
                  <a:srgbClr val="00B050"/>
                </a:solidFill>
              </a:rPr>
              <a:t> to use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 smtClean="0">
                <a:solidFill>
                  <a:srgbClr val="00B050"/>
                </a:solidFill>
              </a:rPr>
              <a:t>You may want to have </a:t>
            </a:r>
            <a:r>
              <a:rPr lang="is-IS" sz="2800" b="1" dirty="0" smtClean="0">
                <a:solidFill>
                  <a:srgbClr val="00B050"/>
                </a:solidFill>
              </a:rPr>
              <a:t>very large data </a:t>
            </a:r>
            <a:r>
              <a:rPr lang="is-IS" sz="2800" dirty="0" smtClean="0">
                <a:solidFill>
                  <a:srgbClr val="00B050"/>
                </a:solidFill>
              </a:rPr>
              <a:t>in memory</a:t>
            </a:r>
          </a:p>
          <a:p>
            <a:pPr lvl="1">
              <a:buFont typeface="Arial" pitchFamily="34" charset="0"/>
              <a:buChar char="•"/>
            </a:pPr>
            <a:r>
              <a:rPr lang="is-IS" sz="2800" dirty="0" smtClean="0">
                <a:solidFill>
                  <a:srgbClr val="00B050"/>
                </a:solidFill>
              </a:rPr>
              <a:t>You may want to control </a:t>
            </a:r>
            <a:r>
              <a:rPr lang="is-IS" sz="2800" b="1" dirty="0" smtClean="0">
                <a:solidFill>
                  <a:srgbClr val="00B050"/>
                </a:solidFill>
              </a:rPr>
              <a:t>when </a:t>
            </a:r>
            <a:r>
              <a:rPr lang="is-IS" sz="2800" dirty="0" smtClean="0">
                <a:solidFill>
                  <a:srgbClr val="00B050"/>
                </a:solidFill>
              </a:rPr>
              <a:t>some memory is and isn‘t available</a:t>
            </a:r>
          </a:p>
          <a:p>
            <a:pPr lvl="1"/>
            <a:endParaRPr lang="is-IS" sz="2800" dirty="0"/>
          </a:p>
          <a:p>
            <a:r>
              <a:rPr lang="is-IS" sz="3200" dirty="0" smtClean="0"/>
              <a:t>Most languages also provide </a:t>
            </a:r>
            <a:r>
              <a:rPr lang="is-IS" sz="3200" dirty="0" smtClean="0">
                <a:solidFill>
                  <a:srgbClr val="0070C0"/>
                </a:solidFill>
              </a:rPr>
              <a:t>dynamic memory allocation</a:t>
            </a:r>
            <a:endParaRPr lang="is-IS" sz="3200" dirty="0" smtClean="0"/>
          </a:p>
          <a:p>
            <a:pPr lvl="1">
              <a:buFont typeface="Arial" pitchFamily="34" charset="0"/>
              <a:buChar char="•"/>
            </a:pPr>
            <a:r>
              <a:rPr lang="is-IS" sz="2800" dirty="0" smtClean="0">
                <a:solidFill>
                  <a:srgbClr val="00B050"/>
                </a:solidFill>
              </a:rPr>
              <a:t>Think “new“ and “delete“ in C++.</a:t>
            </a:r>
          </a:p>
          <a:p>
            <a:pPr lvl="1">
              <a:buFont typeface="Arial" pitchFamily="34" charset="0"/>
              <a:buChar char="•"/>
            </a:pPr>
            <a:r>
              <a:rPr lang="is-IS" sz="2800" b="1" i="1" dirty="0" smtClean="0">
                <a:solidFill>
                  <a:srgbClr val="00B050"/>
                </a:solidFill>
              </a:rPr>
              <a:t>Exception:</a:t>
            </a:r>
            <a:r>
              <a:rPr lang="is-IS" sz="2800" dirty="0" smtClean="0">
                <a:solidFill>
                  <a:srgbClr val="00B050"/>
                </a:solidFill>
              </a:rPr>
              <a:t> Functional programming languages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0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3.bp.blogspot.com/-EFd3tq5awJA/UEzk28EpbqI/AAAAAAAAHs4/P6IBCDfIEKQ/s1600/georg-bjarnfredar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604950"/>
            <a:ext cx="1828800" cy="136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ttp://www.colourbox.com/preview/4464468-599280-hotel-ke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9" y="3657600"/>
            <a:ext cx="21336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4495800" y="5943600"/>
            <a:ext cx="2895600" cy="914400"/>
          </a:xfrm>
          <a:prstGeom prst="wedgeRoundRectCallout">
            <a:avLst>
              <a:gd name="adj1" fmla="val 64175"/>
              <a:gd name="adj2" fmla="val -266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s-IS" dirty="0" smtClean="0">
                <a:solidFill>
                  <a:srgbClr val="000000"/>
                </a:solidFill>
                <a:latin typeface="Corbel" pitchFamily="34" charset="0"/>
                <a:sym typeface="Gill Sans" charset="0"/>
              </a:rPr>
              <a:t>Now I assign new data to any series of  „empty“ lockers that can fit the data</a:t>
            </a:r>
            <a:endParaRPr lang="en-US" dirty="0" smtClean="0">
              <a:solidFill>
                <a:srgbClr val="000000"/>
              </a:solidFill>
              <a:latin typeface="Corbel" pitchFamily="34" charset="0"/>
              <a:sym typeface="Gill Sans" charset="0"/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380998" y="1828800"/>
          <a:ext cx="8458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26040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s-IS" sz="2300" b="1" dirty="0" smtClean="0">
                <a:solidFill>
                  <a:srgbClr val="0070C0"/>
                </a:solidFill>
                <a:latin typeface="Gill Sans" charset="0"/>
                <a:sym typeface="Gill Sans" charset="0"/>
              </a:rPr>
              <a:t>1296   1297   1298  1299   1300   1301   1302   1303  1304  1305</a:t>
            </a:r>
            <a:endParaRPr lang="en-US" sz="2300" b="1" dirty="0">
              <a:solidFill>
                <a:srgbClr val="0070C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200400"/>
            <a:ext cx="6019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i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nt *a, *b, *c;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har *c, *d;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a = (int *)</a:t>
            </a:r>
            <a:r>
              <a:rPr lang="is-IS" sz="24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(sizeof(int));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b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= (int 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*)</a:t>
            </a:r>
            <a:r>
              <a:rPr lang="is-IS" sz="24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(sizeof(int</a:t>
            </a: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= 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free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 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d = (char *)</a:t>
            </a:r>
            <a:r>
              <a:rPr lang="is-IS" sz="2400" b="1" dirty="0" smtClean="0">
                <a:solidFill>
                  <a:srgbClr val="C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malloc</a:t>
            </a:r>
            <a:r>
              <a:rPr lang="is-IS" sz="2400" b="1" dirty="0" smtClean="0">
                <a:solidFill>
                  <a:srgbClr val="000000"/>
                </a:solidFill>
                <a:latin typeface="Courier New" pitchFamily="49" charset="0"/>
                <a:ea typeface="ＭＳ Ｐゴシック" pitchFamily="-96" charset="-128"/>
                <a:sym typeface="Gill Sans" charset="0"/>
              </a:rPr>
              <a:t>(5);</a:t>
            </a:r>
            <a:endParaRPr lang="is-IS" sz="2400" b="1" dirty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is-IS" sz="2400" b="1" dirty="0" smtClean="0">
              <a:solidFill>
                <a:srgbClr val="00000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ea typeface="ＭＳ Ｐゴシック" pitchFamily="-96" charset="-128"/>
              <a:sym typeface="Gill Sans" charset="0"/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5455920" y="1829300"/>
          <a:ext cx="33832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"/>
                <a:gridCol w="845820"/>
                <a:gridCol w="845820"/>
                <a:gridCol w="8458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/>
          </p:nvPr>
        </p:nvGraphicFramePr>
        <p:xfrm>
          <a:off x="1219200" y="1828800"/>
          <a:ext cx="3429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3EACC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/>
          </p:nvPr>
        </p:nvGraphicFramePr>
        <p:xfrm>
          <a:off x="1219200" y="1828800"/>
          <a:ext cx="4267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7366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4" name="Left Arrow 13"/>
          <p:cNvSpPr/>
          <p:nvPr/>
        </p:nvSpPr>
        <p:spPr bwMode="auto">
          <a:xfrm>
            <a:off x="1676400" y="5125492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smtClean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1724" y="5089535"/>
            <a:ext cx="443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Gill Sans"/>
                <a:ea typeface="ＭＳ Ｐゴシック" pitchFamily="-96" charset="-128"/>
                <a:sym typeface="Gill Sans" charset="0"/>
              </a:rPr>
              <a:t>To where does c point under the end?</a:t>
            </a:r>
            <a:endParaRPr lang="en-US" b="1" dirty="0">
              <a:solidFill>
                <a:srgbClr val="7030A0"/>
              </a:solidFill>
              <a:latin typeface="Gill Sans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200" y="5498068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  <a:tab pos="1201738" algn="l"/>
                <a:tab pos="389096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Gill Sans"/>
                <a:ea typeface="ＭＳ Ｐゴシック" pitchFamily="-96" charset="-128"/>
                <a:sym typeface="Gill Sans" charset="0"/>
              </a:rPr>
              <a:t>What happens if d gets written now?</a:t>
            </a:r>
            <a:endParaRPr lang="en-US" b="1" dirty="0">
              <a:solidFill>
                <a:srgbClr val="7030A0"/>
              </a:solidFill>
              <a:latin typeface="Gill Sans"/>
              <a:ea typeface="ＭＳ Ｐゴシック" pitchFamily="-96" charset="-128"/>
              <a:sym typeface="Gill Sans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1676400" y="5514975"/>
            <a:ext cx="685800" cy="304800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smtClean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3700" y="3276600"/>
            <a:ext cx="906028" cy="8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45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  <p:bldP spid="14" grpId="0" animBg="1"/>
      <p:bldP spid="15" grpId="0"/>
      <p:bldP spid="16" grpId="0"/>
      <p:bldP spid="1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Locker analogy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397000"/>
          <a:ext cx="41910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Computing</a:t>
                      </a:r>
                      <a:r>
                        <a:rPr lang="is-IS" baseline="0" dirty="0" smtClean="0"/>
                        <a:t> world (C / assembly)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Address space (consecutive memory)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Data in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Memory address /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Memory management strategy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Array or 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Stack pointer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Copying a pointer (e.g. </a:t>
                      </a:r>
                      <a:r>
                        <a:rPr lang="is-IS" dirty="0" smtClean="0">
                          <a:solidFill>
                            <a:srgbClr val="002060"/>
                          </a:solidFill>
                        </a:rPr>
                        <a:t>ptr = ptr2</a:t>
                      </a:r>
                      <a:r>
                        <a:rPr lang="is-IS" dirty="0" smtClean="0"/>
                        <a:t>;)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Freeing memory (via </a:t>
                      </a:r>
                      <a:r>
                        <a:rPr lang="is-IS" dirty="0" smtClean="0">
                          <a:solidFill>
                            <a:srgbClr val="002060"/>
                          </a:solidFill>
                        </a:rPr>
                        <a:t>free</a:t>
                      </a:r>
                      <a:r>
                        <a:rPr lang="is-IS" dirty="0" smtClean="0"/>
                        <a:t>() or </a:t>
                      </a:r>
                      <a:r>
                        <a:rPr lang="is-IS" dirty="0" smtClean="0">
                          <a:solidFill>
                            <a:srgbClr val="002060"/>
                          </a:solidFill>
                        </a:rPr>
                        <a:t>delete</a:t>
                      </a:r>
                      <a:r>
                        <a:rPr lang="is-I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Releasing pointer (e.g. </a:t>
                      </a:r>
                      <a:r>
                        <a:rPr lang="is-IS" dirty="0" smtClean="0">
                          <a:solidFill>
                            <a:srgbClr val="002060"/>
                          </a:solidFill>
                        </a:rPr>
                        <a:t>ptr = NULL;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Writing</a:t>
                      </a:r>
                      <a:r>
                        <a:rPr lang="is-IS" baseline="0" dirty="0" smtClean="0"/>
                        <a:t> to an uninitialized variable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Stale</a:t>
                      </a:r>
                      <a:r>
                        <a:rPr lang="is-IS" baseline="0" dirty="0" smtClean="0"/>
                        <a:t> reference to a freed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 smtClean="0"/>
                        <a:t>Memory leakage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0" y="1391920"/>
          <a:ext cx="4191000" cy="535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Locker world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Rows</a:t>
                      </a:r>
                      <a:r>
                        <a:rPr lang="is-IS" baseline="0" dirty="0" smtClean="0"/>
                        <a:t> of lockers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Contents of a locker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Key</a:t>
                      </a:r>
                      <a:r>
                        <a:rPr lang="is-IS" baseline="0" dirty="0" smtClean="0"/>
                        <a:t> to the locker</a:t>
                      </a:r>
                      <a:r>
                        <a:rPr lang="is-IS" dirty="0" smtClean="0"/>
                        <a:t> (on a keyring)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Locker manager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Series of consecutive lockers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Next available locker in a sequence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Copying a key (not the locker contents)</a:t>
                      </a:r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is-IS" dirty="0" smtClean="0"/>
                        <a:t>Telling the manager the locker is available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Returning the key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Accidentally</a:t>
                      </a:r>
                      <a:r>
                        <a:rPr lang="is-IS" baseline="0" dirty="0" smtClean="0"/>
                        <a:t> using someone else‘s locker</a:t>
                      </a:r>
                    </a:p>
                    <a:p>
                      <a:r>
                        <a:rPr lang="is-IS" baseline="0" dirty="0" smtClean="0"/>
                        <a:t>because you kept the old key</a:t>
                      </a:r>
                      <a:endParaRPr lang="is-I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Forgetting to return the keys for</a:t>
                      </a:r>
                      <a:r>
                        <a:rPr lang="is-IS" baseline="0" dirty="0" smtClean="0"/>
                        <a:t> a locker</a:t>
                      </a:r>
                      <a:endParaRPr lang="is-I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Forgetting</a:t>
                      </a:r>
                      <a:r>
                        <a:rPr lang="is-IS" baseline="0" dirty="0" smtClean="0"/>
                        <a:t> to telling the manager that the locker was indeed free</a:t>
                      </a:r>
                      <a:endParaRPr lang="is-I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03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What is this?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1200" dirty="0"/>
              <a:t>(gdb) disass checksum</a:t>
            </a:r>
          </a:p>
          <a:p>
            <a:r>
              <a:rPr lang="is-IS" sz="1200" dirty="0"/>
              <a:t>Dump of assembler code for function checksum:</a:t>
            </a:r>
          </a:p>
          <a:p>
            <a:r>
              <a:rPr lang="is-IS" sz="1200" dirty="0"/>
              <a:t>   0x08048400 &lt;+0&gt;:     push   %ebp</a:t>
            </a:r>
          </a:p>
          <a:p>
            <a:r>
              <a:rPr lang="is-IS" sz="1200" dirty="0"/>
              <a:t>   0x08048401 &lt;+1&gt;:     xor    %edx,%edx</a:t>
            </a:r>
          </a:p>
          <a:p>
            <a:r>
              <a:rPr lang="is-IS" sz="1200" dirty="0"/>
              <a:t>   0x08048403 &lt;+3&gt;:     mov    %esp,%ebp</a:t>
            </a:r>
          </a:p>
          <a:p>
            <a:r>
              <a:rPr lang="is-IS" sz="1200" dirty="0"/>
              <a:t>   0x08048405 &lt;+5&gt;:     xor    %eax,%eax</a:t>
            </a:r>
          </a:p>
          <a:p>
            <a:r>
              <a:rPr lang="is-IS" sz="1200" dirty="0"/>
              <a:t>   0x08048407 &lt;+7&gt;:     push   %esi</a:t>
            </a:r>
          </a:p>
          <a:p>
            <a:r>
              <a:rPr lang="is-IS" sz="1200" dirty="0"/>
              <a:t>   0x08048408 &lt;+8&gt;:     mov    0x8(%ebp),%esi</a:t>
            </a:r>
          </a:p>
          <a:p>
            <a:r>
              <a:rPr lang="is-IS" sz="1200" dirty="0"/>
              <a:t>   0x0804840b &lt;+11&gt;:    push   %ebx</a:t>
            </a:r>
          </a:p>
          <a:p>
            <a:r>
              <a:rPr lang="is-IS" sz="1200" dirty="0"/>
              <a:t>   0x0804840c &lt;+12&gt;:    mov    0xc(%ebp),%ebx</a:t>
            </a:r>
          </a:p>
          <a:p>
            <a:r>
              <a:rPr lang="is-IS" sz="1200" dirty="0"/>
              <a:t>   0x0804840f &lt;+15&gt;:    test   %ebx,%ebx</a:t>
            </a:r>
          </a:p>
          <a:p>
            <a:r>
              <a:rPr lang="is-IS" sz="1200" dirty="0"/>
              <a:t>   0x08048411 &lt;+17&gt;:    jle    0x8048425 &lt;checksum+37&gt;</a:t>
            </a:r>
          </a:p>
          <a:p>
            <a:r>
              <a:rPr lang="is-IS" sz="1200" dirty="0"/>
              <a:t>   0x08048413 &lt;+19&gt;:    nop</a:t>
            </a:r>
          </a:p>
          <a:p>
            <a:r>
              <a:rPr lang="is-IS" sz="1200" dirty="0"/>
              <a:t>   0x08048414 &lt;+20&gt;:    lea    0x0(%esi,%eiz,1),%esi</a:t>
            </a:r>
          </a:p>
          <a:p>
            <a:r>
              <a:rPr lang="is-IS" sz="1200" dirty="0"/>
              <a:t>   0x08048418 &lt;+24&gt;:    movsbl (%esi,%edx,1),%ecx</a:t>
            </a:r>
          </a:p>
          <a:p>
            <a:r>
              <a:rPr lang="is-IS" sz="1200" dirty="0"/>
              <a:t>   0x0804841c &lt;+28&gt;:    add    $0x1,%edx</a:t>
            </a:r>
          </a:p>
          <a:p>
            <a:r>
              <a:rPr lang="is-IS" sz="1200" dirty="0"/>
              <a:t>   0x0804841f &lt;+31&gt;:    xor    %ecx,%eax</a:t>
            </a:r>
          </a:p>
          <a:p>
            <a:r>
              <a:rPr lang="is-IS" sz="1200" dirty="0"/>
              <a:t>   0x08048421 &lt;+33&gt;:    cmp    %ebx,%edx</a:t>
            </a:r>
          </a:p>
          <a:p>
            <a:r>
              <a:rPr lang="is-IS" sz="1200" dirty="0"/>
              <a:t>   0x08048423 &lt;+35&gt;:    jne    0x8048418 &lt;checksum+24&gt;</a:t>
            </a:r>
          </a:p>
          <a:p>
            <a:r>
              <a:rPr lang="is-IS" sz="1200" dirty="0"/>
              <a:t>   0x08048425 &lt;+37&gt;:    pop    %ebx</a:t>
            </a:r>
          </a:p>
          <a:p>
            <a:r>
              <a:rPr lang="is-IS" sz="1200" dirty="0"/>
              <a:t>   0x08048426 &lt;+38&gt;:    pop    %esi</a:t>
            </a:r>
          </a:p>
          <a:p>
            <a:r>
              <a:rPr lang="is-IS" sz="1200" dirty="0"/>
              <a:t>   0x08048427 &lt;+39&gt;:    pop    %ebp</a:t>
            </a:r>
          </a:p>
          <a:p>
            <a:r>
              <a:rPr lang="is-IS" sz="1200" dirty="0"/>
              <a:t>   0x08048428 &lt;+40&gt;:    ret</a:t>
            </a:r>
          </a:p>
          <a:p>
            <a:r>
              <a:rPr lang="is-IS" sz="1200" dirty="0"/>
              <a:t>End of assembler dump.</a:t>
            </a:r>
          </a:p>
          <a:p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4808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B3B3B3"/>
                </a:solidFill>
              </a:rPr>
              <a:t>Switch </a:t>
            </a:r>
            <a:r>
              <a:rPr lang="en-US" dirty="0">
                <a:solidFill>
                  <a:srgbClr val="B3B3B3"/>
                </a:solidFill>
              </a:rPr>
              <a:t>statements</a:t>
            </a:r>
          </a:p>
          <a:p>
            <a:r>
              <a:rPr lang="en-US" dirty="0" smtClean="0"/>
              <a:t>IA 32 Procedures</a:t>
            </a:r>
          </a:p>
          <a:p>
            <a:pPr lvl="1"/>
            <a:r>
              <a:rPr lang="en-US" dirty="0" smtClean="0"/>
              <a:t>Stack Structure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Conventions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Illustrations of Recursion &amp; Pointers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/>
              <a:t>Region of memory managed with stack discipline</a:t>
            </a:r>
          </a:p>
          <a:p>
            <a:r>
              <a:rPr lang="en-US"/>
              <a:t>Grows toward lower addresses</a:t>
            </a:r>
          </a:p>
          <a:p>
            <a:endParaRPr lang="en-US"/>
          </a:p>
          <a:p>
            <a:r>
              <a:rPr lang="en-US"/>
              <a:t>Register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</a:p>
          <a:p>
            <a:pPr marL="552450" lvl="1"/>
            <a:r>
              <a:rPr lang="en-US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sz="4200">
                <a:solidFill>
                  <a:srgbClr val="000000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 sz="4200">
                <a:solidFill>
                  <a:srgbClr val="000000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1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pushl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/>
              <a:t>Fetch operand at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/>
          </a:p>
          <a:p>
            <a:pPr marL="552450" lvl="1"/>
            <a:r>
              <a:rPr lang="en-US"/>
              <a:t>Decrement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r>
              <a:rPr lang="en-US"/>
              <a:t> by 4</a:t>
            </a:r>
          </a:p>
          <a:p>
            <a:pPr marL="552450" lvl="1"/>
            <a:r>
              <a:rPr lang="en-US"/>
              <a:t>Write operand at address given by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9" y="0"/>
              <a:ext cx="160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-4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451100" y="4759325"/>
            <a:ext cx="4735513" cy="1320800"/>
            <a:chOff x="0" y="0"/>
            <a:chExt cx="2983" cy="832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0" y="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>
                  <a:solidFill>
                    <a:srgbClr val="000000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552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62699"/>
                  </a:solidFill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313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597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240" presetClass="entr" presetSubtype="139026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463800" y="4797425"/>
            <a:ext cx="263525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 sz="420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IA32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41350" cy="317500"/>
            <a:chOff x="0" y="0"/>
            <a:chExt cx="404" cy="200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19" y="0"/>
              <a:ext cx="185" cy="20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+4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28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85800" y="4167188"/>
            <a:ext cx="7937500" cy="685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b="1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804854e: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e8 3d 06 00 00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   8048b90 &lt;main&gt;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8048553: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50             </a:t>
            </a:r>
            <a:r>
              <a:rPr lang="en-US" b="1" dirty="0">
                <a:latin typeface="Courier New" pitchFamily="49" charset="0"/>
                <a:ea typeface="ヒラギノ角ゴ ProN W6" charset="0"/>
                <a:cs typeface="Courier New" pitchFamily="49" charset="0"/>
                <a:sym typeface="Courier New Bold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b="1" dirty="0">
              <a:latin typeface="Courier New" pitchFamily="49" charset="0"/>
              <a:ea typeface="ヒラギノ角ゴ ProN W6" charset="0"/>
              <a:cs typeface="Courier New" pitchFamily="49" charset="0"/>
              <a:sym typeface="Courier New Bold" charset="0"/>
            </a:endParaRPr>
          </a:p>
          <a:p>
            <a:pPr marL="552450" lvl="1"/>
            <a:r>
              <a:rPr lang="en-US" dirty="0"/>
              <a:t>Return address 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  <a:endParaRPr lang="en-US" dirty="0"/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2078456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381500" y="4191000"/>
            <a:ext cx="1346200" cy="381000"/>
          </a:xfrm>
          <a:prstGeom prst="rect">
            <a:avLst/>
          </a:prstGeom>
          <a:solidFill>
            <a:srgbClr val="AD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4381500" y="48768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7461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61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3641725" y="48768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3641725" y="5486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4381500" y="5486400"/>
            <a:ext cx="1347788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0x8048b90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35036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35036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35036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3503613" y="4191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460500" y="54864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0x804854e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4381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4381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Call Example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608013" y="3810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608013" y="3429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608013" y="3048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460500" y="3810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460500" y="25908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460500" y="48768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4110038" y="2146300"/>
            <a:ext cx="173513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 8048b90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454025" y="1187450"/>
            <a:ext cx="7620000" cy="609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74613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804854e:	e8 3d 06 00 00 	call   8048b90 &lt;main&gt;</a:t>
            </a:r>
          </a:p>
          <a:p>
            <a:pPr marL="74613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8048553:	50             	pushl  %eax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767268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641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3641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3503613" y="4038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689725" y="47244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6689725" y="53340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4381500" y="53340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0x8048591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43815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0x104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3503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3503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3503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43815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4381500" y="3657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43815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Procedure Return Example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6551613" y="3657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6551613" y="3276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0x10c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6551613" y="28956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0x110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7454900" y="3657600"/>
            <a:ext cx="1346200" cy="381000"/>
          </a:xfrm>
          <a:prstGeom prst="rect">
            <a:avLst/>
          </a:prstGeom>
          <a:solidFill>
            <a:srgbClr val="ACADE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123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7454900" y="2438400"/>
            <a:ext cx="1346200" cy="12192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7748588" y="2057400"/>
            <a:ext cx="500062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0000"/>
                </a:solidFill>
                <a:latin typeface="Courier New Bold" charset="0"/>
                <a:cs typeface="Courier New Bold" charset="0"/>
                <a:sym typeface="Courier New Bold" charset="0"/>
              </a:rPr>
              <a:t>ret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457200" y="1371600"/>
            <a:ext cx="6515100" cy="3556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38100" tIns="38100" rIns="38100" bIns="38100">
            <a:spAutoFit/>
          </a:bodyPr>
          <a:lstStyle/>
          <a:p>
            <a:pPr marL="419100" indent="-34607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8048591:	c3             	ret	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" charset="0"/>
              </a:rPr>
              <a:t>	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7454900" y="4724400"/>
            <a:ext cx="1346200" cy="381000"/>
          </a:xfrm>
          <a:prstGeom prst="rect">
            <a:avLst/>
          </a:prstGeom>
          <a:solidFill>
            <a:srgbClr val="A8E7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0x108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7454900" y="5334000"/>
            <a:ext cx="1346200" cy="381000"/>
          </a:xfrm>
          <a:prstGeom prst="rect">
            <a:avLst/>
          </a:prstGeom>
          <a:solidFill>
            <a:srgbClr val="FF999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7454900" y="40386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0x8048553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361950" y="6400800"/>
            <a:ext cx="2513013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595959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%eip: </a:t>
            </a:r>
            <a:r>
              <a:rPr lang="en-US">
                <a:solidFill>
                  <a:srgbClr val="595959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72808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11753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sz="4200">
              <a:solidFill>
                <a:srgbClr val="000000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1363638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324600" y="2573338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3808413" y="23860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/>
              <a:t>Contents</a:t>
            </a:r>
          </a:p>
          <a:p>
            <a:pPr marL="552450" lvl="1"/>
            <a:r>
              <a:rPr lang="en-US"/>
              <a:t>Local variables</a:t>
            </a:r>
          </a:p>
          <a:p>
            <a:pPr marL="552450" lvl="1"/>
            <a:r>
              <a:rPr lang="en-US"/>
              <a:t>Return information</a:t>
            </a:r>
          </a:p>
          <a:p>
            <a:pPr marL="552450" lvl="1"/>
            <a:r>
              <a:rPr lang="en-US"/>
              <a:t>Temporary space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Management</a:t>
            </a:r>
          </a:p>
          <a:p>
            <a:pPr marL="552450" lvl="1"/>
            <a:r>
              <a:rPr lang="en-US"/>
              <a:t>Space allocated when enter procedure</a:t>
            </a:r>
          </a:p>
          <a:p>
            <a:pPr marL="838200" lvl="2"/>
            <a:r>
              <a:rPr lang="en-US"/>
              <a:t>“Set-up” code</a:t>
            </a:r>
          </a:p>
          <a:p>
            <a:pPr marL="552450" lvl="1"/>
            <a:r>
              <a:rPr lang="en-US"/>
              <a:t>Deallocated when return</a:t>
            </a:r>
          </a:p>
          <a:p>
            <a:pPr marL="838200" lvl="2"/>
            <a:r>
              <a:rPr lang="en-US"/>
              <a:t>“Finish” code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334125" y="3943350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3857625" y="3754438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6994525" y="4581525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62699"/>
                </a:solidFill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461250" y="42037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099300" y="698500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34860</TotalTime>
  <Words>8432</Words>
  <Application>Microsoft Office PowerPoint</Application>
  <PresentationFormat>On-screen Show (4:3)</PresentationFormat>
  <Paragraphs>3330</Paragraphs>
  <Slides>147</Slides>
  <Notes>53</Notes>
  <HiddenSlides>9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147</vt:i4>
      </vt:variant>
    </vt:vector>
  </HeadingPairs>
  <TitlesOfParts>
    <vt:vector size="177" baseType="lpstr">
      <vt:lpstr>Arial Unicode MS</vt:lpstr>
      <vt:lpstr>ＭＳ Ｐゴシック</vt:lpstr>
      <vt:lpstr>Arial</vt:lpstr>
      <vt:lpstr>Arial Black</vt:lpstr>
      <vt:lpstr>Arial Narrow</vt:lpstr>
      <vt:lpstr>Arial Narrow Bold</vt:lpstr>
      <vt:lpstr>Calibri</vt:lpstr>
      <vt:lpstr>Calibri Bold</vt:lpstr>
      <vt:lpstr>Calibri Bold Italic</vt:lpstr>
      <vt:lpstr>Calibri Italic</vt:lpstr>
      <vt:lpstr>Corbel</vt:lpstr>
      <vt:lpstr>Courier</vt:lpstr>
      <vt:lpstr>Courier New</vt:lpstr>
      <vt:lpstr>Courier New Bold</vt:lpstr>
      <vt:lpstr>Courier New Bold Italic</vt:lpstr>
      <vt:lpstr>Gill Sans</vt:lpstr>
      <vt:lpstr>Impact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Title and Content</vt:lpstr>
      <vt:lpstr>Title and Content: Build</vt:lpstr>
      <vt:lpstr>Title Only</vt:lpstr>
      <vt:lpstr>template2007</vt:lpstr>
      <vt:lpstr>1_template2007</vt:lpstr>
      <vt:lpstr>x86 Assembly Review  or “What happens when someone hacks me?” </vt:lpstr>
      <vt:lpstr>So what is assembly really?</vt:lpstr>
      <vt:lpstr>Why study assembly?</vt:lpstr>
      <vt:lpstr>One reason: Reverse engineering</vt:lpstr>
      <vt:lpstr>Motivation: The Turing Machine!</vt:lpstr>
      <vt:lpstr>Intel x86 Processors: Overview</vt:lpstr>
      <vt:lpstr>Intel x86 Evolution: Milestones</vt:lpstr>
      <vt:lpstr>Intel x86 Processors</vt:lpstr>
      <vt:lpstr>What is this?</vt:lpstr>
      <vt:lpstr>Assembly Programmer’s View</vt:lpstr>
      <vt:lpstr>Turning C into Object Code</vt:lpstr>
      <vt:lpstr>Compiling Into Assembly</vt:lpstr>
      <vt:lpstr>PowerPoint Presentation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Registers, operands, move operation</vt:lpstr>
      <vt:lpstr>Integer Registers (IA32)</vt:lpstr>
      <vt:lpstr>Moving Data: IA32</vt:lpstr>
      <vt:lpstr>movl Operand Combinations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Data Representations: IA32 + x86-64</vt:lpstr>
      <vt:lpstr>Assembly Programmer’s View</vt:lpstr>
      <vt:lpstr> Complete addressing mode and address computation (leal)</vt:lpstr>
      <vt:lpstr>Complete Memory Addressing Modes</vt:lpstr>
      <vt:lpstr>Address Computation Examples</vt:lpstr>
      <vt:lpstr>Address Computation Instruction</vt:lpstr>
      <vt:lpstr>Arithmetic operations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Assembly Programmer’s View</vt:lpstr>
      <vt:lpstr>Control: Conditon codes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Conditional branches and moves</vt:lpstr>
      <vt:lpstr>Jumping</vt:lpstr>
      <vt:lpstr>Conditional Branch Example</vt:lpstr>
      <vt:lpstr>Conditional Branch Example (Cont.)</vt:lpstr>
      <vt:lpstr>GO TO statements considered harmful</vt:lpstr>
      <vt:lpstr>Conditional Branch Example (Cont.)</vt:lpstr>
      <vt:lpstr>Conditional Branch Example (Cont.)</vt:lpstr>
      <vt:lpstr>Conditional Branch Example (Cont.)</vt:lpstr>
      <vt:lpstr>Loops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 While Loop</vt:lpstr>
      <vt:lpstr>“For” Loop Form</vt:lpstr>
      <vt:lpstr>“For” Loop  …  Goto</vt:lpstr>
      <vt:lpstr>“For” Loop Conversion Example</vt:lpstr>
      <vt:lpstr>Assembly Programmer’s View</vt:lpstr>
      <vt:lpstr>Summary</vt:lpstr>
      <vt:lpstr>Memory</vt:lpstr>
      <vt:lpstr>PowerPoint Presentation</vt:lpstr>
      <vt:lpstr>PowerPoint Presentation</vt:lpstr>
      <vt:lpstr>I: Storing data in memory</vt:lpstr>
      <vt:lpstr>II: Retrieving data from memory</vt:lpstr>
      <vt:lpstr>III: Pointers to memory</vt:lpstr>
      <vt:lpstr>Note: Copying pointers does not copy contents</vt:lpstr>
      <vt:lpstr>But how does one create a „key“ ?</vt:lpstr>
      <vt:lpstr>Local variables: the stack principle</vt:lpstr>
      <vt:lpstr>Is the stack principle enough?</vt:lpstr>
      <vt:lpstr>Dynamic memory allocation</vt:lpstr>
      <vt:lpstr>Locker analogy overview</vt:lpstr>
      <vt:lpstr>Today</vt:lpstr>
      <vt:lpstr>IA32 Stack</vt:lpstr>
      <vt:lpstr>IA32 Stack: Push</vt:lpstr>
      <vt:lpstr>IA32 Stack: Pop</vt:lpstr>
      <vt:lpstr>Procedure Control Flow</vt:lpstr>
      <vt:lpstr>Procedure Call Example</vt:lpstr>
      <vt:lpstr>Procedure Return Example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IA32/Linux Stack Frame</vt:lpstr>
      <vt:lpstr>Revisiting swap</vt:lpstr>
      <vt:lpstr>Revisiting swap</vt:lpstr>
      <vt:lpstr>swap Setup #1</vt:lpstr>
      <vt:lpstr>swap Setup #2</vt:lpstr>
      <vt:lpstr>swap Setup #3</vt:lpstr>
      <vt:lpstr>swap Body</vt:lpstr>
      <vt:lpstr>swap Finish</vt:lpstr>
      <vt:lpstr>Disassembled swap</vt:lpstr>
      <vt:lpstr>IA32/Linux+Windows Register Usage</vt:lpstr>
      <vt:lpstr>Assembly Programmer’s View</vt:lpstr>
      <vt:lpstr>Creating and Initializing Local Variable</vt:lpstr>
      <vt:lpstr>Creating Pointer as Argument</vt:lpstr>
      <vt:lpstr>Retrieving local variable</vt:lpstr>
      <vt:lpstr>IA32/Linux+Windows Register Usage</vt:lpstr>
      <vt:lpstr>So what about these arrays?</vt:lpstr>
      <vt:lpstr>Basic Data Types</vt:lpstr>
      <vt:lpstr>Array Allocation</vt:lpstr>
      <vt:lpstr>Array Access</vt:lpstr>
      <vt:lpstr>Array Example</vt:lpstr>
      <vt:lpstr>Array Access - Idea</vt:lpstr>
      <vt:lpstr>Array Accessing Example</vt:lpstr>
      <vt:lpstr>Array Loop Example (IA32)</vt:lpstr>
      <vt:lpstr>Pointer Loop Example (IA32)</vt:lpstr>
      <vt:lpstr>How do we fit a 2D matrix into memory?</vt:lpstr>
      <vt:lpstr>PowerPoint Presentation</vt:lpstr>
      <vt:lpstr>Nested Array Example</vt:lpstr>
      <vt:lpstr>Multidimensional (Nested) Arrays</vt:lpstr>
      <vt:lpstr>Nested Array Row Access</vt:lpstr>
      <vt:lpstr>Nested Array Row Access Code</vt:lpstr>
      <vt:lpstr>Nested Array Row Access</vt:lpstr>
      <vt:lpstr>Nested Array Row Access</vt:lpstr>
      <vt:lpstr>Nested Array Element Access Code</vt:lpstr>
      <vt:lpstr>Structure Allocation</vt:lpstr>
      <vt:lpstr>Structure Access</vt:lpstr>
      <vt:lpstr>Generating Pointer to Structure Member</vt:lpstr>
      <vt:lpstr>Assembly Programmer’s View</vt:lpstr>
    </vt:vector>
  </TitlesOfParts>
  <Company>Háskólinn í Reykjavík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Machine-Level Programming I: Basics  15-213/18-213: Introduction to Computer Systems  5th Lecture, Sep. 13, 2011</dc:title>
  <dc:creator>Ýmir Vigfússon</dc:creator>
  <cp:lastModifiedBy>ymir</cp:lastModifiedBy>
  <cp:revision>35</cp:revision>
  <dcterms:created xsi:type="dcterms:W3CDTF">2012-10-08T20:44:35Z</dcterms:created>
  <dcterms:modified xsi:type="dcterms:W3CDTF">2016-09-12T14:28:58Z</dcterms:modified>
</cp:coreProperties>
</file>