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4" r:id="rId2"/>
  </p:sldMasterIdLst>
  <p:notesMasterIdLst>
    <p:notesMasterId r:id="rId39"/>
  </p:notesMasterIdLst>
  <p:handoutMasterIdLst>
    <p:handoutMasterId r:id="rId40"/>
  </p:handoutMasterIdLst>
  <p:sldIdLst>
    <p:sldId id="1056" r:id="rId3"/>
    <p:sldId id="952" r:id="rId4"/>
    <p:sldId id="977" r:id="rId5"/>
    <p:sldId id="953" r:id="rId6"/>
    <p:sldId id="1076" r:id="rId7"/>
    <p:sldId id="1077" r:id="rId8"/>
    <p:sldId id="1078" r:id="rId9"/>
    <p:sldId id="1079" r:id="rId10"/>
    <p:sldId id="1080" r:id="rId11"/>
    <p:sldId id="954" r:id="rId12"/>
    <p:sldId id="955" r:id="rId13"/>
    <p:sldId id="957" r:id="rId14"/>
    <p:sldId id="958" r:id="rId15"/>
    <p:sldId id="959" r:id="rId16"/>
    <p:sldId id="1054" r:id="rId17"/>
    <p:sldId id="975" r:id="rId18"/>
    <p:sldId id="976" r:id="rId19"/>
    <p:sldId id="965" r:id="rId20"/>
    <p:sldId id="966" r:id="rId21"/>
    <p:sldId id="967" r:id="rId22"/>
    <p:sldId id="968" r:id="rId23"/>
    <p:sldId id="970" r:id="rId24"/>
    <p:sldId id="1068" r:id="rId25"/>
    <p:sldId id="1069" r:id="rId26"/>
    <p:sldId id="1070" r:id="rId27"/>
    <p:sldId id="1074" r:id="rId28"/>
    <p:sldId id="972" r:id="rId29"/>
    <p:sldId id="973" r:id="rId30"/>
    <p:sldId id="1043" r:id="rId31"/>
    <p:sldId id="1044" r:id="rId32"/>
    <p:sldId id="1045" r:id="rId33"/>
    <p:sldId id="1046" r:id="rId34"/>
    <p:sldId id="1055" r:id="rId35"/>
    <p:sldId id="980" r:id="rId36"/>
    <p:sldId id="1073" r:id="rId37"/>
    <p:sldId id="1081" r:id="rId38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9999"/>
    <a:srgbClr val="D5F1CF"/>
    <a:srgbClr val="FFFFCC"/>
    <a:srgbClr val="F6F5BD"/>
    <a:srgbClr val="CDF1C5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4" autoAdjust="0"/>
    <p:restoredTop sz="94649" autoAdjust="0"/>
  </p:normalViewPr>
  <p:slideViewPr>
    <p:cSldViewPr snapToObjects="1">
      <p:cViewPr varScale="1">
        <p:scale>
          <a:sx n="65" d="100"/>
          <a:sy n="65" d="100"/>
        </p:scale>
        <p:origin x="1374" y="96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9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7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9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5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5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3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3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7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50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388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16832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504398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052" name="Picture 4" descr="http://www.google.is/url?source=imglanding&amp;ct=img&amp;q=http://images.mylot.com/userImages/images/postphotos/1364942.jpg&amp;sa=X&amp;ei=PJmRT6ebArTa4QTY2ujHBA&amp;ved=0CAoQ8wc&amp;usg=AFQjCNGPcez20GoZ2Rm79w8PKcWP7YQA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6632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1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18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white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D4D4D6"/>
              </a:solidFill>
              <a:latin typeface="Corbe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D4D4D6"/>
              </a:solidFill>
              <a:latin typeface="Corbe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white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D4D4D6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55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51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429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0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07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2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97288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347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172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8F6BCBE8-30B0-4476-8762-9236B142003A}" type="datetimeFigureOut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9/6/2017</a:t>
            </a:fld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en-US" sz="1100" b="0" dirty="0">
              <a:solidFill>
                <a:srgbClr val="5A6378"/>
              </a:solidFill>
              <a:latin typeface="Corbel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09CEB3EB-F4F2-46F4-8867-D3C68411A9A0}" type="slidenum">
              <a:rPr lang="en-US" sz="1800" b="0" smtClean="0">
                <a:solidFill>
                  <a:prstClr val="black"/>
                </a:solidFill>
                <a:latin typeface="Corbe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b="0">
              <a:solidFill>
                <a:srgbClr val="5A6378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6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B8A938-B959-4303-8312-23A20987E89F}" type="datetimeFigureOut">
              <a:rPr lang="is-IS" smtClean="0"/>
              <a:t>6.9.2017</a:t>
            </a:fld>
            <a:endParaRPr lang="is-I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A57AB168-A076-4D9C-AE66-B59892CF8189}" type="slidenum">
              <a:rPr lang="is-IS" smtClean="0"/>
              <a:t>‹#›</a:t>
            </a:fld>
            <a:endParaRPr lang="is-I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20193" y="1052736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52735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52400"/>
            <a:ext cx="8424936" cy="90033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8424936" cy="54006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1" y="5814393"/>
            <a:ext cx="1043607" cy="104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www.google.is/url?source=imglanding&amp;ct=img&amp;q=http://i1.ytimg.com/vi/X1Vec2YqyDE/hqdefault.jpg&amp;sa=X&amp;ei=x5iRT9_gHPSQ4gTXrKSnBA&amp;ved=0CAoQ8wc4GQ&amp;usg=AFQjCNHksbYFEYZ1Wi0If3E-18-0s4XkJw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7797" r="32243" b="25386"/>
          <a:stretch/>
        </p:blipFill>
        <p:spPr bwMode="auto">
          <a:xfrm>
            <a:off x="8190146" y="134714"/>
            <a:ext cx="864096" cy="78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b="1" kern="1200">
          <a:solidFill>
            <a:srgbClr val="0070C0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b="1" kern="1200">
          <a:solidFill>
            <a:srgbClr val="00B050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b="1" kern="1200">
          <a:solidFill>
            <a:srgbClr val="7030A0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89416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8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B050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riton.mathcs.emory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When you write too much...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Computer Security 2016</a:t>
            </a:r>
          </a:p>
        </p:txBody>
      </p:sp>
    </p:spTree>
    <p:extLst>
      <p:ext uri="{BB962C8B-B14F-4D97-AF65-F5344CB8AC3E}">
        <p14:creationId xmlns:p14="http://schemas.microsoft.com/office/powerpoint/2010/main" val="83272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153400" cy="5791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8200" y="39052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unix&gt;</a:t>
            </a:r>
            <a:r>
              <a:rPr lang="en-US" sz="1600" i="1">
                <a:latin typeface="Courier New" pitchFamily="49" charset="0"/>
                <a:ea typeface="MS Mincho" pitchFamily="49" charset="-128"/>
                <a:cs typeface="+mn-cs"/>
              </a:rPr>
              <a:t>./bufdemo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>
                <a:latin typeface="Courier New" pitchFamily="49" charset="0"/>
                <a:ea typeface="MS Mincho" pitchFamily="49" charset="-128"/>
                <a:cs typeface="+mn-cs"/>
              </a:rPr>
              <a:t>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1234567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200" y="48101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57245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123456789ABC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65150" y="1295400"/>
            <a:ext cx="8045450" cy="3690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80485c5:	55                 push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80485c6:	89 e5          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esp,%ebp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80485c8:	53                 push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80485c9:	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14           sub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80485cc:	8d 5d f8           lea 0xfffffff8(%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80485cf:	89 1c 24       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80485d2:	e8 9e ff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call   8048575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80485d7:	89 1c 24       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80485da:	e8 05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call   80483e4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80485df:	83 c4 14           add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80485e2:	5b                 pop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80485e3:	5d                 pop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80485e4:	c3                 ret 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5486400"/>
            <a:ext cx="8045450" cy="920765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80485eb:	e8 d5 ff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80485f0:	c9                 leave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80485f1:	c3                 ret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5029200"/>
            <a:ext cx="146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926584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5888" y="4284663"/>
            <a:ext cx="6183312" cy="2305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pushl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Save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on stack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pushl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Save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Allocate stack space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leal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-8(%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# Compute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as %ebp-8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	# Push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on stack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  gets	# Call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6718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30600" cy="1617663"/>
          </a:xfrm>
        </p:spPr>
        <p:txBody>
          <a:bodyPr/>
          <a:lstStyle/>
          <a:p>
            <a:pPr marL="0" indent="0" eaLnBrk="1" hangingPunct="1"/>
            <a:r>
              <a:rPr lang="en-US" dirty="0"/>
              <a:t>Buffer Overflow </a:t>
            </a:r>
            <a:r>
              <a:rPr lang="en-US" dirty="0">
                <a:solidFill>
                  <a:srgbClr val="7030A0"/>
                </a:solidFill>
              </a:rPr>
              <a:t>Stack Example</a:t>
            </a:r>
          </a:p>
        </p:txBody>
      </p:sp>
      <p:sp>
        <p:nvSpPr>
          <p:cNvPr id="26627" name="Text Box 33"/>
          <p:cNvSpPr txBox="1">
            <a:spLocks noChangeArrowheads="1"/>
          </p:cNvSpPr>
          <p:nvPr/>
        </p:nvSpPr>
        <p:spPr bwMode="auto">
          <a:xfrm>
            <a:off x="5426075" y="228600"/>
            <a:ext cx="3717925" cy="21240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 err="1">
                <a:latin typeface="Courier New" pitchFamily="49" charset="0"/>
              </a:rPr>
              <a:t>unix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 err="1">
                <a:latin typeface="Courier New" pitchFamily="49" charset="0"/>
              </a:rPr>
              <a:t>gdb</a:t>
            </a:r>
            <a:r>
              <a:rPr lang="en-US" sz="1200" i="1" dirty="0">
                <a:latin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</a:rPr>
              <a:t>bufdemo</a:t>
            </a:r>
            <a:endParaRPr lang="en-US" sz="1200" i="1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break echo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Breakpoint 1 at 0x80485c9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run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Breakpoint 1, 0x80485c9 in echo ()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print /x $</a:t>
            </a:r>
            <a:r>
              <a:rPr lang="en-US" sz="1200" dirty="0" err="1">
                <a:latin typeface="Courier New" pitchFamily="49" charset="0"/>
              </a:rPr>
              <a:t>ebp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$1 = 0xffffd678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print /x *(unsigned *)$</a:t>
            </a:r>
            <a:r>
              <a:rPr lang="en-US" sz="1200" i="1" dirty="0" err="1">
                <a:latin typeface="Courier New" pitchFamily="49" charset="0"/>
              </a:rPr>
              <a:t>ebp</a:t>
            </a:r>
            <a:endParaRPr lang="en-US" sz="1200" i="1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$2 = 0xffffd688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print /x *((unsigned *)$</a:t>
            </a:r>
            <a:r>
              <a:rPr lang="en-US" sz="1200" i="1" dirty="0" err="1">
                <a:latin typeface="Courier New" pitchFamily="49" charset="0"/>
              </a:rPr>
              <a:t>ebp</a:t>
            </a:r>
            <a:r>
              <a:rPr lang="en-US" sz="1200" i="1" dirty="0">
                <a:latin typeface="Courier New" pitchFamily="49" charset="0"/>
              </a:rPr>
              <a:t> + 1)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$3 = 0x80485f0</a:t>
            </a:r>
          </a:p>
        </p:txBody>
      </p:sp>
      <p:sp>
        <p:nvSpPr>
          <p:cNvPr id="26628" name="Text Box 34"/>
          <p:cNvSpPr txBox="1">
            <a:spLocks noChangeArrowheads="1"/>
          </p:cNvSpPr>
          <p:nvPr/>
        </p:nvSpPr>
        <p:spPr bwMode="auto">
          <a:xfrm>
            <a:off x="449263" y="6099175"/>
            <a:ext cx="81613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80485eb:	e8 d5 ff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80485f0:	c9               leave  </a:t>
            </a:r>
          </a:p>
        </p:txBody>
      </p:sp>
      <p:sp>
        <p:nvSpPr>
          <p:cNvPr id="26629" name="Rectangle 35"/>
          <p:cNvSpPr>
            <a:spLocks noChangeArrowheads="1"/>
          </p:cNvSpPr>
          <p:nvPr/>
        </p:nvSpPr>
        <p:spPr bwMode="auto">
          <a:xfrm>
            <a:off x="5949950" y="42306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0xffffd678</a:t>
            </a:r>
          </a:p>
        </p:txBody>
      </p:sp>
      <p:sp>
        <p:nvSpPr>
          <p:cNvPr id="26630" name="Rectangle 58"/>
          <p:cNvSpPr>
            <a:spLocks noChangeArrowheads="1"/>
          </p:cNvSpPr>
          <p:nvPr/>
        </p:nvSpPr>
        <p:spPr bwMode="auto">
          <a:xfrm>
            <a:off x="2514600" y="4894263"/>
            <a:ext cx="59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6631" name="Rectangle 69"/>
          <p:cNvSpPr>
            <a:spLocks noChangeArrowheads="1"/>
          </p:cNvSpPr>
          <p:nvPr/>
        </p:nvSpPr>
        <p:spPr bwMode="auto">
          <a:xfrm>
            <a:off x="5949950" y="2743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0xffffd688</a:t>
            </a: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685800" y="39624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685800" y="4267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685800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685800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685800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135063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58273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035175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4191000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4191000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19258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40263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089525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553878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6646" name="Rectangle 28"/>
          <p:cNvSpPr>
            <a:spLocks noChangeArrowheads="1"/>
          </p:cNvSpPr>
          <p:nvPr/>
        </p:nvSpPr>
        <p:spPr bwMode="auto">
          <a:xfrm>
            <a:off x="6003925" y="4891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4191000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4640263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5089525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d6</a:t>
            </a: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5538788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88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4191000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4640263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>
            <a:off x="5089525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85</a:t>
            </a:r>
          </a:p>
        </p:txBody>
      </p: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5538788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f0</a:t>
            </a:r>
          </a:p>
        </p:txBody>
      </p:sp>
      <p:sp>
        <p:nvSpPr>
          <p:cNvPr id="75" name="Freeform 74"/>
          <p:cNvSpPr/>
          <p:nvPr/>
        </p:nvSpPr>
        <p:spPr bwMode="auto">
          <a:xfrm>
            <a:off x="3352800" y="29083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656" name="TextBox 31"/>
          <p:cNvSpPr txBox="1">
            <a:spLocks noChangeArrowheads="1"/>
          </p:cNvSpPr>
          <p:nvPr/>
        </p:nvSpPr>
        <p:spPr bwMode="auto">
          <a:xfrm>
            <a:off x="609600" y="2446338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6657" name="TextBox 32"/>
          <p:cNvSpPr txBox="1">
            <a:spLocks noChangeArrowheads="1"/>
          </p:cNvSpPr>
          <p:nvPr/>
        </p:nvSpPr>
        <p:spPr bwMode="auto">
          <a:xfrm>
            <a:off x="4111625" y="2438400"/>
            <a:ext cx="190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687388" y="4572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4191000" y="4572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Example #1</a:t>
            </a:r>
          </a:p>
        </p:txBody>
      </p:sp>
      <p:sp>
        <p:nvSpPr>
          <p:cNvPr id="27651" name="Text Box 34"/>
          <p:cNvSpPr txBox="1">
            <a:spLocks noChangeArrowheads="1"/>
          </p:cNvSpPr>
          <p:nvPr/>
        </p:nvSpPr>
        <p:spPr bwMode="auto">
          <a:xfrm>
            <a:off x="3657600" y="5029200"/>
            <a:ext cx="432573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Overflow 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, and corrupt %</a:t>
            </a:r>
            <a:r>
              <a:rPr lang="en-US" dirty="0" err="1">
                <a:latin typeface="Calibri" pitchFamily="34" charset="0"/>
              </a:rPr>
              <a:t>ebx</a:t>
            </a:r>
            <a:r>
              <a:rPr lang="en-US" dirty="0">
                <a:latin typeface="Calibri" pitchFamily="34" charset="0"/>
              </a:rPr>
              <a:t>,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but no problem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3063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7660" name="Rectangle 28"/>
          <p:cNvSpPr>
            <a:spLocks noChangeArrowheads="1"/>
          </p:cNvSpPr>
          <p:nvPr/>
        </p:nvSpPr>
        <p:spPr bwMode="auto">
          <a:xfrm>
            <a:off x="3063875" y="38100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7678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96" name="Freeform 95"/>
          <p:cNvSpPr/>
          <p:nvPr/>
        </p:nvSpPr>
        <p:spPr bwMode="auto">
          <a:xfrm>
            <a:off x="48323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7688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7689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7690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7691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7692" name="TextBox 108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7693" name="TextBox 109"/>
          <p:cNvSpPr txBox="1">
            <a:spLocks noChangeArrowheads="1"/>
          </p:cNvSpPr>
          <p:nvPr/>
        </p:nvSpPr>
        <p:spPr bwMode="auto">
          <a:xfrm>
            <a:off x="5559425" y="1295400"/>
            <a:ext cx="155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Input 1234567</a:t>
            </a:r>
          </a:p>
        </p:txBody>
      </p:sp>
      <p:sp>
        <p:nvSpPr>
          <p:cNvPr id="109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0xffffd678</a:t>
            </a:r>
          </a:p>
        </p:txBody>
      </p:sp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0xffffd688</a:t>
            </a:r>
          </a:p>
        </p:txBody>
      </p:sp>
      <p:sp>
        <p:nvSpPr>
          <p:cNvPr id="111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12" name="Rectangle 24"/>
          <p:cNvSpPr>
            <a:spLocks noChangeArrowheads="1"/>
          </p:cNvSpPr>
          <p:nvPr/>
        </p:nvSpPr>
        <p:spPr bwMode="auto">
          <a:xfrm>
            <a:off x="56694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3" name="Rectangle 25"/>
          <p:cNvSpPr>
            <a:spLocks noChangeArrowheads="1"/>
          </p:cNvSpPr>
          <p:nvPr/>
        </p:nvSpPr>
        <p:spPr bwMode="auto">
          <a:xfrm>
            <a:off x="61186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65679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d6</a:t>
            </a:r>
          </a:p>
        </p:txBody>
      </p:sp>
      <p:sp>
        <p:nvSpPr>
          <p:cNvPr id="115" name="Rectangle 27"/>
          <p:cNvSpPr>
            <a:spLocks noChangeArrowheads="1"/>
          </p:cNvSpPr>
          <p:nvPr/>
        </p:nvSpPr>
        <p:spPr bwMode="auto">
          <a:xfrm>
            <a:off x="70171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88</a:t>
            </a: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17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18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85</a:t>
            </a:r>
          </a:p>
        </p:txBody>
      </p:sp>
      <p:sp>
        <p:nvSpPr>
          <p:cNvPr id="119" name="Rectangle 27"/>
          <p:cNvSpPr>
            <a:spLocks noChangeArrowheads="1"/>
          </p:cNvSpPr>
          <p:nvPr/>
        </p:nvSpPr>
        <p:spPr bwMode="auto">
          <a:xfrm>
            <a:off x="70171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f0</a:t>
            </a:r>
          </a:p>
        </p:txBody>
      </p:sp>
      <p:sp>
        <p:nvSpPr>
          <p:cNvPr id="120" name="Rectangle 35"/>
          <p:cNvSpPr>
            <a:spLocks noChangeArrowheads="1"/>
          </p:cNvSpPr>
          <p:nvPr/>
        </p:nvSpPr>
        <p:spPr bwMode="auto">
          <a:xfrm>
            <a:off x="30087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0xffffd678</a:t>
            </a:r>
          </a:p>
        </p:txBody>
      </p:sp>
      <p:sp>
        <p:nvSpPr>
          <p:cNvPr id="121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0xffffd688</a:t>
            </a:r>
          </a:p>
        </p:txBody>
      </p:sp>
      <p:sp>
        <p:nvSpPr>
          <p:cNvPr id="122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24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25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d6</a:t>
            </a:r>
          </a:p>
        </p:txBody>
      </p:sp>
      <p:sp>
        <p:nvSpPr>
          <p:cNvPr id="126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88</a:t>
            </a:r>
          </a:p>
        </p:txBody>
      </p:sp>
      <p:sp>
        <p:nvSpPr>
          <p:cNvPr id="127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28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29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85</a:t>
            </a:r>
          </a:p>
        </p:txBody>
      </p:sp>
      <p:sp>
        <p:nvSpPr>
          <p:cNvPr id="130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f0</a:t>
            </a: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1250950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Example #2</a:t>
            </a:r>
          </a:p>
        </p:txBody>
      </p:sp>
      <p:sp>
        <p:nvSpPr>
          <p:cNvPr id="28675" name="Text Box 34"/>
          <p:cNvSpPr txBox="1">
            <a:spLocks noChangeArrowheads="1"/>
          </p:cNvSpPr>
          <p:nvPr/>
        </p:nvSpPr>
        <p:spPr bwMode="auto">
          <a:xfrm>
            <a:off x="4495800" y="5029200"/>
            <a:ext cx="31257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Base pointer corrupted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100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8684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8702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8706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8711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38</a:t>
            </a:r>
          </a:p>
        </p:txBody>
      </p:sp>
      <p:sp>
        <p:nvSpPr>
          <p:cNvPr id="28712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8713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8714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latin typeface="Courier New" pitchFamily="49" charset="0"/>
              </a:rPr>
              <a:t>35</a:t>
            </a:r>
          </a:p>
        </p:txBody>
      </p:sp>
      <p:sp>
        <p:nvSpPr>
          <p:cNvPr id="28715" name="TextBox 43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5559425" y="1295400"/>
            <a:ext cx="1681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Input 12345678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228600" y="5441950"/>
            <a:ext cx="8686800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. . 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80485eb:	e8 d5 ff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80485f0:	c9               leave    # Set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to corrupted value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80485f1:	c3               ret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6" name="Rectangle 35"/>
          <p:cNvSpPr>
            <a:spLocks noChangeArrowheads="1"/>
          </p:cNvSpPr>
          <p:nvPr/>
        </p:nvSpPr>
        <p:spPr bwMode="auto">
          <a:xfrm>
            <a:off x="30087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0xffffd678</a:t>
            </a:r>
          </a:p>
        </p:txBody>
      </p:sp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0xffffd688</a:t>
            </a: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00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01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d6</a:t>
            </a:r>
          </a:p>
        </p:txBody>
      </p:sp>
      <p:sp>
        <p:nvSpPr>
          <p:cNvPr id="102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88</a:t>
            </a:r>
          </a:p>
        </p:txBody>
      </p:sp>
      <p:sp>
        <p:nvSpPr>
          <p:cNvPr id="103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85</a:t>
            </a:r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f0</a:t>
            </a: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0xffffd678</a:t>
            </a:r>
          </a:p>
        </p:txBody>
      </p:sp>
      <p:sp>
        <p:nvSpPr>
          <p:cNvPr id="108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0xffffd688</a:t>
            </a:r>
          </a:p>
        </p:txBody>
      </p: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10" name="Rectangle 24"/>
          <p:cNvSpPr>
            <a:spLocks noChangeArrowheads="1"/>
          </p:cNvSpPr>
          <p:nvPr/>
        </p:nvSpPr>
        <p:spPr bwMode="auto">
          <a:xfrm>
            <a:off x="56694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1" name="Rectangle 25"/>
          <p:cNvSpPr>
            <a:spLocks noChangeArrowheads="1"/>
          </p:cNvSpPr>
          <p:nvPr/>
        </p:nvSpPr>
        <p:spPr bwMode="auto">
          <a:xfrm>
            <a:off x="61186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2" name="Rectangle 26"/>
          <p:cNvSpPr>
            <a:spLocks noChangeArrowheads="1"/>
          </p:cNvSpPr>
          <p:nvPr/>
        </p:nvSpPr>
        <p:spPr bwMode="auto">
          <a:xfrm>
            <a:off x="65679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d6</a:t>
            </a:r>
          </a:p>
        </p:txBody>
      </p:sp>
      <p:sp>
        <p:nvSpPr>
          <p:cNvPr id="114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16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85</a:t>
            </a:r>
          </a:p>
        </p:txBody>
      </p:sp>
      <p:sp>
        <p:nvSpPr>
          <p:cNvPr id="117" name="Rectangle 27"/>
          <p:cNvSpPr>
            <a:spLocks noChangeArrowheads="1"/>
          </p:cNvSpPr>
          <p:nvPr/>
        </p:nvSpPr>
        <p:spPr bwMode="auto">
          <a:xfrm>
            <a:off x="70171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f0</a:t>
            </a: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249802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Example #3</a:t>
            </a:r>
          </a:p>
        </p:txBody>
      </p:sp>
      <p:sp>
        <p:nvSpPr>
          <p:cNvPr id="29699" name="Text Box 34"/>
          <p:cNvSpPr txBox="1">
            <a:spLocks noChangeArrowheads="1"/>
          </p:cNvSpPr>
          <p:nvPr/>
        </p:nvSpPr>
        <p:spPr bwMode="auto">
          <a:xfrm>
            <a:off x="4191000" y="5029200"/>
            <a:ext cx="344487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Return address corrupted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100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9708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9726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9727" name="Rectangle 24"/>
          <p:cNvSpPr>
            <a:spLocks noChangeArrowheads="1"/>
          </p:cNvSpPr>
          <p:nvPr/>
        </p:nvSpPr>
        <p:spPr bwMode="auto">
          <a:xfrm>
            <a:off x="5670550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43</a:t>
            </a:r>
          </a:p>
        </p:txBody>
      </p:sp>
      <p:sp>
        <p:nvSpPr>
          <p:cNvPr id="29728" name="Rectangle 25"/>
          <p:cNvSpPr>
            <a:spLocks noChangeArrowheads="1"/>
          </p:cNvSpPr>
          <p:nvPr/>
        </p:nvSpPr>
        <p:spPr bwMode="auto">
          <a:xfrm>
            <a:off x="6119813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42</a:t>
            </a:r>
          </a:p>
        </p:txBody>
      </p:sp>
      <p:sp>
        <p:nvSpPr>
          <p:cNvPr id="29729" name="Rectangle 26"/>
          <p:cNvSpPr>
            <a:spLocks noChangeArrowheads="1"/>
          </p:cNvSpPr>
          <p:nvPr/>
        </p:nvSpPr>
        <p:spPr bwMode="auto">
          <a:xfrm>
            <a:off x="6569075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41</a:t>
            </a:r>
          </a:p>
        </p:txBody>
      </p:sp>
      <p:sp>
        <p:nvSpPr>
          <p:cNvPr id="29730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39</a:t>
            </a:r>
          </a:p>
        </p:txBody>
      </p:sp>
      <p:sp>
        <p:nvSpPr>
          <p:cNvPr id="29734" name="Rectangle 27"/>
          <p:cNvSpPr>
            <a:spLocks noChangeArrowheads="1"/>
          </p:cNvSpPr>
          <p:nvPr/>
        </p:nvSpPr>
        <p:spPr bwMode="auto">
          <a:xfrm>
            <a:off x="7018338" y="28956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9735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38</a:t>
            </a:r>
          </a:p>
        </p:txBody>
      </p:sp>
      <p:sp>
        <p:nvSpPr>
          <p:cNvPr id="29736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9737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9738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9739" name="TextBox 43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9740" name="TextBox 44"/>
          <p:cNvSpPr txBox="1">
            <a:spLocks noChangeArrowheads="1"/>
          </p:cNvSpPr>
          <p:nvPr/>
        </p:nvSpPr>
        <p:spPr bwMode="auto">
          <a:xfrm>
            <a:off x="5559425" y="1295400"/>
            <a:ext cx="1853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Input 123456789</a:t>
            </a:r>
          </a:p>
        </p:txBody>
      </p:sp>
      <p:sp>
        <p:nvSpPr>
          <p:cNvPr id="29741" name="Text Box 107"/>
          <p:cNvSpPr txBox="1">
            <a:spLocks noChangeArrowheads="1"/>
          </p:cNvSpPr>
          <p:nvPr/>
        </p:nvSpPr>
        <p:spPr bwMode="auto">
          <a:xfrm>
            <a:off x="990600" y="5867400"/>
            <a:ext cx="800100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80485eb:	e8 d5 ff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80485f0:	c9               leave   # Desired return point</a:t>
            </a: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3008752" y="3200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0xffffd678</a:t>
            </a: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0xffffd688</a:t>
            </a: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d6</a:t>
            </a: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88</a:t>
            </a: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85</a:t>
            </a:r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f0</a:t>
            </a: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0xffffd678</a:t>
            </a:r>
          </a:p>
        </p:txBody>
      </p:sp>
      <p:sp>
        <p:nvSpPr>
          <p:cNvPr id="58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0xffffd688</a:t>
            </a: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80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85</a:t>
            </a: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1249802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Saved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Malicious Use of Buffer Overflow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bar()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int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char buf[64];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gets(buf);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Stack after call to </a:t>
            </a:r>
            <a:r>
              <a:rPr lang="en-US" sz="180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0"/>
            <a:ext cx="1066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4724400"/>
            <a:ext cx="1066800" cy="62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4063"/>
            <a:ext cx="1819275" cy="368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foo</a:t>
            </a:r>
            <a:r>
              <a:rPr lang="en-US" sz="1800" b="0">
                <a:latin typeface="Courier New" pitchFamily="49" charset="0"/>
              </a:rPr>
              <a:t> </a:t>
            </a:r>
            <a:r>
              <a:rPr lang="en-US" sz="1800" b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338"/>
            <a:ext cx="1733550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bar</a:t>
            </a:r>
            <a:r>
              <a:rPr lang="en-US" sz="1800" b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478338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665663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4021138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by </a:t>
            </a:r>
            <a:r>
              <a:rPr lang="en-US" sz="180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allow remote machines to execute arbitrary code on victim machines</a:t>
            </a:r>
          </a:p>
          <a:p>
            <a:pPr eaLnBrk="1" hangingPunct="1"/>
            <a:r>
              <a:rPr lang="en-US" dirty="0"/>
              <a:t>Internet worm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ymir@ru.is</a:t>
            </a: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Internet Worm and IM War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7388" cy="1600200"/>
          </a:xfrm>
        </p:spPr>
        <p:txBody>
          <a:bodyPr/>
          <a:lstStyle/>
          <a:p>
            <a:pPr eaLnBrk="1" hangingPunct="1"/>
            <a:r>
              <a:rPr lang="en-US" dirty="0"/>
              <a:t>November, 1988</a:t>
            </a:r>
          </a:p>
          <a:p>
            <a:pPr lvl="1" eaLnBrk="1" hangingPunct="1"/>
            <a:r>
              <a:rPr lang="en-US" dirty="0"/>
              <a:t>Internet Worm attacks thousands of Internet hosts.</a:t>
            </a:r>
          </a:p>
          <a:p>
            <a:pPr lvl="1" eaLnBrk="1" hangingPunct="1"/>
            <a:r>
              <a:rPr lang="en-US" dirty="0"/>
              <a:t>How did it happen?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AutoShape 2" descr="data:image/jpeg;base64,/9j/4AAQSkZJRgABAQAAAQABAAD/2wCEAAkGBxQSEhQUEhQVFhUVFBYVFBUXFBQUFBQUFBQXFhQUFBQYHCggGBolHBQUITEhJSkrLi4uGB8zODMsNygtLisBCgoKDg0OGhAQGCwkHyQsLSwsLCwsLCwsLCwsLCwsLCwsLCwsLCwsLCwsLCwsLCwsLCwsLCwsLCwsLCwsLCwsLP/AABEIAOAA4AMBIgACEQEDEQH/xAAcAAABBQEBAQAAAAAAAAAAAAACAQMEBQYABwj/xAA7EAABAwEGAwUGBQQCAwEAAAABAAIRAwQFEiExQVFhcQYigZGhE0KxwdHwByMyUuEUYnLxgpIzorIW/8QAGQEAAwEBAQAAAAAAAAAAAAAAAAECAwQF/8QAIhEBAQACAgIBBQEAAAAAAAAAAAECEQMhEjFBBBMiUWEy/9oADAMBAAIRAxEAPwCOlC6EoQHJQEoCUBMOAXYUSUIAYXAI4XQgBhLCKEqAGEhSuKi2m2NAyLSebgFOWUns5jb6SEqoat+OHu+Ox6JuzdoidqeXFxaT5iFH3cVfbrRwuwqpp39TI70tPAwVKpXmwxBVeeP7Lxv6TIXQkZVB0RKtpIkhFC6EAMJEcJIQAJUUJIQAwuhKVyQBC4hEuQDaIBcAiAVBwCVcAihAJCVKEQCAEBElASlIBUS87X7KmXRpzCYvK9WUsiczoBqsle94urEYjDAcm7lZ5Z66i8cFl/8AoPaZOAA6Yp8AmKlradyB0jyCYuhgfPcOEa7SegyVPetow1CG5fHxWGvKtt6jTPs+NoxVHlv/ABa0cJ0Pqs9etmZTPddi9PIaqDRr57nffZE+pidy4+HJVMdVNomNfE5kcj6ffBS7tt2AmSc+J+ChurwOA0A38UzrnM8FVmyl039jtYEGTB8fUaK2slrD153dtrewiHEZxBzHEK7sIcSS15a455HXjkoluCrJk2gK5V122kuycIPHjz5Kyhb45eU2xyx1SQhKchJCpJspE4WocKYCkIR4V0IBtcjhJCQBCULgEQVBwCILgEQCA4BLCUBKAkAnJZe/O0BDiykf8nakcgtDelUMpPcTENOfPZeeUrLIL3aDTmTosuTLXTTCfJqpWkkkzv168U1Uq4jvPBNWgmTl4ddAnKECeQk/TzWemm0+y22qG4GQxoBk5EnlJyVTbW94k5zvqVZWdsmQJnXr9wotvpS7TXIIl7FnRinS7s55mI5ffyTbGzl6Kyo2YtaCRJdMcuJjinKFhEgnnluTB+YR5DxQP6bFschz9Ew2lG28K3vGiAWsHQnid/omfYYg6BAHLXLU890TIeKNRokkNkAe6eXCfvRWdjtRa4MfMg91w0cP3c/dXXfQDmkOIDmwWk8c/kPhwSWlpLQIhzSYdppoDzgn0U27OTS8oWxzCx2rXGNdJ2PBaaz1cQ5rFWRwqsGQkajQ4hqW8DyV5d1dzCJzboRw8E8M/G6pZ4b7X8JIRMS4V0ucCSEcJIQAQkKJdhQApCEsJEA2AjASAIwFQcAiXAIoQCAIgEoCWEgxPba8iXCk3QZu5k6KjbaNANBH8k85UvtK+bS/TUDlkAqKpVgnrque91tOoetFUnTck8+AQMdqOIhN2aS4b5hTq9mw+KVuulYy1YXLVjXgSepyEeaZdUBcA3P3eMk7+pUVlaAennuB8Udg14a9ZOWXNT/Vyb6jUWGyipDW5uyAynl5fRXN5dl/ZsDo0z8jmrXsHcJA9q8EH3WnXPfqt/bLIx1JweBGEkzGwWVu20xmPt84Vz+bnnn5EEk+avLroB3QjT0UW/brdRqMeRDaw9qw8AXGPvmrW6jhbJykER/dyPBPKpkVN43WWYiNoI+OXkgsbMQI8+GmvnI8Ar+8BjyGsehG/mjuy6cOEcXFp5mXJbO4qFllDT/lkeEj/R8lYWOmQ0EkkgkO8OXBRq9AipVafdcDlqO+Z+IKkDutxGQBAdB0j3vAKmd6aK66+NnTJTFR9n6hxvaTsHRsc4kffBX0Lqwu8XLlNUMJCEULoVJBhQkJyF0IBohCQnS1CWpg0AjASAIgFQE0IgFwCMJAgCWEqWEB5b2qZhtFT/KfOPqqPD981qfxAs2GsHbPaD4tyPyWZOUrHWmqwumiC8Bautc/tQANvnH8rPdnLOXOnYLe3cYMLDP26OP0zVq7NOZTcNTIgxy4dVoeyHZDAcVQToWngVoLKAdVeWQaLO10YYrCxsiB/pP2hheCJyzy45IaLFKQMuqwt5XS21WFgy9rZiaRG8M+rcJWN9g41WUmiTvwA4nhlK9WqXNFV1Wk7CXCHt913UIbu7O0qOJ0S95lzjryA4AJdl0wd4XXgnWXFoHMl2vLQqVZaUY3R3W1gP8A1aCRynEtXe91F7w8CcI7jdAXnuhzuQBPnyCj2u6Q2n7MZgtgnSTqXeJzSVXnN4NHt6xOUx45fwq68K+AA6guAdw4zy1Cm9qD3wD+oiCOYBzVPawXNIOfdPm0fUBa4uXL2uOzVSa+f7TB4gkQfgtcQst2Po94u1/LGfWPotYQurj9ObP2bSI4SEK0khCQiSFIgpIRJITBoBG0JAEYCYKAiAXAIgEBwCWEoSwgMN+JRyo5fuz64cvRYgtkfeq3n4kNkUhuMR8I/hYJjoBE8CPgVlfdaSakbPs7TimCtBRrgROqpLmEUW9Ejmvc4kTGkzA6Z/Jct9uudRvLPXYWgzBVtYrUOIXnDbNVcBDgP+Rj4JbK+0UnZuEDgfrCWmkz09bo2lShXnNYCwX9oHZGMufQ7+C0lgthc2VN6adZdr3+pCI2pvFZC9L6DMpg+Z8As2+9qrnd0OImZMj019E5UZSPS61qaNwoVasDv0WXoVqhHeM5f3fMJ2yV3NfHpwRYJlGR/EJuCtibl3IB2aTIlYx159wtG0DmQZkk8ZXpf4iUh/TYyJhwk8oK8obSl0N0MeP3ktuPWnNy/wCno/YkflO4YonotJCpuxtnLLK3EIJLj4E5egCvIXTjOnNl7NwkhGkhNIYQ4UaQoACEkI0MIBpG0JIRtTBQEQXAIgEAkIgEoCUBAZXtfTmpRBEgyD5rD3zdfsnyP0l2XLkvTO0dlxMa/emZ8CI+MLD12OtMtJgDMf5bLly3jnXdjJnxT+Lew2YOYyJBgaGJ6qdWuxwY0NJ97MwT+snYaxHootyUixrWnYZrTXfaJGEgETIGkGACQdpAE66BZbOT9M+zsoKjf/M4EnUudI8JUyydjmNaZqhzoABwNbABJ0b+o56mTzWpZZaZzLD1AB+Bn0S2m0NY0hjXf9cP/wBQjzvppOOe3n152Q0iGNcSS9omYzMjKTM6acF6TdVzhtGW1K2LDqajnDT9jpCyVaiX1GOcAAHSBqZ4k/epW7u79A6KbdtMMJ2y932RtoZUecQfiIJIORGRHPOTlxVLePZF1SPZ1sDgTmS8A9cJBW8o0vZF0DuOdi6OiD5wFLqUqZEwOctMfBPHJOWHWqw9j7J2mm0k2ozMiDjaG/tAeXHzKs6djqdwFzQ/EWiphJEYHEnDI/aOUq+dRaP0NJPANcB5ugJKdkdiDnRkIa0ZxOpJ3OQ6Z6pXKiYTWmQ7aWB76FT2lQlkCGNaGAGYknU66TssX2Y7JVqhbVLfy4n/ACidPJei9tmudQexglzsIaBqSXDIKX2Xo+yszGERgGfPIkgeOSqZXWk/bnlu/BhtEMGEaNyHguhOFJC7Z1NPOyu7abIQkJ0hDCZG4SQjIQkIIMISEcJCEA0EbUITjQmCgJQEoShMOCIBEAihLZma9LE1zeII8wsB/TGm4kAw45tjNp4hejBqzV+2fBUmO6/MH+7cfNYc03Nun6fPVuP7VtmdE8lf3OZc3Tms80TihT7urlphczox9t9Rw4cwqG/rcBDW/qJgJmpemFvP1KzF42hxfi3lTXRvpdOsrw5smSSFu7vpgU89gF5Cy9KuIFzpAOWxC2V1X+XNLTMxsqTK1bQYkeSWx2mmZbodxoZWZp2+1Y2xgDDqIJIHN05nwTl8MdTIqj/lzCn001udtsym2Ms1EtWSpLsvjE3VTqtpxJ27jPxsvtHLoqgxJgwOZy+aS1HDTw7l0nhlsOOqfsrgKhJ2Zl5hQbVUxO5DIfNXxTeUY82Xjx3+oxCQhOJCF2PONwkhOEIUABCQtTiEpkaISEJwhCUwZARBIAjaEwUBGGpAEYCVMoCKFwCIBIEASVaQcIcAQdQRITgC5AZe/rK2m5mBoaCCIAjMOmfVdTofmsH7gPv0Vp2jsuOlI1YcXho76+CrWvyo1BsQCuTmx1k7OHLeKwtdkDTI1Co61mxOK1Vvoh8HiM9l53eNlq0LScT3GjUd3HZQ0n3HcOqzx9N6uqdzF2yurouXAQfWM1FuuwVySaVUGH4SDnAIkLR2Oy2wkgimMPvZ5+EJyj8f2lU7NH8o3AHJwkcFFr/1LQC59MS3Ed44BQrpoWqvVc91RraLf0NDIe8xmSSchM7KfbWXroQuwU6wLMmvBOHg4RpyMq4pszHIIjZoc0nYH1/0m61SA5x2Cj2W0Ou6XmCRA23nihhJZBIk6kz9E6Wrv48dYx5vLncsjcJITkJCFoyNwhITpCEhANwhITsJCEgaIQEJ4hCQmSMAnAhATgCoFCMBI0IwFJlCVclhAdCWFyUBMEIWSrtFN9SlsDiZ01A9VsA1ZbtZQio1w3b6tP0IWPNNzbbhvelvZ7SCxh5CVBtwEkOAIOoOYUS47WC0sPgp1ppEgHWMp6Ll9O3DI9dtlY3NhLDyJic848Sryz1Xg5VQZjUDoqWyWVxGysKNkd9wn033jfcS3WUZAuxAacBO3RWdjbDeCh0qRy0U9ogKbr1Bll0atTgBKrqzMcM2Gbvp4ordaQCZ0bmeuyOwMOEudq7Pw2CWtMZ3UdrdeqUhBWLhiwgExIBJAnmQD8FnLN2grhzxXpta5jsLmAyIgEOY7cEHddnFnMpJ8uHm47jbbOmlhAVFs970n5SQeY08VNGei1YmyhKdIQFAAUiIpCEAJQFOEJCEiRmhGAhCcYFVA2hEAuCIJAoCUBcAjATNwaiDVwCNIEDVS9q7Pioh37HA+Dsj6wgvPthZKMg1Mbs+7T7+Y2Lv0jxKx97fiDUqgsZSa2m7LOXvcCdjkB5Hqpym5o8ctXYxULHBw8VpLpvJrsj7wHQeCzTMxyKbEsMt8lx6d0urt6VYqg0VzRI5ei84u/tANHZFW7L+aPeCPFt9yWNliAOmSr7zvIMaSVmq/agRDSXHko9no1LQ7FU02bsjxiMst9RZWDFWdiP6ZkczxWmp08o2UK7rNEAbeisnnKApq8ZqIAb3z0+aw3aGsDWfHH4AD6rX3vX9m1z+UDqV5zaa5cSeJW/02H5XJy/V5/j4pV3mS506QBlpufknWWxzTk4/L5fFM2cYWRnJ1+JKbJXa89ZUr0qj38vH4fypVO+6m+E+BHwVK0pwPhI18y+Tuwf9j9E4y+W7tPgQfos2+sgxpah7rXsvKkffAP8AdLPLFEqSsT/UHinbPaCz9Jwn+3ITzboUaHk1QCcaEACdClQgEYVded7U6A75l2zB+o8+Q5lZC9O1VV+TT7NvBuvi/XyhMba68e0FnoHDUqd4e60FxHWNPFUtr/EGg2cFOo7rhYPPM+iwlZ8mVCqNSLbW238R65H5dOmzmZefp6LLXnf9e0T7Wq9w/bJDP+jYHoob2ph7UA8KhIj+FxPfaNh8h/KapJ0DvNPP45IDUdnbQXUROoLm+AOXpkrQqi7NVPyyN2vd6lXZXHl7ruw/yMWDEp1luIHUJu7a8GCtVYyCAkuSIlguZo2CvbPZwNENLT79VJppVpjEpmQyRFyaxKl7SX4LOyGn8xwy/tHEpY43K6h55zHHdU/bW9AXCk0/p/Uf7uCy9FuJwnSfMhNYy90k5nMnhxKsmjC3Dx+H1XoYYzGaeTnnc8t0NU+ibK5zk096pI/awuD5TG6TGgJAciTGNEKiAcRSmg5K0oJumqjv2/vZyykRi0c7UN5Abu+HNM37fhaTTpZHMOdw4hv1WSc+em31U6XaW11y4kkkknMkyT1KhVE+8plyEo70zUapLk24INDeE09ilFqEsQEGITrsxlqPsJx9JJTyKRn7BavZVJ92pn47hayzVA4LGYAe67SZaRqD97K1uu1upwH5t2cP0+e3QrDkw+Y6OLk+GiiFeXXXcRDnfJVlnbiAIzVpYmhZR0NBZK4GSs2FZ51upUhL3ActT4BUd69rXOBbS7jePvEfJXOO5FlzY4NJf3aNlAYWw6pw2b158l59abS+s8lxkkyfvgmWh1QztOZOitKFANHrzJXThxzGdOHk5bne3WOlgz/2T9F1Wokr1VFLpVoOuckAQ4kUoAHqNi7wCeeVGo5v6BAP13wfBFQqS0lNXg7KV1AfleSAkU3I6LplQqT8ipNkPcJ+80BAbVloO5H3PPRC4pqxfob0ROzSAXOSJvEllIEeEGFPOam3hANuYm3NUghI5qDMBiB1FP4YRtCAhvpyhaX08xPUfMKybQlCbM5uYQC2K/XtyBEdAph7QPPvEdBHqobBxaw9QD8pUujVjRrGniAJ8oRJB5UAqVKhkAniT9SpFGy7uIPIHLz38EYqF3E+gn5J9jY1y5KkjYzpy5DgANvvaU77TmmC/guc5BuLkK6VyAULjCFcgBqOyTNh1J5/BHXOSC7NOpKXyA3se6pdJv5Xkol7tyHVTKR/KTCq9pGLn/Ksqb4pjmfgFSvd3o4q1q0yabQJ1Omwyko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Exploits Based on Buffer Overflows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2113" y="1290638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allow remote machines to execute arbitrary code on victim machines</a:t>
            </a:r>
          </a:p>
          <a:p>
            <a:pPr eaLnBrk="1" hangingPunct="1"/>
            <a:r>
              <a:rPr lang="en-US" dirty="0"/>
              <a:t>IM War</a:t>
            </a:r>
          </a:p>
          <a:p>
            <a:pPr lvl="1" eaLnBrk="1" hangingPunct="1"/>
            <a:r>
              <a:rPr lang="en-US" dirty="0"/>
              <a:t>AOL exploited existing buffer overflow bug in AIM clients</a:t>
            </a:r>
          </a:p>
          <a:p>
            <a:pPr lvl="1" eaLnBrk="1" hangingPunct="1"/>
            <a:r>
              <a:rPr lang="en-US" dirty="0"/>
              <a:t>exploit code: returned 4-byte signature (the bytes at some location in the AIM client) to server. </a:t>
            </a:r>
          </a:p>
          <a:p>
            <a:pPr lvl="1" eaLnBrk="1" hangingPunct="1"/>
            <a:r>
              <a:rPr lang="en-US" dirty="0"/>
              <a:t>When Microsoft changed code to match signature, AOL changed signature location.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486400"/>
          </a:xfrm>
        </p:spPr>
        <p:txBody>
          <a:bodyPr>
            <a:normAutofit fontScale="92500" lnSpcReduction="10000"/>
          </a:bodyPr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4800"/>
            <a:ext cx="7593013" cy="762000"/>
          </a:xfrm>
        </p:spPr>
        <p:txBody>
          <a:bodyPr/>
          <a:lstStyle/>
          <a:p>
            <a:pPr eaLnBrk="1" hangingPunct="1"/>
            <a:r>
              <a:rPr lang="en-US" dirty="0"/>
              <a:t>Code Red Exploit Code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143000"/>
            <a:ext cx="8597900" cy="5224463"/>
          </a:xfrm>
        </p:spPr>
        <p:txBody>
          <a:bodyPr/>
          <a:lstStyle/>
          <a:p>
            <a:pPr eaLnBrk="1" hangingPunct="1"/>
            <a:r>
              <a:rPr lang="en-US" sz="2000" dirty="0"/>
              <a:t>Starts 100 threads running</a:t>
            </a:r>
          </a:p>
          <a:p>
            <a:pPr eaLnBrk="1" hangingPunct="1"/>
            <a:r>
              <a:rPr lang="en-US" sz="2000" dirty="0"/>
              <a:t>Spread self</a:t>
            </a:r>
          </a:p>
          <a:p>
            <a:pPr lvl="1" eaLnBrk="1" hangingPunct="1"/>
            <a:r>
              <a:rPr lang="en-US" dirty="0"/>
              <a:t>Generate random IP addresses &amp; send attack string</a:t>
            </a:r>
          </a:p>
          <a:p>
            <a:pPr lvl="1" eaLnBrk="1" hangingPunct="1"/>
            <a:r>
              <a:rPr lang="en-US" dirty="0"/>
              <a:t>Between 1st &amp; 19th of month</a:t>
            </a:r>
          </a:p>
          <a:p>
            <a:pPr eaLnBrk="1" hangingPunct="1"/>
            <a:r>
              <a:rPr lang="en-US" sz="2000" dirty="0"/>
              <a:t>Attack www.whitehouse.gov</a:t>
            </a:r>
          </a:p>
          <a:p>
            <a:pPr lvl="1" eaLnBrk="1" hangingPunct="1"/>
            <a:r>
              <a:rPr lang="en-US" dirty="0"/>
              <a:t>Send 98,304 packets; sleep for 4-1/2 hours; repeat</a:t>
            </a:r>
          </a:p>
          <a:p>
            <a:pPr lvl="2" eaLnBrk="1" hangingPunct="1"/>
            <a:r>
              <a:rPr lang="en-US" dirty="0"/>
              <a:t>Denial of service attack</a:t>
            </a:r>
          </a:p>
          <a:p>
            <a:pPr lvl="1" eaLnBrk="1" hangingPunct="1"/>
            <a:r>
              <a:rPr lang="en-US" dirty="0"/>
              <a:t>Between 21st &amp; 27th of month</a:t>
            </a:r>
          </a:p>
          <a:p>
            <a:pPr eaLnBrk="1" hangingPunct="1"/>
            <a:r>
              <a:rPr lang="en-US" sz="2000" dirty="0"/>
              <a:t>Deface server’s home page</a:t>
            </a:r>
          </a:p>
          <a:p>
            <a:pPr lvl="1" eaLnBrk="1" hangingPunct="1"/>
            <a:r>
              <a:rPr lang="en-US" dirty="0"/>
              <a:t>After waiting 2 hours</a:t>
            </a:r>
          </a:p>
        </p:txBody>
      </p:sp>
      <p:pic>
        <p:nvPicPr>
          <p:cNvPr id="35844" name="Picture 5" descr="hacked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9862" y="3505200"/>
            <a:ext cx="38941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Let‘s write an exploit!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... on our Linux server :-)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90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rpc.mountd (2003)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char 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[1024]; </a:t>
            </a:r>
          </a:p>
          <a:p>
            <a:r>
              <a:rPr lang="is-IS" dirty="0"/>
              <a:t>... </a:t>
            </a:r>
          </a:p>
          <a:p>
            <a:r>
              <a:rPr lang="is-IS" dirty="0"/>
              <a:t>va_start(args, fmt); </a:t>
            </a:r>
          </a:p>
          <a:p>
            <a:r>
              <a:rPr lang="is-IS" dirty="0"/>
              <a:t>vsnprintf(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, sizeof (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), fmt, args); va_end(args); </a:t>
            </a:r>
          </a:p>
          <a:p>
            <a:endParaRPr lang="is-IS" dirty="0"/>
          </a:p>
          <a:p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[sizeof (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) - 1] = 0; </a:t>
            </a:r>
          </a:p>
          <a:p>
            <a:r>
              <a:rPr lang="is-IS" dirty="0"/>
              <a:t>if ((n = strlen(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)) &gt; 0 &amp;&amp; 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[n-1] != '\n') { 	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[n++] = '\n'; </a:t>
            </a:r>
            <a:r>
              <a:rPr lang="is-IS" dirty="0">
                <a:solidFill>
                  <a:srgbClr val="0070C0"/>
                </a:solidFill>
              </a:rPr>
              <a:t>buff</a:t>
            </a:r>
            <a:r>
              <a:rPr lang="is-IS" dirty="0"/>
              <a:t>[n++] = '\0'; </a:t>
            </a:r>
          </a:p>
          <a:p>
            <a:r>
              <a:rPr lang="is-I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19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wu-ftpd 2.5-2.6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s-IS" dirty="0">
                <a:solidFill>
                  <a:srgbClr val="00B050"/>
                </a:solidFill>
              </a:rPr>
              <a:t>/*</a:t>
            </a:r>
            <a:br>
              <a:rPr lang="is-IS" dirty="0">
                <a:solidFill>
                  <a:srgbClr val="00B050"/>
                </a:solidFill>
              </a:rPr>
            </a:br>
            <a:r>
              <a:rPr lang="is-IS" dirty="0">
                <a:solidFill>
                  <a:srgbClr val="00B050"/>
                </a:solidFill>
              </a:rPr>
              <a:t>* Join the two strings together, ensuring that the right thing</a:t>
            </a:r>
            <a:br>
              <a:rPr lang="is-IS" dirty="0">
                <a:solidFill>
                  <a:srgbClr val="00B050"/>
                </a:solidFill>
              </a:rPr>
            </a:br>
            <a:r>
              <a:rPr lang="is-IS" dirty="0">
                <a:solidFill>
                  <a:srgbClr val="00B050"/>
                </a:solidFill>
              </a:rPr>
              <a:t>* happens if the last component is empty, or the dirname is root.</a:t>
            </a:r>
            <a:br>
              <a:rPr lang="is-IS" dirty="0">
                <a:solidFill>
                  <a:srgbClr val="00B050"/>
                </a:solidFill>
              </a:rPr>
            </a:br>
            <a:r>
              <a:rPr lang="is-IS" dirty="0">
                <a:solidFill>
                  <a:srgbClr val="00B050"/>
                </a:solidFill>
              </a:rPr>
              <a:t>*/</a:t>
            </a:r>
            <a:br>
              <a:rPr lang="is-IS" dirty="0"/>
            </a:br>
            <a:r>
              <a:rPr lang="is-IS" dirty="0"/>
              <a:t>if (resolved[0] == '/' &amp;&amp; resolved[1] == '\0')</a:t>
            </a:r>
            <a:br>
              <a:rPr lang="is-IS" dirty="0"/>
            </a:br>
            <a:r>
              <a:rPr lang="is-IS" dirty="0"/>
              <a:t>     rootd = 1;</a:t>
            </a:r>
            <a:br>
              <a:rPr lang="is-IS" dirty="0"/>
            </a:br>
            <a:r>
              <a:rPr lang="is-IS" dirty="0"/>
              <a:t>else</a:t>
            </a:r>
            <a:br>
              <a:rPr lang="is-IS" dirty="0"/>
            </a:br>
            <a:r>
              <a:rPr lang="is-IS" dirty="0"/>
              <a:t>     rootd = 0;</a:t>
            </a:r>
            <a:br>
              <a:rPr lang="is-IS" dirty="0"/>
            </a:br>
            <a:br>
              <a:rPr lang="is-IS" dirty="0"/>
            </a:br>
            <a:r>
              <a:rPr lang="is-IS" dirty="0"/>
              <a:t>if (*wbuf) {</a:t>
            </a:r>
            <a:br>
              <a:rPr lang="is-IS" dirty="0"/>
            </a:br>
            <a:r>
              <a:rPr lang="is-IS" dirty="0"/>
              <a:t>   if (strlen(resolved) + strlen(wbuf) + rootd + 1 &gt; MAXPATHLEN) {</a:t>
            </a:r>
            <a:br>
              <a:rPr lang="is-IS" dirty="0"/>
            </a:br>
            <a:r>
              <a:rPr lang="is-IS" dirty="0"/>
              <a:t>          errno = ENAMETOOLONG; </a:t>
            </a:r>
            <a:br>
              <a:rPr lang="is-IS" dirty="0"/>
            </a:br>
            <a:r>
              <a:rPr lang="is-IS" dirty="0"/>
              <a:t>          goto err1;</a:t>
            </a:r>
            <a:br>
              <a:rPr lang="is-IS" dirty="0"/>
            </a:br>
            <a:r>
              <a:rPr lang="is-IS" dirty="0"/>
              <a:t>    }</a:t>
            </a:r>
            <a:br>
              <a:rPr lang="is-IS" dirty="0"/>
            </a:br>
            <a:r>
              <a:rPr lang="is-IS" dirty="0"/>
              <a:t>    if (rootd == 0)</a:t>
            </a:r>
            <a:br>
              <a:rPr lang="is-IS" dirty="0"/>
            </a:br>
            <a:r>
              <a:rPr lang="is-IS" dirty="0"/>
              <a:t>          (void) strcat(resolved, "/");</a:t>
            </a:r>
            <a:br>
              <a:rPr lang="is-IS" dirty="0"/>
            </a:br>
            <a:r>
              <a:rPr lang="is-IS" dirty="0"/>
              <a:t>    (void) strcat(resolved, wbuf);</a:t>
            </a:r>
            <a:br>
              <a:rPr lang="is-IS" dirty="0"/>
            </a:br>
            <a:r>
              <a:rPr lang="is-I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599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Fix 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  <a:p>
            <a:r>
              <a:rPr lang="is-IS" dirty="0"/>
              <a:t>Overflow bugs are ubiquitious</a:t>
            </a:r>
          </a:p>
          <a:p>
            <a:pPr lvl="1"/>
            <a:r>
              <a:rPr lang="is-IS" dirty="0"/>
              <a:t>Suppose small probability </a:t>
            </a:r>
            <a:r>
              <a:rPr lang="is-IS" b="0" i="1" dirty="0"/>
              <a:t>p</a:t>
            </a:r>
            <a:r>
              <a:rPr lang="is-IS" dirty="0"/>
              <a:t> of writing buffer code wrong</a:t>
            </a:r>
          </a:p>
          <a:p>
            <a:pPr lvl="1"/>
            <a:r>
              <a:rPr lang="is-IS" dirty="0"/>
              <a:t>Then </a:t>
            </a:r>
            <a:r>
              <a:rPr lang="is-IS" b="0" i="1" dirty="0"/>
              <a:t>p</a:t>
            </a:r>
            <a:r>
              <a:rPr lang="is-IS" dirty="0"/>
              <a:t> fraction of all code expected to have bugs</a:t>
            </a:r>
          </a:p>
          <a:p>
            <a:pPr lvl="1"/>
            <a:r>
              <a:rPr lang="is-IS" dirty="0"/>
              <a:t>... and code bases are growing exponentially fast</a:t>
            </a:r>
          </a:p>
          <a:p>
            <a:endParaRPr lang="is-IS" dirty="0"/>
          </a:p>
          <a:p>
            <a:r>
              <a:rPr lang="is-IS" dirty="0"/>
              <a:t>There are languages that avoid overflows</a:t>
            </a:r>
          </a:p>
          <a:p>
            <a:pPr lvl="1"/>
            <a:r>
              <a:rPr lang="is-IS" dirty="0"/>
              <a:t>E.g. Java, python, ...</a:t>
            </a:r>
          </a:p>
          <a:p>
            <a:pPr lvl="1"/>
            <a:r>
              <a:rPr lang="is-IS" dirty="0"/>
              <a:t>Not used as widely </a:t>
            </a:r>
            <a:r>
              <a:rPr lang="is-IS" i="1" dirty="0"/>
              <a:t>(plus they have different types of bugs)</a:t>
            </a:r>
          </a:p>
          <a:p>
            <a:endParaRPr lang="is-IS" dirty="0"/>
          </a:p>
          <a:p>
            <a:r>
              <a:rPr lang="is-IS" dirty="0"/>
              <a:t>Can we at least improve the status quo?</a:t>
            </a:r>
          </a:p>
        </p:txBody>
      </p:sp>
    </p:spTree>
    <p:extLst>
      <p:ext uri="{BB962C8B-B14F-4D97-AF65-F5344CB8AC3E}">
        <p14:creationId xmlns:p14="http://schemas.microsoft.com/office/powerpoint/2010/main" val="203103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Avoiding Overflow Vulnerabilities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System-Level Protections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5729287" cy="52244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Non-executable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 (NX)</a:t>
            </a:r>
          </a:p>
          <a:p>
            <a:pPr lvl="1" eaLnBrk="1" hangingPunct="1"/>
            <a:endParaRPr lang="en-US" dirty="0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6307138" y="1447800"/>
            <a:ext cx="2532062" cy="3540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unix&gt; </a:t>
            </a:r>
            <a:r>
              <a:rPr lang="en-US" sz="1600" i="1">
                <a:latin typeface="Courier New" pitchFamily="49" charset="0"/>
                <a:cs typeface="+mn-cs"/>
              </a:rPr>
              <a:t>gdb bufdemo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</a:t>
            </a:r>
            <a:r>
              <a:rPr lang="en-US" sz="1600" i="1">
                <a:latin typeface="Courier New" pitchFamily="49" charset="0"/>
                <a:cs typeface="+mn-cs"/>
              </a:rPr>
              <a:t>break echo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</a:t>
            </a:r>
            <a:r>
              <a:rPr lang="en-US" sz="1600" i="1">
                <a:latin typeface="Courier New" pitchFamily="49" charset="0"/>
                <a:cs typeface="+mn-cs"/>
              </a:rPr>
              <a:t>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$1 = 0xffffc638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$2 = 0xffffbb08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$3 = 0xffffc6a8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-protector-all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45148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-protected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1234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54197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-protected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  <p:pic>
        <p:nvPicPr>
          <p:cNvPr id="1026" name="Picture 2" descr="http://filene.org/assets/images-general/mine_cana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110457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Internet Worm and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7388" cy="2819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November, 1988</a:t>
            </a:r>
          </a:p>
          <a:p>
            <a:pPr lvl="1" eaLnBrk="1" hangingPunct="1"/>
            <a:r>
              <a:rPr lang="en-US" dirty="0"/>
              <a:t>Internet Worm attacks thousands of Internet hosts.</a:t>
            </a:r>
          </a:p>
          <a:p>
            <a:pPr lvl="1" eaLnBrk="1" hangingPunct="1"/>
            <a:r>
              <a:rPr lang="en-US" dirty="0"/>
              <a:t>How did it happen?</a:t>
            </a:r>
          </a:p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6448425" y="45878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5441950" y="35814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5508625" y="5638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772025" y="45878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986088" y="45878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094163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772150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6346825" y="43275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6342063" y="53721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999654"/>
            <a:ext cx="8959850" cy="56297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804864d:	55                   	push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804864e:	89 e5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esp,%ebp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8048650:	53                   	push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8048651:	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14             	sub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8048654:	65 a1 14 00 00 00    	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%gs:0x14,%eax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804865a:	89 45 f8             	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%eax,0xfffffff8(%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804865d:	31 c0                	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eax,%eax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804865f:	8d 5d f4             	lea    0xfffffff4(%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8048662:	89 1c 24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8048665:	e8 77 ff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call   80485e1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804866a:	89 1c 24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804866d:	e8 ca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fd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call   804843c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8048672:	8b 45 f8             	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0xfffffff8(%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8048675:	65 33 05 14 00 00 00 	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%gs:0x14,%eax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804867c:	74 05                	je     8048683 &lt;echo+0x36&gt;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804867e:	e8 a9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fd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   	call   804842c &lt;FAIL&gt;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8048683:	83 c4 14             	add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8048686:	5b                   	pop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8048687:	5d                   	pop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8048688:	c3                   	ret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225" y="41751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5888" y="45720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%gs:20,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-8(%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	# Put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	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33400" y="3657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4572000"/>
            <a:ext cx="6473825" cy="2059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-8(%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%gs:20,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Compare with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.L24		# Same: skip ahead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ERROR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.L24: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33400" y="3657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Canary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357018" y="5257800"/>
            <a:ext cx="5029200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break echo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run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stepi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3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print /x *((unsigned *) $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- 2)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$1 = 0x3e37d00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33400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03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982663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e3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431925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7d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881188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00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5054600" y="2732087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054600" y="30368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6851650" y="3209925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7264400" y="3036887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054600" y="15890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54600" y="3341687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6851650" y="3965575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978400" y="1219200"/>
            <a:ext cx="1212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Input 1234</a:t>
            </a: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5054600" y="33416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5054600" y="3646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03</a:t>
            </a: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5503863" y="364648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e3</a:t>
            </a: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53125" y="3646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7d</a:t>
            </a: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6402388" y="3646487"/>
            <a:ext cx="449262" cy="304800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00</a:t>
            </a: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062538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5510213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5959475" y="3962400"/>
            <a:ext cx="449263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408738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5562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Benign corruption!</a:t>
            </a:r>
          </a:p>
          <a:p>
            <a:r>
              <a:rPr lang="en-US" sz="1800" dirty="0">
                <a:latin typeface="Calibri" pitchFamily="34" charset="0"/>
              </a:rPr>
              <a:t>(allows programmers to make silent off-by-one errors)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Worm:</a:t>
            </a:r>
            <a:r>
              <a:rPr lang="en-US" dirty="0"/>
              <a:t>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Virus:</a:t>
            </a:r>
            <a:r>
              <a:rPr lang="en-US" dirty="0"/>
              <a:t> Code that</a:t>
            </a:r>
          </a:p>
          <a:p>
            <a:pPr lvl="1" eaLnBrk="1" hangingPunct="1"/>
            <a:r>
              <a:rPr lang="en-US" dirty="0"/>
              <a:t>Add itself to other programs</a:t>
            </a:r>
          </a:p>
          <a:p>
            <a:pPr lvl="1" eaLnBrk="1" hangingPunct="1"/>
            <a:r>
              <a:rPr lang="en-US" dirty="0"/>
              <a:t>Cannot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Coming up next!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Making a program run arbitrary code</a:t>
            </a:r>
          </a:p>
          <a:p>
            <a:pPr lvl="1"/>
            <a:r>
              <a:rPr lang="is-IS" dirty="0"/>
              <a:t>Known as shellcode</a:t>
            </a:r>
          </a:p>
          <a:p>
            <a:pPr lvl="1"/>
            <a:endParaRPr lang="is-IS" dirty="0"/>
          </a:p>
          <a:p>
            <a:r>
              <a:rPr lang="is-IS" dirty="0"/>
              <a:t>Questions we will address </a:t>
            </a:r>
          </a:p>
          <a:p>
            <a:pPr lvl="1"/>
            <a:r>
              <a:rPr lang="is-IS" dirty="0"/>
              <a:t>How do we write shellcode?</a:t>
            </a:r>
          </a:p>
          <a:p>
            <a:pPr lvl="1"/>
            <a:r>
              <a:rPr lang="is-IS" dirty="0"/>
              <a:t>What are the main restrictions?</a:t>
            </a:r>
          </a:p>
          <a:p>
            <a:pPr lvl="1"/>
            <a:r>
              <a:rPr lang="is-IS" dirty="0"/>
              <a:t>How do we inject shellcode into a program?</a:t>
            </a: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613009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Buflab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400" dirty="0"/>
              <a:t>You will now be writing rudimentary exploit code</a:t>
            </a:r>
          </a:p>
          <a:p>
            <a:pPr lvl="1"/>
            <a:r>
              <a:rPr lang="is-IS" sz="2000" dirty="0"/>
              <a:t>Super cool! </a:t>
            </a:r>
          </a:p>
          <a:p>
            <a:pPr marL="118872" indent="0">
              <a:buNone/>
            </a:pPr>
            <a:endParaRPr lang="is-IS" sz="2400" dirty="0"/>
          </a:p>
          <a:p>
            <a:r>
              <a:rPr lang="is-IS" sz="2400" dirty="0"/>
              <a:t>The goal: </a:t>
            </a:r>
          </a:p>
          <a:p>
            <a:pPr lvl="1"/>
            <a:r>
              <a:rPr lang="is-IS" sz="2000" dirty="0"/>
              <a:t>Take a carefully crafted service</a:t>
            </a:r>
          </a:p>
          <a:p>
            <a:pPr lvl="1"/>
            <a:r>
              <a:rPr lang="is-IS" sz="2000" dirty="0"/>
              <a:t>Overflow its buffers</a:t>
            </a:r>
          </a:p>
          <a:p>
            <a:pPr lvl="1"/>
            <a:r>
              <a:rPr lang="is-IS" sz="2000" dirty="0"/>
              <a:t>Make it do different / new things</a:t>
            </a:r>
          </a:p>
          <a:p>
            <a:endParaRPr lang="is-IS" sz="2400" dirty="0"/>
          </a:p>
          <a:p>
            <a:r>
              <a:rPr lang="is-IS" sz="2400" dirty="0"/>
              <a:t>The assignment proceeds in stages, scores for each</a:t>
            </a:r>
          </a:p>
          <a:p>
            <a:pPr lvl="1"/>
            <a:r>
              <a:rPr lang="is-IS" sz="2000" dirty="0"/>
              <a:t>Competitive scoreboard: </a:t>
            </a:r>
            <a:r>
              <a:rPr lang="is-IS" sz="2000" dirty="0">
                <a:solidFill>
                  <a:srgbClr val="7030A0"/>
                </a:solidFill>
                <a:hlinkClick r:id="rId2"/>
              </a:rPr>
              <a:t>http://triton.mathcs.emory.edu/</a:t>
            </a:r>
            <a:endParaRPr lang="is-IS" sz="2000" dirty="0">
              <a:solidFill>
                <a:srgbClr val="7030A0"/>
              </a:solidFill>
            </a:endParaRPr>
          </a:p>
          <a:p>
            <a:endParaRPr lang="is-IS" sz="2400" dirty="0">
              <a:solidFill>
                <a:srgbClr val="7030A0"/>
              </a:solidFill>
            </a:endParaRPr>
          </a:p>
          <a:p>
            <a:r>
              <a:rPr lang="is-IS" sz="2400" dirty="0">
                <a:solidFill>
                  <a:srgbClr val="7030A0"/>
                </a:solidFill>
              </a:rPr>
              <a:t>Deadline: </a:t>
            </a:r>
            <a:r>
              <a:rPr lang="is-IS" sz="2400" dirty="0">
                <a:solidFill>
                  <a:srgbClr val="990000"/>
                </a:solidFill>
              </a:rPr>
              <a:t>FRIDAY 9/15 11:59pm</a:t>
            </a:r>
            <a:r>
              <a:rPr lang="is-IS" sz="2400" dirty="0">
                <a:solidFill>
                  <a:srgbClr val="7030A0"/>
                </a:solidFill>
              </a:rPr>
              <a:t>. Individual assignment.</a:t>
            </a:r>
          </a:p>
          <a:p>
            <a:endParaRPr lang="is-IS" sz="2400" dirty="0">
              <a:solidFill>
                <a:srgbClr val="7030A0"/>
              </a:solidFill>
            </a:endParaRPr>
          </a:p>
          <a:p>
            <a:r>
              <a:rPr lang="is-IS" sz="2400" dirty="0"/>
              <a:t>Bonus points: </a:t>
            </a:r>
            <a:r>
              <a:rPr lang="is-IS" sz="2400" dirty="0">
                <a:solidFill>
                  <a:srgbClr val="7030A0"/>
                </a:solidFill>
              </a:rPr>
              <a:t>Hack the service itself!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952803" y="2300289"/>
            <a:ext cx="3086100" cy="1476375"/>
            <a:chOff x="5743897" y="1924048"/>
            <a:chExt cx="3086100" cy="147637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897" y="1924048"/>
              <a:ext cx="3086100" cy="1476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7258050" y="2171700"/>
              <a:ext cx="590550" cy="1038225"/>
            </a:xfrm>
            <a:custGeom>
              <a:avLst/>
              <a:gdLst>
                <a:gd name="connsiteX0" fmla="*/ 590550 w 590550"/>
                <a:gd name="connsiteY0" fmla="*/ 47625 h 1038225"/>
                <a:gd name="connsiteX1" fmla="*/ 409575 w 590550"/>
                <a:gd name="connsiteY1" fmla="*/ 0 h 1038225"/>
                <a:gd name="connsiteX2" fmla="*/ 0 w 590550"/>
                <a:gd name="connsiteY2" fmla="*/ 1009650 h 1038225"/>
                <a:gd name="connsiteX3" fmla="*/ 228600 w 590550"/>
                <a:gd name="connsiteY3" fmla="*/ 1038225 h 1038225"/>
                <a:gd name="connsiteX4" fmla="*/ 590550 w 590550"/>
                <a:gd name="connsiteY4" fmla="*/ 476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1038225">
                  <a:moveTo>
                    <a:pt x="590550" y="47625"/>
                  </a:moveTo>
                  <a:lnTo>
                    <a:pt x="409575" y="0"/>
                  </a:lnTo>
                  <a:lnTo>
                    <a:pt x="0" y="1009650"/>
                  </a:lnTo>
                  <a:lnTo>
                    <a:pt x="228600" y="1038225"/>
                  </a:lnTo>
                  <a:lnTo>
                    <a:pt x="590550" y="476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7495853" y="2114552"/>
            <a:ext cx="43815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8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868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Internet Worm and 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5095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servers.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changes.</a:t>
            </a:r>
          </a:p>
          <a:p>
            <a:pPr lvl="2" eaLnBrk="1" hangingPunct="1"/>
            <a:r>
              <a:rPr lang="en-US" dirty="0"/>
              <a:t>At least 13 such skirmishes.</a:t>
            </a:r>
          </a:p>
          <a:p>
            <a:pPr lvl="1" eaLnBrk="1" hangingPunct="1"/>
            <a:r>
              <a:rPr lang="en-US" dirty="0"/>
              <a:t>How did it happen?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 Internet Worm and AOL/Microsoft War were both based on </a:t>
            </a:r>
            <a:r>
              <a:rPr lang="en-US" i="1" dirty="0"/>
              <a:t>stack buffer overflow</a:t>
            </a:r>
            <a:r>
              <a:rPr lang="en-US" dirty="0"/>
              <a:t> exploits!</a:t>
            </a:r>
          </a:p>
          <a:p>
            <a:pPr lvl="2" eaLnBrk="1" hangingPunct="1"/>
            <a:r>
              <a:rPr lang="en-US" dirty="0"/>
              <a:t>many library functions do not check argument sizes.</a:t>
            </a:r>
          </a:p>
          <a:p>
            <a:pPr lvl="2" eaLnBrk="1" hangingPunct="1"/>
            <a:r>
              <a:rPr lang="en-US" dirty="0"/>
              <a:t>allows target buffers to overflow.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Strings in C terminate at the first NUL-byte</a:t>
            </a:r>
          </a:p>
          <a:p>
            <a:pPr lvl="1"/>
            <a:r>
              <a:rPr lang="is-IS" dirty="0"/>
              <a:t>Copying strings requires bounds checking!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3897052"/>
            <a:ext cx="158417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</a:rPr>
              <a:t>Buffer A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2280" y="4365104"/>
            <a:ext cx="1584176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</a:rPr>
              <a:t>Buffer B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2280" y="5301208"/>
            <a:ext cx="15841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</a:rPr>
              <a:t>Int 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920" y="422805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void function(void)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char A[16];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char B[64];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int 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strcpy (B, “Antimony arsenic aluminum celenium“);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strcpy (A, “AAAABBBBCCCCDDDD“);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printf (“String B: %s\n“, B);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9888" y="3032956"/>
            <a:ext cx="7536568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srgbClr val="FF0000"/>
                </a:solidFill>
                <a:latin typeface="Courier" pitchFamily="49" charset="0"/>
              </a:rPr>
              <a:t>000000000000000000000000000000000000000000000000000...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2942" y="3032956"/>
            <a:ext cx="7536568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srgbClr val="FF0000"/>
                </a:solidFill>
                <a:latin typeface="Courier" pitchFamily="49" charset="0"/>
              </a:rPr>
              <a:t>0000000000000000</a:t>
            </a:r>
            <a:r>
              <a:rPr lang="is-IS" sz="1800" dirty="0">
                <a:solidFill>
                  <a:prstClr val="black"/>
                </a:solidFill>
                <a:latin typeface="Courier" pitchFamily="49" charset="0"/>
              </a:rPr>
              <a:t>Antimony arsenic aluminum celenium</a:t>
            </a:r>
            <a:r>
              <a:rPr lang="is-IS" sz="1800" dirty="0">
                <a:solidFill>
                  <a:srgbClr val="FF0000"/>
                </a:solidFill>
                <a:latin typeface="Courier" pitchFamily="49" charset="0"/>
              </a:rPr>
              <a:t>0..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2942" y="3032956"/>
            <a:ext cx="7536568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  <a:latin typeface="Courier" pitchFamily="49" charset="0"/>
              </a:rPr>
              <a:t>AAAABBBBCCCCDDDD</a:t>
            </a:r>
            <a:r>
              <a:rPr lang="is-IS" sz="1800" dirty="0">
                <a:solidFill>
                  <a:srgbClr val="FF0000"/>
                </a:solidFill>
                <a:latin typeface="Courier" pitchFamily="49" charset="0"/>
              </a:rPr>
              <a:t>0</a:t>
            </a:r>
            <a:r>
              <a:rPr lang="is-IS" sz="1800" dirty="0">
                <a:solidFill>
                  <a:prstClr val="black"/>
                </a:solidFill>
                <a:latin typeface="Courier" pitchFamily="49" charset="0"/>
              </a:rPr>
              <a:t>ntimony arsenic aluminum celenium</a:t>
            </a:r>
            <a:r>
              <a:rPr lang="is-IS" sz="1800" dirty="0">
                <a:solidFill>
                  <a:srgbClr val="FF0000"/>
                </a:solidFill>
                <a:latin typeface="Courier" pitchFamily="49" charset="0"/>
              </a:rPr>
              <a:t>0..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9009" y="3029695"/>
            <a:ext cx="2238856" cy="468052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866" y="3037315"/>
            <a:ext cx="5328590" cy="468052"/>
          </a:xfrm>
          <a:prstGeom prst="rect">
            <a:avLst/>
          </a:prstGeom>
          <a:solidFill>
            <a:schemeClr val="accent3">
              <a:alpha val="56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04092" y="3663026"/>
            <a:ext cx="2376264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  <a:latin typeface="Courier" pitchFamily="49" charset="0"/>
              </a:rPr>
              <a:t>AAAABBBBCCCCDDDD</a:t>
            </a:r>
            <a:r>
              <a:rPr lang="is-IS" sz="1800" dirty="0">
                <a:solidFill>
                  <a:srgbClr val="FF0000"/>
                </a:solidFill>
                <a:latin typeface="Courier" pitchFamily="49" charset="0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3967" y="3663026"/>
            <a:ext cx="4847398" cy="468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  <a:latin typeface="Courier" pitchFamily="49" charset="0"/>
              </a:rPr>
              <a:t>Antimony arsenic aluminum celenium</a:t>
            </a:r>
            <a:r>
              <a:rPr lang="is-IS" sz="1800" dirty="0">
                <a:solidFill>
                  <a:srgbClr val="FF0000"/>
                </a:solidFill>
                <a:latin typeface="Courier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935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0052 -0.0905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93 L 0.00017 -0.0884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4" grpId="0" animBg="1"/>
      <p:bldP spid="17" grpId="0" animBg="1"/>
      <p:bldP spid="19" grpId="0" animBg="1"/>
      <p:bldP spid="12" grpId="0" animBg="1"/>
      <p:bldP spid="16" grpId="0" animBg="1"/>
      <p:bldP spid="15" grpId="0" animBg="1"/>
      <p:bldP spid="15" grpId="1" animBg="1"/>
      <p:bldP spid="15" grpId="2" animBg="1"/>
      <p:bldP spid="13" grpId="0" animBg="1"/>
      <p:bldP spid="13" grpId="1" animBg="1"/>
      <p:bldP spid="1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C stores all variables on stack, but also other important stuff, as you know!</a:t>
            </a:r>
          </a:p>
          <a:p>
            <a:pPr lvl="1"/>
            <a:r>
              <a:rPr lang="is-IS" dirty="0"/>
              <a:t>E.g. the address of where it was last executing (called the </a:t>
            </a:r>
            <a:r>
              <a:rPr lang="is-IS" b="1" i="1" dirty="0"/>
              <a:t>return address</a:t>
            </a:r>
            <a:r>
              <a:rPr lang="is-I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920" y="40050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void bla(void)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char A[16];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function();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void function(void)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char B[64];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int 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5936" y="5157192"/>
            <a:ext cx="1584176" cy="39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</a:rPr>
              <a:t>Buffer A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9324" y="4168512"/>
            <a:ext cx="1584176" cy="612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</a:rPr>
              <a:t>Buffer 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6944" y="3853428"/>
            <a:ext cx="1584176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</a:rPr>
              <a:t>Int 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496" y="4221088"/>
            <a:ext cx="4214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496" y="5589240"/>
            <a:ext cx="421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5651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solidFill>
                  <a:prstClr val="black"/>
                </a:solidFill>
                <a:latin typeface="Corbel"/>
                <a:cs typeface="+mn-cs"/>
              </a:rPr>
              <a:t>STACK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19872" y="5589240"/>
            <a:ext cx="27363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95936" y="4824204"/>
            <a:ext cx="1584176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600" b="0" i="1" dirty="0">
                <a:solidFill>
                  <a:prstClr val="white"/>
                </a:solidFill>
              </a:rPr>
              <a:t>Return address</a:t>
            </a:r>
            <a:endParaRPr lang="is-IS" sz="1800" b="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0052 0.0733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00052 0.0733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38 L 0.00052 0.1155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7338 L 0.00052 0.1050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6" grpId="1" animBg="1"/>
      <p:bldP spid="7" grpId="0" animBg="1"/>
      <p:bldP spid="7" grpId="1" animBg="1"/>
      <p:bldP spid="12" grpId="0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What happens if we write too much to </a:t>
            </a:r>
            <a:r>
              <a:rPr lang="is-IS" i="1" dirty="0"/>
              <a:t>B</a:t>
            </a:r>
            <a:r>
              <a:rPr lang="is-IS" dirty="0"/>
              <a:t>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19872" y="3853428"/>
            <a:ext cx="2736304" cy="2167860"/>
            <a:chOff x="3419872" y="3853428"/>
            <a:chExt cx="2736304" cy="2167860"/>
          </a:xfrm>
        </p:grpSpPr>
        <p:sp>
          <p:nvSpPr>
            <p:cNvPr id="4" name="Rectangle 3"/>
            <p:cNvSpPr/>
            <p:nvPr/>
          </p:nvSpPr>
          <p:spPr>
            <a:xfrm>
              <a:off x="3995936" y="5157192"/>
              <a:ext cx="1584176" cy="3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</a:rPr>
                <a:t>Buffer 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9324" y="4168512"/>
              <a:ext cx="1584176" cy="612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</a:rPr>
                <a:t>Buffer 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06944" y="3853428"/>
              <a:ext cx="1584176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</a:rPr>
                <a:t>Int i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3968" y="565195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  <a:latin typeface="Corbel"/>
                  <a:cs typeface="+mn-cs"/>
                </a:rPr>
                <a:t>STACK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9872" y="5589240"/>
              <a:ext cx="2736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995936" y="4824204"/>
              <a:ext cx="1584176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600" b="0" i="1" dirty="0">
                  <a:solidFill>
                    <a:prstClr val="white"/>
                  </a:solidFill>
                </a:rPr>
                <a:t>Return address</a:t>
              </a:r>
              <a:endParaRPr lang="is-IS" sz="1800" b="0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Right Brace 9"/>
          <p:cNvSpPr/>
          <p:nvPr/>
        </p:nvSpPr>
        <p:spPr>
          <a:xfrm>
            <a:off x="5669868" y="4168512"/>
            <a:ext cx="270284" cy="988680"/>
          </a:xfrm>
          <a:prstGeom prst="rightBrace">
            <a:avLst>
              <a:gd name="adj1" fmla="val 52635"/>
              <a:gd name="adj2" fmla="val 4899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84168" y="4168512"/>
            <a:ext cx="2903984" cy="988680"/>
            <a:chOff x="-1065466" y="519838"/>
            <a:chExt cx="7161466" cy="3024323"/>
          </a:xfrm>
          <a:scene3d>
            <a:camera prst="orthographicFront"/>
            <a:lightRig rig="flat" dir="t"/>
          </a:scene3d>
        </p:grpSpPr>
        <p:sp>
          <p:nvSpPr>
            <p:cNvPr id="12" name="Rectangle 11"/>
            <p:cNvSpPr/>
            <p:nvPr/>
          </p:nvSpPr>
          <p:spPr>
            <a:xfrm>
              <a:off x="-1065466" y="519838"/>
              <a:ext cx="7161466" cy="3024323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-1065466" y="519838"/>
              <a:ext cx="7161466" cy="302432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is-IS" sz="3200" b="0" dirty="0">
                  <a:solidFill>
                    <a:prstClr val="white"/>
                  </a:solidFill>
                </a:rPr>
                <a:t>Could return to anywhere!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995936" y="4156910"/>
            <a:ext cx="1609336" cy="9437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i="1" dirty="0">
                <a:solidFill>
                  <a:prstClr val="white"/>
                </a:solidFill>
              </a:rPr>
              <a:t>somebuffer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920" y="400506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void function(void)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char B[64];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int 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strcpy (B, somebuffer);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560" y="5157192"/>
            <a:ext cx="2448272" cy="252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is-I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4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Where would we want to return?</a:t>
            </a:r>
          </a:p>
          <a:p>
            <a:pPr lvl="1"/>
            <a:r>
              <a:rPr lang="is-IS" dirty="0"/>
              <a:t>Could return to OUR input buffer</a:t>
            </a:r>
          </a:p>
          <a:p>
            <a:pPr lvl="1"/>
            <a:r>
              <a:rPr lang="is-IS" dirty="0"/>
              <a:t>Treated as machine code! Can execute anything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496" y="6237312"/>
            <a:ext cx="421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4920" y="400506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void bla(void)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char A[16];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function();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void function(void)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char B[64];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int 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 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s-IS" sz="1800" b="0" dirty="0">
                <a:solidFill>
                  <a:prstClr val="black"/>
                </a:solidFill>
                <a:latin typeface="Corbel"/>
                <a:cs typeface="+mn-cs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s-IS" sz="1800" b="0" dirty="0">
              <a:solidFill>
                <a:prstClr val="black"/>
              </a:solidFill>
              <a:latin typeface="Corbel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3853428"/>
            <a:ext cx="2736304" cy="2167860"/>
            <a:chOff x="3419872" y="3853428"/>
            <a:chExt cx="2736304" cy="2167860"/>
          </a:xfrm>
        </p:grpSpPr>
        <p:sp>
          <p:nvSpPr>
            <p:cNvPr id="8" name="Rectangle 7"/>
            <p:cNvSpPr/>
            <p:nvPr/>
          </p:nvSpPr>
          <p:spPr>
            <a:xfrm>
              <a:off x="3995936" y="5157192"/>
              <a:ext cx="1584176" cy="3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</a:rPr>
                <a:t>Buffer 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9324" y="4168512"/>
              <a:ext cx="1584176" cy="6120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</a:rPr>
                <a:t>Buffer 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6944" y="3853428"/>
              <a:ext cx="1584176" cy="2880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</a:rPr>
                <a:t>Int 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968" y="565195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800" dirty="0">
                  <a:solidFill>
                    <a:prstClr val="black"/>
                  </a:solidFill>
                  <a:latin typeface="Corbel"/>
                  <a:cs typeface="+mn-cs"/>
                </a:rPr>
                <a:t>STACK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419872" y="5589240"/>
              <a:ext cx="27363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995936" y="4824204"/>
              <a:ext cx="1584176" cy="2880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1600" b="0" i="1" dirty="0">
                  <a:solidFill>
                    <a:prstClr val="white"/>
                  </a:solidFill>
                </a:rPr>
                <a:t>Return address</a:t>
              </a:r>
              <a:endParaRPr lang="is-IS" sz="1800" b="0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995936" y="4168512"/>
            <a:ext cx="1609336" cy="943724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s-IS" sz="1800" i="1" dirty="0">
                <a:solidFill>
                  <a:prstClr val="white"/>
                </a:solidFill>
              </a:rPr>
              <a:t>somebuffer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222" y="4824204"/>
            <a:ext cx="421432" cy="0"/>
          </a:xfrm>
          <a:prstGeom prst="straightConnector1">
            <a:avLst/>
          </a:prstGeom>
          <a:ln>
            <a:solidFill>
              <a:schemeClr val="accent6">
                <a:lumMod val="75000"/>
                <a:alpha val="39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393 L 0.18889 -0.00393 C 0.27362 -0.00393 0.37796 -0.02754 0.37796 -0.04606 L 0.37796 -0.08796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9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96 -0.08796 L 0.37796 0.048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What do we want to execute?</a:t>
            </a:r>
          </a:p>
          <a:p>
            <a:pPr lvl="1"/>
            <a:r>
              <a:rPr lang="is-IS" dirty="0"/>
              <a:t>Could </a:t>
            </a:r>
            <a:r>
              <a:rPr lang="is-IS" b="1" dirty="0"/>
              <a:t>eject </a:t>
            </a:r>
            <a:r>
              <a:rPr lang="is-IS" dirty="0"/>
              <a:t>CDROM or delete all files</a:t>
            </a:r>
          </a:p>
          <a:p>
            <a:pPr lvl="1"/>
            <a:r>
              <a:rPr lang="is-IS" dirty="0"/>
              <a:t>Could launch a </a:t>
            </a:r>
            <a:r>
              <a:rPr lang="is-IS" b="1" dirty="0"/>
              <a:t>shell</a:t>
            </a:r>
            <a:r>
              <a:rPr lang="is-IS" dirty="0"/>
              <a:t> (say „</a:t>
            </a:r>
            <a:r>
              <a:rPr lang="is-IS" dirty="0">
                <a:solidFill>
                  <a:srgbClr val="00B050"/>
                </a:solidFill>
              </a:rPr>
              <a:t>/bin/bash</a:t>
            </a:r>
            <a:r>
              <a:rPr lang="is-IS" dirty="0"/>
              <a:t>“)</a:t>
            </a:r>
          </a:p>
          <a:p>
            <a:pPr lvl="1"/>
            <a:r>
              <a:rPr lang="is-IS" dirty="0"/>
              <a:t>Could </a:t>
            </a:r>
            <a:r>
              <a:rPr lang="is-IS" b="1" dirty="0"/>
              <a:t>open a new port</a:t>
            </a:r>
            <a:r>
              <a:rPr lang="is-IS" dirty="0"/>
              <a:t> and launch a shell there</a:t>
            </a:r>
          </a:p>
          <a:p>
            <a:pPr lvl="1"/>
            <a:r>
              <a:rPr lang="is-IS" dirty="0"/>
              <a:t>Could </a:t>
            </a:r>
            <a:r>
              <a:rPr lang="is-IS" b="1" dirty="0"/>
              <a:t>connect back</a:t>
            </a:r>
            <a:r>
              <a:rPr lang="is-IS" dirty="0"/>
              <a:t> to our host</a:t>
            </a:r>
          </a:p>
          <a:p>
            <a:endParaRPr lang="is-IS" dirty="0"/>
          </a:p>
          <a:p>
            <a:r>
              <a:rPr lang="is-IS" dirty="0"/>
              <a:t>Need to careful about the input</a:t>
            </a:r>
          </a:p>
          <a:p>
            <a:pPr lvl="1"/>
            <a:r>
              <a:rPr lang="is-IS" dirty="0"/>
              <a:t>Such as NUL bytes</a:t>
            </a:r>
          </a:p>
          <a:p>
            <a:endParaRPr lang="is-IS" dirty="0"/>
          </a:p>
          <a:p>
            <a:r>
              <a:rPr lang="is-IS" dirty="0"/>
              <a:t>Known as </a:t>
            </a:r>
            <a:r>
              <a:rPr lang="is-IS" i="1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42678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OR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TOOR</Template>
  <TotalTime>24191</TotalTime>
  <Words>2303</Words>
  <Application>Microsoft Office PowerPoint</Application>
  <PresentationFormat>On-screen Show (4:3)</PresentationFormat>
  <Paragraphs>700</Paragraphs>
  <Slides>36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MS Mincho</vt:lpstr>
      <vt:lpstr>ＭＳ Ｐゴシック</vt:lpstr>
      <vt:lpstr>Arial</vt:lpstr>
      <vt:lpstr>Arial Narrow</vt:lpstr>
      <vt:lpstr>Calibri</vt:lpstr>
      <vt:lpstr>Corbel</vt:lpstr>
      <vt:lpstr>Courier</vt:lpstr>
      <vt:lpstr>Courier New</vt:lpstr>
      <vt:lpstr>Times New Roman</vt:lpstr>
      <vt:lpstr>Wingdings</vt:lpstr>
      <vt:lpstr>Wingdings 2</vt:lpstr>
      <vt:lpstr>Wingdings 3</vt:lpstr>
      <vt:lpstr>TOOR</vt:lpstr>
      <vt:lpstr>Module</vt:lpstr>
      <vt:lpstr>When you write too much...</vt:lpstr>
      <vt:lpstr>Internet Worm and IM War</vt:lpstr>
      <vt:lpstr>Internet Worm and IM War</vt:lpstr>
      <vt:lpstr>Internet Worm and IM War (cont.)</vt:lpstr>
      <vt:lpstr>Buffer overflows</vt:lpstr>
      <vt:lpstr>Buffer overflows</vt:lpstr>
      <vt:lpstr>Buffer overflows</vt:lpstr>
      <vt:lpstr>Buffer overflows</vt:lpstr>
      <vt:lpstr>Buffer overflows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Example #1</vt:lpstr>
      <vt:lpstr>Buffer Overflow Example #2</vt:lpstr>
      <vt:lpstr>Buffer Overflow Example #3</vt:lpstr>
      <vt:lpstr>Malicious Use of Buffer Overflow</vt:lpstr>
      <vt:lpstr>Exploits Based on Buffer Overflows</vt:lpstr>
      <vt:lpstr>Exploits Based on Buffer Overflows</vt:lpstr>
      <vt:lpstr>PowerPoint Presentation</vt:lpstr>
      <vt:lpstr>Code Red Exploit Code</vt:lpstr>
      <vt:lpstr>Let‘s write an exploit!</vt:lpstr>
      <vt:lpstr>rpc.mountd (2003)</vt:lpstr>
      <vt:lpstr>wu-ftpd 2.5-2.6</vt:lpstr>
      <vt:lpstr>Fix buffer overflows</vt:lpstr>
      <vt:lpstr>Avoiding Overflow Vulnerabilities</vt:lpstr>
      <vt:lpstr>System-Level Protections</vt:lpstr>
      <vt:lpstr>Stack Canaries</vt:lpstr>
      <vt:lpstr>Protected Buffer Disassembly</vt:lpstr>
      <vt:lpstr>Setting Up Canary</vt:lpstr>
      <vt:lpstr>Checking Canary</vt:lpstr>
      <vt:lpstr>Canary Example</vt:lpstr>
      <vt:lpstr>Worms and Viruses</vt:lpstr>
      <vt:lpstr>Coming up next!</vt:lpstr>
      <vt:lpstr>Buflab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Vigfusson, Ymir</cp:lastModifiedBy>
  <cp:revision>387</cp:revision>
  <cp:lastPrinted>1999-09-20T15:19:18Z</cp:lastPrinted>
  <dcterms:created xsi:type="dcterms:W3CDTF">2011-01-05T22:39:44Z</dcterms:created>
  <dcterms:modified xsi:type="dcterms:W3CDTF">2017-09-07T17:13:39Z</dcterms:modified>
</cp:coreProperties>
</file>