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1056" r:id="rId2"/>
    <p:sldId id="1051" r:id="rId3"/>
    <p:sldId id="1082" r:id="rId4"/>
    <p:sldId id="1083" r:id="rId5"/>
    <p:sldId id="1057" r:id="rId6"/>
    <p:sldId id="1060" r:id="rId7"/>
    <p:sldId id="1063" r:id="rId8"/>
    <p:sldId id="1066" r:id="rId9"/>
    <p:sldId id="1064" r:id="rId10"/>
    <p:sldId id="1068" r:id="rId11"/>
    <p:sldId id="1069" r:id="rId12"/>
    <p:sldId id="1070" r:id="rId13"/>
    <p:sldId id="1071" r:id="rId14"/>
    <p:sldId id="1073" r:id="rId15"/>
    <p:sldId id="1076" r:id="rId16"/>
    <p:sldId id="1074" r:id="rId17"/>
    <p:sldId id="1075" r:id="rId18"/>
    <p:sldId id="1077" r:id="rId19"/>
    <p:sldId id="1078" r:id="rId20"/>
    <p:sldId id="1079" r:id="rId21"/>
    <p:sldId id="1072" r:id="rId22"/>
    <p:sldId id="1080" r:id="rId23"/>
    <p:sldId id="1061" r:id="rId24"/>
    <p:sldId id="1058" r:id="rId25"/>
    <p:sldId id="1062" r:id="rId26"/>
    <p:sldId id="1085" r:id="rId27"/>
    <p:sldId id="1059" r:id="rId28"/>
  </p:sldIdLst>
  <p:sldSz cx="9144000" cy="6858000" type="screen4x3"/>
  <p:notesSz cx="7302500" cy="95869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99"/>
    <a:srgbClr val="D5F1CF"/>
    <a:srgbClr val="FFFFCC"/>
    <a:srgbClr val="F6F5BD"/>
    <a:srgbClr val="CDF1C5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604" autoAdjust="0"/>
    <p:restoredTop sz="94649" autoAdjust="0"/>
  </p:normalViewPr>
  <p:slideViewPr>
    <p:cSldViewPr snapToObjects="1">
      <p:cViewPr varScale="1">
        <p:scale>
          <a:sx n="74" d="100"/>
          <a:sy n="74" d="100"/>
        </p:scale>
        <p:origin x="1668" y="7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12C7A-48C4-42B5-860A-6716D6D8CD48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is-IS"/>
        </a:p>
      </dgm:t>
    </dgm:pt>
    <dgm:pt modelId="{E3717C9D-CA79-44EB-8170-5CE0C97FE357}">
      <dgm:prSet phldrT="[Text]"/>
      <dgm:spPr/>
      <dgm:t>
        <a:bodyPr/>
        <a:lstStyle/>
        <a:p>
          <a:r>
            <a:rPr lang="is-IS" dirty="0" smtClean="0"/>
            <a:t>*printf/*scanf/*dir</a:t>
          </a:r>
          <a:endParaRPr lang="is-IS" dirty="0"/>
        </a:p>
      </dgm:t>
    </dgm:pt>
    <dgm:pt modelId="{7727A200-2525-466C-8D59-39B8437727AE}" type="parTrans" cxnId="{6EF6E608-E6E8-4F43-8C9A-3AEB19069EE0}">
      <dgm:prSet/>
      <dgm:spPr/>
      <dgm:t>
        <a:bodyPr/>
        <a:lstStyle/>
        <a:p>
          <a:endParaRPr lang="is-IS"/>
        </a:p>
      </dgm:t>
    </dgm:pt>
    <dgm:pt modelId="{67EA87BE-12B8-4973-8CF5-63AACA43A63C}" type="sibTrans" cxnId="{6EF6E608-E6E8-4F43-8C9A-3AEB19069EE0}">
      <dgm:prSet/>
      <dgm:spPr/>
      <dgm:t>
        <a:bodyPr/>
        <a:lstStyle/>
        <a:p>
          <a:endParaRPr lang="is-IS"/>
        </a:p>
      </dgm:t>
    </dgm:pt>
    <dgm:pt modelId="{03026611-7FA9-4450-80FA-F80B15A56744}">
      <dgm:prSet phldrT="[Text]"/>
      <dgm:spPr/>
      <dgm:t>
        <a:bodyPr/>
        <a:lstStyle/>
        <a:p>
          <a:r>
            <a:rPr lang="is-IS" dirty="0" smtClean="0"/>
            <a:t>__iob (FILE) structure</a:t>
          </a:r>
          <a:endParaRPr lang="is-IS" dirty="0"/>
        </a:p>
      </dgm:t>
    </dgm:pt>
    <dgm:pt modelId="{D631858D-874C-48E2-8AE6-86A9BBF5BB00}" type="parTrans" cxnId="{71A1371D-3BF3-4455-AA09-0B386B4D647A}">
      <dgm:prSet/>
      <dgm:spPr/>
      <dgm:t>
        <a:bodyPr/>
        <a:lstStyle/>
        <a:p>
          <a:endParaRPr lang="is-IS"/>
        </a:p>
      </dgm:t>
    </dgm:pt>
    <dgm:pt modelId="{475E2785-84B2-4A47-9DA9-7F4AD86B5094}" type="sibTrans" cxnId="{71A1371D-3BF3-4455-AA09-0B386B4D647A}">
      <dgm:prSet/>
      <dgm:spPr/>
      <dgm:t>
        <a:bodyPr/>
        <a:lstStyle/>
        <a:p>
          <a:endParaRPr lang="is-IS"/>
        </a:p>
      </dgm:t>
    </dgm:pt>
    <dgm:pt modelId="{5209C548-5B9F-4D2D-AF4E-209518A627B3}">
      <dgm:prSet phldrT="[Text]"/>
      <dgm:spPr/>
      <dgm:t>
        <a:bodyPr/>
        <a:lstStyle/>
        <a:p>
          <a:r>
            <a:rPr lang="is-IS" dirty="0" smtClean="0"/>
            <a:t>DIR entries</a:t>
          </a:r>
          <a:endParaRPr lang="is-IS" dirty="0"/>
        </a:p>
      </dgm:t>
    </dgm:pt>
    <dgm:pt modelId="{E8821E1C-C276-4847-8AC0-F59087497749}" type="parTrans" cxnId="{4011FF9C-83B8-4BF5-8BDA-225B3EC89040}">
      <dgm:prSet/>
      <dgm:spPr/>
      <dgm:t>
        <a:bodyPr/>
        <a:lstStyle/>
        <a:p>
          <a:endParaRPr lang="is-IS"/>
        </a:p>
      </dgm:t>
    </dgm:pt>
    <dgm:pt modelId="{9E2BCD01-12E1-43C9-9447-9E2635832FFF}" type="sibTrans" cxnId="{4011FF9C-83B8-4BF5-8BDA-225B3EC89040}">
      <dgm:prSet/>
      <dgm:spPr/>
      <dgm:t>
        <a:bodyPr/>
        <a:lstStyle/>
        <a:p>
          <a:endParaRPr lang="is-IS"/>
        </a:p>
      </dgm:t>
    </dgm:pt>
    <dgm:pt modelId="{E029E93E-7630-4EE8-A2C5-FEC86EA51344}">
      <dgm:prSet phldrT="[Text]"/>
      <dgm:spPr/>
      <dgm:t>
        <a:bodyPr/>
        <a:lstStyle/>
        <a:p>
          <a:r>
            <a:rPr lang="is-IS" dirty="0" smtClean="0"/>
            <a:t>atexit(), rpc callbacks, window callbacks </a:t>
          </a:r>
          <a:endParaRPr lang="is-IS" dirty="0"/>
        </a:p>
      </dgm:t>
    </dgm:pt>
    <dgm:pt modelId="{A9BCC7D7-1CE3-4933-9633-4A1211287C8F}" type="parTrans" cxnId="{3F982414-08D9-4FA3-B326-E06B7403659C}">
      <dgm:prSet/>
      <dgm:spPr/>
      <dgm:t>
        <a:bodyPr/>
        <a:lstStyle/>
        <a:p>
          <a:endParaRPr lang="is-IS"/>
        </a:p>
      </dgm:t>
    </dgm:pt>
    <dgm:pt modelId="{4FAC862B-E44B-4014-8ECE-DDC454068258}" type="sibTrans" cxnId="{3F982414-08D9-4FA3-B326-E06B7403659C}">
      <dgm:prSet/>
      <dgm:spPr/>
      <dgm:t>
        <a:bodyPr/>
        <a:lstStyle/>
        <a:p>
          <a:endParaRPr lang="is-IS"/>
        </a:p>
      </dgm:t>
    </dgm:pt>
    <dgm:pt modelId="{47E72F13-BD05-4588-A87A-41C083339A6B}">
      <dgm:prSet phldrT="[Text]"/>
      <dgm:spPr/>
      <dgm:t>
        <a:bodyPr/>
        <a:lstStyle/>
        <a:p>
          <a:r>
            <a:rPr lang="is-IS" dirty="0" smtClean="0"/>
            <a:t>Function pointers stored on the heap</a:t>
          </a:r>
          <a:endParaRPr lang="is-IS" dirty="0"/>
        </a:p>
      </dgm:t>
    </dgm:pt>
    <dgm:pt modelId="{B5B113E3-B846-4A16-8DA2-A74F2A6AE281}" type="parTrans" cxnId="{C221BAB9-E3DA-45DC-83A7-B5B299A33DED}">
      <dgm:prSet/>
      <dgm:spPr/>
      <dgm:t>
        <a:bodyPr/>
        <a:lstStyle/>
        <a:p>
          <a:endParaRPr lang="is-IS"/>
        </a:p>
      </dgm:t>
    </dgm:pt>
    <dgm:pt modelId="{D7940BA5-A490-4859-B3AE-A40B6F2A22C2}" type="sibTrans" cxnId="{C221BAB9-E3DA-45DC-83A7-B5B299A33DED}">
      <dgm:prSet/>
      <dgm:spPr/>
      <dgm:t>
        <a:bodyPr/>
        <a:lstStyle/>
        <a:p>
          <a:endParaRPr lang="is-IS"/>
        </a:p>
      </dgm:t>
    </dgm:pt>
    <dgm:pt modelId="{6EC0CE41-DDA7-476A-A46A-A4B1FF7F07F6}">
      <dgm:prSet phldrT="[Text]"/>
      <dgm:spPr/>
      <dgm:t>
        <a:bodyPr/>
        <a:lstStyle/>
        <a:p>
          <a:r>
            <a:rPr lang="is-IS" dirty="0" smtClean="0"/>
            <a:t>Malloc, getenv(), tmpnam()</a:t>
          </a:r>
        </a:p>
      </dgm:t>
    </dgm:pt>
    <dgm:pt modelId="{4CDB1DD9-A258-4B65-BB96-86B1127B4524}" type="parTrans" cxnId="{A58D90FC-835B-498B-A1EC-A4A7D92288AD}">
      <dgm:prSet/>
      <dgm:spPr/>
      <dgm:t>
        <a:bodyPr/>
        <a:lstStyle/>
        <a:p>
          <a:endParaRPr lang="is-IS"/>
        </a:p>
      </dgm:t>
    </dgm:pt>
    <dgm:pt modelId="{EC2E559B-5A35-4B31-8C17-2BE9D953767C}" type="sibTrans" cxnId="{A58D90FC-835B-498B-A1EC-A4A7D92288AD}">
      <dgm:prSet/>
      <dgm:spPr/>
      <dgm:t>
        <a:bodyPr/>
        <a:lstStyle/>
        <a:p>
          <a:endParaRPr lang="is-IS"/>
        </a:p>
      </dgm:t>
    </dgm:pt>
    <dgm:pt modelId="{A38BA38F-094F-4775-ADC2-4AAA83B67A3C}">
      <dgm:prSet phldrT="[Text]"/>
      <dgm:spPr/>
      <dgm:t>
        <a:bodyPr/>
        <a:lstStyle/>
        <a:p>
          <a:r>
            <a:rPr lang="is-IS" dirty="0" smtClean="0"/>
            <a:t>Data stored on heap</a:t>
          </a:r>
          <a:endParaRPr lang="is-IS" dirty="0"/>
        </a:p>
      </dgm:t>
    </dgm:pt>
    <dgm:pt modelId="{E46977B1-984A-4E73-8B14-356BBD14F429}" type="parTrans" cxnId="{F78E1CA7-CF83-4FE1-B3C0-584F71B59DD7}">
      <dgm:prSet/>
      <dgm:spPr/>
      <dgm:t>
        <a:bodyPr/>
        <a:lstStyle/>
        <a:p>
          <a:endParaRPr lang="is-IS"/>
        </a:p>
      </dgm:t>
    </dgm:pt>
    <dgm:pt modelId="{779F2299-1634-48A9-B879-A0FFAEAB5ECA}" type="sibTrans" cxnId="{F78E1CA7-CF83-4FE1-B3C0-584F71B59DD7}">
      <dgm:prSet/>
      <dgm:spPr/>
      <dgm:t>
        <a:bodyPr/>
        <a:lstStyle/>
        <a:p>
          <a:endParaRPr lang="is-IS"/>
        </a:p>
      </dgm:t>
    </dgm:pt>
    <dgm:pt modelId="{37F402D3-E4F1-4E22-9D97-BB5E4E11B871}">
      <dgm:prSet phldrT="[Text]"/>
      <dgm:spPr/>
      <dgm:t>
        <a:bodyPr/>
        <a:lstStyle/>
        <a:p>
          <a:r>
            <a:rPr lang="is-IS" dirty="0" smtClean="0"/>
            <a:t>.ctors / .dtors</a:t>
          </a:r>
          <a:endParaRPr lang="is-IS" dirty="0"/>
        </a:p>
      </dgm:t>
    </dgm:pt>
    <dgm:pt modelId="{05BD9B25-6530-4C33-85B3-23EA4461B756}" type="parTrans" cxnId="{418A192E-8D11-435C-A65F-A0623A791805}">
      <dgm:prSet/>
      <dgm:spPr/>
      <dgm:t>
        <a:bodyPr/>
        <a:lstStyle/>
        <a:p>
          <a:endParaRPr lang="is-IS"/>
        </a:p>
      </dgm:t>
    </dgm:pt>
    <dgm:pt modelId="{C53655BA-38D0-4E4B-B114-76F0D67910DF}" type="sibTrans" cxnId="{418A192E-8D11-435C-A65F-A0623A791805}">
      <dgm:prSet/>
      <dgm:spPr/>
      <dgm:t>
        <a:bodyPr/>
        <a:lstStyle/>
        <a:p>
          <a:endParaRPr lang="is-IS"/>
        </a:p>
      </dgm:t>
    </dgm:pt>
    <dgm:pt modelId="{80CF72BF-65F4-4F81-A4A0-C014C2EAEEF8}">
      <dgm:prSet phldrT="[Text]"/>
      <dgm:spPr/>
      <dgm:t>
        <a:bodyPr/>
        <a:lstStyle/>
        <a:p>
          <a:r>
            <a:rPr lang="is-IS" dirty="0" smtClean="0"/>
            <a:t>Constructor/destructor, always called after exit()</a:t>
          </a:r>
          <a:endParaRPr lang="is-IS" dirty="0"/>
        </a:p>
      </dgm:t>
    </dgm:pt>
    <dgm:pt modelId="{FEA5E218-F681-4B60-B6C8-C90B99A6C58B}" type="parTrans" cxnId="{8677B26F-74A1-4515-8674-31CBA5982FA4}">
      <dgm:prSet/>
      <dgm:spPr/>
      <dgm:t>
        <a:bodyPr/>
        <a:lstStyle/>
        <a:p>
          <a:endParaRPr lang="is-IS"/>
        </a:p>
      </dgm:t>
    </dgm:pt>
    <dgm:pt modelId="{1F311EBB-BE85-4835-ABB1-F4D8DAEB479E}" type="sibTrans" cxnId="{8677B26F-74A1-4515-8674-31CBA5982FA4}">
      <dgm:prSet/>
      <dgm:spPr/>
      <dgm:t>
        <a:bodyPr/>
        <a:lstStyle/>
        <a:p>
          <a:endParaRPr lang="is-IS"/>
        </a:p>
      </dgm:t>
    </dgm:pt>
    <dgm:pt modelId="{A0CD64EE-D5B7-49EB-BFFF-F5E5820BEF62}" type="pres">
      <dgm:prSet presAssocID="{E2D12C7A-48C4-42B5-860A-6716D6D8CD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s-IS"/>
        </a:p>
      </dgm:t>
    </dgm:pt>
    <dgm:pt modelId="{0C5CBB9B-DD9E-4D6A-97EF-27A10715A343}" type="pres">
      <dgm:prSet presAssocID="{E3717C9D-CA79-44EB-8170-5CE0C97FE357}" presName="linNode" presStyleCnt="0"/>
      <dgm:spPr/>
    </dgm:pt>
    <dgm:pt modelId="{E1671AB2-7225-4D30-9BCC-FAC69334C476}" type="pres">
      <dgm:prSet presAssocID="{E3717C9D-CA79-44EB-8170-5CE0C97FE35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7D06DC96-51F0-4732-9619-460B0184AB6A}" type="pres">
      <dgm:prSet presAssocID="{E3717C9D-CA79-44EB-8170-5CE0C97FE35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0A945782-9483-4F39-9C26-2AB706649E61}" type="pres">
      <dgm:prSet presAssocID="{67EA87BE-12B8-4973-8CF5-63AACA43A63C}" presName="sp" presStyleCnt="0"/>
      <dgm:spPr/>
    </dgm:pt>
    <dgm:pt modelId="{7D770977-122F-4003-A21B-354C41B31F1F}" type="pres">
      <dgm:prSet presAssocID="{E029E93E-7630-4EE8-A2C5-FEC86EA51344}" presName="linNode" presStyleCnt="0"/>
      <dgm:spPr/>
    </dgm:pt>
    <dgm:pt modelId="{8045706D-0B99-4A1B-A7BF-7A949BAB20DD}" type="pres">
      <dgm:prSet presAssocID="{E029E93E-7630-4EE8-A2C5-FEC86EA5134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EA781412-1154-4400-8CD6-1FD32EC6D8F9}" type="pres">
      <dgm:prSet presAssocID="{E029E93E-7630-4EE8-A2C5-FEC86EA5134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AD116C24-6B5F-4BD0-BADF-B50D4536DE05}" type="pres">
      <dgm:prSet presAssocID="{4FAC862B-E44B-4014-8ECE-DDC454068258}" presName="sp" presStyleCnt="0"/>
      <dgm:spPr/>
    </dgm:pt>
    <dgm:pt modelId="{74AD095C-DA18-47E2-B138-1BB5F146554C}" type="pres">
      <dgm:prSet presAssocID="{6EC0CE41-DDA7-476A-A46A-A4B1FF7F07F6}" presName="linNode" presStyleCnt="0"/>
      <dgm:spPr/>
    </dgm:pt>
    <dgm:pt modelId="{78706E54-414B-4A08-BCD1-CC53EFE32AA3}" type="pres">
      <dgm:prSet presAssocID="{6EC0CE41-DDA7-476A-A46A-A4B1FF7F07F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C16D390A-1682-4867-9A73-7084B4974767}" type="pres">
      <dgm:prSet presAssocID="{6EC0CE41-DDA7-476A-A46A-A4B1FF7F07F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DCC78FA9-E128-4474-B7E1-BFB81A05086D}" type="pres">
      <dgm:prSet presAssocID="{EC2E559B-5A35-4B31-8C17-2BE9D953767C}" presName="sp" presStyleCnt="0"/>
      <dgm:spPr/>
    </dgm:pt>
    <dgm:pt modelId="{E321CDB7-7E96-456E-AD55-1259B367BBD9}" type="pres">
      <dgm:prSet presAssocID="{37F402D3-E4F1-4E22-9D97-BB5E4E11B871}" presName="linNode" presStyleCnt="0"/>
      <dgm:spPr/>
    </dgm:pt>
    <dgm:pt modelId="{29388005-1383-44B1-8963-4A727197F7A0}" type="pres">
      <dgm:prSet presAssocID="{37F402D3-E4F1-4E22-9D97-BB5E4E11B87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s-IS"/>
        </a:p>
      </dgm:t>
    </dgm:pt>
    <dgm:pt modelId="{7D35FE35-66CE-4321-B108-A255BBCEBB03}" type="pres">
      <dgm:prSet presAssocID="{37F402D3-E4F1-4E22-9D97-BB5E4E11B87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</dgm:ptLst>
  <dgm:cxnLst>
    <dgm:cxn modelId="{BA89ECA5-BF13-48C0-B135-8EDCEEF7FDC2}" type="presOf" srcId="{E3717C9D-CA79-44EB-8170-5CE0C97FE357}" destId="{E1671AB2-7225-4D30-9BCC-FAC69334C476}" srcOrd="0" destOrd="0" presId="urn:microsoft.com/office/officeart/2005/8/layout/vList5"/>
    <dgm:cxn modelId="{D1D5AE60-4700-4EF8-A03A-8AF1F38808B4}" type="presOf" srcId="{47E72F13-BD05-4588-A87A-41C083339A6B}" destId="{EA781412-1154-4400-8CD6-1FD32EC6D8F9}" srcOrd="0" destOrd="0" presId="urn:microsoft.com/office/officeart/2005/8/layout/vList5"/>
    <dgm:cxn modelId="{71A1371D-3BF3-4455-AA09-0B386B4D647A}" srcId="{E3717C9D-CA79-44EB-8170-5CE0C97FE357}" destId="{03026611-7FA9-4450-80FA-F80B15A56744}" srcOrd="0" destOrd="0" parTransId="{D631858D-874C-48E2-8AE6-86A9BBF5BB00}" sibTransId="{475E2785-84B2-4A47-9DA9-7F4AD86B5094}"/>
    <dgm:cxn modelId="{9F2A773D-85A7-49E1-8562-53174E4E50C1}" type="presOf" srcId="{6EC0CE41-DDA7-476A-A46A-A4B1FF7F07F6}" destId="{78706E54-414B-4A08-BCD1-CC53EFE32AA3}" srcOrd="0" destOrd="0" presId="urn:microsoft.com/office/officeart/2005/8/layout/vList5"/>
    <dgm:cxn modelId="{3F982414-08D9-4FA3-B326-E06B7403659C}" srcId="{E2D12C7A-48C4-42B5-860A-6716D6D8CD48}" destId="{E029E93E-7630-4EE8-A2C5-FEC86EA51344}" srcOrd="1" destOrd="0" parTransId="{A9BCC7D7-1CE3-4933-9633-4A1211287C8F}" sibTransId="{4FAC862B-E44B-4014-8ECE-DDC454068258}"/>
    <dgm:cxn modelId="{E842AEBD-23F5-4EC9-B77E-A277CD4B7621}" type="presOf" srcId="{E2D12C7A-48C4-42B5-860A-6716D6D8CD48}" destId="{A0CD64EE-D5B7-49EB-BFFF-F5E5820BEF62}" srcOrd="0" destOrd="0" presId="urn:microsoft.com/office/officeart/2005/8/layout/vList5"/>
    <dgm:cxn modelId="{45BA1B85-1ADA-4557-A6F0-1ED0C6E9B754}" type="presOf" srcId="{E029E93E-7630-4EE8-A2C5-FEC86EA51344}" destId="{8045706D-0B99-4A1B-A7BF-7A949BAB20DD}" srcOrd="0" destOrd="0" presId="urn:microsoft.com/office/officeart/2005/8/layout/vList5"/>
    <dgm:cxn modelId="{A7A3624F-3488-4350-85DC-42F322568401}" type="presOf" srcId="{A38BA38F-094F-4775-ADC2-4AAA83B67A3C}" destId="{C16D390A-1682-4867-9A73-7084B4974767}" srcOrd="0" destOrd="0" presId="urn:microsoft.com/office/officeart/2005/8/layout/vList5"/>
    <dgm:cxn modelId="{8677B26F-74A1-4515-8674-31CBA5982FA4}" srcId="{37F402D3-E4F1-4E22-9D97-BB5E4E11B871}" destId="{80CF72BF-65F4-4F81-A4A0-C014C2EAEEF8}" srcOrd="0" destOrd="0" parTransId="{FEA5E218-F681-4B60-B6C8-C90B99A6C58B}" sibTransId="{1F311EBB-BE85-4835-ABB1-F4D8DAEB479E}"/>
    <dgm:cxn modelId="{4011FF9C-83B8-4BF5-8BDA-225B3EC89040}" srcId="{E3717C9D-CA79-44EB-8170-5CE0C97FE357}" destId="{5209C548-5B9F-4D2D-AF4E-209518A627B3}" srcOrd="1" destOrd="0" parTransId="{E8821E1C-C276-4847-8AC0-F59087497749}" sibTransId="{9E2BCD01-12E1-43C9-9447-9E2635832FFF}"/>
    <dgm:cxn modelId="{87D071C2-B762-4ADF-B5D5-04839CC8CB8C}" type="presOf" srcId="{03026611-7FA9-4450-80FA-F80B15A56744}" destId="{7D06DC96-51F0-4732-9619-460B0184AB6A}" srcOrd="0" destOrd="0" presId="urn:microsoft.com/office/officeart/2005/8/layout/vList5"/>
    <dgm:cxn modelId="{A58D90FC-835B-498B-A1EC-A4A7D92288AD}" srcId="{E2D12C7A-48C4-42B5-860A-6716D6D8CD48}" destId="{6EC0CE41-DDA7-476A-A46A-A4B1FF7F07F6}" srcOrd="2" destOrd="0" parTransId="{4CDB1DD9-A258-4B65-BB96-86B1127B4524}" sibTransId="{EC2E559B-5A35-4B31-8C17-2BE9D953767C}"/>
    <dgm:cxn modelId="{C221BAB9-E3DA-45DC-83A7-B5B299A33DED}" srcId="{E029E93E-7630-4EE8-A2C5-FEC86EA51344}" destId="{47E72F13-BD05-4588-A87A-41C083339A6B}" srcOrd="0" destOrd="0" parTransId="{B5B113E3-B846-4A16-8DA2-A74F2A6AE281}" sibTransId="{D7940BA5-A490-4859-B3AE-A40B6F2A22C2}"/>
    <dgm:cxn modelId="{418A192E-8D11-435C-A65F-A0623A791805}" srcId="{E2D12C7A-48C4-42B5-860A-6716D6D8CD48}" destId="{37F402D3-E4F1-4E22-9D97-BB5E4E11B871}" srcOrd="3" destOrd="0" parTransId="{05BD9B25-6530-4C33-85B3-23EA4461B756}" sibTransId="{C53655BA-38D0-4E4B-B114-76F0D67910DF}"/>
    <dgm:cxn modelId="{77E97823-8BF8-4CF9-92B0-92C44D5671A1}" type="presOf" srcId="{5209C548-5B9F-4D2D-AF4E-209518A627B3}" destId="{7D06DC96-51F0-4732-9619-460B0184AB6A}" srcOrd="0" destOrd="1" presId="urn:microsoft.com/office/officeart/2005/8/layout/vList5"/>
    <dgm:cxn modelId="{016300FA-7E30-4C47-BB69-2D56A6B0D187}" type="presOf" srcId="{80CF72BF-65F4-4F81-A4A0-C014C2EAEEF8}" destId="{7D35FE35-66CE-4321-B108-A255BBCEBB03}" srcOrd="0" destOrd="0" presId="urn:microsoft.com/office/officeart/2005/8/layout/vList5"/>
    <dgm:cxn modelId="{F78E1CA7-CF83-4FE1-B3C0-584F71B59DD7}" srcId="{6EC0CE41-DDA7-476A-A46A-A4B1FF7F07F6}" destId="{A38BA38F-094F-4775-ADC2-4AAA83B67A3C}" srcOrd="0" destOrd="0" parTransId="{E46977B1-984A-4E73-8B14-356BBD14F429}" sibTransId="{779F2299-1634-48A9-B879-A0FFAEAB5ECA}"/>
    <dgm:cxn modelId="{6EF6E608-E6E8-4F43-8C9A-3AEB19069EE0}" srcId="{E2D12C7A-48C4-42B5-860A-6716D6D8CD48}" destId="{E3717C9D-CA79-44EB-8170-5CE0C97FE357}" srcOrd="0" destOrd="0" parTransId="{7727A200-2525-466C-8D59-39B8437727AE}" sibTransId="{67EA87BE-12B8-4973-8CF5-63AACA43A63C}"/>
    <dgm:cxn modelId="{788DFACD-12DE-4E28-B973-CFF8AB0F9FD5}" type="presOf" srcId="{37F402D3-E4F1-4E22-9D97-BB5E4E11B871}" destId="{29388005-1383-44B1-8963-4A727197F7A0}" srcOrd="0" destOrd="0" presId="urn:microsoft.com/office/officeart/2005/8/layout/vList5"/>
    <dgm:cxn modelId="{0981D937-4289-40FA-B1A0-6CEC9F0A22A7}" type="presParOf" srcId="{A0CD64EE-D5B7-49EB-BFFF-F5E5820BEF62}" destId="{0C5CBB9B-DD9E-4D6A-97EF-27A10715A343}" srcOrd="0" destOrd="0" presId="urn:microsoft.com/office/officeart/2005/8/layout/vList5"/>
    <dgm:cxn modelId="{03EC554E-ECA5-43A5-9D23-09343E9E6DF3}" type="presParOf" srcId="{0C5CBB9B-DD9E-4D6A-97EF-27A10715A343}" destId="{E1671AB2-7225-4D30-9BCC-FAC69334C476}" srcOrd="0" destOrd="0" presId="urn:microsoft.com/office/officeart/2005/8/layout/vList5"/>
    <dgm:cxn modelId="{ABE3EEBD-5B72-4D93-B214-4BA248B85547}" type="presParOf" srcId="{0C5CBB9B-DD9E-4D6A-97EF-27A10715A343}" destId="{7D06DC96-51F0-4732-9619-460B0184AB6A}" srcOrd="1" destOrd="0" presId="urn:microsoft.com/office/officeart/2005/8/layout/vList5"/>
    <dgm:cxn modelId="{41DF2EBD-9B1A-404C-BD65-239043DD756F}" type="presParOf" srcId="{A0CD64EE-D5B7-49EB-BFFF-F5E5820BEF62}" destId="{0A945782-9483-4F39-9C26-2AB706649E61}" srcOrd="1" destOrd="0" presId="urn:microsoft.com/office/officeart/2005/8/layout/vList5"/>
    <dgm:cxn modelId="{A7265100-BBD5-47B3-AC27-B50A14342211}" type="presParOf" srcId="{A0CD64EE-D5B7-49EB-BFFF-F5E5820BEF62}" destId="{7D770977-122F-4003-A21B-354C41B31F1F}" srcOrd="2" destOrd="0" presId="urn:microsoft.com/office/officeart/2005/8/layout/vList5"/>
    <dgm:cxn modelId="{9BEE09A4-A46B-47D6-8A7A-0AA3AD783827}" type="presParOf" srcId="{7D770977-122F-4003-A21B-354C41B31F1F}" destId="{8045706D-0B99-4A1B-A7BF-7A949BAB20DD}" srcOrd="0" destOrd="0" presId="urn:microsoft.com/office/officeart/2005/8/layout/vList5"/>
    <dgm:cxn modelId="{981E8DD1-BF85-46FD-96ED-692A8334E2DF}" type="presParOf" srcId="{7D770977-122F-4003-A21B-354C41B31F1F}" destId="{EA781412-1154-4400-8CD6-1FD32EC6D8F9}" srcOrd="1" destOrd="0" presId="urn:microsoft.com/office/officeart/2005/8/layout/vList5"/>
    <dgm:cxn modelId="{8BB2092F-C9D2-41AE-8E53-9750A809AD10}" type="presParOf" srcId="{A0CD64EE-D5B7-49EB-BFFF-F5E5820BEF62}" destId="{AD116C24-6B5F-4BD0-BADF-B50D4536DE05}" srcOrd="3" destOrd="0" presId="urn:microsoft.com/office/officeart/2005/8/layout/vList5"/>
    <dgm:cxn modelId="{E5B3808A-4BFE-40AB-8621-E618DDF1893F}" type="presParOf" srcId="{A0CD64EE-D5B7-49EB-BFFF-F5E5820BEF62}" destId="{74AD095C-DA18-47E2-B138-1BB5F146554C}" srcOrd="4" destOrd="0" presId="urn:microsoft.com/office/officeart/2005/8/layout/vList5"/>
    <dgm:cxn modelId="{9E9E4F12-8B70-47E6-87E5-FE9AA28017CF}" type="presParOf" srcId="{74AD095C-DA18-47E2-B138-1BB5F146554C}" destId="{78706E54-414B-4A08-BCD1-CC53EFE32AA3}" srcOrd="0" destOrd="0" presId="urn:microsoft.com/office/officeart/2005/8/layout/vList5"/>
    <dgm:cxn modelId="{1D071801-10C9-4015-B76A-29202801E2C2}" type="presParOf" srcId="{74AD095C-DA18-47E2-B138-1BB5F146554C}" destId="{C16D390A-1682-4867-9A73-7084B4974767}" srcOrd="1" destOrd="0" presId="urn:microsoft.com/office/officeart/2005/8/layout/vList5"/>
    <dgm:cxn modelId="{B61C51B3-DABF-4228-94E1-D3EDD04988DB}" type="presParOf" srcId="{A0CD64EE-D5B7-49EB-BFFF-F5E5820BEF62}" destId="{DCC78FA9-E128-4474-B7E1-BFB81A05086D}" srcOrd="5" destOrd="0" presId="urn:microsoft.com/office/officeart/2005/8/layout/vList5"/>
    <dgm:cxn modelId="{C1FC43AF-FBD5-4D5C-83EF-83E4AD7D1E68}" type="presParOf" srcId="{A0CD64EE-D5B7-49EB-BFFF-F5E5820BEF62}" destId="{E321CDB7-7E96-456E-AD55-1259B367BBD9}" srcOrd="6" destOrd="0" presId="urn:microsoft.com/office/officeart/2005/8/layout/vList5"/>
    <dgm:cxn modelId="{D12C91C5-707F-4A1A-9DA9-8FC78083220D}" type="presParOf" srcId="{E321CDB7-7E96-456E-AD55-1259B367BBD9}" destId="{29388005-1383-44B1-8963-4A727197F7A0}" srcOrd="0" destOrd="0" presId="urn:microsoft.com/office/officeart/2005/8/layout/vList5"/>
    <dgm:cxn modelId="{11E696E8-FE98-47C5-891E-21EE8EE44CD8}" type="presParOf" srcId="{E321CDB7-7E96-456E-AD55-1259B367BBD9}" destId="{7D35FE35-66CE-4321-B108-A255BBCEBB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B684A-2ABE-431A-9FEA-5385B0EB57D3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s-IS"/>
        </a:p>
      </dgm:t>
    </dgm:pt>
    <dgm:pt modelId="{30918BCF-20F2-434E-8678-637C4FE70DD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s-IS" sz="4400" dirty="0" smtClean="0"/>
            <a:t>Can write to an arbitrary memory address!</a:t>
          </a:r>
          <a:endParaRPr lang="is-IS" sz="4400" dirty="0"/>
        </a:p>
      </dgm:t>
    </dgm:pt>
    <dgm:pt modelId="{61E5FE6D-51EE-44D0-B41D-2BA9C0711A8B}" type="parTrans" cxnId="{A5003D39-7313-4A37-A69D-205961D42620}">
      <dgm:prSet/>
      <dgm:spPr/>
      <dgm:t>
        <a:bodyPr/>
        <a:lstStyle/>
        <a:p>
          <a:endParaRPr lang="is-IS"/>
        </a:p>
      </dgm:t>
    </dgm:pt>
    <dgm:pt modelId="{967BB827-453C-41B7-9486-CBE27A342F8E}" type="sibTrans" cxnId="{A5003D39-7313-4A37-A69D-205961D42620}">
      <dgm:prSet/>
      <dgm:spPr/>
      <dgm:t>
        <a:bodyPr/>
        <a:lstStyle/>
        <a:p>
          <a:endParaRPr lang="is-IS"/>
        </a:p>
      </dgm:t>
    </dgm:pt>
    <dgm:pt modelId="{071A7C50-752F-438F-8CFE-E5B1C6830B46}" type="pres">
      <dgm:prSet presAssocID="{6E1B684A-2ABE-431A-9FEA-5385B0EB57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s-IS"/>
        </a:p>
      </dgm:t>
    </dgm:pt>
    <dgm:pt modelId="{F6F636DF-5714-4FBF-AE57-27B19F8328D2}" type="pres">
      <dgm:prSet presAssocID="{30918BCF-20F2-434E-8678-637C4FE70DDB}" presName="node" presStyleLbl="node1" presStyleIdx="0" presStyleCnt="1" custScaleX="100000" custScaleY="82686">
        <dgm:presLayoutVars>
          <dgm:bulletEnabled val="1"/>
        </dgm:presLayoutVars>
      </dgm:prSet>
      <dgm:spPr/>
      <dgm:t>
        <a:bodyPr/>
        <a:lstStyle/>
        <a:p>
          <a:endParaRPr lang="is-IS"/>
        </a:p>
      </dgm:t>
    </dgm:pt>
  </dgm:ptLst>
  <dgm:cxnLst>
    <dgm:cxn modelId="{D70A60AD-A7BD-43C5-90BB-0FE00D63EA4F}" type="presOf" srcId="{30918BCF-20F2-434E-8678-637C4FE70DDB}" destId="{F6F636DF-5714-4FBF-AE57-27B19F8328D2}" srcOrd="0" destOrd="0" presId="urn:microsoft.com/office/officeart/2005/8/layout/default"/>
    <dgm:cxn modelId="{A5003D39-7313-4A37-A69D-205961D42620}" srcId="{6E1B684A-2ABE-431A-9FEA-5385B0EB57D3}" destId="{30918BCF-20F2-434E-8678-637C4FE70DDB}" srcOrd="0" destOrd="0" parTransId="{61E5FE6D-51EE-44D0-B41D-2BA9C0711A8B}" sibTransId="{967BB827-453C-41B7-9486-CBE27A342F8E}"/>
    <dgm:cxn modelId="{3345B906-9EC3-4CB3-9ACB-2258CB94AF5D}" type="presOf" srcId="{6E1B684A-2ABE-431A-9FEA-5385B0EB57D3}" destId="{071A7C50-752F-438F-8CFE-E5B1C6830B46}" srcOrd="0" destOrd="0" presId="urn:microsoft.com/office/officeart/2005/8/layout/default"/>
    <dgm:cxn modelId="{500A8570-6093-47B9-B4FF-1C9BD8E3EB93}" type="presParOf" srcId="{071A7C50-752F-438F-8CFE-E5B1C6830B46}" destId="{F6F636DF-5714-4FBF-AE57-27B19F8328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6DC96-51F0-4732-9619-460B0184AB6A}">
      <dsp:nvSpPr>
        <dsp:cNvPr id="0" name=""/>
        <dsp:cNvSpPr/>
      </dsp:nvSpPr>
      <dsp:spPr>
        <a:xfrm rot="5400000">
          <a:off x="3931876" y="-1520234"/>
          <a:ext cx="841335" cy="4096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2200" kern="1200" dirty="0" smtClean="0"/>
            <a:t>__iob (FILE) structure</a:t>
          </a:r>
          <a:endParaRPr lang="is-I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2200" kern="1200" dirty="0" smtClean="0"/>
            <a:t>DIR entries</a:t>
          </a:r>
          <a:endParaRPr lang="is-IS" sz="2200" kern="1200" dirty="0"/>
        </a:p>
      </dsp:txBody>
      <dsp:txXfrm rot="-5400000">
        <a:off x="2304288" y="148425"/>
        <a:ext cx="4055441" cy="759193"/>
      </dsp:txXfrm>
    </dsp:sp>
    <dsp:sp modelId="{E1671AB2-7225-4D30-9BCC-FAC69334C476}">
      <dsp:nvSpPr>
        <dsp:cNvPr id="0" name=""/>
        <dsp:cNvSpPr/>
      </dsp:nvSpPr>
      <dsp:spPr>
        <a:xfrm>
          <a:off x="0" y="2186"/>
          <a:ext cx="2304288" cy="10516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900" kern="1200" dirty="0" smtClean="0"/>
            <a:t>*printf/*scanf/*dir</a:t>
          </a:r>
          <a:endParaRPr lang="is-IS" sz="1900" kern="1200" dirty="0"/>
        </a:p>
      </dsp:txBody>
      <dsp:txXfrm>
        <a:off x="51338" y="53524"/>
        <a:ext cx="2201612" cy="948993"/>
      </dsp:txXfrm>
    </dsp:sp>
    <dsp:sp modelId="{EA781412-1154-4400-8CD6-1FD32EC6D8F9}">
      <dsp:nvSpPr>
        <dsp:cNvPr id="0" name=""/>
        <dsp:cNvSpPr/>
      </dsp:nvSpPr>
      <dsp:spPr>
        <a:xfrm rot="5400000">
          <a:off x="3931876" y="-415982"/>
          <a:ext cx="841335" cy="40965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2200" kern="1200" dirty="0" smtClean="0"/>
            <a:t>Function pointers stored on the heap</a:t>
          </a:r>
          <a:endParaRPr lang="is-IS" sz="2200" kern="1200" dirty="0"/>
        </a:p>
      </dsp:txBody>
      <dsp:txXfrm rot="-5400000">
        <a:off x="2304288" y="1252677"/>
        <a:ext cx="4055441" cy="759193"/>
      </dsp:txXfrm>
    </dsp:sp>
    <dsp:sp modelId="{8045706D-0B99-4A1B-A7BF-7A949BAB20DD}">
      <dsp:nvSpPr>
        <dsp:cNvPr id="0" name=""/>
        <dsp:cNvSpPr/>
      </dsp:nvSpPr>
      <dsp:spPr>
        <a:xfrm>
          <a:off x="0" y="1106439"/>
          <a:ext cx="2304288" cy="10516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900" kern="1200" dirty="0" smtClean="0"/>
            <a:t>atexit(), rpc callbacks, window callbacks </a:t>
          </a:r>
          <a:endParaRPr lang="is-IS" sz="1900" kern="1200" dirty="0"/>
        </a:p>
      </dsp:txBody>
      <dsp:txXfrm>
        <a:off x="51338" y="1157777"/>
        <a:ext cx="2201612" cy="948993"/>
      </dsp:txXfrm>
    </dsp:sp>
    <dsp:sp modelId="{C16D390A-1682-4867-9A73-7084B4974767}">
      <dsp:nvSpPr>
        <dsp:cNvPr id="0" name=""/>
        <dsp:cNvSpPr/>
      </dsp:nvSpPr>
      <dsp:spPr>
        <a:xfrm rot="5400000">
          <a:off x="3931876" y="688270"/>
          <a:ext cx="841335" cy="4096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2200" kern="1200" dirty="0" smtClean="0"/>
            <a:t>Data stored on heap</a:t>
          </a:r>
          <a:endParaRPr lang="is-IS" sz="2200" kern="1200" dirty="0"/>
        </a:p>
      </dsp:txBody>
      <dsp:txXfrm rot="-5400000">
        <a:off x="2304288" y="2356930"/>
        <a:ext cx="4055441" cy="759193"/>
      </dsp:txXfrm>
    </dsp:sp>
    <dsp:sp modelId="{78706E54-414B-4A08-BCD1-CC53EFE32AA3}">
      <dsp:nvSpPr>
        <dsp:cNvPr id="0" name=""/>
        <dsp:cNvSpPr/>
      </dsp:nvSpPr>
      <dsp:spPr>
        <a:xfrm>
          <a:off x="0" y="2210691"/>
          <a:ext cx="2304288" cy="10516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900" kern="1200" dirty="0" smtClean="0"/>
            <a:t>Malloc, getenv(), tmpnam()</a:t>
          </a:r>
        </a:p>
      </dsp:txBody>
      <dsp:txXfrm>
        <a:off x="51338" y="2262029"/>
        <a:ext cx="2201612" cy="948993"/>
      </dsp:txXfrm>
    </dsp:sp>
    <dsp:sp modelId="{7D35FE35-66CE-4321-B108-A255BBCEBB03}">
      <dsp:nvSpPr>
        <dsp:cNvPr id="0" name=""/>
        <dsp:cNvSpPr/>
      </dsp:nvSpPr>
      <dsp:spPr>
        <a:xfrm rot="5400000">
          <a:off x="3931876" y="1792522"/>
          <a:ext cx="841335" cy="409651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sz="2200" kern="1200" dirty="0" smtClean="0"/>
            <a:t>Constructor/destructor, always called after exit()</a:t>
          </a:r>
          <a:endParaRPr lang="is-IS" sz="2200" kern="1200" dirty="0"/>
        </a:p>
      </dsp:txBody>
      <dsp:txXfrm rot="-5400000">
        <a:off x="2304288" y="3461182"/>
        <a:ext cx="4055441" cy="759193"/>
      </dsp:txXfrm>
    </dsp:sp>
    <dsp:sp modelId="{29388005-1383-44B1-8963-4A727197F7A0}">
      <dsp:nvSpPr>
        <dsp:cNvPr id="0" name=""/>
        <dsp:cNvSpPr/>
      </dsp:nvSpPr>
      <dsp:spPr>
        <a:xfrm>
          <a:off x="0" y="3314944"/>
          <a:ext cx="2304288" cy="10516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1900" kern="1200" dirty="0" smtClean="0"/>
            <a:t>.ctors / .dtors</a:t>
          </a:r>
          <a:endParaRPr lang="is-IS" sz="1900" kern="1200" dirty="0"/>
        </a:p>
      </dsp:txBody>
      <dsp:txXfrm>
        <a:off x="51338" y="3366282"/>
        <a:ext cx="2201612" cy="94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36DF-5714-4FBF-AE57-27B19F8328D2}">
      <dsp:nvSpPr>
        <dsp:cNvPr id="0" name=""/>
        <dsp:cNvSpPr/>
      </dsp:nvSpPr>
      <dsp:spPr>
        <a:xfrm>
          <a:off x="0" y="435002"/>
          <a:ext cx="6438000" cy="3193994"/>
        </a:xfrm>
        <a:prstGeom prst="rect">
          <a:avLst/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4400" kern="1200" dirty="0" smtClean="0"/>
            <a:t>Can write to an arbitrary memory address!</a:t>
          </a:r>
          <a:endParaRPr lang="is-IS" sz="4400" kern="1200" dirty="0"/>
        </a:p>
      </dsp:txBody>
      <dsp:txXfrm>
        <a:off x="0" y="435002"/>
        <a:ext cx="6438000" cy="319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0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0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3.10.2016</a:t>
            </a:fld>
            <a:endParaRPr lang="is-I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Abusing the heap</a:t>
            </a:r>
            <a:endParaRPr lang="is-I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Computer Security 2016 – Ymir Vigfusson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327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234248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262448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426086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265748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2286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604010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50228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502286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426086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57848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654686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578486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587886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74028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1816486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11372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11372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11372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11372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18992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113723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037523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18992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26612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189923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113723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4961323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274060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44989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06292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271973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234248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189923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4824798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9144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683158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2286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3328146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397476" y="4575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31413" y="6137275"/>
            <a:ext cx="1065213" cy="455613"/>
            <a:chOff x="3216" y="3782"/>
            <a:chExt cx="671" cy="28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216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408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600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696" y="37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5688613" y="5145088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2286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012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4317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4621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49266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5841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6145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7930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30978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34026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37074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Oval 63"/>
          <p:cNvSpPr>
            <a:spLocks noChangeArrowheads="1"/>
          </p:cNvSpPr>
          <p:nvPr/>
        </p:nvSpPr>
        <p:spPr bwMode="auto">
          <a:xfrm>
            <a:off x="40884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5536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231413" y="4765675"/>
            <a:ext cx="1065213" cy="455613"/>
            <a:chOff x="3216" y="2918"/>
            <a:chExt cx="671" cy="287"/>
          </a:xfrm>
        </p:grpSpPr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3216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3408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3600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3696" y="291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5307613" y="49180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5383813" y="4994275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 flipV="1">
            <a:off x="5612413" y="62880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192813" y="552767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51475"/>
            <a:ext cx="1065213" cy="455613"/>
            <a:chOff x="4560" y="3350"/>
            <a:chExt cx="671" cy="287"/>
          </a:xfrm>
        </p:grpSpPr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4560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4752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4944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5040" y="33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43" name="Oval 79"/>
          <p:cNvSpPr>
            <a:spLocks noChangeArrowheads="1"/>
          </p:cNvSpPr>
          <p:nvPr/>
        </p:nvSpPr>
        <p:spPr bwMode="auto">
          <a:xfrm>
            <a:off x="74412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7517413" y="568007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5" name="Oval 81"/>
          <p:cNvSpPr>
            <a:spLocks noChangeArrowheads="1"/>
          </p:cNvSpPr>
          <p:nvPr/>
        </p:nvSpPr>
        <p:spPr bwMode="auto">
          <a:xfrm>
            <a:off x="7746013" y="5603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52314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Oval 83"/>
          <p:cNvSpPr>
            <a:spLocks noChangeArrowheads="1"/>
          </p:cNvSpPr>
          <p:nvPr/>
        </p:nvSpPr>
        <p:spPr bwMode="auto">
          <a:xfrm>
            <a:off x="4393213" y="560387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Freeform 84"/>
          <p:cNvSpPr>
            <a:spLocks/>
          </p:cNvSpPr>
          <p:nvPr/>
        </p:nvSpPr>
        <p:spPr bwMode="auto">
          <a:xfrm>
            <a:off x="4151913" y="5326063"/>
            <a:ext cx="3213100" cy="354012"/>
          </a:xfrm>
          <a:custGeom>
            <a:avLst/>
            <a:gdLst/>
            <a:ahLst/>
            <a:cxnLst>
              <a:cxn ang="0">
                <a:pos x="0" y="223"/>
              </a:cxn>
              <a:cxn ang="0">
                <a:pos x="288" y="31"/>
              </a:cxn>
              <a:cxn ang="0">
                <a:pos x="1349" y="36"/>
              </a:cxn>
              <a:cxn ang="0">
                <a:pos x="2024" y="223"/>
              </a:cxn>
            </a:cxnLst>
            <a:rect l="0" t="0" r="r" b="b"/>
            <a:pathLst>
              <a:path w="2024" h="223">
                <a:moveTo>
                  <a:pt x="0" y="223"/>
                </a:moveTo>
                <a:cubicBezTo>
                  <a:pt x="48" y="191"/>
                  <a:pt x="63" y="62"/>
                  <a:pt x="288" y="31"/>
                </a:cubicBezTo>
                <a:cubicBezTo>
                  <a:pt x="513" y="0"/>
                  <a:pt x="1060" y="4"/>
                  <a:pt x="1349" y="36"/>
                </a:cubicBezTo>
                <a:cubicBezTo>
                  <a:pt x="1638" y="68"/>
                  <a:pt x="1884" y="184"/>
                  <a:pt x="2024" y="223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9" name="Freeform 85"/>
          <p:cNvSpPr>
            <a:spLocks/>
          </p:cNvSpPr>
          <p:nvPr/>
        </p:nvSpPr>
        <p:spPr bwMode="auto">
          <a:xfrm>
            <a:off x="6450613" y="5656263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Oval 87"/>
          <p:cNvSpPr>
            <a:spLocks noChangeArrowheads="1"/>
          </p:cNvSpPr>
          <p:nvPr/>
        </p:nvSpPr>
        <p:spPr bwMode="auto">
          <a:xfrm>
            <a:off x="5307613" y="62896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Oval 88"/>
          <p:cNvSpPr>
            <a:spLocks noChangeArrowheads="1"/>
          </p:cNvSpPr>
          <p:nvPr/>
        </p:nvSpPr>
        <p:spPr bwMode="auto">
          <a:xfrm flipV="1">
            <a:off x="5612413" y="49164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430813" y="5476875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448635" y="45832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8" name="Freeform 94"/>
          <p:cNvSpPr>
            <a:spLocks/>
          </p:cNvSpPr>
          <p:nvPr/>
        </p:nvSpPr>
        <p:spPr bwMode="auto">
          <a:xfrm>
            <a:off x="1481738" y="5235575"/>
            <a:ext cx="2662238" cy="436563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515" y="43"/>
              </a:cxn>
              <a:cxn ang="0">
                <a:pos x="1389" y="22"/>
              </a:cxn>
              <a:cxn ang="0">
                <a:pos x="1677" y="174"/>
              </a:cxn>
            </a:cxnLst>
            <a:rect l="0" t="0" r="r" b="b"/>
            <a:pathLst>
              <a:path w="1677" h="275">
                <a:moveTo>
                  <a:pt x="0" y="275"/>
                </a:moveTo>
                <a:cubicBezTo>
                  <a:pt x="86" y="236"/>
                  <a:pt x="284" y="85"/>
                  <a:pt x="515" y="43"/>
                </a:cubicBezTo>
                <a:cubicBezTo>
                  <a:pt x="746" y="1"/>
                  <a:pt x="1195" y="0"/>
                  <a:pt x="1389" y="22"/>
                </a:cubicBezTo>
                <a:cubicBezTo>
                  <a:pt x="1583" y="44"/>
                  <a:pt x="1617" y="142"/>
                  <a:pt x="1677" y="174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2150282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0" name="Rectangle 132"/>
          <p:cNvSpPr>
            <a:spLocks noChangeArrowheads="1"/>
          </p:cNvSpPr>
          <p:nvPr/>
        </p:nvSpPr>
        <p:spPr bwMode="auto">
          <a:xfrm>
            <a:off x="405329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0866" y="6096000"/>
            <a:ext cx="1065213" cy="455612"/>
            <a:chOff x="1680" y="3827"/>
            <a:chExt cx="671" cy="287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168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872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064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160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2580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00866" y="4724400"/>
            <a:ext cx="1065213" cy="455612"/>
            <a:chOff x="1680" y="2963"/>
            <a:chExt cx="671" cy="287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68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72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064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160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9532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39266" y="6096000"/>
            <a:ext cx="1065213" cy="455612"/>
            <a:chOff x="3216" y="3827"/>
            <a:chExt cx="671" cy="287"/>
          </a:xfrm>
        </p:grpSpPr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216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408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60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696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56964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4020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4324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4629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934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5848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6153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2800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8" name="Rectangle 90"/>
          <p:cNvSpPr>
            <a:spLocks noChangeArrowheads="1"/>
          </p:cNvSpPr>
          <p:nvPr/>
        </p:nvSpPr>
        <p:spPr bwMode="auto">
          <a:xfrm>
            <a:off x="3105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3410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Rectangle 92"/>
          <p:cNvSpPr>
            <a:spLocks noChangeArrowheads="1"/>
          </p:cNvSpPr>
          <p:nvPr/>
        </p:nvSpPr>
        <p:spPr bwMode="auto">
          <a:xfrm>
            <a:off x="3715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Oval 93"/>
          <p:cNvSpPr>
            <a:spLocks noChangeArrowheads="1"/>
          </p:cNvSpPr>
          <p:nvPr/>
        </p:nvSpPr>
        <p:spPr bwMode="auto">
          <a:xfrm>
            <a:off x="2877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2" name="Oval 94"/>
          <p:cNvSpPr>
            <a:spLocks noChangeArrowheads="1"/>
          </p:cNvSpPr>
          <p:nvPr/>
        </p:nvSpPr>
        <p:spPr bwMode="auto">
          <a:xfrm>
            <a:off x="28770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Oval 95"/>
          <p:cNvSpPr>
            <a:spLocks noChangeArrowheads="1"/>
          </p:cNvSpPr>
          <p:nvPr/>
        </p:nvSpPr>
        <p:spPr bwMode="auto">
          <a:xfrm flipV="1">
            <a:off x="31818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4" name="Rectangle 96"/>
          <p:cNvSpPr>
            <a:spLocks noChangeArrowheads="1"/>
          </p:cNvSpPr>
          <p:nvPr/>
        </p:nvSpPr>
        <p:spPr bwMode="auto">
          <a:xfrm>
            <a:off x="5544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5239266" y="4724400"/>
            <a:ext cx="1065213" cy="455612"/>
            <a:chOff x="3216" y="2963"/>
            <a:chExt cx="671" cy="287"/>
          </a:xfrm>
        </p:grpSpPr>
        <p:sp>
          <p:nvSpPr>
            <p:cNvPr id="12386" name="Rectangle 98"/>
            <p:cNvSpPr>
              <a:spLocks noChangeArrowheads="1"/>
            </p:cNvSpPr>
            <p:nvPr/>
          </p:nvSpPr>
          <p:spPr bwMode="auto">
            <a:xfrm>
              <a:off x="3216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3408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8" name="Rectangle 100"/>
            <p:cNvSpPr>
              <a:spLocks noChangeArrowheads="1"/>
            </p:cNvSpPr>
            <p:nvPr/>
          </p:nvSpPr>
          <p:spPr bwMode="auto">
            <a:xfrm>
              <a:off x="360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3696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0" name="Oval 102"/>
          <p:cNvSpPr>
            <a:spLocks noChangeArrowheads="1"/>
          </p:cNvSpPr>
          <p:nvPr/>
        </p:nvSpPr>
        <p:spPr bwMode="auto">
          <a:xfrm>
            <a:off x="53154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>
            <a:off x="53916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 flipV="1">
            <a:off x="56202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" name="Rectangle 105"/>
          <p:cNvSpPr>
            <a:spLocks noChangeArrowheads="1"/>
          </p:cNvSpPr>
          <p:nvPr/>
        </p:nvSpPr>
        <p:spPr bwMode="auto">
          <a:xfrm>
            <a:off x="1200666" y="54864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7372866" y="5410200"/>
            <a:ext cx="1065213" cy="455612"/>
            <a:chOff x="4560" y="3395"/>
            <a:chExt cx="671" cy="287"/>
          </a:xfrm>
        </p:grpSpPr>
        <p:sp>
          <p:nvSpPr>
            <p:cNvPr id="12395" name="Rectangle 107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" name="Rectangle 109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Rectangle 110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" name="Oval 111"/>
          <p:cNvSpPr>
            <a:spLocks noChangeArrowheads="1"/>
          </p:cNvSpPr>
          <p:nvPr/>
        </p:nvSpPr>
        <p:spPr bwMode="auto">
          <a:xfrm>
            <a:off x="7449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Line 112"/>
          <p:cNvSpPr>
            <a:spLocks noChangeShapeType="1"/>
          </p:cNvSpPr>
          <p:nvPr/>
        </p:nvSpPr>
        <p:spPr bwMode="auto">
          <a:xfrm>
            <a:off x="7525266" y="56388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1" name="Oval 113"/>
          <p:cNvSpPr>
            <a:spLocks noChangeArrowheads="1"/>
          </p:cNvSpPr>
          <p:nvPr/>
        </p:nvSpPr>
        <p:spPr bwMode="auto">
          <a:xfrm>
            <a:off x="7753866" y="55626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Line 114"/>
          <p:cNvSpPr>
            <a:spLocks noChangeShapeType="1"/>
          </p:cNvSpPr>
          <p:nvPr/>
        </p:nvSpPr>
        <p:spPr bwMode="auto">
          <a:xfrm>
            <a:off x="1429266" y="5638800"/>
            <a:ext cx="1371600" cy="1587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3" name="Rectangle 115"/>
          <p:cNvSpPr>
            <a:spLocks noChangeArrowheads="1"/>
          </p:cNvSpPr>
          <p:nvPr/>
        </p:nvSpPr>
        <p:spPr bwMode="auto">
          <a:xfrm>
            <a:off x="5239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Oval 116"/>
          <p:cNvSpPr>
            <a:spLocks noChangeArrowheads="1"/>
          </p:cNvSpPr>
          <p:nvPr/>
        </p:nvSpPr>
        <p:spPr bwMode="auto">
          <a:xfrm>
            <a:off x="3181866" y="55626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Freeform 117"/>
          <p:cNvSpPr>
            <a:spLocks/>
          </p:cNvSpPr>
          <p:nvPr/>
        </p:nvSpPr>
        <p:spPr bwMode="auto">
          <a:xfrm>
            <a:off x="2953266" y="5292725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Freeform 118"/>
          <p:cNvSpPr>
            <a:spLocks/>
          </p:cNvSpPr>
          <p:nvPr/>
        </p:nvSpPr>
        <p:spPr bwMode="auto">
          <a:xfrm>
            <a:off x="6458466" y="5614987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Oval 121"/>
          <p:cNvSpPr>
            <a:spLocks noChangeArrowheads="1"/>
          </p:cNvSpPr>
          <p:nvPr/>
        </p:nvSpPr>
        <p:spPr bwMode="auto">
          <a:xfrm>
            <a:off x="28770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Oval 122"/>
          <p:cNvSpPr>
            <a:spLocks noChangeArrowheads="1"/>
          </p:cNvSpPr>
          <p:nvPr/>
        </p:nvSpPr>
        <p:spPr bwMode="auto">
          <a:xfrm>
            <a:off x="53154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Oval 123"/>
          <p:cNvSpPr>
            <a:spLocks noChangeArrowheads="1"/>
          </p:cNvSpPr>
          <p:nvPr/>
        </p:nvSpPr>
        <p:spPr bwMode="auto">
          <a:xfrm flipV="1">
            <a:off x="56202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3" name="Oval 125"/>
          <p:cNvSpPr>
            <a:spLocks noChangeArrowheads="1"/>
          </p:cNvSpPr>
          <p:nvPr/>
        </p:nvSpPr>
        <p:spPr bwMode="auto">
          <a:xfrm flipV="1">
            <a:off x="31818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38666" y="5435600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443429" y="45164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394522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Malloc implementations - GNU/Linux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A few main versions of memory allocators</a:t>
            </a:r>
          </a:p>
          <a:p>
            <a:pPr lvl="1"/>
            <a:r>
              <a:rPr lang="is-IS" dirty="0"/>
              <a:t>Doug Lea‘s </a:t>
            </a:r>
            <a:r>
              <a:rPr lang="is-IS" dirty="0" smtClean="0"/>
              <a:t>Glibc (</a:t>
            </a:r>
            <a:r>
              <a:rPr lang="is-IS" dirty="0"/>
              <a:t>Linux)</a:t>
            </a:r>
          </a:p>
          <a:p>
            <a:pPr lvl="1"/>
            <a:r>
              <a:rPr lang="is-IS" dirty="0" smtClean="0"/>
              <a:t>BSD phk (FreeBSD, BSDi, OpenBSD, OS-X (?))</a:t>
            </a:r>
          </a:p>
          <a:p>
            <a:pPr lvl="1"/>
            <a:r>
              <a:rPr lang="is-IS" dirty="0" smtClean="0"/>
              <a:t>System V AT&amp;T tree-based (Solaris, IRIX)</a:t>
            </a:r>
          </a:p>
          <a:p>
            <a:pPr lvl="1"/>
            <a:r>
              <a:rPr lang="is-IS" dirty="0" smtClean="0"/>
              <a:t>RtlHeap (Windows) </a:t>
            </a:r>
          </a:p>
          <a:p>
            <a:r>
              <a:rPr lang="is-IS" dirty="0" smtClean="0"/>
              <a:t>We will focus on the first one in this lecture.</a:t>
            </a:r>
            <a:endParaRPr lang="is-I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4305300"/>
            <a:ext cx="1677988" cy="2286000"/>
            <a:chOff x="838200" y="2328386"/>
            <a:chExt cx="1677988" cy="22860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8201" y="2709386"/>
              <a:ext cx="1068388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38200" y="3852386"/>
              <a:ext cx="1676400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209800" y="2709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38200" y="3090386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N</a:t>
              </a:r>
              <a:r>
                <a:rPr lang="en-GB" sz="1600" b="1" dirty="0" smtClean="0">
                  <a:latin typeface="Calibri" pitchFamily="34" charset="0"/>
                </a:rPr>
                <a:t>ext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38200" y="3471386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</a:t>
              </a:r>
              <a:r>
                <a:rPr lang="en-GB" sz="1600" b="1" dirty="0" err="1" smtClean="0">
                  <a:latin typeface="Calibri" pitchFamily="34" charset="0"/>
                </a:rPr>
                <a:t>rev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38200" y="2328386"/>
              <a:ext cx="1068389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Prev_s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1388" y="2328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06588" y="2328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05000" y="2709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0200" y="4267200"/>
            <a:ext cx="1677988" cy="2286000"/>
            <a:chOff x="838200" y="2328386"/>
            <a:chExt cx="1677988" cy="2286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38201" y="2709386"/>
              <a:ext cx="1068388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838200" y="3090386"/>
              <a:ext cx="1676400" cy="15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209800" y="2709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38200" y="2328386"/>
              <a:ext cx="1068389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Prev_s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1388" y="2328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906588" y="2328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1905000" y="2709386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7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Malloc implementation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is-IS" sz="1200" dirty="0" smtClean="0"/>
              <a:t>islr </a:t>
            </a:r>
            <a:r>
              <a:rPr lang="is-IS" sz="1200" dirty="0"/>
              <a:t>= 0;</a:t>
            </a: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if (!(hd &amp; PREV_INUSE)) </a:t>
            </a:r>
            <a:r>
              <a:rPr lang="is-IS" sz="1200" dirty="0" smtClean="0">
                <a:solidFill>
                  <a:srgbClr val="0070C0"/>
                </a:solidFill>
              </a:rPr>
              <a:t>{                                            /* </a:t>
            </a:r>
            <a:r>
              <a:rPr lang="is-IS" sz="1200" dirty="0">
                <a:solidFill>
                  <a:srgbClr val="0070C0"/>
                </a:solidFill>
              </a:rPr>
              <a:t>consolidate backward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prevsz = p-&gt;prev_size;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p = chunk_at_offset(p, -(long)prevsz);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sz += prevsz;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if (p-&gt;fd == last_remainder(ar_ptr))     </a:t>
            </a:r>
            <a:r>
              <a:rPr lang="is-IS" sz="1200" dirty="0" smtClean="0">
                <a:solidFill>
                  <a:srgbClr val="7030A0"/>
                </a:solidFill>
              </a:rPr>
              <a:t>                 </a:t>
            </a:r>
            <a:r>
              <a:rPr lang="is-IS" sz="1200" dirty="0" smtClean="0">
                <a:solidFill>
                  <a:srgbClr val="0070C0"/>
                </a:solidFill>
              </a:rPr>
              <a:t>/* </a:t>
            </a:r>
            <a:r>
              <a:rPr lang="is-IS" sz="1200" dirty="0">
                <a:solidFill>
                  <a:srgbClr val="0070C0"/>
                </a:solidFill>
              </a:rPr>
              <a:t>keep as last_remainder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  islr = 1;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  </a:t>
            </a:r>
            <a:r>
              <a:rPr lang="is-IS" sz="1200" dirty="0">
                <a:solidFill>
                  <a:srgbClr val="C00000"/>
                </a:solidFill>
              </a:rPr>
              <a:t>unlink(p, bck, fwd);</a:t>
            </a:r>
          </a:p>
          <a:p>
            <a:pPr marL="118872" indent="0">
              <a:buNone/>
            </a:pPr>
            <a:r>
              <a:rPr lang="is-IS" sz="1200" dirty="0" smtClean="0">
                <a:solidFill>
                  <a:srgbClr val="7030A0"/>
                </a:solidFill>
              </a:rPr>
              <a:t>}</a:t>
            </a:r>
            <a:endParaRPr lang="is-IS" sz="1200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if (!(inuse_bit_at_offset(next, nextsz)))   </a:t>
            </a:r>
            <a:r>
              <a:rPr lang="is-IS" sz="1200" dirty="0" smtClean="0">
                <a:solidFill>
                  <a:srgbClr val="00B050"/>
                </a:solidFill>
              </a:rPr>
              <a:t>              </a:t>
            </a:r>
            <a:r>
              <a:rPr lang="is-IS" sz="1200" dirty="0" smtClean="0">
                <a:solidFill>
                  <a:srgbClr val="0070C0"/>
                </a:solidFill>
              </a:rPr>
              <a:t>/* </a:t>
            </a:r>
            <a:r>
              <a:rPr lang="is-IS" sz="1200" dirty="0">
                <a:solidFill>
                  <a:srgbClr val="0070C0"/>
                </a:solidFill>
              </a:rPr>
              <a:t>consolidate forward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{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sz += nextsz;</a:t>
            </a:r>
          </a:p>
          <a:p>
            <a:pPr marL="118872" indent="0">
              <a:buNone/>
            </a:pPr>
            <a:endParaRPr lang="is-IS" sz="1200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if (!islr &amp;&amp; next-&gt;fd == last_remainder(ar_ptr</a:t>
            </a:r>
            <a:r>
              <a:rPr lang="is-IS" sz="1200" dirty="0" smtClean="0">
                <a:solidFill>
                  <a:srgbClr val="00B050"/>
                </a:solidFill>
              </a:rPr>
              <a:t>))  </a:t>
            </a:r>
            <a:r>
              <a:rPr lang="is-IS" sz="1200" dirty="0">
                <a:solidFill>
                  <a:srgbClr val="0070C0"/>
                </a:solidFill>
              </a:rPr>
              <a:t>{ </a:t>
            </a:r>
            <a:r>
              <a:rPr lang="is-IS" sz="1200" dirty="0" smtClean="0">
                <a:solidFill>
                  <a:srgbClr val="0070C0"/>
                </a:solidFill>
              </a:rPr>
              <a:t>      /* </a:t>
            </a:r>
            <a:r>
              <a:rPr lang="is-IS" sz="1200" dirty="0">
                <a:solidFill>
                  <a:srgbClr val="0070C0"/>
                </a:solidFill>
              </a:rPr>
              <a:t>re-insert last_remainder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islr = 1;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link_last_remainder(ar_ptr, p);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}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</a:t>
            </a:r>
            <a:r>
              <a:rPr lang="is-IS" sz="1200" dirty="0">
                <a:solidFill>
                  <a:srgbClr val="C00000"/>
                </a:solidFill>
              </a:rPr>
              <a:t>unlink(next, bck, fwd);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next = chunk_at_offset(p, sz);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}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set_head(next, nextsz);                </a:t>
            </a:r>
            <a:r>
              <a:rPr lang="is-IS" sz="1200" dirty="0" smtClean="0">
                <a:solidFill>
                  <a:srgbClr val="00B050"/>
                </a:solidFill>
              </a:rPr>
              <a:t>                           </a:t>
            </a:r>
            <a:r>
              <a:rPr lang="is-IS" sz="1200" dirty="0">
                <a:solidFill>
                  <a:srgbClr val="0070C0"/>
                </a:solidFill>
              </a:rPr>
              <a:t>/* clear inuse bit */</a:t>
            </a: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r>
              <a:rPr lang="is-IS" sz="1100" dirty="0"/>
              <a:t>set_head(p, sz | PREV_INUSE);</a:t>
            </a:r>
          </a:p>
          <a:p>
            <a:pPr marL="118872" indent="0">
              <a:buNone/>
            </a:pPr>
            <a:r>
              <a:rPr lang="is-IS" sz="1100" dirty="0"/>
              <a:t>next-&gt;prev_size = sz;</a:t>
            </a:r>
          </a:p>
          <a:p>
            <a:pPr marL="118872" indent="0">
              <a:buNone/>
            </a:pPr>
            <a:r>
              <a:rPr lang="is-IS" sz="1100" dirty="0"/>
              <a:t>if (!islr)</a:t>
            </a:r>
          </a:p>
          <a:p>
            <a:pPr marL="118872" indent="0">
              <a:buNone/>
            </a:pPr>
            <a:r>
              <a:rPr lang="is-IS" sz="1100" dirty="0"/>
              <a:t>  frontlink(ar_ptr, p, sz, idx, bck, fwd);</a:t>
            </a:r>
          </a:p>
          <a:p>
            <a:pPr marL="118872" indent="0">
              <a:buNone/>
            </a:pPr>
            <a:endParaRPr lang="is-I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6324600" y="1219200"/>
            <a:ext cx="2705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s" sz="1600" dirty="0">
              <a:solidFill>
                <a:srgbClr val="C00000"/>
              </a:solidFill>
              <a:latin typeface="+mj-lt"/>
            </a:endParaRP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#define unlink(P, BK, FD)                                                </a:t>
            </a:r>
          </a:p>
          <a:p>
            <a:r>
              <a:rPr lang="is" sz="1600" dirty="0">
                <a:solidFill>
                  <a:srgbClr val="C00000"/>
                </a:solidFill>
                <a:latin typeface="+mj-lt"/>
              </a:rPr>
              <a:t>{            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 = P-&gt;bk;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 = P-&gt;fd;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FD-&gt;bk = BK;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BK-&gt;fd = </a:t>
            </a:r>
            <a:r>
              <a:rPr lang="is-IS" sz="1600" dirty="0" smtClean="0">
                <a:solidFill>
                  <a:srgbClr val="C00000"/>
                </a:solidFill>
                <a:latin typeface="+mj-lt"/>
              </a:rPr>
              <a:t>FD;                                                           </a:t>
            </a:r>
          </a:p>
          <a:p>
            <a:r>
              <a:rPr lang="is" sz="1600" dirty="0" smtClean="0">
                <a:solidFill>
                  <a:srgbClr val="C00000"/>
                </a:solidFill>
                <a:latin typeface="+mj-lt"/>
              </a:rPr>
              <a:t>}</a:t>
            </a:r>
            <a:endParaRPr lang="is-IS" sz="16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 b="19444"/>
          <a:stretch/>
        </p:blipFill>
        <p:spPr bwMode="auto">
          <a:xfrm>
            <a:off x="6019800" y="3733800"/>
            <a:ext cx="3048000" cy="210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The situation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Typical heap overflow situation in C</a:t>
            </a:r>
          </a:p>
          <a:p>
            <a:pPr lvl="1"/>
            <a:r>
              <a:rPr lang="is-IS" dirty="0" smtClean="0"/>
              <a:t>p = malloc (24);</a:t>
            </a:r>
          </a:p>
          <a:p>
            <a:pPr lvl="1"/>
            <a:r>
              <a:rPr lang="is-IS" dirty="0"/>
              <a:t>s</a:t>
            </a:r>
            <a:r>
              <a:rPr lang="is-IS" dirty="0" smtClean="0"/>
              <a:t>trcpy (p, toobig);</a:t>
            </a:r>
          </a:p>
          <a:p>
            <a:pPr lvl="1"/>
            <a:r>
              <a:rPr lang="is-IS" dirty="0" smtClean="0"/>
              <a:t>...</a:t>
            </a:r>
          </a:p>
          <a:p>
            <a:pPr lvl="1"/>
            <a:r>
              <a:rPr lang="is-IS" dirty="0">
                <a:solidFill>
                  <a:srgbClr val="7030A0"/>
                </a:solidFill>
              </a:rPr>
              <a:t>(i)</a:t>
            </a:r>
            <a:r>
              <a:rPr lang="is-IS" dirty="0"/>
              <a:t> free (p);     </a:t>
            </a:r>
            <a:r>
              <a:rPr lang="is-IS" dirty="0">
                <a:solidFill>
                  <a:schemeClr val="tx1"/>
                </a:solidFill>
              </a:rPr>
              <a:t>or</a:t>
            </a:r>
            <a:r>
              <a:rPr lang="is-IS" dirty="0"/>
              <a:t>     </a:t>
            </a:r>
            <a:r>
              <a:rPr lang="is-IS" dirty="0">
                <a:solidFill>
                  <a:srgbClr val="7030A0"/>
                </a:solidFill>
              </a:rPr>
              <a:t>(ii) </a:t>
            </a:r>
            <a:r>
              <a:rPr lang="is-IS" dirty="0"/>
              <a:t>free(q);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276210" y="3301443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</a:rPr>
              <a:t>p</a:t>
            </a:r>
            <a:endParaRPr lang="en-GB" sz="1600" b="1" dirty="0">
              <a:latin typeface="Courier New" pitchFamily="49" charset="0"/>
            </a:endParaRPr>
          </a:p>
        </p:txBody>
      </p:sp>
      <p:sp>
        <p:nvSpPr>
          <p:cNvPr id="31" name="Line 64"/>
          <p:cNvSpPr>
            <a:spLocks noChangeShapeType="1"/>
          </p:cNvSpPr>
          <p:nvPr/>
        </p:nvSpPr>
        <p:spPr bwMode="auto">
          <a:xfrm>
            <a:off x="3391199" y="3690936"/>
            <a:ext cx="0" cy="423863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04999" y="4181475"/>
            <a:ext cx="76993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284536" y="4181475"/>
            <a:ext cx="1592263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2979736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1000" y="4181475"/>
            <a:ext cx="914400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Prevs</a:t>
            </a:r>
            <a:r>
              <a:rPr lang="en-GB" sz="1600" b="1" dirty="0" err="1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600199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295399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674936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91273" y="4181475"/>
            <a:ext cx="76993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770811" y="4181475"/>
            <a:ext cx="129699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466010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67274" y="4181475"/>
            <a:ext cx="914400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Prevs</a:t>
            </a:r>
            <a:r>
              <a:rPr lang="en-GB" sz="1600" b="1" dirty="0" err="1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086473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5781673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161210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85030" y="4724399"/>
            <a:ext cx="4837906" cy="1447801"/>
            <a:chOff x="3285030" y="4724399"/>
            <a:chExt cx="4837906" cy="1447801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285030" y="5791200"/>
              <a:ext cx="4837906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AAAAAAAAAAAAAAAAAAAAAAAAAAAAAAAAAAAAAA</a:t>
              </a:r>
              <a:endParaRPr lang="en-GB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47" name="Line 64"/>
            <p:cNvSpPr>
              <a:spLocks noChangeShapeType="1"/>
            </p:cNvSpPr>
            <p:nvPr/>
          </p:nvSpPr>
          <p:spPr bwMode="auto">
            <a:xfrm flipV="1">
              <a:off x="3390900" y="4724399"/>
              <a:ext cx="0" cy="1073623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770810" y="3272032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q</a:t>
            </a:r>
            <a:endParaRPr lang="en-GB" sz="1600" b="1" dirty="0">
              <a:latin typeface="Courier New" pitchFamily="49" charset="0"/>
            </a:endParaRPr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7885799" y="3661525"/>
            <a:ext cx="0" cy="423863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The situation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Typical heap overflow situation in C</a:t>
            </a:r>
          </a:p>
          <a:p>
            <a:pPr lvl="1"/>
            <a:r>
              <a:rPr lang="is-IS" dirty="0" smtClean="0"/>
              <a:t>p = malloc (24);</a:t>
            </a:r>
          </a:p>
          <a:p>
            <a:pPr lvl="1"/>
            <a:r>
              <a:rPr lang="is-IS" dirty="0"/>
              <a:t>s</a:t>
            </a:r>
            <a:r>
              <a:rPr lang="is-IS" dirty="0" smtClean="0"/>
              <a:t>trcpy (p, toobig);</a:t>
            </a:r>
          </a:p>
          <a:p>
            <a:pPr lvl="1"/>
            <a:r>
              <a:rPr lang="is-IS" dirty="0" smtClean="0"/>
              <a:t>...</a:t>
            </a:r>
          </a:p>
          <a:p>
            <a:pPr lvl="1"/>
            <a:r>
              <a:rPr lang="is-IS" dirty="0" smtClean="0">
                <a:solidFill>
                  <a:srgbClr val="7030A0"/>
                </a:solidFill>
              </a:rPr>
              <a:t>(i)</a:t>
            </a:r>
            <a:r>
              <a:rPr lang="is-IS" dirty="0" smtClean="0"/>
              <a:t> free (p);     </a:t>
            </a:r>
            <a:r>
              <a:rPr lang="is-IS" dirty="0" smtClean="0">
                <a:solidFill>
                  <a:schemeClr val="tx1"/>
                </a:solidFill>
              </a:rPr>
              <a:t>or</a:t>
            </a:r>
            <a:r>
              <a:rPr lang="is-IS" dirty="0" smtClean="0"/>
              <a:t>     </a:t>
            </a:r>
            <a:r>
              <a:rPr lang="is-IS" dirty="0" smtClean="0">
                <a:solidFill>
                  <a:srgbClr val="7030A0"/>
                </a:solidFill>
              </a:rPr>
              <a:t>(ii) </a:t>
            </a:r>
            <a:r>
              <a:rPr lang="is-IS" dirty="0" smtClean="0"/>
              <a:t>free(q);</a:t>
            </a:r>
          </a:p>
          <a:p>
            <a:pPr lvl="1"/>
            <a:endParaRPr lang="is-IS" dirty="0"/>
          </a:p>
          <a:p>
            <a:pPr marL="457200" lvl="1" indent="0">
              <a:buNone/>
            </a:pPr>
            <a:r>
              <a:rPr lang="is-IS" dirty="0"/>
              <a:t>	</a:t>
            </a:r>
            <a:endParaRPr lang="is-IS" dirty="0" smtClean="0"/>
          </a:p>
          <a:p>
            <a:pPr marL="457200" lvl="1" indent="0">
              <a:buNone/>
            </a:pPr>
            <a:endParaRPr lang="is-IS" dirty="0" smtClean="0"/>
          </a:p>
          <a:p>
            <a:pPr marL="118872" indent="0">
              <a:buNone/>
            </a:pPr>
            <a:endParaRPr lang="is-IS" dirty="0"/>
          </a:p>
          <a:p>
            <a:endParaRPr lang="is-IS" dirty="0" smtClean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is-IS" dirty="0" smtClean="0">
                <a:solidFill>
                  <a:srgbClr val="7030A0"/>
                </a:solidFill>
              </a:rPr>
              <a:t>(i)</a:t>
            </a:r>
            <a:r>
              <a:rPr lang="is-IS" dirty="0" smtClean="0"/>
              <a:t> Pretend second block is already free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7030A0"/>
                </a:solidFill>
              </a:rPr>
              <a:t>(ii)</a:t>
            </a:r>
            <a:r>
              <a:rPr lang="is-IS" dirty="0" smtClean="0"/>
              <a:t> Pretend first block already free</a:t>
            </a:r>
            <a:endParaRPr lang="is-IS" dirty="0"/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276210" y="3301443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</a:rPr>
              <a:t>p</a:t>
            </a:r>
            <a:endParaRPr lang="en-GB" sz="1600" b="1" dirty="0">
              <a:latin typeface="Courier New" pitchFamily="49" charset="0"/>
            </a:endParaRPr>
          </a:p>
        </p:txBody>
      </p:sp>
      <p:sp>
        <p:nvSpPr>
          <p:cNvPr id="31" name="Line 64"/>
          <p:cNvSpPr>
            <a:spLocks noChangeShapeType="1"/>
          </p:cNvSpPr>
          <p:nvPr/>
        </p:nvSpPr>
        <p:spPr bwMode="auto">
          <a:xfrm>
            <a:off x="3391199" y="3690936"/>
            <a:ext cx="0" cy="423863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04999" y="4181475"/>
            <a:ext cx="76993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284536" y="4181475"/>
            <a:ext cx="1592263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</a:rPr>
              <a:t>data</a:t>
            </a:r>
            <a:endParaRPr lang="en-GB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2979736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1000" y="4181475"/>
            <a:ext cx="914400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Prevs</a:t>
            </a:r>
            <a:r>
              <a:rPr lang="en-GB" sz="1600" b="1" dirty="0" err="1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600199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295399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674936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91273" y="4181475"/>
            <a:ext cx="76993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770811" y="4181475"/>
            <a:ext cx="129699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466010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67274" y="4181475"/>
            <a:ext cx="914400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Prevs</a:t>
            </a:r>
            <a:r>
              <a:rPr lang="en-GB" sz="1600" b="1" dirty="0" err="1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086473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5781673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161210" y="418147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284536" y="4572000"/>
            <a:ext cx="5783265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FF0000"/>
                </a:solidFill>
                <a:latin typeface="Calibri" pitchFamily="34" charset="0"/>
              </a:rPr>
              <a:t>AAAAAAAAAAAA   </a:t>
            </a:r>
            <a:r>
              <a:rPr lang="en-GB" sz="1600" b="1" dirty="0" err="1" smtClean="0">
                <a:solidFill>
                  <a:srgbClr val="FF0000"/>
                </a:solidFill>
                <a:latin typeface="Calibri" pitchFamily="34" charset="0"/>
              </a:rPr>
              <a:t>fffffffc</a:t>
            </a:r>
            <a:r>
              <a:rPr lang="en-GB" sz="1600" b="1" dirty="0" smtClean="0">
                <a:solidFill>
                  <a:srgbClr val="FF0000"/>
                </a:solidFill>
                <a:latin typeface="Calibri" pitchFamily="34" charset="0"/>
              </a:rPr>
              <a:t>        0     0    </a:t>
            </a:r>
            <a:r>
              <a:rPr lang="en-GB" sz="1600" b="1" dirty="0" err="1" smtClean="0">
                <a:solidFill>
                  <a:srgbClr val="FF0000"/>
                </a:solidFill>
                <a:latin typeface="Calibri" pitchFamily="34" charset="0"/>
              </a:rPr>
              <a:t>fffffffc</a:t>
            </a:r>
            <a:r>
              <a:rPr lang="en-GB" sz="1600" b="1" dirty="0" smtClean="0">
                <a:solidFill>
                  <a:srgbClr val="FF0000"/>
                </a:solidFill>
                <a:latin typeface="Calibri" pitchFamily="34" charset="0"/>
              </a:rPr>
              <a:t>    0     0   </a:t>
            </a:r>
            <a:r>
              <a:rPr lang="en-GB" sz="1600" dirty="0" err="1" smtClean="0">
                <a:solidFill>
                  <a:srgbClr val="00B050"/>
                </a:solidFill>
                <a:latin typeface="Calibri" pitchFamily="34" charset="0"/>
              </a:rPr>
              <a:t>Next</a:t>
            </a:r>
            <a:r>
              <a:rPr lang="en-GB" sz="1600" dirty="0" err="1" smtClean="0">
                <a:solidFill>
                  <a:srgbClr val="7030A0"/>
                </a:solidFill>
                <a:latin typeface="Calibri" pitchFamily="34" charset="0"/>
              </a:rPr>
              <a:t>Prev</a:t>
            </a:r>
            <a:r>
              <a:rPr lang="en-GB" sz="1600" dirty="0" err="1" smtClean="0">
                <a:solidFill>
                  <a:srgbClr val="FF0000"/>
                </a:solidFill>
                <a:latin typeface="Calibri" pitchFamily="34" charset="0"/>
              </a:rPr>
              <a:t>AA</a:t>
            </a: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</a:rPr>
              <a:t>..</a:t>
            </a:r>
            <a:endParaRPr lang="en-GB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7770810" y="3272032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q</a:t>
            </a:r>
            <a:endParaRPr lang="en-GB" sz="1600" b="1" dirty="0">
              <a:latin typeface="Courier New" pitchFamily="49" charset="0"/>
            </a:endParaRP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7885799" y="3661525"/>
            <a:ext cx="0" cy="423863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276210" y="4953000"/>
            <a:ext cx="579159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00B050"/>
                </a:solidFill>
                <a:latin typeface="Calibri" pitchFamily="34" charset="0"/>
              </a:rPr>
              <a:t>Next</a:t>
            </a:r>
            <a:r>
              <a:rPr lang="en-GB" sz="1600" dirty="0" err="1" smtClean="0">
                <a:solidFill>
                  <a:srgbClr val="7030A0"/>
                </a:solidFill>
                <a:latin typeface="Calibri" pitchFamily="34" charset="0"/>
              </a:rPr>
              <a:t>Prev</a:t>
            </a:r>
            <a:r>
              <a:rPr lang="en-GB" sz="1600" dirty="0" err="1" smtClean="0">
                <a:solidFill>
                  <a:srgbClr val="FF0000"/>
                </a:solidFill>
                <a:latin typeface="Calibri" pitchFamily="34" charset="0"/>
              </a:rPr>
              <a:t>AAAAAA</a:t>
            </a: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alibri" pitchFamily="34" charset="0"/>
              </a:rPr>
              <a:t>fffffffc</a:t>
            </a:r>
            <a:r>
              <a:rPr lang="en-GB" sz="1600" b="1" dirty="0" smtClean="0">
                <a:solidFill>
                  <a:srgbClr val="FF0000"/>
                </a:solidFill>
                <a:latin typeface="Calibri" pitchFamily="34" charset="0"/>
              </a:rPr>
              <a:t>        0     0    </a:t>
            </a:r>
            <a:r>
              <a:rPr lang="en-GB" sz="1600" b="1" dirty="0" err="1" smtClean="0">
                <a:solidFill>
                  <a:srgbClr val="FF0000"/>
                </a:solidFill>
                <a:latin typeface="Calibri" pitchFamily="34" charset="0"/>
              </a:rPr>
              <a:t>fffffffc</a:t>
            </a:r>
            <a:r>
              <a:rPr lang="en-GB" sz="1600" b="1" dirty="0" smtClean="0">
                <a:solidFill>
                  <a:srgbClr val="FF0000"/>
                </a:solidFill>
                <a:latin typeface="Calibri" pitchFamily="34" charset="0"/>
              </a:rPr>
              <a:t>    0     0    AAAA…    </a:t>
            </a:r>
            <a:endParaRPr lang="en-GB" sz="16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Malloc implementation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69778"/>
            <a:ext cx="8424936" cy="54006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is-IS" sz="1200" dirty="0" smtClean="0"/>
              <a:t>islr </a:t>
            </a:r>
            <a:r>
              <a:rPr lang="is-IS" sz="1200" dirty="0"/>
              <a:t>= 0;</a:t>
            </a: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if (!(hd &amp; PREV_INUSE)) </a:t>
            </a:r>
            <a:r>
              <a:rPr lang="is-IS" sz="1200" dirty="0" smtClean="0">
                <a:solidFill>
                  <a:srgbClr val="0070C0"/>
                </a:solidFill>
              </a:rPr>
              <a:t>{                                            /* </a:t>
            </a:r>
            <a:r>
              <a:rPr lang="is-IS" sz="1200" dirty="0">
                <a:solidFill>
                  <a:srgbClr val="0070C0"/>
                </a:solidFill>
              </a:rPr>
              <a:t>consolidate backward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prevsz = p-&gt;prev_size;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p = chunk_at_offset(p, -(long)prevsz);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sz += prevsz;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if (p-&gt;fd == last_remainder(ar_ptr))     </a:t>
            </a:r>
            <a:r>
              <a:rPr lang="is-IS" sz="1200" dirty="0" smtClean="0">
                <a:solidFill>
                  <a:srgbClr val="7030A0"/>
                </a:solidFill>
              </a:rPr>
              <a:t>                 </a:t>
            </a:r>
            <a:r>
              <a:rPr lang="is-IS" sz="1200" dirty="0" smtClean="0">
                <a:solidFill>
                  <a:srgbClr val="0070C0"/>
                </a:solidFill>
              </a:rPr>
              <a:t>/* </a:t>
            </a:r>
            <a:r>
              <a:rPr lang="is-IS" sz="1200" dirty="0">
                <a:solidFill>
                  <a:srgbClr val="0070C0"/>
                </a:solidFill>
              </a:rPr>
              <a:t>keep as last_remainder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  islr = 1;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7030A0"/>
                </a:solidFill>
              </a:rPr>
              <a:t>    </a:t>
            </a:r>
            <a:r>
              <a:rPr lang="is-IS" sz="1200" dirty="0">
                <a:solidFill>
                  <a:srgbClr val="C00000"/>
                </a:solidFill>
              </a:rPr>
              <a:t>unlink(p, bck, fwd);</a:t>
            </a:r>
          </a:p>
          <a:p>
            <a:pPr marL="118872" indent="0">
              <a:buNone/>
            </a:pPr>
            <a:r>
              <a:rPr lang="is-IS" sz="1200" dirty="0" smtClean="0">
                <a:solidFill>
                  <a:srgbClr val="7030A0"/>
                </a:solidFill>
              </a:rPr>
              <a:t>}</a:t>
            </a:r>
            <a:endParaRPr lang="is-IS" sz="1200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if (!(inuse_bit_at_offset(next, nextsz)))   </a:t>
            </a:r>
            <a:r>
              <a:rPr lang="is-IS" sz="1200" dirty="0" smtClean="0">
                <a:solidFill>
                  <a:srgbClr val="00B050"/>
                </a:solidFill>
              </a:rPr>
              <a:t>              </a:t>
            </a:r>
            <a:r>
              <a:rPr lang="is-IS" sz="1200" dirty="0" smtClean="0">
                <a:solidFill>
                  <a:srgbClr val="0070C0"/>
                </a:solidFill>
              </a:rPr>
              <a:t>/* </a:t>
            </a:r>
            <a:r>
              <a:rPr lang="is-IS" sz="1200" dirty="0">
                <a:solidFill>
                  <a:srgbClr val="0070C0"/>
                </a:solidFill>
              </a:rPr>
              <a:t>consolidate forward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{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sz += nextsz;</a:t>
            </a:r>
          </a:p>
          <a:p>
            <a:pPr marL="118872" indent="0">
              <a:buNone/>
            </a:pPr>
            <a:endParaRPr lang="is-IS" sz="1200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if (!islr &amp;&amp; next-&gt;fd == last_remainder(ar_ptr</a:t>
            </a:r>
            <a:r>
              <a:rPr lang="is-IS" sz="1200" dirty="0" smtClean="0">
                <a:solidFill>
                  <a:srgbClr val="00B050"/>
                </a:solidFill>
              </a:rPr>
              <a:t>))  </a:t>
            </a:r>
            <a:r>
              <a:rPr lang="is-IS" sz="1200" dirty="0">
                <a:solidFill>
                  <a:srgbClr val="0070C0"/>
                </a:solidFill>
              </a:rPr>
              <a:t>{ </a:t>
            </a:r>
            <a:r>
              <a:rPr lang="is-IS" sz="1200" dirty="0" smtClean="0">
                <a:solidFill>
                  <a:srgbClr val="0070C0"/>
                </a:solidFill>
              </a:rPr>
              <a:t>      /* </a:t>
            </a:r>
            <a:r>
              <a:rPr lang="is-IS" sz="1200" dirty="0">
                <a:solidFill>
                  <a:srgbClr val="0070C0"/>
                </a:solidFill>
              </a:rPr>
              <a:t>re-insert last_remainder */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islr = 1;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link_last_remainder(ar_ptr, p);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}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</a:t>
            </a:r>
            <a:r>
              <a:rPr lang="is-IS" sz="1200" dirty="0">
                <a:solidFill>
                  <a:srgbClr val="C00000"/>
                </a:solidFill>
              </a:rPr>
              <a:t>unlink(next, bck, fwd);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next = chunk_at_offset(p, sz);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} else</a:t>
            </a:r>
          </a:p>
          <a:p>
            <a:pPr marL="118872" indent="0">
              <a:buNone/>
            </a:pPr>
            <a:r>
              <a:rPr lang="is-IS" sz="1200" dirty="0">
                <a:solidFill>
                  <a:srgbClr val="00B050"/>
                </a:solidFill>
              </a:rPr>
              <a:t>    set_head(next, nextsz);                </a:t>
            </a:r>
            <a:r>
              <a:rPr lang="is-IS" sz="1200" dirty="0" smtClean="0">
                <a:solidFill>
                  <a:srgbClr val="00B050"/>
                </a:solidFill>
              </a:rPr>
              <a:t>                           </a:t>
            </a:r>
            <a:r>
              <a:rPr lang="is-IS" sz="1200" dirty="0">
                <a:solidFill>
                  <a:srgbClr val="0070C0"/>
                </a:solidFill>
              </a:rPr>
              <a:t>/* clear inuse bit */</a:t>
            </a:r>
          </a:p>
          <a:p>
            <a:pPr marL="118872" indent="0">
              <a:buNone/>
            </a:pPr>
            <a:endParaRPr lang="is-IS" sz="1200" dirty="0"/>
          </a:p>
          <a:p>
            <a:pPr marL="118872" indent="0">
              <a:buNone/>
            </a:pPr>
            <a:endParaRPr lang="is-I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6324600" y="1062261"/>
            <a:ext cx="270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 smtClean="0">
                <a:solidFill>
                  <a:srgbClr val="C00000"/>
                </a:solidFill>
                <a:latin typeface="+mj-lt"/>
              </a:rPr>
              <a:t>#</a:t>
            </a:r>
            <a:r>
              <a:rPr lang="is-IS" sz="1600" dirty="0">
                <a:solidFill>
                  <a:srgbClr val="C00000"/>
                </a:solidFill>
                <a:latin typeface="+mj-lt"/>
              </a:rPr>
              <a:t>define unlink(P, BK, FD)                                                </a:t>
            </a:r>
          </a:p>
          <a:p>
            <a:r>
              <a:rPr lang="is" sz="1600" dirty="0">
                <a:solidFill>
                  <a:srgbClr val="C00000"/>
                </a:solidFill>
                <a:latin typeface="+mj-lt"/>
              </a:rPr>
              <a:t>{            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 = P-&gt;bk;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 = P-&gt;fd;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FD-&gt;bk = BK;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BK-&gt;fd = </a:t>
            </a:r>
            <a:r>
              <a:rPr lang="is-IS" sz="1600" dirty="0" smtClean="0">
                <a:solidFill>
                  <a:srgbClr val="C00000"/>
                </a:solidFill>
                <a:latin typeface="+mj-lt"/>
              </a:rPr>
              <a:t>FD;                                                           </a:t>
            </a:r>
          </a:p>
          <a:p>
            <a:r>
              <a:rPr lang="is" sz="1600" dirty="0" smtClean="0">
                <a:solidFill>
                  <a:srgbClr val="C00000"/>
                </a:solidFill>
                <a:latin typeface="+mj-lt"/>
              </a:rPr>
              <a:t>}</a:t>
            </a:r>
            <a:endParaRPr lang="is-IS" sz="16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 b="19444"/>
          <a:stretch/>
        </p:blipFill>
        <p:spPr bwMode="auto">
          <a:xfrm>
            <a:off x="6018209" y="3004751"/>
            <a:ext cx="3048000" cy="210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0999" y="5079911"/>
            <a:ext cx="8686801" cy="1680968"/>
            <a:chOff x="381000" y="3272032"/>
            <a:chExt cx="8686801" cy="1680968"/>
          </a:xfrm>
        </p:grpSpPr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276210" y="3301443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latin typeface="Courier New" pitchFamily="49" charset="0"/>
                </a:rPr>
                <a:t>p</a:t>
              </a:r>
              <a:endParaRPr lang="en-GB" sz="1600" b="1" dirty="0">
                <a:latin typeface="Courier New" pitchFamily="49" charset="0"/>
              </a:endParaRPr>
            </a:p>
          </p:txBody>
        </p:sp>
        <p:sp>
          <p:nvSpPr>
            <p:cNvPr id="7" name="Line 64"/>
            <p:cNvSpPr>
              <a:spLocks noChangeShapeType="1"/>
            </p:cNvSpPr>
            <p:nvPr/>
          </p:nvSpPr>
          <p:spPr bwMode="auto">
            <a:xfrm>
              <a:off x="3391199" y="3690936"/>
              <a:ext cx="0" cy="423863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04999" y="4181475"/>
              <a:ext cx="76993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284536" y="4181475"/>
              <a:ext cx="1592263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FF0000"/>
                  </a:solidFill>
                  <a:latin typeface="Calibri" pitchFamily="34" charset="0"/>
                </a:rPr>
                <a:t>data</a:t>
              </a:r>
              <a:endParaRPr lang="en-GB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79736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1000" y="4181475"/>
              <a:ext cx="914400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00199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295399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674936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91273" y="4181475"/>
              <a:ext cx="76993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7770811" y="4181475"/>
              <a:ext cx="129699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7466010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867274" y="4181475"/>
              <a:ext cx="914400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086473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781673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7161210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284536" y="4572000"/>
              <a:ext cx="5783265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AAAAAAAAAAAA   </a:t>
              </a:r>
              <a:r>
                <a:rPr lang="en-GB" sz="1600" b="1" dirty="0" err="1" smtClean="0">
                  <a:solidFill>
                    <a:srgbClr val="FF0000"/>
                  </a:solidFill>
                  <a:latin typeface="Calibri" pitchFamily="34" charset="0"/>
                </a:rPr>
                <a:t>fffffffc</a:t>
              </a: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        0     0    </a:t>
              </a:r>
              <a:r>
                <a:rPr lang="en-GB" sz="1600" b="1" dirty="0" err="1" smtClean="0">
                  <a:solidFill>
                    <a:srgbClr val="FF0000"/>
                  </a:solidFill>
                  <a:latin typeface="Calibri" pitchFamily="34" charset="0"/>
                </a:rPr>
                <a:t>fffffffc</a:t>
              </a: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    0     0   </a:t>
              </a:r>
              <a:r>
                <a:rPr lang="en-GB" sz="1600" dirty="0" err="1" smtClean="0">
                  <a:solidFill>
                    <a:srgbClr val="00B050"/>
                  </a:solidFill>
                  <a:latin typeface="Calibri" pitchFamily="34" charset="0"/>
                </a:rPr>
                <a:t>Next</a:t>
              </a:r>
              <a:r>
                <a:rPr lang="en-GB" sz="1600" dirty="0" err="1" smtClean="0">
                  <a:solidFill>
                    <a:srgbClr val="7030A0"/>
                  </a:solidFill>
                  <a:latin typeface="Calibri" pitchFamily="34" charset="0"/>
                </a:rPr>
                <a:t>Prev</a:t>
              </a:r>
              <a:r>
                <a:rPr lang="en-GB" sz="1600" dirty="0" err="1" smtClean="0">
                  <a:solidFill>
                    <a:srgbClr val="FF0000"/>
                  </a:solidFill>
                  <a:latin typeface="Calibri" pitchFamily="34" charset="0"/>
                </a:rPr>
                <a:t>AA</a:t>
              </a:r>
              <a:r>
                <a:rPr lang="en-GB" sz="1600" dirty="0" smtClean="0">
                  <a:solidFill>
                    <a:srgbClr val="FF0000"/>
                  </a:solidFill>
                  <a:latin typeface="Calibri" pitchFamily="34" charset="0"/>
                </a:rPr>
                <a:t>..</a:t>
              </a:r>
              <a:endParaRPr lang="en-GB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770810" y="3272032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urier New" pitchFamily="49" charset="0"/>
                </a:rPr>
                <a:t>q</a:t>
              </a:r>
              <a:endParaRPr lang="en-GB" sz="1600" b="1" dirty="0">
                <a:latin typeface="Courier New" pitchFamily="49" charset="0"/>
              </a:endParaRPr>
            </a:p>
          </p:txBody>
        </p:sp>
        <p:sp>
          <p:nvSpPr>
            <p:cNvPr id="24" name="Line 64"/>
            <p:cNvSpPr>
              <a:spLocks noChangeShapeType="1"/>
            </p:cNvSpPr>
            <p:nvPr/>
          </p:nvSpPr>
          <p:spPr bwMode="auto">
            <a:xfrm>
              <a:off x="7885799" y="3661525"/>
              <a:ext cx="0" cy="423863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Exploiting malloc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unlink macro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/>
              <a:t>*(</a:t>
            </a:r>
            <a:r>
              <a:rPr lang="en-US" dirty="0">
                <a:solidFill>
                  <a:srgbClr val="00B050"/>
                </a:solidFill>
              </a:rPr>
              <a:t>next-&gt;</a:t>
            </a:r>
            <a:r>
              <a:rPr lang="en-US" dirty="0" err="1">
                <a:solidFill>
                  <a:srgbClr val="00B050"/>
                </a:solidFill>
              </a:rPr>
              <a:t>fd</a:t>
            </a:r>
            <a:r>
              <a:rPr lang="en-US" dirty="0"/>
              <a:t> + 12) = </a:t>
            </a:r>
            <a:r>
              <a:rPr lang="en-US" dirty="0">
                <a:solidFill>
                  <a:srgbClr val="7030A0"/>
                </a:solidFill>
              </a:rPr>
              <a:t>next-&gt;</a:t>
            </a:r>
            <a:r>
              <a:rPr lang="en-US" dirty="0" err="1">
                <a:solidFill>
                  <a:srgbClr val="7030A0"/>
                </a:solidFill>
              </a:rPr>
              <a:t>bk</a:t>
            </a:r>
            <a:endParaRPr 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*(</a:t>
            </a:r>
            <a:r>
              <a:rPr lang="en-US" dirty="0">
                <a:solidFill>
                  <a:srgbClr val="7030A0"/>
                </a:solidFill>
              </a:rPr>
              <a:t>next-&gt;</a:t>
            </a:r>
            <a:r>
              <a:rPr lang="en-US" dirty="0" err="1">
                <a:solidFill>
                  <a:srgbClr val="7030A0"/>
                </a:solidFill>
              </a:rPr>
              <a:t>bk</a:t>
            </a:r>
            <a:r>
              <a:rPr lang="en-US" dirty="0"/>
              <a:t> + 8) = </a:t>
            </a:r>
            <a:r>
              <a:rPr lang="en-US" dirty="0">
                <a:solidFill>
                  <a:srgbClr val="00B050"/>
                </a:solidFill>
              </a:rPr>
              <a:t>next-&gt;</a:t>
            </a:r>
            <a:r>
              <a:rPr lang="en-US" dirty="0" err="1">
                <a:solidFill>
                  <a:srgbClr val="00B050"/>
                </a:solidFill>
              </a:rPr>
              <a:t>fd</a:t>
            </a:r>
            <a:endParaRPr lang="is-I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219200"/>
            <a:ext cx="270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 smtClean="0">
                <a:solidFill>
                  <a:srgbClr val="C00000"/>
                </a:solidFill>
                <a:latin typeface="+mj-lt"/>
              </a:rPr>
              <a:t>#</a:t>
            </a:r>
            <a:r>
              <a:rPr lang="is-IS" sz="1600" dirty="0">
                <a:solidFill>
                  <a:srgbClr val="C00000"/>
                </a:solidFill>
                <a:latin typeface="+mj-lt"/>
              </a:rPr>
              <a:t>define unlink(P, BK, FD)                                                </a:t>
            </a:r>
          </a:p>
          <a:p>
            <a:r>
              <a:rPr lang="is" sz="1600" dirty="0">
                <a:solidFill>
                  <a:srgbClr val="C00000"/>
                </a:solidFill>
                <a:latin typeface="+mj-lt"/>
              </a:rPr>
              <a:t>{            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 = P-&gt;bk;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 = P-&gt;fd; 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FD-&gt;bk = BK;                                                           </a:t>
            </a:r>
          </a:p>
          <a:p>
            <a:r>
              <a:rPr lang="is-IS" sz="1600" dirty="0">
                <a:solidFill>
                  <a:srgbClr val="C00000"/>
                </a:solidFill>
                <a:latin typeface="+mj-lt"/>
              </a:rPr>
              <a:t>  BK-&gt;fd = </a:t>
            </a:r>
            <a:r>
              <a:rPr lang="is-IS" sz="1600" dirty="0" smtClean="0">
                <a:solidFill>
                  <a:srgbClr val="C00000"/>
                </a:solidFill>
                <a:latin typeface="+mj-lt"/>
              </a:rPr>
              <a:t>FD;                                                           </a:t>
            </a:r>
          </a:p>
          <a:p>
            <a:r>
              <a:rPr lang="is" sz="1600" dirty="0" smtClean="0">
                <a:solidFill>
                  <a:srgbClr val="C00000"/>
                </a:solidFill>
                <a:latin typeface="+mj-lt"/>
              </a:rPr>
              <a:t>}</a:t>
            </a:r>
            <a:endParaRPr lang="is-IS" sz="16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2899" y="3162166"/>
            <a:ext cx="8686801" cy="1680968"/>
            <a:chOff x="381000" y="3272032"/>
            <a:chExt cx="8686801" cy="1680968"/>
          </a:xfrm>
        </p:grpSpPr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276210" y="3301443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latin typeface="Courier New" pitchFamily="49" charset="0"/>
                </a:rPr>
                <a:t>p</a:t>
              </a:r>
              <a:endParaRPr lang="en-GB" sz="1600" b="1" dirty="0">
                <a:latin typeface="Courier New" pitchFamily="49" charset="0"/>
              </a:endParaRPr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auto">
            <a:xfrm>
              <a:off x="3391199" y="3690936"/>
              <a:ext cx="0" cy="423863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04999" y="4181475"/>
              <a:ext cx="76993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84536" y="4181475"/>
              <a:ext cx="1592263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FF0000"/>
                  </a:solidFill>
                  <a:latin typeface="Calibri" pitchFamily="34" charset="0"/>
                </a:rPr>
                <a:t>data</a:t>
              </a:r>
              <a:endParaRPr lang="en-GB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979736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1000" y="4181475"/>
              <a:ext cx="914400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00199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95399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674936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391273" y="4181475"/>
              <a:ext cx="76993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7770811" y="4181475"/>
              <a:ext cx="129699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466010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867274" y="4181475"/>
              <a:ext cx="914400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Prevs</a:t>
              </a:r>
              <a:r>
                <a:rPr lang="en-GB" sz="1600" b="1" dirty="0" err="1" smtClean="0">
                  <a:latin typeface="Calibri" pitchFamily="34" charset="0"/>
                </a:rPr>
                <a:t>ize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086473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781673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7161210" y="418147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84536" y="4572000"/>
              <a:ext cx="5783265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AAAAAAAAAAAA   </a:t>
              </a:r>
              <a:r>
                <a:rPr lang="en-GB" sz="1600" b="1" dirty="0" err="1" smtClean="0">
                  <a:solidFill>
                    <a:srgbClr val="FF0000"/>
                  </a:solidFill>
                  <a:latin typeface="Calibri" pitchFamily="34" charset="0"/>
                </a:rPr>
                <a:t>fffffffc</a:t>
              </a: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        0     0    </a:t>
              </a:r>
              <a:r>
                <a:rPr lang="en-GB" sz="1600" b="1" dirty="0" err="1" smtClean="0">
                  <a:solidFill>
                    <a:srgbClr val="FF0000"/>
                  </a:solidFill>
                  <a:latin typeface="Calibri" pitchFamily="34" charset="0"/>
                </a:rPr>
                <a:t>fffffffc</a:t>
              </a:r>
              <a:r>
                <a:rPr lang="en-GB" sz="1600" b="1" dirty="0" smtClean="0">
                  <a:solidFill>
                    <a:srgbClr val="FF0000"/>
                  </a:solidFill>
                  <a:latin typeface="Calibri" pitchFamily="34" charset="0"/>
                </a:rPr>
                <a:t>    0     0   </a:t>
              </a:r>
              <a:r>
                <a:rPr lang="en-GB" sz="1600" dirty="0" err="1" smtClean="0">
                  <a:solidFill>
                    <a:srgbClr val="00B050"/>
                  </a:solidFill>
                  <a:latin typeface="Calibri" pitchFamily="34" charset="0"/>
                </a:rPr>
                <a:t>Next</a:t>
              </a:r>
              <a:r>
                <a:rPr lang="en-GB" sz="1600" dirty="0" err="1" smtClean="0">
                  <a:solidFill>
                    <a:srgbClr val="7030A0"/>
                  </a:solidFill>
                  <a:latin typeface="Calibri" pitchFamily="34" charset="0"/>
                </a:rPr>
                <a:t>Prev</a:t>
              </a:r>
              <a:r>
                <a:rPr lang="en-GB" sz="1600" dirty="0" err="1" smtClean="0">
                  <a:solidFill>
                    <a:srgbClr val="FF0000"/>
                  </a:solidFill>
                  <a:latin typeface="Calibri" pitchFamily="34" charset="0"/>
                </a:rPr>
                <a:t>AA</a:t>
              </a:r>
              <a:r>
                <a:rPr lang="en-GB" sz="1600" dirty="0" smtClean="0">
                  <a:solidFill>
                    <a:srgbClr val="FF0000"/>
                  </a:solidFill>
                  <a:latin typeface="Calibri" pitchFamily="34" charset="0"/>
                </a:rPr>
                <a:t>..</a:t>
              </a:r>
              <a:endParaRPr lang="en-GB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770810" y="3272032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urier New" pitchFamily="49" charset="0"/>
                </a:rPr>
                <a:t>q</a:t>
              </a:r>
              <a:endParaRPr lang="en-GB" sz="1600" b="1" dirty="0">
                <a:latin typeface="Courier New" pitchFamily="49" charset="0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7885799" y="3661525"/>
              <a:ext cx="0" cy="423863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36512" y="44624"/>
            <a:ext cx="925252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843969927"/>
              </p:ext>
            </p:extLst>
          </p:nvPr>
        </p:nvGraphicFramePr>
        <p:xfrm>
          <a:off x="1447798" y="1661785"/>
          <a:ext cx="643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9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Graphic spid="2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s-IS" sz="3200" dirty="0" smtClean="0"/>
              <a:t>We have talked extensively about stack overflows</a:t>
            </a:r>
          </a:p>
          <a:p>
            <a:pPr lvl="1">
              <a:defRPr/>
            </a:pPr>
            <a:r>
              <a:rPr lang="is-IS" dirty="0" smtClean="0"/>
              <a:t>But those are not as common anymore</a:t>
            </a:r>
            <a:endParaRPr lang="en-US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Heap overflows</a:t>
            </a:r>
          </a:p>
          <a:p>
            <a:pPr lvl="1">
              <a:defRPr/>
            </a:pPr>
            <a:r>
              <a:rPr lang="en-US" sz="2800" dirty="0" smtClean="0"/>
              <a:t>Abusing static buffers</a:t>
            </a:r>
          </a:p>
          <a:p>
            <a:pPr lvl="1">
              <a:defRPr/>
            </a:pPr>
            <a:r>
              <a:rPr lang="en-US" sz="2800" dirty="0" smtClean="0"/>
              <a:t>Exploiting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Typical exploit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    AAAAAAAAAAAAAAAAAAAAAAAAAAAAAAAAAAAA</a:t>
            </a:r>
            <a:endParaRPr lang="is-IS" dirty="0" smtClean="0"/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&lt;</a:t>
            </a:r>
            <a:r>
              <a:rPr lang="is-IS" dirty="0">
                <a:solidFill>
                  <a:srgbClr val="0070C0"/>
                </a:solidFill>
              </a:rPr>
              <a:t>fake prev_size&gt;</a:t>
            </a:r>
          </a:p>
          <a:p>
            <a:pPr marL="118872" indent="0">
              <a:buNone/>
            </a:pPr>
            <a:r>
              <a:rPr lang="is-IS" dirty="0"/>
              <a:t> </a:t>
            </a:r>
            <a:r>
              <a:rPr lang="is-IS" dirty="0" smtClean="0"/>
              <a:t>   \</a:t>
            </a:r>
            <a:r>
              <a:rPr lang="is-IS" dirty="0"/>
              <a:t>xfc\xff\xff\xff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70C0"/>
                </a:solidFill>
              </a:rPr>
              <a:t>&lt;fake size&gt;</a:t>
            </a:r>
          </a:p>
          <a:p>
            <a:pPr marL="118872" indent="0">
              <a:buNone/>
            </a:pPr>
            <a:r>
              <a:rPr lang="is-IS" dirty="0"/>
              <a:t> </a:t>
            </a:r>
            <a:r>
              <a:rPr lang="is-IS" dirty="0" smtClean="0"/>
              <a:t>    \</a:t>
            </a:r>
            <a:r>
              <a:rPr lang="is-IS" dirty="0"/>
              <a:t>xfc\xff\xff\xff</a:t>
            </a:r>
          </a:p>
          <a:p>
            <a:pPr marL="11887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&lt;fake next =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to overwrite location - 12&gt;</a:t>
            </a:r>
          </a:p>
          <a:p>
            <a:pPr marL="118872" indent="0">
              <a:buNone/>
            </a:pPr>
            <a:r>
              <a:rPr lang="is-IS" dirty="0"/>
              <a:t> </a:t>
            </a:r>
            <a:r>
              <a:rPr lang="is-IS" dirty="0" smtClean="0"/>
              <a:t>    </a:t>
            </a:r>
            <a:r>
              <a:rPr lang="is-IS" dirty="0" smtClean="0">
                <a:solidFill>
                  <a:srgbClr val="00B050"/>
                </a:solidFill>
              </a:rPr>
              <a:t>\</a:t>
            </a:r>
            <a:r>
              <a:rPr lang="is-IS" dirty="0">
                <a:solidFill>
                  <a:srgbClr val="00B050"/>
                </a:solidFill>
              </a:rPr>
              <a:t>x1c\x97\x04\x08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70C0"/>
                </a:solidFill>
              </a:rPr>
              <a:t>&lt;return </a:t>
            </a:r>
            <a:r>
              <a:rPr lang="is-IS" dirty="0" smtClean="0">
                <a:solidFill>
                  <a:srgbClr val="0070C0"/>
                </a:solidFill>
              </a:rPr>
              <a:t>address&gt;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70C0"/>
                </a:solidFill>
              </a:rPr>
              <a:t> </a:t>
            </a:r>
            <a:r>
              <a:rPr lang="is-IS" dirty="0" smtClean="0">
                <a:solidFill>
                  <a:srgbClr val="0070C0"/>
                </a:solidFill>
              </a:rPr>
              <a:t>     </a:t>
            </a:r>
            <a:r>
              <a:rPr lang="is-IS" dirty="0" smtClean="0">
                <a:solidFill>
                  <a:srgbClr val="7030A0"/>
                </a:solidFill>
              </a:rPr>
              <a:t>\</a:t>
            </a:r>
            <a:r>
              <a:rPr lang="is-IS" dirty="0">
                <a:solidFill>
                  <a:srgbClr val="7030A0"/>
                </a:solidFill>
              </a:rPr>
              <a:t>x78\x98\x04\x08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70C0"/>
                </a:solidFill>
              </a:rPr>
              <a:t>&lt;jump ahead </a:t>
            </a:r>
            <a:r>
              <a:rPr lang="is-IS" dirty="0" smtClean="0">
                <a:solidFill>
                  <a:srgbClr val="0070C0"/>
                </a:solidFill>
              </a:rPr>
              <a:t>12 bytes&gt;</a:t>
            </a:r>
            <a:endParaRPr lang="is-IS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>
                <a:solidFill>
                  <a:srgbClr val="C00000"/>
                </a:solidFill>
              </a:rPr>
              <a:t>      </a:t>
            </a:r>
            <a:r>
              <a:rPr lang="is-IS" dirty="0" smtClean="0">
                <a:solidFill>
                  <a:srgbClr val="C00000"/>
                </a:solidFill>
              </a:rPr>
              <a:t>\</a:t>
            </a:r>
            <a:r>
              <a:rPr lang="is-IS" dirty="0">
                <a:solidFill>
                  <a:srgbClr val="C00000"/>
                </a:solidFill>
              </a:rPr>
              <a:t>xeb\x0c</a:t>
            </a:r>
          </a:p>
          <a:p>
            <a:pPr marL="118872" indent="0">
              <a:buNone/>
            </a:pPr>
            <a:r>
              <a:rPr lang="is-IS" dirty="0">
                <a:solidFill>
                  <a:srgbClr val="0070C0"/>
                </a:solidFill>
              </a:rPr>
              <a:t>&lt;12 bytes of </a:t>
            </a:r>
            <a:r>
              <a:rPr lang="is-IS" dirty="0" smtClean="0">
                <a:solidFill>
                  <a:srgbClr val="0070C0"/>
                </a:solidFill>
              </a:rPr>
              <a:t>stuff which may get overwritten&gt;</a:t>
            </a:r>
            <a:endParaRPr lang="is-IS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/>
              <a:t> </a:t>
            </a:r>
            <a:r>
              <a:rPr lang="is-IS" dirty="0" smtClean="0"/>
              <a:t>    AAAABBBBCCCC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&lt;shellcode </a:t>
            </a:r>
            <a:r>
              <a:rPr lang="is-IS" dirty="0">
                <a:solidFill>
                  <a:srgbClr val="0070C0"/>
                </a:solidFill>
              </a:rPr>
              <a:t>of your choice&gt;</a:t>
            </a:r>
          </a:p>
          <a:p>
            <a:pPr marL="118872" indent="0">
              <a:buNone/>
            </a:pPr>
            <a:r>
              <a:rPr lang="is-IS" dirty="0"/>
              <a:t> </a:t>
            </a:r>
            <a:r>
              <a:rPr lang="is-IS" dirty="0" smtClean="0"/>
              <a:t>   </a:t>
            </a:r>
            <a:r>
              <a:rPr lang="is-IS" dirty="0" smtClean="0">
                <a:solidFill>
                  <a:srgbClr val="FFC000"/>
                </a:solidFill>
              </a:rPr>
              <a:t> </a:t>
            </a:r>
            <a:r>
              <a:rPr lang="is-IS" dirty="0" smtClean="0">
                <a:solidFill>
                  <a:srgbClr val="C00000"/>
                </a:solidFill>
              </a:rPr>
              <a:t>\xeb\x24\x5e\x8d\x1e\x89\x5e\x0b\x33\xd2\x89\x56\x07\x89\x56</a:t>
            </a:r>
            <a:endParaRPr lang="is-IS" dirty="0">
              <a:solidFill>
                <a:srgbClr val="C00000"/>
              </a:solidFill>
            </a:endParaRPr>
          </a:p>
          <a:p>
            <a:pPr marL="118872" indent="0">
              <a:buNone/>
            </a:pPr>
            <a:r>
              <a:rPr lang="is-IS" dirty="0">
                <a:solidFill>
                  <a:srgbClr val="C00000"/>
                </a:solidFill>
              </a:rPr>
              <a:t>     </a:t>
            </a:r>
            <a:r>
              <a:rPr lang="is-IS" dirty="0" smtClean="0">
                <a:solidFill>
                  <a:srgbClr val="C00000"/>
                </a:solidFill>
              </a:rPr>
              <a:t>\</a:t>
            </a:r>
            <a:r>
              <a:rPr lang="is-IS" dirty="0">
                <a:solidFill>
                  <a:srgbClr val="C00000"/>
                </a:solidFill>
              </a:rPr>
              <a:t>x0f\xb8\x1b\x56\x34\x12\x35\x10\x56\x34\x12\x8d\x4e\x0b\x8b</a:t>
            </a:r>
          </a:p>
          <a:p>
            <a:pPr marL="118872" indent="0">
              <a:buNone/>
            </a:pPr>
            <a:r>
              <a:rPr lang="is-IS" dirty="0">
                <a:solidFill>
                  <a:srgbClr val="C00000"/>
                </a:solidFill>
              </a:rPr>
              <a:t> </a:t>
            </a:r>
            <a:r>
              <a:rPr lang="is-IS" dirty="0" smtClean="0">
                <a:solidFill>
                  <a:srgbClr val="C00000"/>
                </a:solidFill>
              </a:rPr>
              <a:t>    \</a:t>
            </a:r>
            <a:r>
              <a:rPr lang="is-IS" dirty="0">
                <a:solidFill>
                  <a:srgbClr val="C00000"/>
                </a:solidFill>
              </a:rPr>
              <a:t>xd1\xcd\x80\x33\xc0\x40\xcd\x80\xe8\xd7\xff\xff\xff/bin/sh</a:t>
            </a:r>
          </a:p>
          <a:p>
            <a:pPr marL="118872" indent="0">
              <a:buNone/>
            </a:pPr>
            <a:endParaRPr lang="is-IS" dirty="0"/>
          </a:p>
        </p:txBody>
      </p:sp>
      <p:pic>
        <p:nvPicPr>
          <p:cNvPr id="4098" name="Picture 2" descr="http://www.google.is/url?source=imglanding&amp;ct=img&amp;q=http://4.bp.blogspot.com/_dcdi--LdAeQ/Sa1sWd8j4pI/AAAAAAAAEBg/BGX_vc32JHc/s400/wtf.jpg&amp;sa=X&amp;ei=vGmeT_r8GKKJ4gToquSpDg&amp;ved=0CAoQ8wc&amp;usg=AFQjCNFU34ql1O78y2AdzN-5DByWuXoGC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899613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Double-free vulnerabilities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7030A0"/>
                </a:solidFill>
              </a:rPr>
              <a:t>free(p)</a:t>
            </a:r>
            <a:r>
              <a:rPr lang="en-US" dirty="0" smtClean="0"/>
              <a:t> is accidentally called twice…</a:t>
            </a:r>
          </a:p>
          <a:p>
            <a:pPr lvl="1"/>
            <a:r>
              <a:rPr lang="en-US" dirty="0" smtClean="0"/>
              <a:t>Chunk added twice to free list</a:t>
            </a:r>
          </a:p>
          <a:p>
            <a:pPr lvl="1"/>
            <a:r>
              <a:rPr lang="en-US" dirty="0" err="1" smtClean="0"/>
              <a:t>Malloc’ed</a:t>
            </a:r>
            <a:r>
              <a:rPr lang="en-US" dirty="0" smtClean="0"/>
              <a:t> again with user-controlled data</a:t>
            </a:r>
          </a:p>
          <a:p>
            <a:pPr lvl="1"/>
            <a:r>
              <a:rPr lang="en-US" dirty="0" smtClean="0"/>
              <a:t>… but coalesced on some adjacent free() 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Ensure </a:t>
            </a:r>
            <a:r>
              <a:rPr lang="en-US" dirty="0"/>
              <a:t>that each allocation is freed only once. 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freeing a chunk, set the pointer to NULL to ensure the pointer cannot be freed again.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complicated error conditions, be sure that clean-up routines respect the state of allocation properly.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language is object oriented, ensure that object destructors delete each chunk of memory only once.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643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Summary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Static buffer overflows also dangerous</a:t>
            </a:r>
          </a:p>
          <a:p>
            <a:pPr lvl="1"/>
            <a:r>
              <a:rPr lang="is-IS" dirty="0" smtClean="0"/>
              <a:t>Can overwrite important (function) pointers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Malloc() uses control data between heap chunks</a:t>
            </a:r>
          </a:p>
          <a:p>
            <a:pPr lvl="1"/>
            <a:r>
              <a:rPr lang="is-IS" dirty="0" smtClean="0"/>
              <a:t>Most implementations use explicit free lists</a:t>
            </a:r>
          </a:p>
          <a:p>
            <a:pPr lvl="1"/>
            <a:r>
              <a:rPr lang="is-IS" dirty="0" smtClean="0"/>
              <a:t>Buffer overflow can instate fake free-list pointers</a:t>
            </a:r>
          </a:p>
          <a:p>
            <a:pPr lvl="1"/>
            <a:r>
              <a:rPr lang="is-IS" dirty="0" smtClean="0"/>
              <a:t>On coalescing, can be made to point anywhere ...</a:t>
            </a:r>
          </a:p>
          <a:p>
            <a:pPr marL="457200" lvl="1" indent="0">
              <a:buNone/>
            </a:pPr>
            <a:endParaRPr lang="is-IS" dirty="0"/>
          </a:p>
          <a:p>
            <a:r>
              <a:rPr lang="is-IS" dirty="0" smtClean="0"/>
              <a:t>Vulnerability triggers</a:t>
            </a:r>
          </a:p>
          <a:p>
            <a:pPr lvl="1"/>
            <a:r>
              <a:rPr lang="is-IS" dirty="0" smtClean="0"/>
              <a:t>Overflow of heap memory</a:t>
            </a:r>
          </a:p>
          <a:p>
            <a:pPr lvl="1"/>
            <a:r>
              <a:rPr lang="is-IS" dirty="0"/>
              <a:t>D</a:t>
            </a:r>
            <a:r>
              <a:rPr lang="is-IS" dirty="0" smtClean="0"/>
              <a:t>ouble-free bugs</a:t>
            </a:r>
          </a:p>
          <a:p>
            <a:pPr lvl="1"/>
            <a:r>
              <a:rPr lang="is-IS" dirty="0" smtClean="0"/>
              <a:t>Off-by-one overflows (overwrite frame pointer)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501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Asterisk phones (2012) – Where‘s the bug?</a:t>
            </a:r>
            <a:endParaRPr lang="is-I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" y="1143000"/>
            <a:ext cx="795679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Sendmail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is-IS" dirty="0" smtClean="0"/>
              <a:t>void sighndlr(int dummy) {</a:t>
            </a:r>
          </a:p>
          <a:p>
            <a:pPr marL="118872" indent="0">
              <a:buNone/>
            </a:pPr>
            <a:r>
              <a:rPr lang="is-IS" dirty="0" smtClean="0"/>
              <a:t>  syslog(LOG_NOTICE,user_dependent_data);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Initial cleanup code, calling the following somewhere:</a:t>
            </a:r>
          </a:p>
          <a:p>
            <a:pPr marL="118872" indent="0">
              <a:buNone/>
            </a:pPr>
            <a:r>
              <a:rPr lang="is-IS" dirty="0" smtClean="0"/>
              <a:t>  free(global_ptr2);</a:t>
            </a:r>
          </a:p>
          <a:p>
            <a:pPr marL="118872" indent="0">
              <a:buNone/>
            </a:pPr>
            <a:r>
              <a:rPr lang="is-IS" dirty="0" smtClean="0"/>
              <a:t>  free(global_ptr1);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1 *** &gt;&gt; Additional clean-up code - unlink tmp files, etc &lt;&lt;</a:t>
            </a:r>
          </a:p>
          <a:p>
            <a:pPr marL="118872" indent="0">
              <a:buNone/>
            </a:pPr>
            <a:r>
              <a:rPr lang="is-IS" dirty="0" smtClean="0"/>
              <a:t>  exit(0);</a:t>
            </a:r>
          </a:p>
          <a:p>
            <a:pPr marL="118872" indent="0">
              <a:buNone/>
            </a:pPr>
            <a:r>
              <a:rPr lang="is-IS" dirty="0" smtClean="0"/>
              <a:t>}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/**************************************************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 This is a signal handler declaration somewhere 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 at the beginning of main code.                 *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 **************************************************/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/>
              <a:t>  signal(SIGHUP,sighndlr);</a:t>
            </a:r>
          </a:p>
          <a:p>
            <a:pPr marL="118872" indent="0">
              <a:buNone/>
            </a:pPr>
            <a:r>
              <a:rPr lang="is-IS" dirty="0" smtClean="0"/>
              <a:t>  signal(SIGTERM,sighndlr);</a:t>
            </a:r>
          </a:p>
          <a:p>
            <a:pPr marL="118872" indent="0">
              <a:buNone/>
            </a:pPr>
            <a:endParaRPr lang="is-IS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Other initialization routines, and global pointer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assignment somewhere in the code (we assume that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nnn is partially user-dependent, yyy does not have to be):</a:t>
            </a:r>
          </a:p>
          <a:p>
            <a:pPr marL="118872" indent="0">
              <a:buNone/>
            </a:pPr>
            <a:endParaRPr lang="is-IS" dirty="0" smtClean="0"/>
          </a:p>
          <a:p>
            <a:pPr marL="118872" indent="0">
              <a:buNone/>
            </a:pPr>
            <a:r>
              <a:rPr lang="is-IS" dirty="0" smtClean="0"/>
              <a:t>  global_ptr1=malloc(nnn); </a:t>
            </a:r>
          </a:p>
          <a:p>
            <a:pPr marL="118872" indent="0">
              <a:buNone/>
            </a:pPr>
            <a:r>
              <a:rPr lang="is-IS" dirty="0" smtClean="0"/>
              <a:t>  global_ptr2=malloc(yyy);</a:t>
            </a:r>
          </a:p>
          <a:p>
            <a:pPr marL="118872" indent="0">
              <a:buNone/>
            </a:pPr>
            <a:endParaRPr lang="is-IS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2 *** &gt;&gt; further processing, allocated memory &lt;&lt;</a:t>
            </a:r>
          </a:p>
          <a:p>
            <a:pPr marL="118872" indent="0">
              <a:buNone/>
            </a:pPr>
            <a:r>
              <a:rPr lang="is-IS" dirty="0" smtClean="0">
                <a:solidFill>
                  <a:srgbClr val="0070C0"/>
                </a:solidFill>
              </a:rPr>
              <a:t>  // *** 2 *** &gt;&gt; is filled with any data, etc...     &lt;&lt;</a:t>
            </a:r>
          </a:p>
          <a:p>
            <a:pPr marL="118872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0581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Sudo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3000"/>
            <a:ext cx="8424936" cy="54006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000" dirty="0">
                <a:solidFill>
                  <a:srgbClr val="0070C0"/>
                </a:solidFill>
              </a:rPr>
              <a:t>/* Log a message to syslog, pre-pending the username and splitting </a:t>
            </a:r>
            <a:r>
              <a:rPr lang="en-US" sz="1000" dirty="0" smtClean="0">
                <a:solidFill>
                  <a:srgbClr val="0070C0"/>
                </a:solidFill>
              </a:rPr>
              <a:t>the </a:t>
            </a:r>
            <a:r>
              <a:rPr lang="en-US" sz="1000" dirty="0">
                <a:solidFill>
                  <a:srgbClr val="0070C0"/>
                </a:solidFill>
              </a:rPr>
              <a:t>message into parts if it is longer than MAXSYSLOGLEN. */</a:t>
            </a:r>
          </a:p>
          <a:p>
            <a:pPr marL="118872" indent="0">
              <a:buNone/>
            </a:pPr>
            <a:r>
              <a:rPr lang="is-IS" sz="1000" dirty="0"/>
              <a:t>static void do_syslog( int pri, char * msg ) {</a:t>
            </a:r>
          </a:p>
          <a:p>
            <a:pPr marL="118872" indent="0">
              <a:buNone/>
            </a:pPr>
            <a:r>
              <a:rPr lang="is-IS" sz="1000" dirty="0"/>
              <a:t>    int count;</a:t>
            </a:r>
          </a:p>
          <a:p>
            <a:pPr marL="118872" indent="0">
              <a:buNone/>
            </a:pPr>
            <a:r>
              <a:rPr lang="is-IS" sz="1000" dirty="0"/>
              <a:t>    char * p;</a:t>
            </a:r>
          </a:p>
          <a:p>
            <a:pPr marL="118872" indent="0">
              <a:buNone/>
            </a:pPr>
            <a:r>
              <a:rPr lang="is-IS" sz="1000" dirty="0"/>
              <a:t>    char * tmp;</a:t>
            </a:r>
          </a:p>
          <a:p>
            <a:pPr marL="118872" indent="0">
              <a:buNone/>
            </a:pPr>
            <a:r>
              <a:rPr lang="is-IS" sz="1000" dirty="0"/>
              <a:t>    char save;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en-US" sz="1000" dirty="0"/>
              <a:t>    for ( p=</a:t>
            </a:r>
            <a:r>
              <a:rPr lang="en-US" sz="1000" dirty="0" err="1"/>
              <a:t>msg</a:t>
            </a:r>
            <a:r>
              <a:rPr lang="en-US" sz="1000" dirty="0"/>
              <a:t>, count=0; count &lt;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msg</a:t>
            </a:r>
            <a:r>
              <a:rPr lang="en-US" sz="1000" dirty="0"/>
              <a:t>)/MAXSYSLOGLEN + 1; count++ ) {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if ( strlen(p) &gt; MAXSYSLOGLEN ) {</a:t>
            </a:r>
          </a:p>
          <a:p>
            <a:pPr marL="118872" indent="0">
              <a:buNone/>
            </a:pPr>
            <a:r>
              <a:rPr lang="is-IS" sz="1000" dirty="0"/>
              <a:t>            for ( tmp = p + MAXSYSLOGLEN; tmp &gt; p &amp;&amp; *tmp != ' '; tmp-- )</a:t>
            </a:r>
          </a:p>
          <a:p>
            <a:pPr marL="118872" indent="0">
              <a:buNone/>
            </a:pPr>
            <a:r>
              <a:rPr lang="is-IS" sz="1000" dirty="0"/>
              <a:t>                ;</a:t>
            </a:r>
          </a:p>
          <a:p>
            <a:pPr marL="118872" indent="0">
              <a:buNone/>
            </a:pPr>
            <a:r>
              <a:rPr lang="is-IS" sz="1000" dirty="0"/>
              <a:t>            if ( tmp &lt;= p )</a:t>
            </a:r>
          </a:p>
          <a:p>
            <a:pPr marL="118872" indent="0">
              <a:buNone/>
            </a:pPr>
            <a:r>
              <a:rPr lang="is-IS" sz="1000" dirty="0"/>
              <a:t>                tmp = p + MAXSYSLOGLEN;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en-US" sz="1000" dirty="0">
                <a:solidFill>
                  <a:srgbClr val="0070C0"/>
                </a:solidFill>
              </a:rPr>
              <a:t>            /* NULL terminate line, but save the char to restore later */</a:t>
            </a:r>
          </a:p>
          <a:p>
            <a:pPr marL="118872" indent="0">
              <a:buNone/>
            </a:pPr>
            <a:r>
              <a:rPr lang="is-IS" sz="1000" dirty="0"/>
              <a:t>            save = *tmp;</a:t>
            </a:r>
          </a:p>
          <a:p>
            <a:pPr marL="118872" indent="0">
              <a:buNone/>
            </a:pPr>
            <a:r>
              <a:rPr lang="is-IS" sz="1000" dirty="0"/>
              <a:t>            *tmp = '\0';</a:t>
            </a:r>
          </a:p>
          <a:p>
            <a:pPr marL="118872" indent="0">
              <a:buNone/>
            </a:pPr>
            <a:endParaRPr lang="is-IS" sz="1000" dirty="0"/>
          </a:p>
          <a:p>
            <a:pPr marL="118872" indent="0">
              <a:buNone/>
            </a:pPr>
            <a:r>
              <a:rPr lang="is-IS" sz="1000" dirty="0"/>
              <a:t>            if ( count == 0 )</a:t>
            </a:r>
          </a:p>
          <a:p>
            <a:pPr marL="118872" indent="0">
              <a:buNone/>
            </a:pPr>
            <a:r>
              <a:rPr lang="is-IS" sz="1000" dirty="0"/>
              <a:t>                SYSLOG( pri, "%8.8s : %s", user_name, p );</a:t>
            </a:r>
          </a:p>
          <a:p>
            <a:pPr marL="118872" indent="0">
              <a:buNone/>
            </a:pPr>
            <a:r>
              <a:rPr lang="is-IS" sz="1000" dirty="0"/>
              <a:t>            else</a:t>
            </a:r>
          </a:p>
          <a:p>
            <a:pPr marL="118872" indent="0">
              <a:buNone/>
            </a:pPr>
            <a:r>
              <a:rPr lang="en-US" sz="1000" dirty="0"/>
              <a:t>                SYSLOG( pri,"%8.8s : (command continued) %s",</a:t>
            </a:r>
            <a:r>
              <a:rPr lang="en-US" sz="1000" dirty="0" err="1"/>
              <a:t>user_name,p</a:t>
            </a:r>
            <a:r>
              <a:rPr lang="en-US" sz="1000" dirty="0"/>
              <a:t> </a:t>
            </a:r>
            <a:r>
              <a:rPr lang="en-US" sz="1000" dirty="0" smtClean="0"/>
              <a:t>);</a:t>
            </a:r>
            <a:endParaRPr lang="is-IS" sz="1000" dirty="0"/>
          </a:p>
          <a:p>
            <a:pPr marL="118872" indent="0">
              <a:buNone/>
            </a:pPr>
            <a:r>
              <a:rPr lang="is-IS" sz="1000" dirty="0">
                <a:solidFill>
                  <a:srgbClr val="0070C0"/>
                </a:solidFill>
              </a:rPr>
              <a:t>            /* restore saved character */</a:t>
            </a:r>
          </a:p>
          <a:p>
            <a:pPr marL="118872" indent="0">
              <a:buNone/>
            </a:pPr>
            <a:r>
              <a:rPr lang="is-IS" sz="1000" dirty="0"/>
              <a:t>            *tmp = save</a:t>
            </a:r>
            <a:r>
              <a:rPr lang="is-IS" sz="1000" dirty="0" smtClean="0"/>
              <a:t>;</a:t>
            </a:r>
            <a:endParaRPr lang="is-IS" sz="1000" dirty="0"/>
          </a:p>
          <a:p>
            <a:pPr marL="118872" indent="0">
              <a:buNone/>
            </a:pPr>
            <a:r>
              <a:rPr lang="is-IS" sz="1000" dirty="0">
                <a:solidFill>
                  <a:srgbClr val="0070C0"/>
                </a:solidFill>
              </a:rPr>
              <a:t>            /* Eliminate leading whitespace */</a:t>
            </a:r>
          </a:p>
          <a:p>
            <a:pPr marL="118872" indent="0">
              <a:buNone/>
            </a:pPr>
            <a:r>
              <a:rPr lang="is-IS" sz="1000" dirty="0"/>
              <a:t>           for ( p = tmp; *p != ' '; p++ )</a:t>
            </a:r>
          </a:p>
          <a:p>
            <a:pPr marL="118872" indent="0">
              <a:buNone/>
            </a:pPr>
            <a:r>
              <a:rPr lang="is-IS" sz="1000" dirty="0"/>
              <a:t>                ;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 } else {</a:t>
            </a:r>
          </a:p>
          <a:p>
            <a:pPr marL="118872" indent="0">
              <a:buNone/>
            </a:pPr>
            <a:r>
              <a:rPr lang="is-IS" sz="1000" dirty="0"/>
              <a:t>            if ( count == 0 )</a:t>
            </a:r>
          </a:p>
          <a:p>
            <a:pPr marL="118872" indent="0">
              <a:buNone/>
            </a:pPr>
            <a:r>
              <a:rPr lang="is-IS" sz="1000" dirty="0"/>
              <a:t>                SYSLOG( pri, "%8.8s : %s", user_name, p );</a:t>
            </a:r>
          </a:p>
          <a:p>
            <a:pPr marL="118872" indent="0">
              <a:buNone/>
            </a:pPr>
            <a:r>
              <a:rPr lang="is-IS" sz="1000" dirty="0"/>
              <a:t>            else</a:t>
            </a:r>
          </a:p>
          <a:p>
            <a:pPr marL="118872" indent="0">
              <a:buNone/>
            </a:pPr>
            <a:r>
              <a:rPr lang="en-US" sz="1000" dirty="0"/>
              <a:t>                SYSLOG( pri,"%8.8s : (command continued) %s",</a:t>
            </a:r>
            <a:r>
              <a:rPr lang="en-US" sz="1000" dirty="0" err="1"/>
              <a:t>user_name,p</a:t>
            </a:r>
            <a:r>
              <a:rPr lang="en-US" sz="1000" dirty="0"/>
              <a:t> );</a:t>
            </a:r>
          </a:p>
          <a:p>
            <a:pPr marL="118872" indent="0">
              <a:buNone/>
            </a:pPr>
            <a:r>
              <a:rPr lang="is-IS" sz="1000" dirty="0">
                <a:solidFill>
                  <a:srgbClr val="C00000"/>
                </a:solidFill>
              </a:rPr>
              <a:t>        }</a:t>
            </a:r>
          </a:p>
          <a:p>
            <a:pPr marL="118872" indent="0">
              <a:buNone/>
            </a:pPr>
            <a:r>
              <a:rPr lang="is-IS" sz="1000" dirty="0"/>
              <a:t>    }</a:t>
            </a:r>
          </a:p>
          <a:p>
            <a:pPr marL="118872" indent="0">
              <a:buNone/>
            </a:pPr>
            <a:r>
              <a:rPr lang="is-IS" sz="1000" dirty="0"/>
              <a:t>}</a:t>
            </a:r>
          </a:p>
          <a:p>
            <a:pPr marL="118872" indent="0">
              <a:buNone/>
            </a:pPr>
            <a:endParaRPr lang="is-IS" sz="1000" dirty="0"/>
          </a:p>
        </p:txBody>
      </p:sp>
    </p:spTree>
    <p:extLst>
      <p:ext uri="{BB962C8B-B14F-4D97-AF65-F5344CB8AC3E}">
        <p14:creationId xmlns:p14="http://schemas.microsoft.com/office/powerpoint/2010/main" val="3027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OpenSSH – Where‘s the bug?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/*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Pointer to an array containing all allocated channels.  The array is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dynamically extended as needed.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*/</a:t>
            </a:r>
          </a:p>
          <a:p>
            <a:pPr marL="118872" indent="0">
              <a:buNone/>
            </a:pPr>
            <a:r>
              <a:rPr lang="en-US" dirty="0"/>
              <a:t>static Channel **channels = NULL;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/*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Size of the channel array.  All slots of the array must always be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 initialized (at least the type field); unused slots set to NULL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70C0"/>
                </a:solidFill>
              </a:rPr>
              <a:t> */</a:t>
            </a:r>
          </a:p>
          <a:p>
            <a:pPr marL="118872" indent="0">
              <a:buNone/>
            </a:pPr>
            <a:r>
              <a:rPr lang="en-US" dirty="0"/>
              <a:t>static </a:t>
            </a:r>
            <a:r>
              <a:rPr lang="en-US" dirty="0" err="1"/>
              <a:t>u_int</a:t>
            </a:r>
            <a:r>
              <a:rPr lang="en-US" dirty="0"/>
              <a:t> </a:t>
            </a:r>
            <a:r>
              <a:rPr lang="en-US" dirty="0" err="1"/>
              <a:t>channels_alloc</a:t>
            </a:r>
            <a:r>
              <a:rPr lang="en-US" dirty="0"/>
              <a:t> = 0;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Channel *</a:t>
            </a:r>
            <a:r>
              <a:rPr lang="en-US" dirty="0" err="1"/>
              <a:t>channel_by_id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	Channel *c;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	if (id &lt; 0 || (</a:t>
            </a:r>
            <a:r>
              <a:rPr lang="en-US" dirty="0" err="1"/>
              <a:t>u_int</a:t>
            </a:r>
            <a:r>
              <a:rPr lang="en-US" dirty="0"/>
              <a:t>)id &gt; </a:t>
            </a:r>
            <a:r>
              <a:rPr lang="en-US" dirty="0" err="1"/>
              <a:t>channels_alloc</a:t>
            </a:r>
            <a:r>
              <a:rPr lang="en-US" dirty="0"/>
              <a:t>) {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logit</a:t>
            </a:r>
            <a:r>
              <a:rPr lang="en-US" dirty="0"/>
              <a:t>("</a:t>
            </a:r>
            <a:r>
              <a:rPr lang="en-US" dirty="0" err="1"/>
              <a:t>channel_by_id</a:t>
            </a:r>
            <a:r>
              <a:rPr lang="en-US" dirty="0"/>
              <a:t>: %d: bad id", id);</a:t>
            </a:r>
          </a:p>
          <a:p>
            <a:pPr marL="118872" indent="0">
              <a:buNone/>
            </a:pPr>
            <a:r>
              <a:rPr lang="en-US" dirty="0"/>
              <a:t>		return NULL;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c = channels[id];</a:t>
            </a:r>
          </a:p>
          <a:p>
            <a:pPr marL="118872" indent="0">
              <a:buNone/>
            </a:pPr>
            <a:r>
              <a:rPr lang="en-US" dirty="0"/>
              <a:t>	if (c == NULL) {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logit</a:t>
            </a:r>
            <a:r>
              <a:rPr lang="en-US" dirty="0"/>
              <a:t>("</a:t>
            </a:r>
            <a:r>
              <a:rPr lang="en-US" dirty="0" err="1"/>
              <a:t>channel_by_id</a:t>
            </a:r>
            <a:r>
              <a:rPr lang="en-US" dirty="0"/>
              <a:t>: %d: bad id: channel free", id);</a:t>
            </a:r>
          </a:p>
          <a:p>
            <a:pPr marL="118872" indent="0">
              <a:buNone/>
            </a:pPr>
            <a:r>
              <a:rPr lang="en-US" dirty="0"/>
              <a:t>		return NULL;</a:t>
            </a:r>
          </a:p>
          <a:p>
            <a:pPr marL="118872" indent="0">
              <a:buNone/>
            </a:pPr>
            <a:r>
              <a:rPr lang="en-US" dirty="0"/>
              <a:t>	}</a:t>
            </a:r>
          </a:p>
          <a:p>
            <a:pPr marL="118872" indent="0">
              <a:buNone/>
            </a:pPr>
            <a:r>
              <a:rPr lang="en-US" dirty="0"/>
              <a:t>	return c;</a:t>
            </a:r>
          </a:p>
          <a:p>
            <a:pPr marL="118872" indent="0">
              <a:buNone/>
            </a:pPr>
            <a:r>
              <a:rPr lang="en-US" dirty="0"/>
              <a:t>}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71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s-IS" dirty="0"/>
              <a:t>#include &lt;signal.h&gt;</a:t>
            </a:r>
          </a:p>
          <a:p>
            <a:r>
              <a:rPr lang="is-IS" dirty="0"/>
              <a:t>#include &lt;string.h&gt;</a:t>
            </a:r>
          </a:p>
          <a:p>
            <a:r>
              <a:rPr lang="is-IS" dirty="0"/>
              <a:t>#include &lt;stdlib.h&gt;</a:t>
            </a:r>
          </a:p>
          <a:p>
            <a:endParaRPr lang="is-IS" dirty="0"/>
          </a:p>
          <a:p>
            <a:r>
              <a:rPr lang="is-IS" dirty="0"/>
              <a:t>void sh(int dummy) {</a:t>
            </a:r>
          </a:p>
          <a:p>
            <a:r>
              <a:rPr lang="is-IS" dirty="0"/>
              <a:t>  printf("Running with uid=%d euid=%d\n",getuid(),geteuid());</a:t>
            </a:r>
          </a:p>
          <a:p>
            <a:r>
              <a:rPr lang="is-IS" dirty="0"/>
              <a:t>}</a:t>
            </a:r>
          </a:p>
          <a:p>
            <a:endParaRPr lang="is-IS" dirty="0"/>
          </a:p>
          <a:p>
            <a:r>
              <a:rPr lang="is-IS" dirty="0"/>
              <a:t>int main(int argc,char* argv[]) {</a:t>
            </a:r>
          </a:p>
          <a:p>
            <a:r>
              <a:rPr lang="is-IS" dirty="0"/>
              <a:t>  seteuid(getuid());</a:t>
            </a:r>
          </a:p>
          <a:p>
            <a:r>
              <a:rPr lang="is-IS" dirty="0"/>
              <a:t>  setreuid(0,getuid());</a:t>
            </a:r>
          </a:p>
          <a:p>
            <a:r>
              <a:rPr lang="is-IS" dirty="0"/>
              <a:t>  signal(SIGTERM,sh);</a:t>
            </a:r>
          </a:p>
          <a:p>
            <a:r>
              <a:rPr lang="is-IS" dirty="0"/>
              <a:t>  sleep(5);</a:t>
            </a:r>
          </a:p>
          <a:p>
            <a:endParaRPr lang="is-IS" dirty="0"/>
          </a:p>
          <a:p>
            <a:r>
              <a:rPr lang="is-IS" dirty="0"/>
              <a:t>  // this is a temporarily privileged code:</a:t>
            </a:r>
          </a:p>
          <a:p>
            <a:r>
              <a:rPr lang="is-IS" dirty="0"/>
              <a:t>  seteuid(0);</a:t>
            </a:r>
          </a:p>
          <a:p>
            <a:r>
              <a:rPr lang="is-IS" dirty="0"/>
              <a:t>  unlink("tmpfile");</a:t>
            </a:r>
          </a:p>
          <a:p>
            <a:r>
              <a:rPr lang="is-IS" dirty="0"/>
              <a:t>  sleep(5);</a:t>
            </a:r>
          </a:p>
          <a:p>
            <a:r>
              <a:rPr lang="is-IS" dirty="0"/>
              <a:t>  seteuid(getuid());</a:t>
            </a:r>
          </a:p>
          <a:p>
            <a:endParaRPr lang="is-IS" dirty="0"/>
          </a:p>
          <a:p>
            <a:r>
              <a:rPr lang="is-IS" dirty="0"/>
              <a:t>  exit(0);</a:t>
            </a:r>
          </a:p>
          <a:p>
            <a:r>
              <a:rPr lang="is-I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2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Static buffer overflows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Suppose overflow happens in a static buffer</a:t>
            </a:r>
          </a:p>
          <a:p>
            <a:pPr lvl="1"/>
            <a:r>
              <a:rPr lang="is-IS" dirty="0" smtClean="0"/>
              <a:t>No return addresses to overwrite...</a:t>
            </a:r>
          </a:p>
          <a:p>
            <a:pPr lvl="1"/>
            <a:r>
              <a:rPr lang="is-IS" dirty="0" smtClean="0"/>
              <a:t>Can we do something?</a:t>
            </a:r>
            <a:endParaRPr lang="is-I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9995" y="3432870"/>
            <a:ext cx="5311187" cy="3291780"/>
            <a:chOff x="3886200" y="3413820"/>
            <a:chExt cx="5311187" cy="32917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89412" y="3733800"/>
              <a:ext cx="3200400" cy="609600"/>
            </a:xfrm>
            <a:prstGeom prst="rect">
              <a:avLst/>
            </a:prstGeom>
            <a:solidFill>
              <a:srgbClr val="C0C0C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89412" y="4343400"/>
              <a:ext cx="3200400" cy="654050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latin typeface="Calibri" pitchFamily="34" charset="0"/>
                </a:rPr>
                <a:t>Heap </a:t>
              </a:r>
              <a:r>
                <a:rPr lang="en-GB" sz="1800" b="1" dirty="0" smtClean="0">
                  <a:latin typeface="Calibri" pitchFamily="34" charset="0"/>
                </a:rPr>
                <a:t>(</a:t>
              </a:r>
              <a:r>
                <a:rPr lang="en-GB" sz="1800" b="1" dirty="0">
                  <a:latin typeface="Calibri" pitchFamily="34" charset="0"/>
                </a:rPr>
                <a:t>via </a:t>
              </a:r>
              <a:r>
                <a:rPr lang="en-GB" sz="1800" b="1" dirty="0" err="1">
                  <a:latin typeface="Courier New" pitchFamily="49" charset="0"/>
                </a:rPr>
                <a:t>malloc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89412" y="5743575"/>
              <a:ext cx="3200400" cy="396875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P</a:t>
              </a:r>
              <a:r>
                <a:rPr lang="en-GB" sz="1800" b="1" dirty="0" smtClean="0">
                  <a:latin typeface="Calibri" pitchFamily="34" charset="0"/>
                </a:rPr>
                <a:t>rogram </a:t>
              </a:r>
              <a:r>
                <a:rPr lang="en-GB" sz="1800" b="1" dirty="0">
                  <a:latin typeface="Calibri" pitchFamily="34" charset="0"/>
                </a:rPr>
                <a:t>text (</a:t>
              </a:r>
              <a:r>
                <a:rPr lang="en-GB" sz="1800" b="1" dirty="0">
                  <a:latin typeface="Courier New"/>
                  <a:cs typeface="Courier New"/>
                </a:rPr>
                <a:t>.text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89412" y="5362575"/>
              <a:ext cx="3200400" cy="396875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I</a:t>
              </a:r>
              <a:r>
                <a:rPr lang="en-GB" sz="1800" b="1" dirty="0" smtClean="0">
                  <a:latin typeface="Calibri" pitchFamily="34" charset="0"/>
                </a:rPr>
                <a:t>nitialized </a:t>
              </a:r>
              <a:r>
                <a:rPr lang="en-GB" sz="1800" b="1" dirty="0">
                  <a:latin typeface="Calibri" pitchFamily="34" charset="0"/>
                </a:rPr>
                <a:t>data (</a:t>
              </a:r>
              <a:r>
                <a:rPr lang="en-GB" sz="1800" b="1" dirty="0">
                  <a:latin typeface="Courier New"/>
                  <a:cs typeface="Courier New"/>
                </a:rPr>
                <a:t>.data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189412" y="4981575"/>
              <a:ext cx="3200400" cy="396875"/>
            </a:xfrm>
            <a:prstGeom prst="rect">
              <a:avLst/>
            </a:prstGeom>
            <a:solidFill>
              <a:srgbClr val="99000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bg1"/>
                  </a:solidFill>
                  <a:latin typeface="Calibri" pitchFamily="34" charset="0"/>
                </a:rPr>
                <a:t>U</a:t>
              </a:r>
              <a:r>
                <a:rPr lang="en-GB" sz="1800" b="1" dirty="0" smtClean="0">
                  <a:solidFill>
                    <a:schemeClr val="bg1"/>
                  </a:solidFill>
                  <a:latin typeface="Calibri" pitchFamily="34" charset="0"/>
                </a:rPr>
                <a:t>ninitialized </a:t>
              </a:r>
              <a:r>
                <a:rPr lang="en-GB" sz="1800" b="1" dirty="0">
                  <a:solidFill>
                    <a:schemeClr val="bg1"/>
                  </a:solidFill>
                  <a:latin typeface="Calibri" pitchFamily="34" charset="0"/>
                </a:rPr>
                <a:t>data (.</a:t>
              </a:r>
              <a:r>
                <a:rPr lang="en-GB" sz="1800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bss</a:t>
              </a:r>
              <a:r>
                <a:rPr lang="en-GB" sz="1800" b="1" dirty="0">
                  <a:solidFill>
                    <a:schemeClr val="bg1"/>
                  </a:solidFill>
                  <a:latin typeface="Calibri" pitchFamily="34" charset="0"/>
                </a:rPr>
                <a:t>)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189412" y="3413820"/>
              <a:ext cx="3200400" cy="334962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latin typeface="Calibri" pitchFamily="34" charset="0"/>
                </a:rPr>
                <a:t>User s</a:t>
              </a:r>
              <a:r>
                <a:rPr lang="en-GB" sz="1800" b="1" dirty="0" smtClean="0">
                  <a:latin typeface="Calibri" pitchFamily="34" charset="0"/>
                </a:rPr>
                <a:t>tack</a:t>
              </a:r>
              <a:endParaRPr lang="en-GB" sz="1800" b="1" dirty="0">
                <a:latin typeface="Calibri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189412" y="6124575"/>
              <a:ext cx="3200400" cy="396875"/>
            </a:xfrm>
            <a:prstGeom prst="rect">
              <a:avLst/>
            </a:prstGeom>
            <a:solidFill>
              <a:srgbClr val="C0C0C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886200" y="6339601"/>
              <a:ext cx="298778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7397160" y="4025900"/>
              <a:ext cx="1800227" cy="698500"/>
              <a:chOff x="4175" y="2483"/>
              <a:chExt cx="1134" cy="440"/>
            </a:xfrm>
          </p:grpSpPr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4409" y="2483"/>
                <a:ext cx="900" cy="44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dirty="0" smtClean="0">
                    <a:latin typeface="Calibri" pitchFamily="34" charset="0"/>
                  </a:rPr>
                  <a:t>Top of heap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dirty="0" smtClean="0">
                    <a:latin typeface="Calibri" pitchFamily="34" charset="0"/>
                  </a:rPr>
                  <a:t> (</a:t>
                </a:r>
                <a:r>
                  <a:rPr lang="en-GB" sz="2000" b="1" dirty="0" err="1" smtClean="0">
                    <a:latin typeface="Courier New"/>
                    <a:cs typeface="Courier New"/>
                  </a:rPr>
                  <a:t>brk</a:t>
                </a:r>
                <a:r>
                  <a:rPr lang="en-GB" sz="2000" b="1" dirty="0" smtClean="0">
                    <a:latin typeface="Courier New"/>
                    <a:cs typeface="Courier New"/>
                  </a:rPr>
                  <a:t> </a:t>
                </a:r>
                <a:r>
                  <a:rPr lang="en-GB" sz="2000" b="1" dirty="0" err="1" smtClean="0">
                    <a:latin typeface="Calibri" pitchFamily="34" charset="0"/>
                  </a:rPr>
                  <a:t>ptr</a:t>
                </a:r>
                <a:r>
                  <a:rPr lang="en-GB" sz="2000" b="1" dirty="0" smtClean="0">
                    <a:latin typeface="Calibri" pitchFamily="34" charset="0"/>
                  </a:rPr>
                  <a:t>)</a:t>
                </a:r>
                <a:endParaRPr lang="en-GB" sz="2000" b="1" dirty="0">
                  <a:latin typeface="Calibri" pitchFamily="34" charset="0"/>
                </a:endParaRPr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 flipH="1">
                <a:off x="4175" y="2716"/>
                <a:ext cx="242" cy="1"/>
              </a:xfrm>
              <a:prstGeom prst="line">
                <a:avLst/>
              </a:prstGeom>
              <a:noFill/>
              <a:ln w="2556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 bwMode="auto">
            <a:xfrm>
              <a:off x="6248400" y="3755589"/>
              <a:ext cx="533400" cy="43541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 flipV="1">
              <a:off x="4953000" y="3907989"/>
              <a:ext cx="533400" cy="43541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0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Static buffer overflows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So what can we overwrite?</a:t>
            </a:r>
          </a:p>
          <a:p>
            <a:pPr lvl="1"/>
            <a:endParaRPr lang="is-I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644996"/>
              </p:ext>
            </p:extLst>
          </p:nvPr>
        </p:nvGraphicFramePr>
        <p:xfrm>
          <a:off x="1295400" y="2209800"/>
          <a:ext cx="64008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35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71AB2-7225-4D30-9BCC-FAC69334C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45706D-0B99-4A1B-A7BF-7A949BAB2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706E54-414B-4A08-BCD1-CC53EFE3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8005-1383-44B1-8963-4A727197F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6DC96-51F0-4732-9619-460B0184A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781412-1154-4400-8CD6-1FD32EC6D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D390A-1682-4867-9A73-7084B4974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35FE35-66CE-4321-B108-A255BBCEB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Dynamic buffer overflows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Malloc/free in C work like new/delete in C++</a:t>
            </a:r>
          </a:p>
          <a:p>
            <a:pPr lvl="1"/>
            <a:r>
              <a:rPr lang="is-IS" dirty="0" smtClean="0"/>
              <a:t>Large slabs of memory allocated via kernel brk()</a:t>
            </a:r>
          </a:p>
          <a:p>
            <a:pPr lvl="1"/>
            <a:r>
              <a:rPr lang="is-IS" dirty="0" smtClean="0"/>
              <a:t>... </a:t>
            </a:r>
            <a:r>
              <a:rPr lang="is-IS" dirty="0"/>
              <a:t>a</a:t>
            </a:r>
            <a:r>
              <a:rPr lang="is-IS" dirty="0" smtClean="0"/>
              <a:t>nd small chunks managed internally via malloc()</a:t>
            </a:r>
          </a:p>
          <a:p>
            <a:pPr lvl="1"/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9995" y="3432870"/>
            <a:ext cx="5311187" cy="3291780"/>
            <a:chOff x="3886200" y="3413820"/>
            <a:chExt cx="5311187" cy="32917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89412" y="3733800"/>
              <a:ext cx="3200400" cy="609600"/>
            </a:xfrm>
            <a:prstGeom prst="rect">
              <a:avLst/>
            </a:prstGeom>
            <a:solidFill>
              <a:srgbClr val="C0C0C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89412" y="4343400"/>
              <a:ext cx="3200400" cy="654050"/>
            </a:xfrm>
            <a:prstGeom prst="rect">
              <a:avLst/>
            </a:prstGeom>
            <a:solidFill>
              <a:srgbClr val="99000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chemeClr val="bg1"/>
                  </a:solidFill>
                  <a:latin typeface="Calibri" pitchFamily="34" charset="0"/>
                </a:rPr>
                <a:t>Heap </a:t>
              </a:r>
              <a:r>
                <a:rPr lang="en-GB" sz="1800" b="1" dirty="0" smtClean="0">
                  <a:solidFill>
                    <a:schemeClr val="bg1"/>
                  </a:solidFill>
                  <a:latin typeface="Calibri" pitchFamily="34" charset="0"/>
                </a:rPr>
                <a:t>(</a:t>
              </a:r>
              <a:r>
                <a:rPr lang="en-GB" sz="1800" b="1" dirty="0">
                  <a:solidFill>
                    <a:schemeClr val="bg1"/>
                  </a:solidFill>
                  <a:latin typeface="Calibri" pitchFamily="34" charset="0"/>
                </a:rPr>
                <a:t>via </a:t>
              </a:r>
              <a:r>
                <a:rPr lang="en-GB" sz="1800" b="1" dirty="0" err="1">
                  <a:solidFill>
                    <a:schemeClr val="bg1"/>
                  </a:solidFill>
                  <a:latin typeface="Courier New" pitchFamily="49" charset="0"/>
                </a:rPr>
                <a:t>malloc</a:t>
              </a:r>
              <a:r>
                <a:rPr lang="en-GB" sz="1800" b="1" dirty="0">
                  <a:solidFill>
                    <a:schemeClr val="bg1"/>
                  </a:solidFill>
                  <a:latin typeface="Calibri" pitchFamily="34" charset="0"/>
                </a:rPr>
                <a:t>)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89412" y="5743575"/>
              <a:ext cx="3200400" cy="396875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P</a:t>
              </a:r>
              <a:r>
                <a:rPr lang="en-GB" sz="1800" b="1" dirty="0" smtClean="0">
                  <a:latin typeface="Calibri" pitchFamily="34" charset="0"/>
                </a:rPr>
                <a:t>rogram </a:t>
              </a:r>
              <a:r>
                <a:rPr lang="en-GB" sz="1800" b="1" dirty="0">
                  <a:latin typeface="Calibri" pitchFamily="34" charset="0"/>
                </a:rPr>
                <a:t>text (</a:t>
              </a:r>
              <a:r>
                <a:rPr lang="en-GB" sz="1800" b="1" dirty="0">
                  <a:latin typeface="Courier New"/>
                  <a:cs typeface="Courier New"/>
                </a:rPr>
                <a:t>.text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89412" y="5362575"/>
              <a:ext cx="3200400" cy="396875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I</a:t>
              </a:r>
              <a:r>
                <a:rPr lang="en-GB" sz="1800" b="1" dirty="0" smtClean="0">
                  <a:latin typeface="Calibri" pitchFamily="34" charset="0"/>
                </a:rPr>
                <a:t>nitialized </a:t>
              </a:r>
              <a:r>
                <a:rPr lang="en-GB" sz="1800" b="1" dirty="0">
                  <a:latin typeface="Calibri" pitchFamily="34" charset="0"/>
                </a:rPr>
                <a:t>data (</a:t>
              </a:r>
              <a:r>
                <a:rPr lang="en-GB" sz="1800" b="1" dirty="0">
                  <a:latin typeface="Courier New"/>
                  <a:cs typeface="Courier New"/>
                </a:rPr>
                <a:t>.data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189412" y="4981575"/>
              <a:ext cx="3200400" cy="396875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U</a:t>
              </a:r>
              <a:r>
                <a:rPr lang="en-GB" sz="1800" b="1" dirty="0" smtClean="0">
                  <a:latin typeface="Calibri" pitchFamily="34" charset="0"/>
                </a:rPr>
                <a:t>ninitialized </a:t>
              </a:r>
              <a:r>
                <a:rPr lang="en-GB" sz="1800" b="1" dirty="0">
                  <a:latin typeface="Calibri" pitchFamily="34" charset="0"/>
                </a:rPr>
                <a:t>data (.</a:t>
              </a:r>
              <a:r>
                <a:rPr lang="en-GB" sz="1800" b="1" dirty="0" err="1">
                  <a:latin typeface="Courier New"/>
                  <a:cs typeface="Courier New"/>
                </a:rPr>
                <a:t>bss</a:t>
              </a:r>
              <a:r>
                <a:rPr lang="en-GB" sz="1800" b="1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189412" y="3413820"/>
              <a:ext cx="3200400" cy="334962"/>
            </a:xfrm>
            <a:prstGeom prst="rect">
              <a:avLst/>
            </a:prstGeom>
            <a:solidFill>
              <a:schemeClr val="bg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latin typeface="Calibri" pitchFamily="34" charset="0"/>
                </a:rPr>
                <a:t>User s</a:t>
              </a:r>
              <a:r>
                <a:rPr lang="en-GB" sz="1800" b="1" dirty="0" smtClean="0">
                  <a:latin typeface="Calibri" pitchFamily="34" charset="0"/>
                </a:rPr>
                <a:t>tack</a:t>
              </a:r>
              <a:endParaRPr lang="en-GB" sz="1800" b="1" dirty="0">
                <a:latin typeface="Calibri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189412" y="6124575"/>
              <a:ext cx="3200400" cy="396875"/>
            </a:xfrm>
            <a:prstGeom prst="rect">
              <a:avLst/>
            </a:prstGeom>
            <a:solidFill>
              <a:srgbClr val="C0C0C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886200" y="6339601"/>
              <a:ext cx="298778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0</a:t>
              </a:r>
            </a:p>
          </p:txBody>
        </p: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7397160" y="4025900"/>
              <a:ext cx="1800227" cy="698500"/>
              <a:chOff x="4175" y="2483"/>
              <a:chExt cx="1134" cy="440"/>
            </a:xfrm>
          </p:grpSpPr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4409" y="2483"/>
                <a:ext cx="900" cy="44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dirty="0" smtClean="0">
                    <a:latin typeface="Calibri" pitchFamily="34" charset="0"/>
                  </a:rPr>
                  <a:t>Top of heap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dirty="0" smtClean="0">
                    <a:latin typeface="Calibri" pitchFamily="34" charset="0"/>
                  </a:rPr>
                  <a:t> (</a:t>
                </a:r>
                <a:r>
                  <a:rPr lang="en-GB" sz="2000" b="1" dirty="0" err="1" smtClean="0">
                    <a:latin typeface="Courier New"/>
                    <a:cs typeface="Courier New"/>
                  </a:rPr>
                  <a:t>brk</a:t>
                </a:r>
                <a:r>
                  <a:rPr lang="en-GB" sz="2000" b="1" dirty="0" smtClean="0">
                    <a:latin typeface="Courier New"/>
                    <a:cs typeface="Courier New"/>
                  </a:rPr>
                  <a:t> </a:t>
                </a:r>
                <a:r>
                  <a:rPr lang="en-GB" sz="2000" b="1" dirty="0" err="1" smtClean="0">
                    <a:latin typeface="Calibri" pitchFamily="34" charset="0"/>
                  </a:rPr>
                  <a:t>ptr</a:t>
                </a:r>
                <a:r>
                  <a:rPr lang="en-GB" sz="2000" b="1" dirty="0" smtClean="0">
                    <a:latin typeface="Calibri" pitchFamily="34" charset="0"/>
                  </a:rPr>
                  <a:t>)</a:t>
                </a:r>
                <a:endParaRPr lang="en-GB" sz="2000" b="1" dirty="0">
                  <a:latin typeface="Calibri" pitchFamily="34" charset="0"/>
                </a:endParaRPr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 flipH="1">
                <a:off x="4175" y="2716"/>
                <a:ext cx="242" cy="1"/>
              </a:xfrm>
              <a:prstGeom prst="line">
                <a:avLst/>
              </a:prstGeom>
              <a:noFill/>
              <a:ln w="2556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 bwMode="auto">
            <a:xfrm>
              <a:off x="6248400" y="3755589"/>
              <a:ext cx="533400" cy="43541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 flipV="1">
              <a:off x="4953000" y="3907989"/>
              <a:ext cx="533400" cy="43541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94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Malloc in a nutshell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i="1" dirty="0" smtClean="0"/>
              <a:t>malloc</a:t>
            </a:r>
            <a:r>
              <a:rPr lang="is-IS" dirty="0" smtClean="0"/>
              <a:t> returns a pointer to available space on heap</a:t>
            </a:r>
          </a:p>
          <a:p>
            <a:pPr lvl="2"/>
            <a:endParaRPr lang="is-IS" i="1" dirty="0" smtClean="0"/>
          </a:p>
          <a:p>
            <a:r>
              <a:rPr lang="is-IS" i="1" dirty="0" smtClean="0"/>
              <a:t>free</a:t>
            </a:r>
            <a:r>
              <a:rPr lang="is-IS" dirty="0" smtClean="0"/>
              <a:t> of that pointer marks it as available</a:t>
            </a:r>
          </a:p>
          <a:p>
            <a:pPr lvl="1"/>
            <a:r>
              <a:rPr lang="is-IS" dirty="0" smtClean="0"/>
              <a:t>But how do we know chunk sizes?</a:t>
            </a:r>
            <a:endParaRPr lang="is-I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511425" y="3429000"/>
            <a:ext cx="5181600" cy="304800"/>
            <a:chOff x="2511425" y="3429000"/>
            <a:chExt cx="5181600" cy="304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114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162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210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258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306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354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402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6450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9498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594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8642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1690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738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7786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834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388225" y="3429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254625" y="3429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56096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d</a:t>
              </a:r>
              <a:r>
                <a:rPr lang="en-GB" sz="1600" b="1" dirty="0" smtClean="0">
                  <a:latin typeface="Calibri" pitchFamily="34" charset="0"/>
                </a:rPr>
                <a:t>ata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" y="3962400"/>
            <a:ext cx="6778625" cy="1371601"/>
            <a:chOff x="609600" y="3962400"/>
            <a:chExt cx="6778625" cy="137160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09600" y="4563762"/>
              <a:ext cx="1909795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p0 = malloc(4)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5410200" y="3962400"/>
              <a:ext cx="4254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p0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4572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4572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4572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4572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4572000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4572000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4572000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4572000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45720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6778625" y="4394886"/>
              <a:ext cx="1588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113" y="4267200"/>
              <a:ext cx="1588" cy="304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5254625" y="4572000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5254625" y="4394886"/>
              <a:ext cx="1588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63" name="Straight Arrow Connector 62"/>
            <p:cNvCxnSpPr>
              <a:stCxn id="58" idx="0"/>
              <a:endCxn id="61" idx="2"/>
            </p:cNvCxnSpPr>
            <p:nvPr/>
          </p:nvCxnSpPr>
          <p:spPr bwMode="auto">
            <a:xfrm rot="16200000" flipV="1">
              <a:off x="5179695" y="5104130"/>
              <a:ext cx="457200" cy="253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59" idx="0"/>
              <a:endCxn id="32" idx="2"/>
            </p:cNvCxnSpPr>
            <p:nvPr/>
          </p:nvCxnSpPr>
          <p:spPr bwMode="auto">
            <a:xfrm rot="16200000" flipV="1">
              <a:off x="5801772" y="4786853"/>
              <a:ext cx="457200" cy="6370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59" idx="0"/>
              <a:endCxn id="33" idx="2"/>
            </p:cNvCxnSpPr>
            <p:nvPr/>
          </p:nvCxnSpPr>
          <p:spPr bwMode="auto">
            <a:xfrm rot="16200000" flipV="1">
              <a:off x="5954172" y="4939253"/>
              <a:ext cx="457200" cy="3322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>
              <a:stCxn id="59" idx="0"/>
              <a:endCxn id="34" idx="2"/>
            </p:cNvCxnSpPr>
            <p:nvPr/>
          </p:nvCxnSpPr>
          <p:spPr bwMode="auto">
            <a:xfrm rot="16200000" flipV="1">
              <a:off x="6106572" y="5091653"/>
              <a:ext cx="457200" cy="274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59" idx="0"/>
              <a:endCxn id="35" idx="2"/>
            </p:cNvCxnSpPr>
            <p:nvPr/>
          </p:nvCxnSpPr>
          <p:spPr bwMode="auto">
            <a:xfrm rot="5400000" flipH="1" flipV="1">
              <a:off x="6258971" y="4966747"/>
              <a:ext cx="457200" cy="27730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80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Malloc – under the covers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Efficient allocation</a:t>
            </a:r>
          </a:p>
          <a:p>
            <a:pPr lvl="1"/>
            <a:r>
              <a:rPr lang="is-IS" dirty="0" smtClean="0"/>
              <a:t>May have tons of free chunks all over the place</a:t>
            </a:r>
          </a:p>
          <a:p>
            <a:pPr lvl="1"/>
            <a:r>
              <a:rPr lang="is-IS" dirty="0" smtClean="0"/>
              <a:t>Need to be efficiently able to find one of a given size</a:t>
            </a:r>
          </a:p>
          <a:p>
            <a:r>
              <a:rPr lang="is-IS" dirty="0" smtClean="0">
                <a:solidFill>
                  <a:srgbClr val="7030A0"/>
                </a:solidFill>
              </a:rPr>
              <a:t>Solution:</a:t>
            </a:r>
            <a:r>
              <a:rPr lang="is-IS" dirty="0" smtClean="0"/>
              <a:t> Maintain lists of free blocks of given size</a:t>
            </a:r>
          </a:p>
          <a:p>
            <a:endParaRPr lang="is-I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81365" y="439316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81365" y="4774168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952965" y="439316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79777" y="6298168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965" y="629816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07052" y="439316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07052" y="5536168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278652" y="439316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905464" y="6298168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278652" y="629816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907052" y="4774168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07052" y="5155168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5663" y="395716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block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40452" y="3935968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981200" y="3175000"/>
            <a:ext cx="5201768" cy="635000"/>
            <a:chOff x="1981200" y="3175000"/>
            <a:chExt cx="5201768" cy="63500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9812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2860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28956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2004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35052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38100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1148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4196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0292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53340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56388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59436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62484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65532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858000" y="3505200"/>
              <a:ext cx="32496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4724400" y="3505200"/>
              <a:ext cx="32496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438400" y="3175000"/>
              <a:ext cx="2599744" cy="482600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912" y="16"/>
                </a:cxn>
                <a:cxn ang="0">
                  <a:pos x="1536" y="208"/>
                </a:cxn>
              </a:cxnLst>
              <a:rect l="0" t="0" r="r" b="b"/>
              <a:pathLst>
                <a:path w="1536" h="304">
                  <a:moveTo>
                    <a:pt x="0" y="304"/>
                  </a:moveTo>
                  <a:cubicBezTo>
                    <a:pt x="328" y="167"/>
                    <a:pt x="656" y="31"/>
                    <a:pt x="912" y="16"/>
                  </a:cubicBezTo>
                  <a:cubicBezTo>
                    <a:pt x="1167" y="0"/>
                    <a:pt x="1351" y="104"/>
                    <a:pt x="1536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0" y="4418999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265113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/>
              <a:t>Malloc</a:t>
            </a:r>
            <a:r>
              <a:rPr lang="en-GB" dirty="0" smtClean="0"/>
              <a:t> -- Explicit </a:t>
            </a:r>
            <a:r>
              <a:rPr lang="en-GB" dirty="0"/>
              <a:t>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2132013" y="1981200"/>
            <a:ext cx="4344987" cy="304800"/>
            <a:chOff x="2132013" y="1981200"/>
            <a:chExt cx="4344987" cy="304800"/>
          </a:xfrm>
        </p:grpSpPr>
        <p:sp>
          <p:nvSpPr>
            <p:cNvPr id="6145" name="Line 1"/>
            <p:cNvSpPr>
              <a:spLocks noChangeShapeType="1"/>
            </p:cNvSpPr>
            <p:nvPr/>
          </p:nvSpPr>
          <p:spPr bwMode="auto">
            <a:xfrm>
              <a:off x="3276600" y="2057399"/>
              <a:ext cx="457200" cy="0"/>
            </a:xfrm>
            <a:prstGeom prst="line">
              <a:avLst/>
            </a:prstGeom>
            <a:noFill/>
            <a:ln w="2556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>
              <a:off x="4572000" y="2057399"/>
              <a:ext cx="381000" cy="0"/>
            </a:xfrm>
            <a:prstGeom prst="line">
              <a:avLst/>
            </a:prstGeom>
            <a:noFill/>
            <a:ln w="2556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6096000" y="2057399"/>
              <a:ext cx="381000" cy="0"/>
            </a:xfrm>
            <a:prstGeom prst="line">
              <a:avLst/>
            </a:prstGeom>
            <a:noFill/>
            <a:ln w="2556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438400" y="1981200"/>
              <a:ext cx="838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3733800" y="1981200"/>
              <a:ext cx="838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4953000" y="1981200"/>
              <a:ext cx="1143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4570413" y="2209800"/>
              <a:ext cx="384175" cy="1587"/>
            </a:xfrm>
            <a:prstGeom prst="line">
              <a:avLst/>
            </a:prstGeom>
            <a:noFill/>
            <a:ln w="2556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H="1">
              <a:off x="3275013" y="2209800"/>
              <a:ext cx="460375" cy="1587"/>
            </a:xfrm>
            <a:prstGeom prst="line">
              <a:avLst/>
            </a:prstGeom>
            <a:noFill/>
            <a:ln w="2556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H="1">
              <a:off x="2132013" y="2209800"/>
              <a:ext cx="307975" cy="1587"/>
            </a:xfrm>
            <a:prstGeom prst="line">
              <a:avLst/>
            </a:prstGeom>
            <a:noFill/>
            <a:ln w="2556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62400"/>
            <a:ext cx="76390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0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Malloc -- coalescing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Malloc() breaks big blocks into small chunks</a:t>
            </a:r>
          </a:p>
          <a:p>
            <a:pPr lvl="1"/>
            <a:r>
              <a:rPr lang="is-IS" dirty="0" smtClean="0"/>
              <a:t>But how do we get big blocks back</a:t>
            </a:r>
            <a:r>
              <a:rPr lang="is-IS" dirty="0"/>
              <a:t> </a:t>
            </a:r>
            <a:r>
              <a:rPr lang="is-IS" dirty="0" smtClean="0"/>
              <a:t>when freed?</a:t>
            </a:r>
          </a:p>
          <a:p>
            <a:endParaRPr lang="is-IS" dirty="0" smtClean="0">
              <a:solidFill>
                <a:srgbClr val="7030A0"/>
              </a:solidFill>
            </a:endParaRPr>
          </a:p>
          <a:p>
            <a:r>
              <a:rPr lang="is-IS" dirty="0" smtClean="0">
                <a:solidFill>
                  <a:srgbClr val="7030A0"/>
                </a:solidFill>
              </a:rPr>
              <a:t>Solution:</a:t>
            </a:r>
            <a:r>
              <a:rPr lang="is-IS" dirty="0" smtClean="0"/>
              <a:t> immediate coalescing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r>
              <a:rPr lang="is-IS" dirty="0" smtClean="0"/>
              <a:t>We coalesce both directions (using boundary tags)</a:t>
            </a:r>
            <a:endParaRPr lang="is-I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999040" y="4450599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978402" y="4725988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2865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5913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8961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2009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505702" y="5257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810502" y="5257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115302" y="5257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420102" y="5257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553702" y="5257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858502" y="5257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3658102" y="5020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2438902" y="5020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286502" y="4030362"/>
            <a:ext cx="4876800" cy="947481"/>
            <a:chOff x="2286502" y="4030362"/>
            <a:chExt cx="4876800" cy="94748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05702" y="4267200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10502" y="4267200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15302" y="4267200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20102" y="4267200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029702" y="4267200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334502" y="4267200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639302" y="4267200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9441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2489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53702" y="42672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858502" y="42672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24902" y="4267200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58102" y="40303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954529" y="4260850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801102" y="4030362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096502" y="4106562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726490" y="4648200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4877302" y="4570413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2865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5913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8961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200902" y="42672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438902" y="40303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297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3345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6393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441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2489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724902" y="5257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954529" y="525145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4801102" y="5020962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468102" y="4389276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50" name="Straight Arrow Connector 49"/>
          <p:cNvCxnSpPr>
            <a:stCxn id="49" idx="1"/>
            <a:endCxn id="47" idx="0"/>
          </p:cNvCxnSpPr>
          <p:nvPr/>
        </p:nvCxnSpPr>
        <p:spPr bwMode="auto">
          <a:xfrm rot="10800000" flipV="1">
            <a:off x="6097506" y="4743218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9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TOOR</Template>
  <TotalTime>44368</TotalTime>
  <Words>2058</Words>
  <Application>Microsoft Office PowerPoint</Application>
  <PresentationFormat>On-screen Show (4:3)</PresentationFormat>
  <Paragraphs>497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Arial</vt:lpstr>
      <vt:lpstr>Arial Narrow</vt:lpstr>
      <vt:lpstr>Calibri</vt:lpstr>
      <vt:lpstr>Corbel</vt:lpstr>
      <vt:lpstr>Courier New</vt:lpstr>
      <vt:lpstr>Helvetica</vt:lpstr>
      <vt:lpstr>msgothic</vt:lpstr>
      <vt:lpstr>Times New Roman</vt:lpstr>
      <vt:lpstr>Wingdings</vt:lpstr>
      <vt:lpstr>Wingdings 2</vt:lpstr>
      <vt:lpstr>Wingdings 3</vt:lpstr>
      <vt:lpstr>TOOR</vt:lpstr>
      <vt:lpstr>Abusing the heap</vt:lpstr>
      <vt:lpstr>Today</vt:lpstr>
      <vt:lpstr>Static buffer overflows</vt:lpstr>
      <vt:lpstr>Static buffer overflows</vt:lpstr>
      <vt:lpstr>Dynamic buffer overflows</vt:lpstr>
      <vt:lpstr>Malloc in a nutshell</vt:lpstr>
      <vt:lpstr>Malloc – under the covers</vt:lpstr>
      <vt:lpstr>Malloc -- Explicit Free Lists</vt:lpstr>
      <vt:lpstr>Malloc -- coalescing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Malloc implementations - GNU/Linux</vt:lpstr>
      <vt:lpstr>Malloc implementation</vt:lpstr>
      <vt:lpstr>The situation</vt:lpstr>
      <vt:lpstr>The situation</vt:lpstr>
      <vt:lpstr>Malloc implementation</vt:lpstr>
      <vt:lpstr>Exploiting malloc</vt:lpstr>
      <vt:lpstr>Typical exploit</vt:lpstr>
      <vt:lpstr>Double-free vulnerabilities</vt:lpstr>
      <vt:lpstr>Summary</vt:lpstr>
      <vt:lpstr>Asterisk phones (2012) – Where‘s the bug?</vt:lpstr>
      <vt:lpstr>Sendmail – Where‘s the bug?</vt:lpstr>
      <vt:lpstr>Sudo – Where‘s the bug?</vt:lpstr>
      <vt:lpstr>OpenSSH – Where‘s the bug?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ymir</cp:lastModifiedBy>
  <cp:revision>415</cp:revision>
  <cp:lastPrinted>1999-09-20T15:19:18Z</cp:lastPrinted>
  <dcterms:created xsi:type="dcterms:W3CDTF">2011-01-05T22:39:44Z</dcterms:created>
  <dcterms:modified xsi:type="dcterms:W3CDTF">2016-10-12T01:03:46Z</dcterms:modified>
</cp:coreProperties>
</file>