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74" r:id="rId2"/>
  </p:sldMasterIdLst>
  <p:notesMasterIdLst>
    <p:notesMasterId r:id="rId41"/>
  </p:notesMasterIdLst>
  <p:handoutMasterIdLst>
    <p:handoutMasterId r:id="rId42"/>
  </p:handoutMasterIdLst>
  <p:sldIdLst>
    <p:sldId id="1056" r:id="rId3"/>
    <p:sldId id="1116" r:id="rId4"/>
    <p:sldId id="1089" r:id="rId5"/>
    <p:sldId id="1092" r:id="rId6"/>
    <p:sldId id="1093" r:id="rId7"/>
    <p:sldId id="1101" r:id="rId8"/>
    <p:sldId id="1102" r:id="rId9"/>
    <p:sldId id="1103" r:id="rId10"/>
    <p:sldId id="1104" r:id="rId11"/>
    <p:sldId id="1105" r:id="rId12"/>
    <p:sldId id="1106" r:id="rId13"/>
    <p:sldId id="1107" r:id="rId14"/>
    <p:sldId id="1091" r:id="rId15"/>
    <p:sldId id="1094" r:id="rId16"/>
    <p:sldId id="1096" r:id="rId17"/>
    <p:sldId id="1095" r:id="rId18"/>
    <p:sldId id="1098" r:id="rId19"/>
    <p:sldId id="1099" r:id="rId20"/>
    <p:sldId id="1100" r:id="rId21"/>
    <p:sldId id="1111" r:id="rId22"/>
    <p:sldId id="1108" r:id="rId23"/>
    <p:sldId id="1090" r:id="rId24"/>
    <p:sldId id="1117" r:id="rId25"/>
    <p:sldId id="1114" r:id="rId26"/>
    <p:sldId id="1109" r:id="rId27"/>
    <p:sldId id="1112" r:id="rId28"/>
    <p:sldId id="1113" r:id="rId29"/>
    <p:sldId id="1110" r:id="rId30"/>
    <p:sldId id="1115" r:id="rId31"/>
    <p:sldId id="1080" r:id="rId32"/>
    <p:sldId id="1118" r:id="rId33"/>
    <p:sldId id="1119" r:id="rId34"/>
    <p:sldId id="1120" r:id="rId35"/>
    <p:sldId id="1121" r:id="rId36"/>
    <p:sldId id="1122" r:id="rId37"/>
    <p:sldId id="1123" r:id="rId38"/>
    <p:sldId id="1124" r:id="rId39"/>
    <p:sldId id="1084" r:id="rId40"/>
  </p:sldIdLst>
  <p:sldSz cx="9144000" cy="6858000" type="screen4x3"/>
  <p:notesSz cx="7302500" cy="9586913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AB3CF0"/>
    <a:srgbClr val="FF9999"/>
    <a:srgbClr val="D5F1CF"/>
    <a:srgbClr val="FFFFCC"/>
    <a:srgbClr val="F6F5BD"/>
    <a:srgbClr val="CDF1C5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04" autoAdjust="0"/>
    <p:restoredTop sz="94649" autoAdjust="0"/>
  </p:normalViewPr>
  <p:slideViewPr>
    <p:cSldViewPr snapToObjects="1">
      <p:cViewPr varScale="1">
        <p:scale>
          <a:sx n="74" d="100"/>
          <a:sy n="74" d="100"/>
        </p:scale>
        <p:origin x="642" y="72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26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B684A-2ABE-431A-9FEA-5385B0EB57D3}" type="doc">
      <dgm:prSet loTypeId="urn:microsoft.com/office/officeart/2005/8/layout/default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is-IS"/>
        </a:p>
      </dgm:t>
    </dgm:pt>
    <dgm:pt modelId="{30918BCF-20F2-434E-8678-637C4FE70DDB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s-IS" sz="4400" dirty="0" smtClean="0"/>
            <a:t>Can write to an arbitrary memory address!</a:t>
          </a:r>
          <a:endParaRPr lang="is-IS" sz="4400" dirty="0"/>
        </a:p>
      </dgm:t>
    </dgm:pt>
    <dgm:pt modelId="{61E5FE6D-51EE-44D0-B41D-2BA9C0711A8B}" type="parTrans" cxnId="{A5003D39-7313-4A37-A69D-205961D42620}">
      <dgm:prSet/>
      <dgm:spPr/>
      <dgm:t>
        <a:bodyPr/>
        <a:lstStyle/>
        <a:p>
          <a:endParaRPr lang="is-IS"/>
        </a:p>
      </dgm:t>
    </dgm:pt>
    <dgm:pt modelId="{967BB827-453C-41B7-9486-CBE27A342F8E}" type="sibTrans" cxnId="{A5003D39-7313-4A37-A69D-205961D42620}">
      <dgm:prSet/>
      <dgm:spPr/>
      <dgm:t>
        <a:bodyPr/>
        <a:lstStyle/>
        <a:p>
          <a:endParaRPr lang="is-IS"/>
        </a:p>
      </dgm:t>
    </dgm:pt>
    <dgm:pt modelId="{071A7C50-752F-438F-8CFE-E5B1C6830B46}" type="pres">
      <dgm:prSet presAssocID="{6E1B684A-2ABE-431A-9FEA-5385B0EB57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s-IS"/>
        </a:p>
      </dgm:t>
    </dgm:pt>
    <dgm:pt modelId="{F6F636DF-5714-4FBF-AE57-27B19F8328D2}" type="pres">
      <dgm:prSet presAssocID="{30918BCF-20F2-434E-8678-637C4FE70DDB}" presName="node" presStyleLbl="node1" presStyleIdx="0" presStyleCnt="1" custScaleX="100000" custScaleY="82686">
        <dgm:presLayoutVars>
          <dgm:bulletEnabled val="1"/>
        </dgm:presLayoutVars>
      </dgm:prSet>
      <dgm:spPr/>
      <dgm:t>
        <a:bodyPr/>
        <a:lstStyle/>
        <a:p>
          <a:endParaRPr lang="is-IS"/>
        </a:p>
      </dgm:t>
    </dgm:pt>
  </dgm:ptLst>
  <dgm:cxnLst>
    <dgm:cxn modelId="{774A6268-9496-404F-B754-44D77FCE6A41}" type="presOf" srcId="{30918BCF-20F2-434E-8678-637C4FE70DDB}" destId="{F6F636DF-5714-4FBF-AE57-27B19F8328D2}" srcOrd="0" destOrd="0" presId="urn:microsoft.com/office/officeart/2005/8/layout/default"/>
    <dgm:cxn modelId="{F2BC68F8-D85D-4543-A40F-8E8649A52BF8}" type="presOf" srcId="{6E1B684A-2ABE-431A-9FEA-5385B0EB57D3}" destId="{071A7C50-752F-438F-8CFE-E5B1C6830B46}" srcOrd="0" destOrd="0" presId="urn:microsoft.com/office/officeart/2005/8/layout/default"/>
    <dgm:cxn modelId="{A5003D39-7313-4A37-A69D-205961D42620}" srcId="{6E1B684A-2ABE-431A-9FEA-5385B0EB57D3}" destId="{30918BCF-20F2-434E-8678-637C4FE70DDB}" srcOrd="0" destOrd="0" parTransId="{61E5FE6D-51EE-44D0-B41D-2BA9C0711A8B}" sibTransId="{967BB827-453C-41B7-9486-CBE27A342F8E}"/>
    <dgm:cxn modelId="{6910541C-DC47-4604-B90E-6623061A84C9}" type="presParOf" srcId="{071A7C50-752F-438F-8CFE-E5B1C6830B46}" destId="{F6F636DF-5714-4FBF-AE57-27B19F8328D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636DF-5714-4FBF-AE57-27B19F8328D2}">
      <dsp:nvSpPr>
        <dsp:cNvPr id="0" name=""/>
        <dsp:cNvSpPr/>
      </dsp:nvSpPr>
      <dsp:spPr>
        <a:xfrm>
          <a:off x="0" y="435002"/>
          <a:ext cx="6438000" cy="3193994"/>
        </a:xfrm>
        <a:prstGeom prst="rect">
          <a:avLst/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sz="4400" kern="1200" dirty="0" smtClean="0"/>
            <a:t>Can write to an arbitrary memory address!</a:t>
          </a:r>
          <a:endParaRPr lang="is-IS" sz="4400" kern="1200" dirty="0"/>
        </a:p>
      </dsp:txBody>
      <dsp:txXfrm>
        <a:off x="0" y="435002"/>
        <a:ext cx="6438000" cy="3193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50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4388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16832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Corbe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504398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pic>
        <p:nvPicPr>
          <p:cNvPr id="2052" name="Picture 4" descr="http://www.google.is/url?source=imglanding&amp;ct=img&amp;q=http://images.mylot.com/userImages/images/postphotos/1364942.jpg&amp;sa=X&amp;ei=PJmRT6ebArTa4QTY2ujHBA&amp;ved=0CAoQ8wc&amp;usg=AFQjCNGPcez20GoZ2Rm79w8PKcWP7YQA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3528392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/>
              <a:pPr/>
              <a:t>17.5.2016</a:t>
            </a:fld>
            <a:endParaRPr lang="is-I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/>
              <a:pPr/>
              <a:t>‹#›</a:t>
            </a:fld>
            <a:endParaRPr lang="is-I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/>
              <a:pPr/>
              <a:t>17.5.2016</a:t>
            </a:fld>
            <a:endParaRPr lang="is-I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/>
              <a:pPr/>
              <a:t>‹#›</a:t>
            </a:fld>
            <a:endParaRPr lang="is-I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50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4388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16832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Corbe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504398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2" name="Picture 4" descr="http://www.google.is/url?source=imglanding&amp;ct=img&amp;q=http://images.mylot.com/userImages/images/postphotos/1364942.jpg&amp;sa=X&amp;ei=PJmRT6ebArTa4QTY2ujHBA&amp;ved=0CAoQ8wc&amp;usg=AFQjCNGPcez20GoZ2Rm79w8PKcWP7YQA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3528392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3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97288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43221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  <a:latin typeface="Corbe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>
                <a:solidFill>
                  <a:prstClr val="white"/>
                </a:solidFill>
              </a:rPr>
              <a:pPr/>
              <a:t>17.5.2016</a:t>
            </a:fld>
            <a:endParaRPr lang="is-I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>
                <a:solidFill>
                  <a:prstClr val="white"/>
                </a:solidFill>
              </a:rPr>
              <a:pPr/>
              <a:t>‹#›</a:t>
            </a:fld>
            <a:endParaRPr lang="is-I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66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>
                <a:latin typeface="Corbel" pitchFamily="34" charset="0"/>
              </a:defRPr>
            </a:lvl1pPr>
            <a:lvl2pPr>
              <a:defRPr sz="2400">
                <a:latin typeface="Corbel" pitchFamily="34" charset="0"/>
              </a:defRPr>
            </a:lvl2pPr>
            <a:lvl3pPr>
              <a:defRPr sz="2000">
                <a:latin typeface="Corbel" pitchFamily="34" charset="0"/>
              </a:defRPr>
            </a:lvl3pPr>
            <a:lvl4pPr>
              <a:defRPr sz="1800">
                <a:latin typeface="Corbel" pitchFamily="34" charset="0"/>
              </a:defRPr>
            </a:lvl4pPr>
            <a:lvl5pPr>
              <a:defRPr sz="1800">
                <a:latin typeface="Corbe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>
                <a:latin typeface="Corbel" pitchFamily="34" charset="0"/>
              </a:defRPr>
            </a:lvl1pPr>
            <a:lvl2pPr>
              <a:defRPr sz="2400">
                <a:latin typeface="Corbel" pitchFamily="34" charset="0"/>
              </a:defRPr>
            </a:lvl2pPr>
            <a:lvl3pPr>
              <a:defRPr sz="2000">
                <a:latin typeface="Corbel" pitchFamily="34" charset="0"/>
              </a:defRPr>
            </a:lvl3pPr>
            <a:lvl4pPr>
              <a:defRPr sz="1800">
                <a:latin typeface="Corbel" pitchFamily="34" charset="0"/>
              </a:defRPr>
            </a:lvl4pPr>
            <a:lvl5pPr>
              <a:defRPr sz="1800">
                <a:latin typeface="Corbe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>
                <a:solidFill>
                  <a:prstClr val="black"/>
                </a:solidFill>
              </a:rPr>
              <a:pPr/>
              <a:t>17.5.2016</a:t>
            </a:fld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>
                <a:solidFill>
                  <a:prstClr val="black"/>
                </a:solidFill>
              </a:rPr>
              <a:pPr/>
              <a:t>‹#›</a:t>
            </a:fld>
            <a:endParaRPr lang="is-I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0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>
                <a:latin typeface="Corbe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>
                <a:latin typeface="Corbel" pitchFamily="34" charset="0"/>
              </a:defRPr>
            </a:lvl1pPr>
            <a:lvl2pPr>
              <a:defRPr sz="2000">
                <a:latin typeface="Corbel" pitchFamily="34" charset="0"/>
              </a:defRPr>
            </a:lvl2pPr>
            <a:lvl3pPr>
              <a:defRPr sz="1800">
                <a:latin typeface="Corbel" pitchFamily="34" charset="0"/>
              </a:defRPr>
            </a:lvl3pPr>
            <a:lvl4pPr>
              <a:defRPr sz="1600">
                <a:latin typeface="Corbel" pitchFamily="34" charset="0"/>
              </a:defRPr>
            </a:lvl4pPr>
            <a:lvl5pPr>
              <a:defRPr sz="1600">
                <a:latin typeface="Corbe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>
                <a:latin typeface="Corbe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>
                <a:latin typeface="Corbel" pitchFamily="34" charset="0"/>
              </a:defRPr>
            </a:lvl1pPr>
            <a:lvl2pPr>
              <a:defRPr sz="2000">
                <a:latin typeface="Corbel" pitchFamily="34" charset="0"/>
              </a:defRPr>
            </a:lvl2pPr>
            <a:lvl3pPr>
              <a:defRPr sz="1800">
                <a:latin typeface="Corbel" pitchFamily="34" charset="0"/>
              </a:defRPr>
            </a:lvl3pPr>
            <a:lvl4pPr>
              <a:defRPr sz="1600">
                <a:latin typeface="Corbel" pitchFamily="34" charset="0"/>
              </a:defRPr>
            </a:lvl4pPr>
            <a:lvl5pPr>
              <a:defRPr sz="1600">
                <a:latin typeface="Corbe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>
                <a:solidFill>
                  <a:prstClr val="black"/>
                </a:solidFill>
              </a:rPr>
              <a:pPr/>
              <a:t>17.5.2016</a:t>
            </a:fld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>
                <a:solidFill>
                  <a:prstClr val="black"/>
                </a:solidFill>
              </a:rPr>
              <a:pPr/>
              <a:t>‹#›</a:t>
            </a:fld>
            <a:endParaRPr lang="is-I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7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>
                <a:solidFill>
                  <a:prstClr val="black"/>
                </a:solidFill>
              </a:rPr>
              <a:pPr/>
              <a:t>17.5.2016</a:t>
            </a:fld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>
                <a:solidFill>
                  <a:prstClr val="black"/>
                </a:solidFill>
              </a:rPr>
              <a:pPr/>
              <a:t>‹#›</a:t>
            </a:fld>
            <a:endParaRPr lang="is-I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93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>
                <a:solidFill>
                  <a:prstClr val="black"/>
                </a:solidFill>
              </a:rPr>
              <a:pPr/>
              <a:t>17.5.2016</a:t>
            </a:fld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>
                <a:solidFill>
                  <a:prstClr val="black"/>
                </a:solidFill>
              </a:rPr>
              <a:pPr/>
              <a:t>‹#›</a:t>
            </a:fld>
            <a:endParaRPr lang="is-I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4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>
                <a:latin typeface="Corbel" pitchFamily="34" charset="0"/>
              </a:defRPr>
            </a:lvl1pPr>
            <a:lvl2pPr>
              <a:defRPr sz="2800">
                <a:latin typeface="Corbel" pitchFamily="34" charset="0"/>
              </a:defRPr>
            </a:lvl2pPr>
            <a:lvl3pPr>
              <a:defRPr sz="2400">
                <a:latin typeface="Corbel" pitchFamily="34" charset="0"/>
              </a:defRPr>
            </a:lvl3pPr>
            <a:lvl4pPr>
              <a:defRPr sz="2000">
                <a:latin typeface="Corbel" pitchFamily="34" charset="0"/>
              </a:defRPr>
            </a:lvl4pPr>
            <a:lvl5pPr>
              <a:defRPr sz="2000">
                <a:latin typeface="Corbe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>
                <a:latin typeface="Corbe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>
                <a:solidFill>
                  <a:prstClr val="black"/>
                </a:solidFill>
              </a:rPr>
              <a:pPr/>
              <a:t>17.5.2016</a:t>
            </a:fld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>
                <a:solidFill>
                  <a:prstClr val="black"/>
                </a:solidFill>
              </a:rPr>
              <a:pPr/>
              <a:t>‹#›</a:t>
            </a:fld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5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97288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>
                <a:latin typeface="Corbe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>
                <a:latin typeface="Corbe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>
                <a:solidFill>
                  <a:prstClr val="black"/>
                </a:solidFill>
              </a:rPr>
              <a:pPr/>
              <a:t>17.5.2016</a:t>
            </a:fld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  <a:latin typeface="Corbel" pitchFamily="34" charset="0"/>
              </a:defRPr>
            </a:lvl1pPr>
          </a:lstStyle>
          <a:p>
            <a:endParaRPr lang="is-I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>
                <a:solidFill>
                  <a:prstClr val="black"/>
                </a:solidFill>
              </a:rPr>
              <a:pPr/>
              <a:t>‹#›</a:t>
            </a:fld>
            <a:endParaRPr lang="is-I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8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>
                <a:solidFill>
                  <a:prstClr val="black"/>
                </a:solidFill>
              </a:rPr>
              <a:pPr/>
              <a:t>17.5.2016</a:t>
            </a:fld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>
                <a:solidFill>
                  <a:prstClr val="black"/>
                </a:solidFill>
              </a:rPr>
              <a:pPr/>
              <a:t>‹#›</a:t>
            </a:fld>
            <a:endParaRPr lang="is-I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1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>
                <a:solidFill>
                  <a:prstClr val="black"/>
                </a:solidFill>
              </a:rPr>
              <a:pPr/>
              <a:t>17.5.2016</a:t>
            </a:fld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>
                <a:solidFill>
                  <a:prstClr val="black"/>
                </a:solidFill>
              </a:rPr>
              <a:pPr/>
              <a:t>‹#›</a:t>
            </a:fld>
            <a:endParaRPr lang="is-I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  <a:latin typeface="Corbe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/>
              <a:pPr/>
              <a:t>17.5.2016</a:t>
            </a:fld>
            <a:endParaRPr lang="is-I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/>
              <a:pPr/>
              <a:t>‹#›</a:t>
            </a:fld>
            <a:endParaRPr lang="is-I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>
                <a:latin typeface="Corbel" pitchFamily="34" charset="0"/>
              </a:defRPr>
            </a:lvl1pPr>
            <a:lvl2pPr>
              <a:defRPr sz="2400">
                <a:latin typeface="Corbel" pitchFamily="34" charset="0"/>
              </a:defRPr>
            </a:lvl2pPr>
            <a:lvl3pPr>
              <a:defRPr sz="2000">
                <a:latin typeface="Corbel" pitchFamily="34" charset="0"/>
              </a:defRPr>
            </a:lvl3pPr>
            <a:lvl4pPr>
              <a:defRPr sz="1800">
                <a:latin typeface="Corbel" pitchFamily="34" charset="0"/>
              </a:defRPr>
            </a:lvl4pPr>
            <a:lvl5pPr>
              <a:defRPr sz="1800">
                <a:latin typeface="Corbe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>
                <a:latin typeface="Corbel" pitchFamily="34" charset="0"/>
              </a:defRPr>
            </a:lvl1pPr>
            <a:lvl2pPr>
              <a:defRPr sz="2400">
                <a:latin typeface="Corbel" pitchFamily="34" charset="0"/>
              </a:defRPr>
            </a:lvl2pPr>
            <a:lvl3pPr>
              <a:defRPr sz="2000">
                <a:latin typeface="Corbel" pitchFamily="34" charset="0"/>
              </a:defRPr>
            </a:lvl3pPr>
            <a:lvl4pPr>
              <a:defRPr sz="1800">
                <a:latin typeface="Corbel" pitchFamily="34" charset="0"/>
              </a:defRPr>
            </a:lvl4pPr>
            <a:lvl5pPr>
              <a:defRPr sz="1800">
                <a:latin typeface="Corbe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/>
              <a:pPr/>
              <a:t>17.5.2016</a:t>
            </a:fld>
            <a:endParaRPr lang="is-I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/>
              <a:pPr/>
              <a:t>‹#›</a:t>
            </a:fld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>
                <a:latin typeface="Corbe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>
                <a:latin typeface="Corbel" pitchFamily="34" charset="0"/>
              </a:defRPr>
            </a:lvl1pPr>
            <a:lvl2pPr>
              <a:defRPr sz="2000">
                <a:latin typeface="Corbel" pitchFamily="34" charset="0"/>
              </a:defRPr>
            </a:lvl2pPr>
            <a:lvl3pPr>
              <a:defRPr sz="1800">
                <a:latin typeface="Corbel" pitchFamily="34" charset="0"/>
              </a:defRPr>
            </a:lvl3pPr>
            <a:lvl4pPr>
              <a:defRPr sz="1600">
                <a:latin typeface="Corbel" pitchFamily="34" charset="0"/>
              </a:defRPr>
            </a:lvl4pPr>
            <a:lvl5pPr>
              <a:defRPr sz="1600">
                <a:latin typeface="Corbe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>
                <a:latin typeface="Corbe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>
                <a:latin typeface="Corbel" pitchFamily="34" charset="0"/>
              </a:defRPr>
            </a:lvl1pPr>
            <a:lvl2pPr>
              <a:defRPr sz="2000">
                <a:latin typeface="Corbel" pitchFamily="34" charset="0"/>
              </a:defRPr>
            </a:lvl2pPr>
            <a:lvl3pPr>
              <a:defRPr sz="1800">
                <a:latin typeface="Corbel" pitchFamily="34" charset="0"/>
              </a:defRPr>
            </a:lvl3pPr>
            <a:lvl4pPr>
              <a:defRPr sz="1600">
                <a:latin typeface="Corbel" pitchFamily="34" charset="0"/>
              </a:defRPr>
            </a:lvl4pPr>
            <a:lvl5pPr>
              <a:defRPr sz="1600">
                <a:latin typeface="Corbe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/>
              <a:pPr/>
              <a:t>17.5.2016</a:t>
            </a:fld>
            <a:endParaRPr lang="is-I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/>
              <a:pPr/>
              <a:t>‹#›</a:t>
            </a:fld>
            <a:endParaRPr lang="is-I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/>
              <a:pPr/>
              <a:t>17.5.2016</a:t>
            </a:fld>
            <a:endParaRPr lang="is-I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/>
              <a:pPr/>
              <a:t>‹#›</a:t>
            </a:fld>
            <a:endParaRPr lang="is-I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/>
              <a:pPr/>
              <a:t>17.5.2016</a:t>
            </a:fld>
            <a:endParaRPr lang="is-I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/>
              <a:pPr/>
              <a:t>‹#›</a:t>
            </a:fld>
            <a:endParaRPr lang="is-I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>
                <a:latin typeface="Corbel" pitchFamily="34" charset="0"/>
              </a:defRPr>
            </a:lvl1pPr>
            <a:lvl2pPr>
              <a:defRPr sz="2800">
                <a:latin typeface="Corbel" pitchFamily="34" charset="0"/>
              </a:defRPr>
            </a:lvl2pPr>
            <a:lvl3pPr>
              <a:defRPr sz="2400">
                <a:latin typeface="Corbel" pitchFamily="34" charset="0"/>
              </a:defRPr>
            </a:lvl3pPr>
            <a:lvl4pPr>
              <a:defRPr sz="2000">
                <a:latin typeface="Corbel" pitchFamily="34" charset="0"/>
              </a:defRPr>
            </a:lvl4pPr>
            <a:lvl5pPr>
              <a:defRPr sz="2000">
                <a:latin typeface="Corbe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>
                <a:latin typeface="Corbe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/>
              <a:pPr/>
              <a:t>17.5.2016</a:t>
            </a:fld>
            <a:endParaRPr lang="is-I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/>
              <a:pPr/>
              <a:t>‹#›</a:t>
            </a:fld>
            <a:endParaRPr lang="is-I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>
                <a:latin typeface="Corbe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>
                <a:latin typeface="Corbe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>
                <a:latin typeface="Corbe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1DB8A938-B959-4303-8312-23A20987E89F}" type="datetimeFigureOut">
              <a:rPr lang="is-IS" smtClean="0"/>
              <a:pPr/>
              <a:t>17.5.2016</a:t>
            </a:fld>
            <a:endParaRPr lang="is-I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  <a:latin typeface="Corbel" pitchFamily="34" charset="0"/>
              </a:defRPr>
            </a:lvl1pPr>
          </a:lstStyle>
          <a:p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A57AB168-A076-4D9C-AE66-B59892CF8189}" type="slidenum">
              <a:rPr lang="is-IS" smtClean="0"/>
              <a:pPr/>
              <a:t>‹#›</a:t>
            </a:fld>
            <a:endParaRPr lang="is-I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20193" y="1052736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5273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latin typeface="Corbe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424936" cy="90033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268760"/>
            <a:ext cx="8424936" cy="54006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1" y="5814393"/>
            <a:ext cx="1043607" cy="104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://www.google.is/url?source=imglanding&amp;ct=img&amp;q=http://i1.ytimg.com/vi/X1Vec2YqyDE/hqdefault.jpg&amp;sa=X&amp;ei=x5iRT9_gHPSQ4gTXrKSnBA&amp;ved=0CAoQ8wc4GQ&amp;usg=AFQjCNHksbYFEYZ1Wi0If3E-18-0s4XkJw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7797" r="32243" b="25386"/>
          <a:stretch/>
        </p:blipFill>
        <p:spPr bwMode="auto">
          <a:xfrm>
            <a:off x="8190146" y="134714"/>
            <a:ext cx="864096" cy="7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839200" y="6611779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itchFamily="34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>
              <a:latin typeface="Corbe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Corbel" pitchFamily="34" charset="0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b="1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b="1" kern="1200">
          <a:solidFill>
            <a:srgbClr val="0070C0"/>
          </a:solidFill>
          <a:latin typeface="Corbel" pitchFamily="34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000" b="1" kern="1200">
          <a:solidFill>
            <a:srgbClr val="00B050"/>
          </a:solidFill>
          <a:latin typeface="Corbel" pitchFamily="34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800" b="1" kern="1200">
          <a:solidFill>
            <a:srgbClr val="7030A0"/>
          </a:solidFill>
          <a:latin typeface="Corbel" pitchFamily="34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800" kern="1200" smtClean="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20193" y="1052736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5273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424936" cy="90033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268760"/>
            <a:ext cx="8424936" cy="54006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4" name="Picture 2" descr="http://www.google.is/url?source=imglanding&amp;ct=img&amp;q=http://i1.ytimg.com/vi/X1Vec2YqyDE/hqdefault.jpg&amp;sa=X&amp;ei=x5iRT9_gHPSQ4gTXrKSnBA&amp;ved=0CAoQ8wc4GQ&amp;usg=AFQjCNHksbYFEYZ1Wi0If3E-18-0s4XkJw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7797" r="32243" b="25386"/>
          <a:stretch/>
        </p:blipFill>
        <p:spPr bwMode="auto">
          <a:xfrm>
            <a:off x="8190146" y="134714"/>
            <a:ext cx="864096" cy="7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839200" y="6611779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lang="en-US" sz="1000" smtClean="0">
                <a:solidFill>
                  <a:srgbClr val="000000"/>
                </a:solidFill>
                <a:latin typeface="Corbel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Corbel" pitchFamily="34" charset="0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b="1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b="1" kern="1200">
          <a:solidFill>
            <a:srgbClr val="0070C0"/>
          </a:solidFill>
          <a:latin typeface="Corbel" pitchFamily="34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000" b="1" kern="1200">
          <a:solidFill>
            <a:srgbClr val="00B050"/>
          </a:solidFill>
          <a:latin typeface="Corbel" pitchFamily="34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800" b="1" kern="1200">
          <a:solidFill>
            <a:srgbClr val="7030A0"/>
          </a:solidFill>
          <a:latin typeface="Corbel" pitchFamily="34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800" kern="1200" smtClean="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Format string exploits</a:t>
            </a:r>
            <a:endParaRPr lang="is-I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Computer </a:t>
            </a:r>
            <a:r>
              <a:rPr lang="is-IS" smtClean="0"/>
              <a:t>Security </a:t>
            </a:r>
            <a:r>
              <a:rPr lang="is-IS" smtClean="0"/>
              <a:t>2016 </a:t>
            </a:r>
            <a:r>
              <a:rPr lang="is-IS" dirty="0" smtClean="0"/>
              <a:t>– Ymir Vigfusson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327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%n primitive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the number of bytes written to an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*</a:t>
            </a:r>
          </a:p>
          <a:p>
            <a:r>
              <a:rPr lang="en-US" dirty="0" smtClean="0"/>
              <a:t>Normal usage: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cnt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nprintf</a:t>
            </a:r>
            <a:r>
              <a:rPr lang="en-US" dirty="0" smtClean="0"/>
              <a:t> 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7030A0"/>
                </a:solidFill>
              </a:rPr>
              <a:t>“Complex #%2.4f%n = %s. </a:t>
            </a:r>
            <a:r>
              <a:rPr lang="en-US" dirty="0" smtClean="0">
                <a:solidFill>
                  <a:srgbClr val="C00000"/>
                </a:solidFill>
              </a:rPr>
              <a:t>%n</a:t>
            </a:r>
            <a:r>
              <a:rPr lang="en-US" dirty="0" smtClean="0">
                <a:solidFill>
                  <a:srgbClr val="7030A0"/>
                </a:solidFill>
              </a:rPr>
              <a:t>”, </a:t>
            </a:r>
            <a:r>
              <a:rPr lang="en-US" dirty="0" smtClean="0"/>
              <a:t>number, </a:t>
            </a:r>
            <a:r>
              <a:rPr lang="en-US" dirty="0">
                <a:solidFill>
                  <a:srgbClr val="C00000"/>
                </a:solidFill>
              </a:rPr>
              <a:t>&amp;</a:t>
            </a:r>
            <a:r>
              <a:rPr lang="en-US" dirty="0" err="1" smtClean="0">
                <a:solidFill>
                  <a:srgbClr val="C00000"/>
                </a:solidFill>
              </a:rPr>
              <a:t>cnt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err="1" smtClean="0">
                <a:solidFill>
                  <a:srgbClr val="C00000"/>
                </a:solidFill>
              </a:rPr>
              <a:t>cnt</a:t>
            </a:r>
            <a:r>
              <a:rPr lang="en-US" dirty="0" smtClean="0"/>
              <a:t> contains the number of bytes output before the string…</a:t>
            </a:r>
          </a:p>
          <a:p>
            <a:endParaRPr lang="en-US" dirty="0"/>
          </a:p>
          <a:p>
            <a:r>
              <a:rPr lang="en-US" dirty="0" smtClean="0"/>
              <a:t>Mostly useful for hackers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Hence having now been disabled for e.g. Windows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1990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ingredient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have many or redundant arguments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7030A0"/>
                </a:solidFill>
              </a:rPr>
              <a:t>“User[%s]: Edge[%s--%s], directed from %s”</a:t>
            </a:r>
            <a:r>
              <a:rPr lang="en-US" dirty="0" smtClean="0"/>
              <a:t>, user, user, </a:t>
            </a:r>
            <a:r>
              <a:rPr lang="en-US" dirty="0" err="1" smtClean="0"/>
              <a:t>nbr</a:t>
            </a:r>
            <a:r>
              <a:rPr lang="en-US" dirty="0" smtClean="0"/>
              <a:t>, user);</a:t>
            </a:r>
          </a:p>
          <a:p>
            <a:endParaRPr lang="en-US" dirty="0" smtClean="0"/>
          </a:p>
          <a:p>
            <a:r>
              <a:rPr lang="en-US" dirty="0" smtClean="0"/>
              <a:t>There is a prettier way using the ‘</a:t>
            </a:r>
            <a:r>
              <a:rPr lang="en-US" dirty="0" smtClean="0">
                <a:solidFill>
                  <a:srgbClr val="C00000"/>
                </a:solidFill>
              </a:rPr>
              <a:t>$</a:t>
            </a:r>
            <a:r>
              <a:rPr lang="en-US" dirty="0" smtClean="0"/>
              <a:t>’ qualifier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7030A0"/>
                </a:solidFill>
              </a:rPr>
              <a:t>“User</a:t>
            </a:r>
            <a:r>
              <a:rPr lang="en-US" dirty="0" smtClean="0">
                <a:solidFill>
                  <a:srgbClr val="7030A0"/>
                </a:solidFill>
              </a:rPr>
              <a:t>[%1$s</a:t>
            </a:r>
            <a:r>
              <a:rPr lang="en-US" dirty="0">
                <a:solidFill>
                  <a:srgbClr val="7030A0"/>
                </a:solidFill>
              </a:rPr>
              <a:t>]: Edge</a:t>
            </a:r>
            <a:r>
              <a:rPr lang="en-US" dirty="0" smtClean="0">
                <a:solidFill>
                  <a:srgbClr val="7030A0"/>
                </a:solidFill>
              </a:rPr>
              <a:t>[%1$s--%2$s</a:t>
            </a:r>
            <a:r>
              <a:rPr lang="en-US" dirty="0">
                <a:solidFill>
                  <a:srgbClr val="7030A0"/>
                </a:solidFill>
              </a:rPr>
              <a:t>], directed from </a:t>
            </a:r>
            <a:r>
              <a:rPr lang="en-US" dirty="0" smtClean="0">
                <a:solidFill>
                  <a:srgbClr val="7030A0"/>
                </a:solidFill>
              </a:rPr>
              <a:t>%1$s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en-US" dirty="0"/>
              <a:t>, user, </a:t>
            </a:r>
            <a:r>
              <a:rPr lang="en-US" dirty="0" err="1" smtClean="0"/>
              <a:t>nbr</a:t>
            </a:r>
            <a:r>
              <a:rPr lang="en-US" dirty="0" smtClean="0"/>
              <a:t>);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Called </a:t>
            </a:r>
            <a:r>
              <a:rPr lang="en-US" i="1" dirty="0" smtClean="0">
                <a:solidFill>
                  <a:srgbClr val="00B050"/>
                </a:solidFill>
              </a:rPr>
              <a:t>Direct Parameter Access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9441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demo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vulnerable binary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Input string: </a:t>
            </a:r>
            <a:endParaRPr lang="is-I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4800600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dirty="0" smtClean="0">
                <a:solidFill>
                  <a:srgbClr val="C00000"/>
                </a:solidFill>
              </a:rPr>
              <a:t>ABCDABCD%p.%p.%262$p.%4$n</a:t>
            </a:r>
            <a:endParaRPr lang="is-I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during </a:t>
            </a:r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360" y="1660846"/>
            <a:ext cx="6643439" cy="784173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ABCDABCD %p.%p.%262$p.%4$n</a:t>
            </a:r>
            <a:endParaRPr lang="is-IS" dirty="0"/>
          </a:p>
        </p:txBody>
      </p:sp>
      <p:sp>
        <p:nvSpPr>
          <p:cNvPr id="5" name="Rectangle 4"/>
          <p:cNvSpPr/>
          <p:nvPr/>
        </p:nvSpPr>
        <p:spPr>
          <a:xfrm>
            <a:off x="395536" y="3114675"/>
            <a:ext cx="8424936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Stack 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265300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0xfffffffff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2653008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 </a:t>
            </a:r>
            <a:r>
              <a:rPr lang="en-US" dirty="0" err="1" smtClean="0">
                <a:latin typeface="Corbel" pitchFamily="34" charset="0"/>
              </a:rPr>
              <a:t>esp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190875"/>
            <a:ext cx="1233239" cy="990600"/>
          </a:xfrm>
          <a:prstGeom prst="rect">
            <a:avLst/>
          </a:prstGeom>
          <a:solidFill>
            <a:srgbClr val="AB3CF0"/>
          </a:solidFill>
          <a:ln cmpd="sng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90875"/>
            <a:ext cx="1676400" cy="990600"/>
          </a:xfrm>
          <a:prstGeom prst="rect">
            <a:avLst/>
          </a:prstGeom>
          <a:ln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vuln</a:t>
            </a:r>
            <a:endParaRPr lang="is-I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3200400"/>
            <a:ext cx="876300" cy="9906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main</a:t>
            </a:r>
            <a:endParaRPr lang="is-IS" dirty="0"/>
          </a:p>
        </p:txBody>
      </p:sp>
      <p:sp>
        <p:nvSpPr>
          <p:cNvPr id="12" name="Rectangle 11"/>
          <p:cNvSpPr/>
          <p:nvPr/>
        </p:nvSpPr>
        <p:spPr>
          <a:xfrm>
            <a:off x="7410450" y="3200399"/>
            <a:ext cx="1276350" cy="981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env</a:t>
            </a:r>
            <a:endParaRPr lang="is-I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2883842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468" y="3714750"/>
            <a:ext cx="964531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is-IS" dirty="0"/>
          </a:p>
        </p:txBody>
      </p:sp>
      <p:sp>
        <p:nvSpPr>
          <p:cNvPr id="21" name="Rectangle 20"/>
          <p:cNvSpPr/>
          <p:nvPr/>
        </p:nvSpPr>
        <p:spPr>
          <a:xfrm>
            <a:off x="7772400" y="3714750"/>
            <a:ext cx="685800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egg</a:t>
            </a:r>
            <a:endParaRPr lang="is-IS" dirty="0"/>
          </a:p>
        </p:txBody>
      </p:sp>
      <p:sp>
        <p:nvSpPr>
          <p:cNvPr id="22" name="Rectangle 21"/>
          <p:cNvSpPr/>
          <p:nvPr/>
        </p:nvSpPr>
        <p:spPr>
          <a:xfrm>
            <a:off x="2828925" y="324802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62200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4" name="Rectangle 23"/>
          <p:cNvSpPr/>
          <p:nvPr/>
        </p:nvSpPr>
        <p:spPr>
          <a:xfrm>
            <a:off x="1914525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sp>
        <p:nvSpPr>
          <p:cNvPr id="25" name="Rectangle 24"/>
          <p:cNvSpPr/>
          <p:nvPr/>
        </p:nvSpPr>
        <p:spPr>
          <a:xfrm>
            <a:off x="5924550" y="326707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6" name="Rectangle 25"/>
          <p:cNvSpPr/>
          <p:nvPr/>
        </p:nvSpPr>
        <p:spPr>
          <a:xfrm>
            <a:off x="5457825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7" name="Rectangle 26"/>
          <p:cNvSpPr/>
          <p:nvPr/>
        </p:nvSpPr>
        <p:spPr>
          <a:xfrm>
            <a:off x="5010150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2800" y="4333875"/>
            <a:ext cx="0" cy="4249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8064" y="4736068"/>
            <a:ext cx="45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rbel" pitchFamily="34" charset="0"/>
              </a:rPr>
              <a:t>Argument processed by </a:t>
            </a:r>
            <a:r>
              <a:rPr lang="en-US" sz="1800" i="1" dirty="0" err="1" smtClean="0">
                <a:latin typeface="Corbel" pitchFamily="34" charset="0"/>
              </a:rPr>
              <a:t>printf</a:t>
            </a:r>
            <a:endParaRPr lang="is-IS" sz="1800" i="1" dirty="0">
              <a:latin typeface="Corbe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061" y="5124450"/>
            <a:ext cx="1499939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Output buffer: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8625" y="1481433"/>
            <a:ext cx="1499939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Format string: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085975" y="5303863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endParaRPr lang="is-I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324100" y="2133600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295525" y="5802286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10" grpId="0" animBg="1"/>
      <p:bldP spid="11" grpId="0" animBg="1"/>
      <p:bldP spid="12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during </a:t>
            </a:r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360" y="1660846"/>
            <a:ext cx="6643439" cy="784173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ABCDABCD %p.%p.%262$p.%4$n</a:t>
            </a:r>
            <a:endParaRPr lang="is-IS" dirty="0"/>
          </a:p>
        </p:txBody>
      </p:sp>
      <p:sp>
        <p:nvSpPr>
          <p:cNvPr id="5" name="Rectangle 4"/>
          <p:cNvSpPr/>
          <p:nvPr/>
        </p:nvSpPr>
        <p:spPr>
          <a:xfrm>
            <a:off x="395536" y="3114675"/>
            <a:ext cx="8424936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Stack 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265300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0xfffffffff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2653008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 </a:t>
            </a:r>
            <a:r>
              <a:rPr lang="en-US" dirty="0" err="1" smtClean="0">
                <a:latin typeface="Corbel" pitchFamily="34" charset="0"/>
              </a:rPr>
              <a:t>esp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190875"/>
            <a:ext cx="1233239" cy="990600"/>
          </a:xfrm>
          <a:prstGeom prst="rect">
            <a:avLst/>
          </a:prstGeom>
          <a:solidFill>
            <a:srgbClr val="AB3CF0"/>
          </a:solidFill>
          <a:ln cmpd="sng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90875"/>
            <a:ext cx="1676400" cy="990600"/>
          </a:xfrm>
          <a:prstGeom prst="rect">
            <a:avLst/>
          </a:prstGeom>
          <a:ln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vuln</a:t>
            </a:r>
            <a:endParaRPr lang="is-I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3200400"/>
            <a:ext cx="876300" cy="9906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main</a:t>
            </a:r>
            <a:endParaRPr lang="is-IS" dirty="0"/>
          </a:p>
        </p:txBody>
      </p:sp>
      <p:sp>
        <p:nvSpPr>
          <p:cNvPr id="12" name="Rectangle 11"/>
          <p:cNvSpPr/>
          <p:nvPr/>
        </p:nvSpPr>
        <p:spPr>
          <a:xfrm>
            <a:off x="7410450" y="3200399"/>
            <a:ext cx="1276350" cy="981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env</a:t>
            </a:r>
            <a:endParaRPr lang="is-I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2883842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468" y="3714750"/>
            <a:ext cx="964531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is-IS" dirty="0"/>
          </a:p>
        </p:txBody>
      </p:sp>
      <p:sp>
        <p:nvSpPr>
          <p:cNvPr id="21" name="Rectangle 20"/>
          <p:cNvSpPr/>
          <p:nvPr/>
        </p:nvSpPr>
        <p:spPr>
          <a:xfrm>
            <a:off x="7772400" y="3714750"/>
            <a:ext cx="685800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egg</a:t>
            </a:r>
            <a:endParaRPr lang="is-IS" dirty="0"/>
          </a:p>
        </p:txBody>
      </p:sp>
      <p:sp>
        <p:nvSpPr>
          <p:cNvPr id="22" name="Rectangle 21"/>
          <p:cNvSpPr/>
          <p:nvPr/>
        </p:nvSpPr>
        <p:spPr>
          <a:xfrm>
            <a:off x="2828925" y="324802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62200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4" name="Rectangle 23"/>
          <p:cNvSpPr/>
          <p:nvPr/>
        </p:nvSpPr>
        <p:spPr>
          <a:xfrm>
            <a:off x="1914525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sp>
        <p:nvSpPr>
          <p:cNvPr id="25" name="Rectangle 24"/>
          <p:cNvSpPr/>
          <p:nvPr/>
        </p:nvSpPr>
        <p:spPr>
          <a:xfrm>
            <a:off x="5924550" y="326707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6" name="Rectangle 25"/>
          <p:cNvSpPr/>
          <p:nvPr/>
        </p:nvSpPr>
        <p:spPr>
          <a:xfrm>
            <a:off x="5457825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7" name="Rectangle 26"/>
          <p:cNvSpPr/>
          <p:nvPr/>
        </p:nvSpPr>
        <p:spPr>
          <a:xfrm>
            <a:off x="5010150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2800" y="4333875"/>
            <a:ext cx="0" cy="4249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8064" y="4736068"/>
            <a:ext cx="45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rbel" pitchFamily="34" charset="0"/>
              </a:rPr>
              <a:t>Argument processed by </a:t>
            </a:r>
            <a:r>
              <a:rPr lang="en-US" sz="1800" i="1" dirty="0" err="1" smtClean="0">
                <a:latin typeface="Corbel" pitchFamily="34" charset="0"/>
              </a:rPr>
              <a:t>printf</a:t>
            </a:r>
            <a:endParaRPr lang="is-IS" sz="1800" i="1" dirty="0">
              <a:latin typeface="Corbe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061" y="5124450"/>
            <a:ext cx="1499939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Output buffer: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8625" y="1481433"/>
            <a:ext cx="1499939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Format string: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085975" y="5303863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dirty="0" smtClean="0"/>
              <a:t>ABCDABCD</a:t>
            </a:r>
            <a:endParaRPr lang="is-I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886200" y="2199499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969419" y="5802286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9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64099E-6 L -0.18333 3.64099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67037E-6 L -0.19236 -4.67037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during </a:t>
            </a:r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360" y="1660846"/>
            <a:ext cx="6643439" cy="784173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ABCDABCD %p.%p.%262$p.%4$n</a:t>
            </a:r>
            <a:endParaRPr lang="is-IS" dirty="0"/>
          </a:p>
        </p:txBody>
      </p:sp>
      <p:sp>
        <p:nvSpPr>
          <p:cNvPr id="5" name="Rectangle 4"/>
          <p:cNvSpPr/>
          <p:nvPr/>
        </p:nvSpPr>
        <p:spPr>
          <a:xfrm>
            <a:off x="395536" y="3114675"/>
            <a:ext cx="8424936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Stack 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265300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0xfffffffff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2653008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 </a:t>
            </a:r>
            <a:r>
              <a:rPr lang="en-US" dirty="0" err="1" smtClean="0">
                <a:latin typeface="Corbel" pitchFamily="34" charset="0"/>
              </a:rPr>
              <a:t>esp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190875"/>
            <a:ext cx="1233239" cy="990600"/>
          </a:xfrm>
          <a:prstGeom prst="rect">
            <a:avLst/>
          </a:prstGeom>
          <a:solidFill>
            <a:srgbClr val="AB3CF0"/>
          </a:solidFill>
          <a:ln cmpd="sng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90875"/>
            <a:ext cx="1676400" cy="990600"/>
          </a:xfrm>
          <a:prstGeom prst="rect">
            <a:avLst/>
          </a:prstGeom>
          <a:ln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vuln</a:t>
            </a:r>
            <a:endParaRPr lang="is-I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3200400"/>
            <a:ext cx="876300" cy="9906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main</a:t>
            </a:r>
            <a:endParaRPr lang="is-IS" dirty="0"/>
          </a:p>
        </p:txBody>
      </p:sp>
      <p:sp>
        <p:nvSpPr>
          <p:cNvPr id="12" name="Rectangle 11"/>
          <p:cNvSpPr/>
          <p:nvPr/>
        </p:nvSpPr>
        <p:spPr>
          <a:xfrm>
            <a:off x="7410450" y="3200399"/>
            <a:ext cx="1276350" cy="981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env</a:t>
            </a:r>
            <a:endParaRPr lang="is-I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2883842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468" y="3714750"/>
            <a:ext cx="964531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is-IS" dirty="0"/>
          </a:p>
        </p:txBody>
      </p:sp>
      <p:sp>
        <p:nvSpPr>
          <p:cNvPr id="21" name="Rectangle 20"/>
          <p:cNvSpPr/>
          <p:nvPr/>
        </p:nvSpPr>
        <p:spPr>
          <a:xfrm>
            <a:off x="7772400" y="3714750"/>
            <a:ext cx="685800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egg</a:t>
            </a:r>
            <a:endParaRPr lang="is-IS" dirty="0"/>
          </a:p>
        </p:txBody>
      </p:sp>
      <p:sp>
        <p:nvSpPr>
          <p:cNvPr id="22" name="Rectangle 21"/>
          <p:cNvSpPr/>
          <p:nvPr/>
        </p:nvSpPr>
        <p:spPr>
          <a:xfrm>
            <a:off x="2828925" y="324802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62200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4" name="Rectangle 23"/>
          <p:cNvSpPr/>
          <p:nvPr/>
        </p:nvSpPr>
        <p:spPr>
          <a:xfrm>
            <a:off x="1914525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sp>
        <p:nvSpPr>
          <p:cNvPr id="25" name="Rectangle 24"/>
          <p:cNvSpPr/>
          <p:nvPr/>
        </p:nvSpPr>
        <p:spPr>
          <a:xfrm>
            <a:off x="5924550" y="326707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6" name="Rectangle 25"/>
          <p:cNvSpPr/>
          <p:nvPr/>
        </p:nvSpPr>
        <p:spPr>
          <a:xfrm>
            <a:off x="5457825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7" name="Rectangle 26"/>
          <p:cNvSpPr/>
          <p:nvPr/>
        </p:nvSpPr>
        <p:spPr>
          <a:xfrm>
            <a:off x="5010150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2800" y="4333875"/>
            <a:ext cx="0" cy="4249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8064" y="4736068"/>
            <a:ext cx="45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rbel" pitchFamily="34" charset="0"/>
              </a:rPr>
              <a:t>Argument processed by </a:t>
            </a:r>
            <a:r>
              <a:rPr lang="en-US" sz="1800" i="1" dirty="0" err="1" smtClean="0">
                <a:latin typeface="Corbel" pitchFamily="34" charset="0"/>
              </a:rPr>
              <a:t>printf</a:t>
            </a:r>
            <a:endParaRPr lang="is-IS" sz="1800" i="1" dirty="0">
              <a:latin typeface="Corbe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061" y="5124450"/>
            <a:ext cx="1499939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Output buffer: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8625" y="1481433"/>
            <a:ext cx="1499939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Format string: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085975" y="5303863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dirty="0" smtClean="0"/>
              <a:t>ABCDABCD</a:t>
            </a:r>
            <a:endParaRPr lang="is-I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886200" y="2199499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969419" y="5802286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during </a:t>
            </a:r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360" y="1660846"/>
            <a:ext cx="6643439" cy="784173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ABCDABCD </a:t>
            </a:r>
            <a:r>
              <a:rPr lang="en-US" dirty="0" smtClean="0">
                <a:solidFill>
                  <a:srgbClr val="0070C0"/>
                </a:solidFill>
              </a:rPr>
              <a:t>%p</a:t>
            </a:r>
            <a:r>
              <a:rPr lang="en-US" dirty="0" smtClean="0"/>
              <a:t>.%p.%262$p.%4$n</a:t>
            </a:r>
            <a:endParaRPr lang="is-IS" dirty="0"/>
          </a:p>
        </p:txBody>
      </p:sp>
      <p:sp>
        <p:nvSpPr>
          <p:cNvPr id="5" name="Rectangle 4"/>
          <p:cNvSpPr/>
          <p:nvPr/>
        </p:nvSpPr>
        <p:spPr>
          <a:xfrm>
            <a:off x="395536" y="3114675"/>
            <a:ext cx="8424936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Stack 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265300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0xfffffffff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2653008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 </a:t>
            </a:r>
            <a:r>
              <a:rPr lang="en-US" dirty="0" err="1" smtClean="0">
                <a:latin typeface="Corbel" pitchFamily="34" charset="0"/>
              </a:rPr>
              <a:t>esp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190875"/>
            <a:ext cx="1233239" cy="990600"/>
          </a:xfrm>
          <a:prstGeom prst="rect">
            <a:avLst/>
          </a:prstGeom>
          <a:solidFill>
            <a:srgbClr val="AB3CF0"/>
          </a:solidFill>
          <a:ln cmpd="sng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90875"/>
            <a:ext cx="1676400" cy="990600"/>
          </a:xfrm>
          <a:prstGeom prst="rect">
            <a:avLst/>
          </a:prstGeom>
          <a:ln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vuln</a:t>
            </a:r>
            <a:endParaRPr lang="is-I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3200400"/>
            <a:ext cx="876300" cy="9906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main</a:t>
            </a:r>
            <a:endParaRPr lang="is-IS" dirty="0"/>
          </a:p>
        </p:txBody>
      </p:sp>
      <p:sp>
        <p:nvSpPr>
          <p:cNvPr id="12" name="Rectangle 11"/>
          <p:cNvSpPr/>
          <p:nvPr/>
        </p:nvSpPr>
        <p:spPr>
          <a:xfrm>
            <a:off x="7410450" y="3200399"/>
            <a:ext cx="1276350" cy="981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env</a:t>
            </a:r>
            <a:endParaRPr lang="is-I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2883842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468" y="3714750"/>
            <a:ext cx="964531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is-IS" dirty="0"/>
          </a:p>
        </p:txBody>
      </p:sp>
      <p:sp>
        <p:nvSpPr>
          <p:cNvPr id="21" name="Rectangle 20"/>
          <p:cNvSpPr/>
          <p:nvPr/>
        </p:nvSpPr>
        <p:spPr>
          <a:xfrm>
            <a:off x="7772400" y="3714750"/>
            <a:ext cx="685800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egg</a:t>
            </a:r>
            <a:endParaRPr lang="is-IS" dirty="0"/>
          </a:p>
        </p:txBody>
      </p:sp>
      <p:sp>
        <p:nvSpPr>
          <p:cNvPr id="22" name="Rectangle 21"/>
          <p:cNvSpPr/>
          <p:nvPr/>
        </p:nvSpPr>
        <p:spPr>
          <a:xfrm>
            <a:off x="2828925" y="324802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62200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4" name="Rectangle 23"/>
          <p:cNvSpPr/>
          <p:nvPr/>
        </p:nvSpPr>
        <p:spPr>
          <a:xfrm>
            <a:off x="1914525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sp>
        <p:nvSpPr>
          <p:cNvPr id="25" name="Rectangle 24"/>
          <p:cNvSpPr/>
          <p:nvPr/>
        </p:nvSpPr>
        <p:spPr>
          <a:xfrm>
            <a:off x="5924550" y="326707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6" name="Rectangle 25"/>
          <p:cNvSpPr/>
          <p:nvPr/>
        </p:nvSpPr>
        <p:spPr>
          <a:xfrm>
            <a:off x="5457825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7" name="Rectangle 26"/>
          <p:cNvSpPr/>
          <p:nvPr/>
        </p:nvSpPr>
        <p:spPr>
          <a:xfrm>
            <a:off x="5010150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2800" y="4333875"/>
            <a:ext cx="0" cy="4249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8064" y="4736068"/>
            <a:ext cx="45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rbel" pitchFamily="34" charset="0"/>
              </a:rPr>
              <a:t>Argument processed by </a:t>
            </a:r>
            <a:r>
              <a:rPr lang="en-US" sz="1800" i="1" dirty="0" err="1" smtClean="0">
                <a:latin typeface="Corbel" pitchFamily="34" charset="0"/>
              </a:rPr>
              <a:t>printf</a:t>
            </a:r>
            <a:endParaRPr lang="is-IS" sz="1800" i="1" dirty="0">
              <a:latin typeface="Corbe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061" y="5124450"/>
            <a:ext cx="1499939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Output buffer: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8625" y="1481433"/>
            <a:ext cx="1499939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Format string: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085975" y="5303863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dirty="0" smtClean="0"/>
              <a:t>ABCDABCD</a:t>
            </a:r>
            <a:endParaRPr lang="is-I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267200" y="2239740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91000" y="5802286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2084929" y="5303862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 smtClean="0">
                <a:solidFill>
                  <a:srgbClr val="0070C0"/>
                </a:solidFill>
              </a:rPr>
              <a:t>0xffffd464</a:t>
            </a:r>
            <a:endParaRPr lang="is-I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312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67037E-6 L 0.15834 -4.6703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during </a:t>
            </a:r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360" y="1660846"/>
            <a:ext cx="6643439" cy="784173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/>
              <a:t> </a:t>
            </a:r>
            <a:r>
              <a:rPr lang="en-US" dirty="0" smtClean="0"/>
              <a:t>%p.</a:t>
            </a:r>
            <a:r>
              <a:rPr lang="en-US" dirty="0" smtClean="0">
                <a:solidFill>
                  <a:srgbClr val="0070C0"/>
                </a:solidFill>
              </a:rPr>
              <a:t>%p</a:t>
            </a:r>
            <a:r>
              <a:rPr lang="en-US" dirty="0" smtClean="0"/>
              <a:t>.%262$p.%4$n</a:t>
            </a:r>
            <a:endParaRPr lang="is-IS" dirty="0"/>
          </a:p>
        </p:txBody>
      </p:sp>
      <p:sp>
        <p:nvSpPr>
          <p:cNvPr id="5" name="Rectangle 4"/>
          <p:cNvSpPr/>
          <p:nvPr/>
        </p:nvSpPr>
        <p:spPr>
          <a:xfrm>
            <a:off x="395536" y="3114675"/>
            <a:ext cx="8424936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Stack 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265300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0xfffffffff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2653008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 </a:t>
            </a:r>
            <a:r>
              <a:rPr lang="en-US" dirty="0" err="1" smtClean="0">
                <a:latin typeface="Corbel" pitchFamily="34" charset="0"/>
              </a:rPr>
              <a:t>esp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190875"/>
            <a:ext cx="1233239" cy="990600"/>
          </a:xfrm>
          <a:prstGeom prst="rect">
            <a:avLst/>
          </a:prstGeom>
          <a:solidFill>
            <a:srgbClr val="AB3CF0"/>
          </a:solidFill>
          <a:ln cmpd="sng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90875"/>
            <a:ext cx="1676400" cy="990600"/>
          </a:xfrm>
          <a:prstGeom prst="rect">
            <a:avLst/>
          </a:prstGeom>
          <a:ln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vuln</a:t>
            </a:r>
            <a:endParaRPr lang="is-I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3200400"/>
            <a:ext cx="876300" cy="9906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main</a:t>
            </a:r>
            <a:endParaRPr lang="is-IS" dirty="0"/>
          </a:p>
        </p:txBody>
      </p:sp>
      <p:sp>
        <p:nvSpPr>
          <p:cNvPr id="12" name="Rectangle 11"/>
          <p:cNvSpPr/>
          <p:nvPr/>
        </p:nvSpPr>
        <p:spPr>
          <a:xfrm>
            <a:off x="7410450" y="3200399"/>
            <a:ext cx="1276350" cy="981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env</a:t>
            </a:r>
            <a:endParaRPr lang="is-I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2883842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468" y="3714750"/>
            <a:ext cx="964531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is-IS" dirty="0"/>
          </a:p>
        </p:txBody>
      </p:sp>
      <p:sp>
        <p:nvSpPr>
          <p:cNvPr id="21" name="Rectangle 20"/>
          <p:cNvSpPr/>
          <p:nvPr/>
        </p:nvSpPr>
        <p:spPr>
          <a:xfrm>
            <a:off x="7772400" y="3714750"/>
            <a:ext cx="685800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egg</a:t>
            </a:r>
            <a:endParaRPr lang="is-IS" dirty="0"/>
          </a:p>
        </p:txBody>
      </p:sp>
      <p:sp>
        <p:nvSpPr>
          <p:cNvPr id="22" name="Rectangle 21"/>
          <p:cNvSpPr/>
          <p:nvPr/>
        </p:nvSpPr>
        <p:spPr>
          <a:xfrm>
            <a:off x="2828925" y="324802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62200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4" name="Rectangle 23"/>
          <p:cNvSpPr/>
          <p:nvPr/>
        </p:nvSpPr>
        <p:spPr>
          <a:xfrm>
            <a:off x="1914525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sp>
        <p:nvSpPr>
          <p:cNvPr id="25" name="Rectangle 24"/>
          <p:cNvSpPr/>
          <p:nvPr/>
        </p:nvSpPr>
        <p:spPr>
          <a:xfrm>
            <a:off x="5924550" y="326707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6" name="Rectangle 25"/>
          <p:cNvSpPr/>
          <p:nvPr/>
        </p:nvSpPr>
        <p:spPr>
          <a:xfrm>
            <a:off x="5457825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7" name="Rectangle 26"/>
          <p:cNvSpPr/>
          <p:nvPr/>
        </p:nvSpPr>
        <p:spPr>
          <a:xfrm>
            <a:off x="5010150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57600" y="4333875"/>
            <a:ext cx="0" cy="4249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8064" y="4736068"/>
            <a:ext cx="45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rbel" pitchFamily="34" charset="0"/>
              </a:rPr>
              <a:t>Argument processed by </a:t>
            </a:r>
            <a:r>
              <a:rPr lang="en-US" sz="1800" i="1" dirty="0" err="1" smtClean="0">
                <a:latin typeface="Corbel" pitchFamily="34" charset="0"/>
              </a:rPr>
              <a:t>printf</a:t>
            </a:r>
            <a:endParaRPr lang="is-IS" sz="1800" i="1" dirty="0">
              <a:latin typeface="Corbe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061" y="5124450"/>
            <a:ext cx="1499939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Output buffer: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8625" y="1481433"/>
            <a:ext cx="1499939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Format string: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085975" y="5303863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dirty="0" smtClean="0"/>
              <a:t>ABCDABCD</a:t>
            </a:r>
            <a:endParaRPr lang="is-I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10150" y="2239740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645439" y="5831875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2084929" y="5303862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 smtClean="0">
                <a:solidFill>
                  <a:srgbClr val="0070C0"/>
                </a:solidFill>
              </a:rPr>
              <a:t>0xffffd464</a:t>
            </a:r>
            <a:endParaRPr lang="is-IS" dirty="0">
              <a:solidFill>
                <a:srgbClr val="0070C0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089553" y="5299250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 smtClean="0">
                <a:solidFill>
                  <a:srgbClr val="0070C0"/>
                </a:solidFill>
              </a:rPr>
              <a:t>0xffffd464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0x400</a:t>
            </a:r>
            <a:endParaRPr lang="is-I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00902E-7 L -0.06459 -7.00902E-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2.89151E-6 L -3.33333E-6 -2.89151E-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6 1.55448E-6 L 3.33333E-6 1.55448E-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during </a:t>
            </a:r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360" y="1660846"/>
            <a:ext cx="6643439" cy="784173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/>
              <a:t> </a:t>
            </a:r>
            <a:r>
              <a:rPr lang="en-US" dirty="0" smtClean="0"/>
              <a:t>%p.%</a:t>
            </a:r>
            <a:r>
              <a:rPr lang="en-US" dirty="0"/>
              <a:t>p.</a:t>
            </a:r>
            <a:r>
              <a:rPr lang="en-US" dirty="0" smtClean="0">
                <a:solidFill>
                  <a:srgbClr val="0070C0"/>
                </a:solidFill>
              </a:rPr>
              <a:t>%262$p</a:t>
            </a:r>
            <a:r>
              <a:rPr lang="en-US" dirty="0" smtClean="0"/>
              <a:t>.%4$n</a:t>
            </a:r>
            <a:endParaRPr lang="is-IS" dirty="0"/>
          </a:p>
        </p:txBody>
      </p:sp>
      <p:sp>
        <p:nvSpPr>
          <p:cNvPr id="5" name="Rectangle 4"/>
          <p:cNvSpPr/>
          <p:nvPr/>
        </p:nvSpPr>
        <p:spPr>
          <a:xfrm>
            <a:off x="395536" y="3114675"/>
            <a:ext cx="8424936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Stack 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265300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0xfffffffff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2653008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 </a:t>
            </a:r>
            <a:r>
              <a:rPr lang="en-US" dirty="0" err="1" smtClean="0">
                <a:latin typeface="Corbel" pitchFamily="34" charset="0"/>
              </a:rPr>
              <a:t>esp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190875"/>
            <a:ext cx="1233239" cy="990600"/>
          </a:xfrm>
          <a:prstGeom prst="rect">
            <a:avLst/>
          </a:prstGeom>
          <a:solidFill>
            <a:srgbClr val="AB3CF0"/>
          </a:solidFill>
          <a:ln cmpd="sng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90875"/>
            <a:ext cx="1676400" cy="990600"/>
          </a:xfrm>
          <a:prstGeom prst="rect">
            <a:avLst/>
          </a:prstGeom>
          <a:ln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vuln</a:t>
            </a:r>
            <a:endParaRPr lang="is-I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3200400"/>
            <a:ext cx="876300" cy="9906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main</a:t>
            </a:r>
            <a:endParaRPr lang="is-IS" dirty="0"/>
          </a:p>
        </p:txBody>
      </p:sp>
      <p:sp>
        <p:nvSpPr>
          <p:cNvPr id="12" name="Rectangle 11"/>
          <p:cNvSpPr/>
          <p:nvPr/>
        </p:nvSpPr>
        <p:spPr>
          <a:xfrm>
            <a:off x="7410450" y="3200399"/>
            <a:ext cx="1276350" cy="981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env</a:t>
            </a:r>
            <a:endParaRPr lang="is-I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2883842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468" y="3714750"/>
            <a:ext cx="964531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is-IS" dirty="0"/>
          </a:p>
        </p:txBody>
      </p:sp>
      <p:sp>
        <p:nvSpPr>
          <p:cNvPr id="21" name="Rectangle 20"/>
          <p:cNvSpPr/>
          <p:nvPr/>
        </p:nvSpPr>
        <p:spPr>
          <a:xfrm>
            <a:off x="7772400" y="3714750"/>
            <a:ext cx="685800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egg</a:t>
            </a:r>
            <a:endParaRPr lang="is-IS" dirty="0"/>
          </a:p>
        </p:txBody>
      </p:sp>
      <p:sp>
        <p:nvSpPr>
          <p:cNvPr id="22" name="Rectangle 21"/>
          <p:cNvSpPr/>
          <p:nvPr/>
        </p:nvSpPr>
        <p:spPr>
          <a:xfrm>
            <a:off x="2828925" y="324802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62200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4" name="Rectangle 23"/>
          <p:cNvSpPr/>
          <p:nvPr/>
        </p:nvSpPr>
        <p:spPr>
          <a:xfrm>
            <a:off x="1914525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sp>
        <p:nvSpPr>
          <p:cNvPr id="25" name="Rectangle 24"/>
          <p:cNvSpPr/>
          <p:nvPr/>
        </p:nvSpPr>
        <p:spPr>
          <a:xfrm>
            <a:off x="5924550" y="326707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6" name="Rectangle 25"/>
          <p:cNvSpPr/>
          <p:nvPr/>
        </p:nvSpPr>
        <p:spPr>
          <a:xfrm>
            <a:off x="5457825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7" name="Rectangle 26"/>
          <p:cNvSpPr/>
          <p:nvPr/>
        </p:nvSpPr>
        <p:spPr>
          <a:xfrm>
            <a:off x="5010150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962400" y="4333875"/>
            <a:ext cx="0" cy="4249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8064" y="4736068"/>
            <a:ext cx="45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rbel" pitchFamily="34" charset="0"/>
              </a:rPr>
              <a:t>Argument processed by </a:t>
            </a:r>
            <a:r>
              <a:rPr lang="en-US" sz="1800" i="1" dirty="0" err="1" smtClean="0">
                <a:latin typeface="Corbel" pitchFamily="34" charset="0"/>
              </a:rPr>
              <a:t>printf</a:t>
            </a:r>
            <a:endParaRPr lang="is-IS" sz="1800" i="1" dirty="0">
              <a:latin typeface="Corbe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061" y="5124450"/>
            <a:ext cx="1499939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Output buffer: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8625" y="1481433"/>
            <a:ext cx="1499939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Format string: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085975" y="5303863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dirty="0" smtClean="0"/>
              <a:t>ABCDABCD</a:t>
            </a:r>
            <a:endParaRPr lang="is-I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867400" y="2239740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629400" y="5831875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2084929" y="5303862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 smtClean="0">
                <a:solidFill>
                  <a:srgbClr val="0070C0"/>
                </a:solidFill>
              </a:rPr>
              <a:t>0xffffd464</a:t>
            </a:r>
            <a:endParaRPr lang="is-IS" dirty="0">
              <a:solidFill>
                <a:srgbClr val="0070C0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089553" y="5299250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 smtClean="0">
                <a:solidFill>
                  <a:srgbClr val="0070C0"/>
                </a:solidFill>
              </a:rPr>
              <a:t>0xffffd464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0x400</a:t>
            </a:r>
            <a:endParaRPr lang="is-IS" dirty="0">
              <a:solidFill>
                <a:srgbClr val="0070C0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084941" y="5303874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 smtClean="0">
                <a:solidFill>
                  <a:srgbClr val="0070C0"/>
                </a:solidFill>
              </a:rPr>
              <a:t>0xffffd464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0x400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0xffffd258</a:t>
            </a:r>
            <a:endParaRPr lang="is-IS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is-I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00902E-7 L -0.09167 -7.00902E-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4 -2.89151E-6 L -3.33333E-6 -2.89151E-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7 1.55448E-6 L -0.00069 1.55448E-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during </a:t>
            </a:r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360" y="1660846"/>
            <a:ext cx="6643439" cy="784173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/>
              <a:t> </a:t>
            </a:r>
            <a:r>
              <a:rPr lang="en-US" dirty="0" smtClean="0"/>
              <a:t>%p.%</a:t>
            </a:r>
            <a:r>
              <a:rPr lang="en-US" dirty="0"/>
              <a:t>p.</a:t>
            </a:r>
            <a:r>
              <a:rPr lang="en-US" dirty="0" smtClean="0"/>
              <a:t>%262$p.</a:t>
            </a:r>
            <a:r>
              <a:rPr lang="en-US" dirty="0" smtClean="0">
                <a:solidFill>
                  <a:srgbClr val="0070C0"/>
                </a:solidFill>
              </a:rPr>
              <a:t>%4$n</a:t>
            </a:r>
            <a:endParaRPr lang="is-I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3114675"/>
            <a:ext cx="8424936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Stack 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265300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0xfffffffff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2653008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 </a:t>
            </a:r>
            <a:r>
              <a:rPr lang="en-US" dirty="0" err="1" smtClean="0">
                <a:latin typeface="Corbel" pitchFamily="34" charset="0"/>
              </a:rPr>
              <a:t>esp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190875"/>
            <a:ext cx="1233239" cy="990600"/>
          </a:xfrm>
          <a:prstGeom prst="rect">
            <a:avLst/>
          </a:prstGeom>
          <a:solidFill>
            <a:srgbClr val="AB3CF0"/>
          </a:solidFill>
          <a:ln cmpd="sng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printf</a:t>
            </a:r>
            <a:endParaRPr lang="is-I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90875"/>
            <a:ext cx="1676400" cy="990600"/>
          </a:xfrm>
          <a:prstGeom prst="rect">
            <a:avLst/>
          </a:prstGeom>
          <a:ln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vuln</a:t>
            </a:r>
            <a:endParaRPr lang="is-I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3200400"/>
            <a:ext cx="876300" cy="9906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main</a:t>
            </a:r>
            <a:endParaRPr lang="is-IS" dirty="0"/>
          </a:p>
        </p:txBody>
      </p:sp>
      <p:sp>
        <p:nvSpPr>
          <p:cNvPr id="12" name="Rectangle 11"/>
          <p:cNvSpPr/>
          <p:nvPr/>
        </p:nvSpPr>
        <p:spPr>
          <a:xfrm>
            <a:off x="7410450" y="3200399"/>
            <a:ext cx="1276350" cy="981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env</a:t>
            </a:r>
            <a:endParaRPr lang="is-I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2883842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468" y="3714750"/>
            <a:ext cx="964531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is-IS" dirty="0"/>
          </a:p>
        </p:txBody>
      </p:sp>
      <p:sp>
        <p:nvSpPr>
          <p:cNvPr id="21" name="Rectangle 20"/>
          <p:cNvSpPr/>
          <p:nvPr/>
        </p:nvSpPr>
        <p:spPr>
          <a:xfrm>
            <a:off x="7772400" y="3714750"/>
            <a:ext cx="685800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egg</a:t>
            </a:r>
            <a:endParaRPr lang="is-IS" dirty="0"/>
          </a:p>
        </p:txBody>
      </p:sp>
      <p:sp>
        <p:nvSpPr>
          <p:cNvPr id="22" name="Rectangle 21"/>
          <p:cNvSpPr/>
          <p:nvPr/>
        </p:nvSpPr>
        <p:spPr>
          <a:xfrm>
            <a:off x="2828925" y="324802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62200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4" name="Rectangle 23"/>
          <p:cNvSpPr/>
          <p:nvPr/>
        </p:nvSpPr>
        <p:spPr>
          <a:xfrm>
            <a:off x="1914525" y="325755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sp>
        <p:nvSpPr>
          <p:cNvPr id="25" name="Rectangle 24"/>
          <p:cNvSpPr/>
          <p:nvPr/>
        </p:nvSpPr>
        <p:spPr>
          <a:xfrm>
            <a:off x="5924550" y="3267075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arg</a:t>
            </a:r>
            <a:endParaRPr lang="is-IS" sz="2000" dirty="0"/>
          </a:p>
        </p:txBody>
      </p:sp>
      <p:sp>
        <p:nvSpPr>
          <p:cNvPr id="26" name="Rectangle 25"/>
          <p:cNvSpPr/>
          <p:nvPr/>
        </p:nvSpPr>
        <p:spPr>
          <a:xfrm>
            <a:off x="5457825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eip</a:t>
            </a:r>
            <a:endParaRPr lang="is-IS" sz="2000" dirty="0"/>
          </a:p>
        </p:txBody>
      </p:sp>
      <p:sp>
        <p:nvSpPr>
          <p:cNvPr id="27" name="Rectangle 26"/>
          <p:cNvSpPr/>
          <p:nvPr/>
        </p:nvSpPr>
        <p:spPr>
          <a:xfrm>
            <a:off x="5010150" y="3276600"/>
            <a:ext cx="342900" cy="838200"/>
          </a:xfrm>
          <a:prstGeom prst="rect">
            <a:avLst/>
          </a:prstGeom>
          <a:solidFill>
            <a:schemeClr val="bg2">
              <a:lumMod val="10000"/>
            </a:schemeClr>
          </a:solidFill>
          <a:ln cmpd="sng">
            <a:solidFill>
              <a:schemeClr val="bg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/>
              <a:t>ebp</a:t>
            </a:r>
            <a:endParaRPr lang="is-I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181600" y="4333875"/>
            <a:ext cx="0" cy="4249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05061" y="5124450"/>
            <a:ext cx="1499939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Output buffer: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8625" y="1481433"/>
            <a:ext cx="1499939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Format string:</a:t>
            </a:r>
            <a:endParaRPr lang="is-IS" dirty="0">
              <a:latin typeface="Corbel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085975" y="5303863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dirty="0" smtClean="0"/>
              <a:t>ABCDABCD</a:t>
            </a:r>
            <a:endParaRPr lang="is-I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010400" y="2239740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382000" y="5831875"/>
            <a:ext cx="0" cy="4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2084929" y="5303862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 smtClean="0">
                <a:solidFill>
                  <a:srgbClr val="0070C0"/>
                </a:solidFill>
              </a:rPr>
              <a:t>0xffffd464</a:t>
            </a:r>
            <a:endParaRPr lang="is-IS" dirty="0">
              <a:solidFill>
                <a:srgbClr val="0070C0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089553" y="5299250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 smtClean="0">
                <a:solidFill>
                  <a:srgbClr val="0070C0"/>
                </a:solidFill>
              </a:rPr>
              <a:t>0xffffd464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0x400</a:t>
            </a:r>
            <a:endParaRPr lang="is-IS" dirty="0">
              <a:solidFill>
                <a:srgbClr val="0070C0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084941" y="5303874"/>
            <a:ext cx="6643439" cy="78417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Corbel" pitchFamily="34" charset="0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Corbel" pitchFamily="34" charset="0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Corbel" pitchFamily="34" charset="0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ABCDABCD</a:t>
            </a:r>
            <a:r>
              <a:rPr lang="en-US" dirty="0" smtClean="0">
                <a:solidFill>
                  <a:srgbClr val="0070C0"/>
                </a:solidFill>
              </a:rPr>
              <a:t>0xffffd464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0x400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0xffffd258</a:t>
            </a:r>
            <a:endParaRPr lang="is-IS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is-I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62064" y="3770744"/>
            <a:ext cx="108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1  2  3  4</a:t>
            </a:r>
            <a:endParaRPr lang="is-IS" sz="2000" i="1" dirty="0">
              <a:latin typeface="Corbe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51928" y="1662545"/>
            <a:ext cx="2098047" cy="2595130"/>
          </a:xfrm>
          <a:custGeom>
            <a:avLst/>
            <a:gdLst>
              <a:gd name="connsiteX0" fmla="*/ 1828945 w 2098047"/>
              <a:gd name="connsiteY0" fmla="*/ 2004291 h 2512291"/>
              <a:gd name="connsiteX1" fmla="*/ 1828945 w 2098047"/>
              <a:gd name="connsiteY1" fmla="*/ 2004291 h 2512291"/>
              <a:gd name="connsiteX2" fmla="*/ 1838181 w 2098047"/>
              <a:gd name="connsiteY2" fmla="*/ 2272146 h 2512291"/>
              <a:gd name="connsiteX3" fmla="*/ 1856654 w 2098047"/>
              <a:gd name="connsiteY3" fmla="*/ 2364510 h 2512291"/>
              <a:gd name="connsiteX4" fmla="*/ 1875127 w 2098047"/>
              <a:gd name="connsiteY4" fmla="*/ 2392219 h 2512291"/>
              <a:gd name="connsiteX5" fmla="*/ 1884363 w 2098047"/>
              <a:gd name="connsiteY5" fmla="*/ 2419928 h 2512291"/>
              <a:gd name="connsiteX6" fmla="*/ 1939781 w 2098047"/>
              <a:gd name="connsiteY6" fmla="*/ 2456873 h 2512291"/>
              <a:gd name="connsiteX7" fmla="*/ 1958254 w 2098047"/>
              <a:gd name="connsiteY7" fmla="*/ 2484582 h 2512291"/>
              <a:gd name="connsiteX8" fmla="*/ 1985963 w 2098047"/>
              <a:gd name="connsiteY8" fmla="*/ 2493819 h 2512291"/>
              <a:gd name="connsiteX9" fmla="*/ 2013672 w 2098047"/>
              <a:gd name="connsiteY9" fmla="*/ 2512291 h 2512291"/>
              <a:gd name="connsiteX10" fmla="*/ 2041381 w 2098047"/>
              <a:gd name="connsiteY10" fmla="*/ 2493819 h 2512291"/>
              <a:gd name="connsiteX11" fmla="*/ 2078327 w 2098047"/>
              <a:gd name="connsiteY11" fmla="*/ 2438400 h 2512291"/>
              <a:gd name="connsiteX12" fmla="*/ 2087563 w 2098047"/>
              <a:gd name="connsiteY12" fmla="*/ 2410691 h 2512291"/>
              <a:gd name="connsiteX13" fmla="*/ 2087563 w 2098047"/>
              <a:gd name="connsiteY13" fmla="*/ 2124364 h 2512291"/>
              <a:gd name="connsiteX14" fmla="*/ 2069090 w 2098047"/>
              <a:gd name="connsiteY14" fmla="*/ 2041237 h 2512291"/>
              <a:gd name="connsiteX15" fmla="*/ 2050617 w 2098047"/>
              <a:gd name="connsiteY15" fmla="*/ 2013528 h 2512291"/>
              <a:gd name="connsiteX16" fmla="*/ 2022908 w 2098047"/>
              <a:gd name="connsiteY16" fmla="*/ 1985819 h 2512291"/>
              <a:gd name="connsiteX17" fmla="*/ 2013672 w 2098047"/>
              <a:gd name="connsiteY17" fmla="*/ 1958110 h 2512291"/>
              <a:gd name="connsiteX18" fmla="*/ 1985963 w 2098047"/>
              <a:gd name="connsiteY18" fmla="*/ 1939637 h 2512291"/>
              <a:gd name="connsiteX19" fmla="*/ 1958254 w 2098047"/>
              <a:gd name="connsiteY19" fmla="*/ 1911928 h 2512291"/>
              <a:gd name="connsiteX20" fmla="*/ 1921308 w 2098047"/>
              <a:gd name="connsiteY20" fmla="*/ 1856510 h 2512291"/>
              <a:gd name="connsiteX21" fmla="*/ 1902836 w 2098047"/>
              <a:gd name="connsiteY21" fmla="*/ 1828800 h 2512291"/>
              <a:gd name="connsiteX22" fmla="*/ 1893599 w 2098047"/>
              <a:gd name="connsiteY22" fmla="*/ 1801091 h 2512291"/>
              <a:gd name="connsiteX23" fmla="*/ 1865890 w 2098047"/>
              <a:gd name="connsiteY23" fmla="*/ 1773382 h 2512291"/>
              <a:gd name="connsiteX24" fmla="*/ 1856654 w 2098047"/>
              <a:gd name="connsiteY24" fmla="*/ 1745673 h 2512291"/>
              <a:gd name="connsiteX25" fmla="*/ 1847417 w 2098047"/>
              <a:gd name="connsiteY25" fmla="*/ 1708728 h 2512291"/>
              <a:gd name="connsiteX26" fmla="*/ 1828945 w 2098047"/>
              <a:gd name="connsiteY26" fmla="*/ 1681019 h 2512291"/>
              <a:gd name="connsiteX27" fmla="*/ 1819708 w 2098047"/>
              <a:gd name="connsiteY27" fmla="*/ 1653310 h 2512291"/>
              <a:gd name="connsiteX28" fmla="*/ 1801236 w 2098047"/>
              <a:gd name="connsiteY28" fmla="*/ 1616364 h 2512291"/>
              <a:gd name="connsiteX29" fmla="*/ 1755054 w 2098047"/>
              <a:gd name="connsiteY29" fmla="*/ 1514764 h 2512291"/>
              <a:gd name="connsiteX30" fmla="*/ 1690399 w 2098047"/>
              <a:gd name="connsiteY30" fmla="*/ 1413164 h 2512291"/>
              <a:gd name="connsiteX31" fmla="*/ 1671927 w 2098047"/>
              <a:gd name="connsiteY31" fmla="*/ 1385455 h 2512291"/>
              <a:gd name="connsiteX32" fmla="*/ 1634981 w 2098047"/>
              <a:gd name="connsiteY32" fmla="*/ 1265382 h 2512291"/>
              <a:gd name="connsiteX33" fmla="*/ 1625745 w 2098047"/>
              <a:gd name="connsiteY33" fmla="*/ 1237673 h 2512291"/>
              <a:gd name="connsiteX34" fmla="*/ 1607272 w 2098047"/>
              <a:gd name="connsiteY34" fmla="*/ 1209964 h 2512291"/>
              <a:gd name="connsiteX35" fmla="*/ 1588799 w 2098047"/>
              <a:gd name="connsiteY35" fmla="*/ 1145310 h 2512291"/>
              <a:gd name="connsiteX36" fmla="*/ 1570327 w 2098047"/>
              <a:gd name="connsiteY36" fmla="*/ 1117600 h 2512291"/>
              <a:gd name="connsiteX37" fmla="*/ 1542617 w 2098047"/>
              <a:gd name="connsiteY37" fmla="*/ 1016000 h 2512291"/>
              <a:gd name="connsiteX38" fmla="*/ 1505672 w 2098047"/>
              <a:gd name="connsiteY38" fmla="*/ 942110 h 2512291"/>
              <a:gd name="connsiteX39" fmla="*/ 1496436 w 2098047"/>
              <a:gd name="connsiteY39" fmla="*/ 914400 h 2512291"/>
              <a:gd name="connsiteX40" fmla="*/ 1431781 w 2098047"/>
              <a:gd name="connsiteY40" fmla="*/ 840510 h 2512291"/>
              <a:gd name="connsiteX41" fmla="*/ 1413308 w 2098047"/>
              <a:gd name="connsiteY41" fmla="*/ 812800 h 2512291"/>
              <a:gd name="connsiteX42" fmla="*/ 1385599 w 2098047"/>
              <a:gd name="connsiteY42" fmla="*/ 775855 h 2512291"/>
              <a:gd name="connsiteX43" fmla="*/ 1367127 w 2098047"/>
              <a:gd name="connsiteY43" fmla="*/ 748146 h 2512291"/>
              <a:gd name="connsiteX44" fmla="*/ 1283999 w 2098047"/>
              <a:gd name="connsiteY44" fmla="*/ 692728 h 2512291"/>
              <a:gd name="connsiteX45" fmla="*/ 1256290 w 2098047"/>
              <a:gd name="connsiteY45" fmla="*/ 674255 h 2512291"/>
              <a:gd name="connsiteX46" fmla="*/ 1182399 w 2098047"/>
              <a:gd name="connsiteY46" fmla="*/ 655782 h 2512291"/>
              <a:gd name="connsiteX47" fmla="*/ 1126981 w 2098047"/>
              <a:gd name="connsiteY47" fmla="*/ 618837 h 2512291"/>
              <a:gd name="connsiteX48" fmla="*/ 1099272 w 2098047"/>
              <a:gd name="connsiteY48" fmla="*/ 609600 h 2512291"/>
              <a:gd name="connsiteX49" fmla="*/ 1043854 w 2098047"/>
              <a:gd name="connsiteY49" fmla="*/ 572655 h 2512291"/>
              <a:gd name="connsiteX50" fmla="*/ 1016145 w 2098047"/>
              <a:gd name="connsiteY50" fmla="*/ 489528 h 2512291"/>
              <a:gd name="connsiteX51" fmla="*/ 1006908 w 2098047"/>
              <a:gd name="connsiteY51" fmla="*/ 461819 h 2512291"/>
              <a:gd name="connsiteX52" fmla="*/ 997672 w 2098047"/>
              <a:gd name="connsiteY52" fmla="*/ 415637 h 2512291"/>
              <a:gd name="connsiteX53" fmla="*/ 988436 w 2098047"/>
              <a:gd name="connsiteY53" fmla="*/ 240146 h 2512291"/>
              <a:gd name="connsiteX54" fmla="*/ 979199 w 2098047"/>
              <a:gd name="connsiteY54" fmla="*/ 212437 h 2512291"/>
              <a:gd name="connsiteX55" fmla="*/ 951490 w 2098047"/>
              <a:gd name="connsiteY55" fmla="*/ 120073 h 2512291"/>
              <a:gd name="connsiteX56" fmla="*/ 896072 w 2098047"/>
              <a:gd name="connsiteY56" fmla="*/ 83128 h 2512291"/>
              <a:gd name="connsiteX57" fmla="*/ 868363 w 2098047"/>
              <a:gd name="connsiteY57" fmla="*/ 55419 h 2512291"/>
              <a:gd name="connsiteX58" fmla="*/ 822181 w 2098047"/>
              <a:gd name="connsiteY58" fmla="*/ 46182 h 2512291"/>
              <a:gd name="connsiteX59" fmla="*/ 702108 w 2098047"/>
              <a:gd name="connsiteY59" fmla="*/ 18473 h 2512291"/>
              <a:gd name="connsiteX60" fmla="*/ 545090 w 2098047"/>
              <a:gd name="connsiteY60" fmla="*/ 0 h 2512291"/>
              <a:gd name="connsiteX61" fmla="*/ 249527 w 2098047"/>
              <a:gd name="connsiteY61" fmla="*/ 9237 h 2512291"/>
              <a:gd name="connsiteX62" fmla="*/ 194108 w 2098047"/>
              <a:gd name="connsiteY62" fmla="*/ 27710 h 2512291"/>
              <a:gd name="connsiteX63" fmla="*/ 166399 w 2098047"/>
              <a:gd name="connsiteY63" fmla="*/ 36946 h 2512291"/>
              <a:gd name="connsiteX64" fmla="*/ 138690 w 2098047"/>
              <a:gd name="connsiteY64" fmla="*/ 46182 h 2512291"/>
              <a:gd name="connsiteX65" fmla="*/ 110981 w 2098047"/>
              <a:gd name="connsiteY65" fmla="*/ 73891 h 2512291"/>
              <a:gd name="connsiteX66" fmla="*/ 83272 w 2098047"/>
              <a:gd name="connsiteY66" fmla="*/ 83128 h 2512291"/>
              <a:gd name="connsiteX67" fmla="*/ 46327 w 2098047"/>
              <a:gd name="connsiteY67" fmla="*/ 138546 h 2512291"/>
              <a:gd name="connsiteX68" fmla="*/ 27854 w 2098047"/>
              <a:gd name="connsiteY68" fmla="*/ 166255 h 2512291"/>
              <a:gd name="connsiteX69" fmla="*/ 18617 w 2098047"/>
              <a:gd name="connsiteY69" fmla="*/ 203200 h 2512291"/>
              <a:gd name="connsiteX70" fmla="*/ 145 w 2098047"/>
              <a:gd name="connsiteY70" fmla="*/ 230910 h 2512291"/>
              <a:gd name="connsiteX71" fmla="*/ 18617 w 2098047"/>
              <a:gd name="connsiteY71" fmla="*/ 323273 h 2512291"/>
              <a:gd name="connsiteX72" fmla="*/ 37090 w 2098047"/>
              <a:gd name="connsiteY72" fmla="*/ 350982 h 2512291"/>
              <a:gd name="connsiteX73" fmla="*/ 74036 w 2098047"/>
              <a:gd name="connsiteY73" fmla="*/ 369455 h 2512291"/>
              <a:gd name="connsiteX74" fmla="*/ 110981 w 2098047"/>
              <a:gd name="connsiteY74" fmla="*/ 424873 h 2512291"/>
              <a:gd name="connsiteX75" fmla="*/ 166399 w 2098047"/>
              <a:gd name="connsiteY75" fmla="*/ 480291 h 2512291"/>
              <a:gd name="connsiteX76" fmla="*/ 194108 w 2098047"/>
              <a:gd name="connsiteY76" fmla="*/ 517237 h 2512291"/>
              <a:gd name="connsiteX77" fmla="*/ 231054 w 2098047"/>
              <a:gd name="connsiteY77" fmla="*/ 535710 h 2512291"/>
              <a:gd name="connsiteX78" fmla="*/ 258763 w 2098047"/>
              <a:gd name="connsiteY78" fmla="*/ 554182 h 2512291"/>
              <a:gd name="connsiteX79" fmla="*/ 351127 w 2098047"/>
              <a:gd name="connsiteY79" fmla="*/ 591128 h 2512291"/>
              <a:gd name="connsiteX80" fmla="*/ 415781 w 2098047"/>
              <a:gd name="connsiteY80" fmla="*/ 600364 h 2512291"/>
              <a:gd name="connsiteX81" fmla="*/ 452727 w 2098047"/>
              <a:gd name="connsiteY81" fmla="*/ 609600 h 2512291"/>
              <a:gd name="connsiteX82" fmla="*/ 480436 w 2098047"/>
              <a:gd name="connsiteY82" fmla="*/ 618837 h 2512291"/>
              <a:gd name="connsiteX83" fmla="*/ 545090 w 2098047"/>
              <a:gd name="connsiteY83" fmla="*/ 628073 h 2512291"/>
              <a:gd name="connsiteX84" fmla="*/ 582036 w 2098047"/>
              <a:gd name="connsiteY84" fmla="*/ 637310 h 2512291"/>
              <a:gd name="connsiteX85" fmla="*/ 683636 w 2098047"/>
              <a:gd name="connsiteY85" fmla="*/ 646546 h 2512291"/>
              <a:gd name="connsiteX86" fmla="*/ 748290 w 2098047"/>
              <a:gd name="connsiteY86" fmla="*/ 655782 h 2512291"/>
              <a:gd name="connsiteX87" fmla="*/ 775999 w 2098047"/>
              <a:gd name="connsiteY87" fmla="*/ 665019 h 2512291"/>
              <a:gd name="connsiteX88" fmla="*/ 914545 w 2098047"/>
              <a:gd name="connsiteY88" fmla="*/ 683491 h 2512291"/>
              <a:gd name="connsiteX89" fmla="*/ 979199 w 2098047"/>
              <a:gd name="connsiteY89" fmla="*/ 711200 h 2512291"/>
              <a:gd name="connsiteX90" fmla="*/ 1053090 w 2098047"/>
              <a:gd name="connsiteY90" fmla="*/ 794328 h 2512291"/>
              <a:gd name="connsiteX91" fmla="*/ 1090036 w 2098047"/>
              <a:gd name="connsiteY91" fmla="*/ 812800 h 2512291"/>
              <a:gd name="connsiteX92" fmla="*/ 1154690 w 2098047"/>
              <a:gd name="connsiteY92" fmla="*/ 858982 h 2512291"/>
              <a:gd name="connsiteX93" fmla="*/ 1182399 w 2098047"/>
              <a:gd name="connsiteY93" fmla="*/ 877455 h 2512291"/>
              <a:gd name="connsiteX94" fmla="*/ 1237817 w 2098047"/>
              <a:gd name="connsiteY94" fmla="*/ 932873 h 2512291"/>
              <a:gd name="connsiteX95" fmla="*/ 1256290 w 2098047"/>
              <a:gd name="connsiteY95" fmla="*/ 960582 h 2512291"/>
              <a:gd name="connsiteX96" fmla="*/ 1283999 w 2098047"/>
              <a:gd name="connsiteY96" fmla="*/ 979055 h 2512291"/>
              <a:gd name="connsiteX97" fmla="*/ 1330181 w 2098047"/>
              <a:gd name="connsiteY97" fmla="*/ 1025237 h 2512291"/>
              <a:gd name="connsiteX98" fmla="*/ 1348654 w 2098047"/>
              <a:gd name="connsiteY98" fmla="*/ 1052946 h 2512291"/>
              <a:gd name="connsiteX99" fmla="*/ 1394836 w 2098047"/>
              <a:gd name="connsiteY99" fmla="*/ 1108364 h 2512291"/>
              <a:gd name="connsiteX100" fmla="*/ 1422545 w 2098047"/>
              <a:gd name="connsiteY100" fmla="*/ 1163782 h 2512291"/>
              <a:gd name="connsiteX101" fmla="*/ 1459490 w 2098047"/>
              <a:gd name="connsiteY101" fmla="*/ 1228437 h 2512291"/>
              <a:gd name="connsiteX102" fmla="*/ 1468727 w 2098047"/>
              <a:gd name="connsiteY102" fmla="*/ 1256146 h 2512291"/>
              <a:gd name="connsiteX103" fmla="*/ 1514908 w 2098047"/>
              <a:gd name="connsiteY103" fmla="*/ 1311564 h 2512291"/>
              <a:gd name="connsiteX104" fmla="*/ 1524145 w 2098047"/>
              <a:gd name="connsiteY104" fmla="*/ 1339273 h 2512291"/>
              <a:gd name="connsiteX105" fmla="*/ 1542617 w 2098047"/>
              <a:gd name="connsiteY105" fmla="*/ 1366982 h 2512291"/>
              <a:gd name="connsiteX106" fmla="*/ 1570327 w 2098047"/>
              <a:gd name="connsiteY106" fmla="*/ 1422400 h 2512291"/>
              <a:gd name="connsiteX107" fmla="*/ 1579563 w 2098047"/>
              <a:gd name="connsiteY107" fmla="*/ 1496291 h 2512291"/>
              <a:gd name="connsiteX108" fmla="*/ 1607272 w 2098047"/>
              <a:gd name="connsiteY108" fmla="*/ 1588655 h 2512291"/>
              <a:gd name="connsiteX109" fmla="*/ 1634981 w 2098047"/>
              <a:gd name="connsiteY109" fmla="*/ 1681019 h 2512291"/>
              <a:gd name="connsiteX110" fmla="*/ 1653454 w 2098047"/>
              <a:gd name="connsiteY110" fmla="*/ 1708728 h 2512291"/>
              <a:gd name="connsiteX111" fmla="*/ 1681163 w 2098047"/>
              <a:gd name="connsiteY111" fmla="*/ 1764146 h 2512291"/>
              <a:gd name="connsiteX112" fmla="*/ 1690399 w 2098047"/>
              <a:gd name="connsiteY112" fmla="*/ 1791855 h 2512291"/>
              <a:gd name="connsiteX113" fmla="*/ 1727345 w 2098047"/>
              <a:gd name="connsiteY113" fmla="*/ 1847273 h 2512291"/>
              <a:gd name="connsiteX114" fmla="*/ 1745817 w 2098047"/>
              <a:gd name="connsiteY114" fmla="*/ 1874982 h 2512291"/>
              <a:gd name="connsiteX115" fmla="*/ 1773527 w 2098047"/>
              <a:gd name="connsiteY115" fmla="*/ 1893455 h 2512291"/>
              <a:gd name="connsiteX116" fmla="*/ 1810472 w 2098047"/>
              <a:gd name="connsiteY116" fmla="*/ 1976582 h 2512291"/>
              <a:gd name="connsiteX117" fmla="*/ 1838181 w 2098047"/>
              <a:gd name="connsiteY117" fmla="*/ 2032000 h 2512291"/>
              <a:gd name="connsiteX118" fmla="*/ 1865890 w 2098047"/>
              <a:gd name="connsiteY118" fmla="*/ 2041237 h 2512291"/>
              <a:gd name="connsiteX119" fmla="*/ 1875127 w 2098047"/>
              <a:gd name="connsiteY119" fmla="*/ 2078182 h 2512291"/>
              <a:gd name="connsiteX120" fmla="*/ 1865890 w 2098047"/>
              <a:gd name="connsiteY120" fmla="*/ 2059710 h 251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098047" h="2512291">
                <a:moveTo>
                  <a:pt x="1828945" y="2004291"/>
                </a:moveTo>
                <a:lnTo>
                  <a:pt x="1828945" y="2004291"/>
                </a:lnTo>
                <a:cubicBezTo>
                  <a:pt x="1832024" y="2093576"/>
                  <a:pt x="1833226" y="2182945"/>
                  <a:pt x="1838181" y="2272146"/>
                </a:cubicBezTo>
                <a:cubicBezTo>
                  <a:pt x="1839245" y="2291296"/>
                  <a:pt x="1844803" y="2340809"/>
                  <a:pt x="1856654" y="2364510"/>
                </a:cubicBezTo>
                <a:cubicBezTo>
                  <a:pt x="1861618" y="2374439"/>
                  <a:pt x="1868969" y="2382983"/>
                  <a:pt x="1875127" y="2392219"/>
                </a:cubicBezTo>
                <a:cubicBezTo>
                  <a:pt x="1878206" y="2401455"/>
                  <a:pt x="1877479" y="2413044"/>
                  <a:pt x="1884363" y="2419928"/>
                </a:cubicBezTo>
                <a:cubicBezTo>
                  <a:pt x="1900062" y="2435627"/>
                  <a:pt x="1939781" y="2456873"/>
                  <a:pt x="1939781" y="2456873"/>
                </a:cubicBezTo>
                <a:cubicBezTo>
                  <a:pt x="1945939" y="2466109"/>
                  <a:pt x="1949586" y="2477647"/>
                  <a:pt x="1958254" y="2484582"/>
                </a:cubicBezTo>
                <a:cubicBezTo>
                  <a:pt x="1965857" y="2490664"/>
                  <a:pt x="1977255" y="2489465"/>
                  <a:pt x="1985963" y="2493819"/>
                </a:cubicBezTo>
                <a:cubicBezTo>
                  <a:pt x="1995892" y="2498783"/>
                  <a:pt x="2004436" y="2506134"/>
                  <a:pt x="2013672" y="2512291"/>
                </a:cubicBezTo>
                <a:cubicBezTo>
                  <a:pt x="2022908" y="2506134"/>
                  <a:pt x="2034071" y="2502173"/>
                  <a:pt x="2041381" y="2493819"/>
                </a:cubicBezTo>
                <a:cubicBezTo>
                  <a:pt x="2056001" y="2477110"/>
                  <a:pt x="2078327" y="2438400"/>
                  <a:pt x="2078327" y="2438400"/>
                </a:cubicBezTo>
                <a:cubicBezTo>
                  <a:pt x="2081406" y="2429164"/>
                  <a:pt x="2085821" y="2420270"/>
                  <a:pt x="2087563" y="2410691"/>
                </a:cubicBezTo>
                <a:cubicBezTo>
                  <a:pt x="2106308" y="2307587"/>
                  <a:pt x="2095826" y="2244184"/>
                  <a:pt x="2087563" y="2124364"/>
                </a:cubicBezTo>
                <a:cubicBezTo>
                  <a:pt x="2086428" y="2107899"/>
                  <a:pt x="2079206" y="2061469"/>
                  <a:pt x="2069090" y="2041237"/>
                </a:cubicBezTo>
                <a:cubicBezTo>
                  <a:pt x="2064125" y="2031308"/>
                  <a:pt x="2057724" y="2022056"/>
                  <a:pt x="2050617" y="2013528"/>
                </a:cubicBezTo>
                <a:cubicBezTo>
                  <a:pt x="2042255" y="2003493"/>
                  <a:pt x="2032144" y="1995055"/>
                  <a:pt x="2022908" y="1985819"/>
                </a:cubicBezTo>
                <a:cubicBezTo>
                  <a:pt x="2019829" y="1976583"/>
                  <a:pt x="2019754" y="1965713"/>
                  <a:pt x="2013672" y="1958110"/>
                </a:cubicBezTo>
                <a:cubicBezTo>
                  <a:pt x="2006737" y="1949442"/>
                  <a:pt x="1994491" y="1946744"/>
                  <a:pt x="1985963" y="1939637"/>
                </a:cubicBezTo>
                <a:cubicBezTo>
                  <a:pt x="1975928" y="1931275"/>
                  <a:pt x="1966273" y="1922239"/>
                  <a:pt x="1958254" y="1911928"/>
                </a:cubicBezTo>
                <a:cubicBezTo>
                  <a:pt x="1944624" y="1894403"/>
                  <a:pt x="1933623" y="1874983"/>
                  <a:pt x="1921308" y="1856510"/>
                </a:cubicBezTo>
                <a:cubicBezTo>
                  <a:pt x="1915150" y="1847274"/>
                  <a:pt x="1906347" y="1839331"/>
                  <a:pt x="1902836" y="1828800"/>
                </a:cubicBezTo>
                <a:cubicBezTo>
                  <a:pt x="1899757" y="1819564"/>
                  <a:pt x="1899000" y="1809192"/>
                  <a:pt x="1893599" y="1801091"/>
                </a:cubicBezTo>
                <a:cubicBezTo>
                  <a:pt x="1886353" y="1790223"/>
                  <a:pt x="1875126" y="1782618"/>
                  <a:pt x="1865890" y="1773382"/>
                </a:cubicBezTo>
                <a:cubicBezTo>
                  <a:pt x="1862811" y="1764146"/>
                  <a:pt x="1859329" y="1755034"/>
                  <a:pt x="1856654" y="1745673"/>
                </a:cubicBezTo>
                <a:cubicBezTo>
                  <a:pt x="1853167" y="1733467"/>
                  <a:pt x="1852417" y="1720396"/>
                  <a:pt x="1847417" y="1708728"/>
                </a:cubicBezTo>
                <a:cubicBezTo>
                  <a:pt x="1843044" y="1698525"/>
                  <a:pt x="1833909" y="1690948"/>
                  <a:pt x="1828945" y="1681019"/>
                </a:cubicBezTo>
                <a:cubicBezTo>
                  <a:pt x="1824591" y="1672311"/>
                  <a:pt x="1823543" y="1662259"/>
                  <a:pt x="1819708" y="1653310"/>
                </a:cubicBezTo>
                <a:cubicBezTo>
                  <a:pt x="1814284" y="1640654"/>
                  <a:pt x="1806660" y="1629020"/>
                  <a:pt x="1801236" y="1616364"/>
                </a:cubicBezTo>
                <a:cubicBezTo>
                  <a:pt x="1772652" y="1549668"/>
                  <a:pt x="1826441" y="1633744"/>
                  <a:pt x="1755054" y="1514764"/>
                </a:cubicBezTo>
                <a:cubicBezTo>
                  <a:pt x="1715916" y="1449534"/>
                  <a:pt x="1737311" y="1483532"/>
                  <a:pt x="1690399" y="1413164"/>
                </a:cubicBezTo>
                <a:lnTo>
                  <a:pt x="1671927" y="1385455"/>
                </a:lnTo>
                <a:cubicBezTo>
                  <a:pt x="1644090" y="1274110"/>
                  <a:pt x="1666372" y="1349091"/>
                  <a:pt x="1634981" y="1265382"/>
                </a:cubicBezTo>
                <a:cubicBezTo>
                  <a:pt x="1631563" y="1256266"/>
                  <a:pt x="1630099" y="1246381"/>
                  <a:pt x="1625745" y="1237673"/>
                </a:cubicBezTo>
                <a:cubicBezTo>
                  <a:pt x="1620781" y="1227744"/>
                  <a:pt x="1613430" y="1219200"/>
                  <a:pt x="1607272" y="1209964"/>
                </a:cubicBezTo>
                <a:cubicBezTo>
                  <a:pt x="1604311" y="1198120"/>
                  <a:pt x="1595427" y="1158566"/>
                  <a:pt x="1588799" y="1145310"/>
                </a:cubicBezTo>
                <a:cubicBezTo>
                  <a:pt x="1583835" y="1135381"/>
                  <a:pt x="1576484" y="1126837"/>
                  <a:pt x="1570327" y="1117600"/>
                </a:cubicBezTo>
                <a:cubicBezTo>
                  <a:pt x="1569501" y="1114294"/>
                  <a:pt x="1552210" y="1037104"/>
                  <a:pt x="1542617" y="1016000"/>
                </a:cubicBezTo>
                <a:cubicBezTo>
                  <a:pt x="1531222" y="990931"/>
                  <a:pt x="1514379" y="968234"/>
                  <a:pt x="1505672" y="942110"/>
                </a:cubicBezTo>
                <a:cubicBezTo>
                  <a:pt x="1502593" y="932873"/>
                  <a:pt x="1501596" y="922656"/>
                  <a:pt x="1496436" y="914400"/>
                </a:cubicBezTo>
                <a:cubicBezTo>
                  <a:pt x="1459371" y="855097"/>
                  <a:pt x="1468102" y="884095"/>
                  <a:pt x="1431781" y="840510"/>
                </a:cubicBezTo>
                <a:cubicBezTo>
                  <a:pt x="1424674" y="831982"/>
                  <a:pt x="1419760" y="821833"/>
                  <a:pt x="1413308" y="812800"/>
                </a:cubicBezTo>
                <a:cubicBezTo>
                  <a:pt x="1404361" y="800274"/>
                  <a:pt x="1394546" y="788381"/>
                  <a:pt x="1385599" y="775855"/>
                </a:cubicBezTo>
                <a:cubicBezTo>
                  <a:pt x="1379147" y="766822"/>
                  <a:pt x="1375481" y="755456"/>
                  <a:pt x="1367127" y="748146"/>
                </a:cubicBezTo>
                <a:cubicBezTo>
                  <a:pt x="1367117" y="748137"/>
                  <a:pt x="1297859" y="701968"/>
                  <a:pt x="1283999" y="692728"/>
                </a:cubicBezTo>
                <a:cubicBezTo>
                  <a:pt x="1274763" y="686570"/>
                  <a:pt x="1267059" y="676947"/>
                  <a:pt x="1256290" y="674255"/>
                </a:cubicBezTo>
                <a:lnTo>
                  <a:pt x="1182399" y="655782"/>
                </a:lnTo>
                <a:cubicBezTo>
                  <a:pt x="1163926" y="643467"/>
                  <a:pt x="1148043" y="625858"/>
                  <a:pt x="1126981" y="618837"/>
                </a:cubicBezTo>
                <a:cubicBezTo>
                  <a:pt x="1117745" y="615758"/>
                  <a:pt x="1107783" y="614328"/>
                  <a:pt x="1099272" y="609600"/>
                </a:cubicBezTo>
                <a:cubicBezTo>
                  <a:pt x="1079865" y="598818"/>
                  <a:pt x="1043854" y="572655"/>
                  <a:pt x="1043854" y="572655"/>
                </a:cubicBezTo>
                <a:lnTo>
                  <a:pt x="1016145" y="489528"/>
                </a:lnTo>
                <a:cubicBezTo>
                  <a:pt x="1013066" y="480292"/>
                  <a:pt x="1008817" y="471366"/>
                  <a:pt x="1006908" y="461819"/>
                </a:cubicBezTo>
                <a:lnTo>
                  <a:pt x="997672" y="415637"/>
                </a:lnTo>
                <a:cubicBezTo>
                  <a:pt x="994593" y="357140"/>
                  <a:pt x="993739" y="298483"/>
                  <a:pt x="988436" y="240146"/>
                </a:cubicBezTo>
                <a:cubicBezTo>
                  <a:pt x="987555" y="230450"/>
                  <a:pt x="981874" y="221798"/>
                  <a:pt x="979199" y="212437"/>
                </a:cubicBezTo>
                <a:cubicBezTo>
                  <a:pt x="974849" y="197212"/>
                  <a:pt x="959239" y="125239"/>
                  <a:pt x="951490" y="120073"/>
                </a:cubicBezTo>
                <a:cubicBezTo>
                  <a:pt x="933017" y="107758"/>
                  <a:pt x="911771" y="98827"/>
                  <a:pt x="896072" y="83128"/>
                </a:cubicBezTo>
                <a:cubicBezTo>
                  <a:pt x="886836" y="73892"/>
                  <a:pt x="880046" y="61261"/>
                  <a:pt x="868363" y="55419"/>
                </a:cubicBezTo>
                <a:cubicBezTo>
                  <a:pt x="854322" y="48398"/>
                  <a:pt x="837411" y="49990"/>
                  <a:pt x="822181" y="46182"/>
                </a:cubicBezTo>
                <a:cubicBezTo>
                  <a:pt x="750421" y="28242"/>
                  <a:pt x="850020" y="34907"/>
                  <a:pt x="702108" y="18473"/>
                </a:cubicBezTo>
                <a:cubicBezTo>
                  <a:pt x="594311" y="6496"/>
                  <a:pt x="646645" y="12695"/>
                  <a:pt x="545090" y="0"/>
                </a:cubicBezTo>
                <a:cubicBezTo>
                  <a:pt x="446569" y="3079"/>
                  <a:pt x="347790" y="1479"/>
                  <a:pt x="249527" y="9237"/>
                </a:cubicBezTo>
                <a:cubicBezTo>
                  <a:pt x="230115" y="10770"/>
                  <a:pt x="212581" y="21552"/>
                  <a:pt x="194108" y="27710"/>
                </a:cubicBezTo>
                <a:lnTo>
                  <a:pt x="166399" y="36946"/>
                </a:lnTo>
                <a:lnTo>
                  <a:pt x="138690" y="46182"/>
                </a:lnTo>
                <a:cubicBezTo>
                  <a:pt x="129454" y="55418"/>
                  <a:pt x="121849" y="66645"/>
                  <a:pt x="110981" y="73891"/>
                </a:cubicBezTo>
                <a:cubicBezTo>
                  <a:pt x="102880" y="79292"/>
                  <a:pt x="90156" y="76244"/>
                  <a:pt x="83272" y="83128"/>
                </a:cubicBezTo>
                <a:cubicBezTo>
                  <a:pt x="67573" y="98827"/>
                  <a:pt x="58642" y="120073"/>
                  <a:pt x="46327" y="138546"/>
                </a:cubicBezTo>
                <a:lnTo>
                  <a:pt x="27854" y="166255"/>
                </a:lnTo>
                <a:cubicBezTo>
                  <a:pt x="24775" y="178570"/>
                  <a:pt x="23617" y="191532"/>
                  <a:pt x="18617" y="203200"/>
                </a:cubicBezTo>
                <a:cubicBezTo>
                  <a:pt x="14244" y="213403"/>
                  <a:pt x="1250" y="219864"/>
                  <a:pt x="145" y="230910"/>
                </a:cubicBezTo>
                <a:cubicBezTo>
                  <a:pt x="-1273" y="245091"/>
                  <a:pt x="7877" y="301794"/>
                  <a:pt x="18617" y="323273"/>
                </a:cubicBezTo>
                <a:cubicBezTo>
                  <a:pt x="23581" y="333202"/>
                  <a:pt x="28562" y="343876"/>
                  <a:pt x="37090" y="350982"/>
                </a:cubicBezTo>
                <a:cubicBezTo>
                  <a:pt x="47668" y="359797"/>
                  <a:pt x="61721" y="363297"/>
                  <a:pt x="74036" y="369455"/>
                </a:cubicBezTo>
                <a:cubicBezTo>
                  <a:pt x="86351" y="387928"/>
                  <a:pt x="95282" y="409174"/>
                  <a:pt x="110981" y="424873"/>
                </a:cubicBezTo>
                <a:cubicBezTo>
                  <a:pt x="129454" y="443346"/>
                  <a:pt x="150725" y="459391"/>
                  <a:pt x="166399" y="480291"/>
                </a:cubicBezTo>
                <a:cubicBezTo>
                  <a:pt x="175635" y="492606"/>
                  <a:pt x="182420" y="507219"/>
                  <a:pt x="194108" y="517237"/>
                </a:cubicBezTo>
                <a:cubicBezTo>
                  <a:pt x="204562" y="526198"/>
                  <a:pt x="219099" y="528879"/>
                  <a:pt x="231054" y="535710"/>
                </a:cubicBezTo>
                <a:cubicBezTo>
                  <a:pt x="240692" y="541217"/>
                  <a:pt x="249125" y="548675"/>
                  <a:pt x="258763" y="554182"/>
                </a:cubicBezTo>
                <a:cubicBezTo>
                  <a:pt x="282545" y="567772"/>
                  <a:pt x="325893" y="587523"/>
                  <a:pt x="351127" y="591128"/>
                </a:cubicBezTo>
                <a:cubicBezTo>
                  <a:pt x="372678" y="594207"/>
                  <a:pt x="394362" y="596470"/>
                  <a:pt x="415781" y="600364"/>
                </a:cubicBezTo>
                <a:cubicBezTo>
                  <a:pt x="428271" y="602635"/>
                  <a:pt x="440521" y="606113"/>
                  <a:pt x="452727" y="609600"/>
                </a:cubicBezTo>
                <a:cubicBezTo>
                  <a:pt x="462088" y="612275"/>
                  <a:pt x="470889" y="616928"/>
                  <a:pt x="480436" y="618837"/>
                </a:cubicBezTo>
                <a:cubicBezTo>
                  <a:pt x="501783" y="623107"/>
                  <a:pt x="523671" y="624179"/>
                  <a:pt x="545090" y="628073"/>
                </a:cubicBezTo>
                <a:cubicBezTo>
                  <a:pt x="557580" y="630344"/>
                  <a:pt x="569453" y="635632"/>
                  <a:pt x="582036" y="637310"/>
                </a:cubicBezTo>
                <a:cubicBezTo>
                  <a:pt x="615744" y="641804"/>
                  <a:pt x="649838" y="642791"/>
                  <a:pt x="683636" y="646546"/>
                </a:cubicBezTo>
                <a:cubicBezTo>
                  <a:pt x="705273" y="648950"/>
                  <a:pt x="726739" y="652703"/>
                  <a:pt x="748290" y="655782"/>
                </a:cubicBezTo>
                <a:cubicBezTo>
                  <a:pt x="757526" y="658861"/>
                  <a:pt x="766452" y="663110"/>
                  <a:pt x="775999" y="665019"/>
                </a:cubicBezTo>
                <a:cubicBezTo>
                  <a:pt x="797240" y="669267"/>
                  <a:pt x="896568" y="681244"/>
                  <a:pt x="914545" y="683491"/>
                </a:cubicBezTo>
                <a:cubicBezTo>
                  <a:pt x="933792" y="689907"/>
                  <a:pt x="963984" y="698521"/>
                  <a:pt x="979199" y="711200"/>
                </a:cubicBezTo>
                <a:cubicBezTo>
                  <a:pt x="1037762" y="760003"/>
                  <a:pt x="929580" y="732577"/>
                  <a:pt x="1053090" y="794328"/>
                </a:cubicBezTo>
                <a:cubicBezTo>
                  <a:pt x="1065405" y="800485"/>
                  <a:pt x="1078081" y="805969"/>
                  <a:pt x="1090036" y="812800"/>
                </a:cubicBezTo>
                <a:cubicBezTo>
                  <a:pt x="1111799" y="825236"/>
                  <a:pt x="1134872" y="844826"/>
                  <a:pt x="1154690" y="858982"/>
                </a:cubicBezTo>
                <a:cubicBezTo>
                  <a:pt x="1163723" y="865434"/>
                  <a:pt x="1174102" y="870080"/>
                  <a:pt x="1182399" y="877455"/>
                </a:cubicBezTo>
                <a:cubicBezTo>
                  <a:pt x="1201925" y="894811"/>
                  <a:pt x="1223326" y="911136"/>
                  <a:pt x="1237817" y="932873"/>
                </a:cubicBezTo>
                <a:cubicBezTo>
                  <a:pt x="1243975" y="942109"/>
                  <a:pt x="1248441" y="952733"/>
                  <a:pt x="1256290" y="960582"/>
                </a:cubicBezTo>
                <a:cubicBezTo>
                  <a:pt x="1264139" y="968431"/>
                  <a:pt x="1274763" y="972897"/>
                  <a:pt x="1283999" y="979055"/>
                </a:cubicBezTo>
                <a:cubicBezTo>
                  <a:pt x="1333260" y="1052946"/>
                  <a:pt x="1268605" y="963661"/>
                  <a:pt x="1330181" y="1025237"/>
                </a:cubicBezTo>
                <a:cubicBezTo>
                  <a:pt x="1338030" y="1033086"/>
                  <a:pt x="1341547" y="1044418"/>
                  <a:pt x="1348654" y="1052946"/>
                </a:cubicBezTo>
                <a:cubicBezTo>
                  <a:pt x="1407918" y="1124063"/>
                  <a:pt x="1348971" y="1039568"/>
                  <a:pt x="1394836" y="1108364"/>
                </a:cubicBezTo>
                <a:cubicBezTo>
                  <a:pt x="1418051" y="1178011"/>
                  <a:pt x="1386735" y="1092163"/>
                  <a:pt x="1422545" y="1163782"/>
                </a:cubicBezTo>
                <a:cubicBezTo>
                  <a:pt x="1457808" y="1234307"/>
                  <a:pt x="1392484" y="1139094"/>
                  <a:pt x="1459490" y="1228437"/>
                </a:cubicBezTo>
                <a:cubicBezTo>
                  <a:pt x="1462569" y="1237673"/>
                  <a:pt x="1463326" y="1248045"/>
                  <a:pt x="1468727" y="1256146"/>
                </a:cubicBezTo>
                <a:cubicBezTo>
                  <a:pt x="1509583" y="1317428"/>
                  <a:pt x="1484689" y="1251125"/>
                  <a:pt x="1514908" y="1311564"/>
                </a:cubicBezTo>
                <a:cubicBezTo>
                  <a:pt x="1519262" y="1320272"/>
                  <a:pt x="1519791" y="1330565"/>
                  <a:pt x="1524145" y="1339273"/>
                </a:cubicBezTo>
                <a:cubicBezTo>
                  <a:pt x="1529109" y="1349202"/>
                  <a:pt x="1537653" y="1357053"/>
                  <a:pt x="1542617" y="1366982"/>
                </a:cubicBezTo>
                <a:cubicBezTo>
                  <a:pt x="1580853" y="1443454"/>
                  <a:pt x="1517392" y="1342999"/>
                  <a:pt x="1570327" y="1422400"/>
                </a:cubicBezTo>
                <a:cubicBezTo>
                  <a:pt x="1573406" y="1447030"/>
                  <a:pt x="1575482" y="1471807"/>
                  <a:pt x="1579563" y="1496291"/>
                </a:cubicBezTo>
                <a:cubicBezTo>
                  <a:pt x="1586894" y="1540282"/>
                  <a:pt x="1594950" y="1539365"/>
                  <a:pt x="1607272" y="1588655"/>
                </a:cubicBezTo>
                <a:cubicBezTo>
                  <a:pt x="1612435" y="1609309"/>
                  <a:pt x="1625986" y="1667526"/>
                  <a:pt x="1634981" y="1681019"/>
                </a:cubicBezTo>
                <a:lnTo>
                  <a:pt x="1653454" y="1708728"/>
                </a:lnTo>
                <a:cubicBezTo>
                  <a:pt x="1676669" y="1778375"/>
                  <a:pt x="1645353" y="1692527"/>
                  <a:pt x="1681163" y="1764146"/>
                </a:cubicBezTo>
                <a:cubicBezTo>
                  <a:pt x="1685517" y="1772854"/>
                  <a:pt x="1685671" y="1783344"/>
                  <a:pt x="1690399" y="1791855"/>
                </a:cubicBezTo>
                <a:cubicBezTo>
                  <a:pt x="1701181" y="1811263"/>
                  <a:pt x="1715030" y="1828800"/>
                  <a:pt x="1727345" y="1847273"/>
                </a:cubicBezTo>
                <a:cubicBezTo>
                  <a:pt x="1733502" y="1856509"/>
                  <a:pt x="1736581" y="1868825"/>
                  <a:pt x="1745817" y="1874982"/>
                </a:cubicBezTo>
                <a:lnTo>
                  <a:pt x="1773527" y="1893455"/>
                </a:lnTo>
                <a:cubicBezTo>
                  <a:pt x="1802799" y="1937365"/>
                  <a:pt x="1788489" y="1910634"/>
                  <a:pt x="1810472" y="1976582"/>
                </a:cubicBezTo>
                <a:cubicBezTo>
                  <a:pt x="1816557" y="1994837"/>
                  <a:pt x="1821902" y="2018977"/>
                  <a:pt x="1838181" y="2032000"/>
                </a:cubicBezTo>
                <a:cubicBezTo>
                  <a:pt x="1845784" y="2038082"/>
                  <a:pt x="1856654" y="2038158"/>
                  <a:pt x="1865890" y="2041237"/>
                </a:cubicBezTo>
                <a:cubicBezTo>
                  <a:pt x="1876101" y="2071867"/>
                  <a:pt x="1875127" y="2059210"/>
                  <a:pt x="1875127" y="2078182"/>
                </a:cubicBezTo>
                <a:lnTo>
                  <a:pt x="1865890" y="2059710"/>
                </a:lnTo>
              </a:path>
            </a:pathLst>
          </a:custGeom>
          <a:solidFill>
            <a:schemeClr val="accent2">
              <a:lumMod val="40000"/>
              <a:lumOff val="60000"/>
              <a:alpha val="46000"/>
            </a:schemeClr>
          </a:solidFill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2" name="TextBox 31"/>
          <p:cNvSpPr txBox="1"/>
          <p:nvPr/>
        </p:nvSpPr>
        <p:spPr>
          <a:xfrm>
            <a:off x="2320451" y="4812268"/>
            <a:ext cx="633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35</a:t>
            </a:r>
            <a:r>
              <a:rPr lang="en-US" sz="1800" dirty="0" smtClean="0">
                <a:latin typeface="Corbel" pitchFamily="34" charset="0"/>
              </a:rPr>
              <a:t> bytes printed</a:t>
            </a:r>
            <a:endParaRPr lang="is-IS" sz="1800" i="1" dirty="0">
              <a:latin typeface="Corbel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 flipH="1">
            <a:off x="5143600" y="2247801"/>
            <a:ext cx="331014" cy="6198612"/>
          </a:xfrm>
          <a:prstGeom prst="rightBrace">
            <a:avLst>
              <a:gd name="adj1" fmla="val 61765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3" name="TextBox 12"/>
          <p:cNvSpPr txBox="1"/>
          <p:nvPr/>
        </p:nvSpPr>
        <p:spPr>
          <a:xfrm>
            <a:off x="2705100" y="6256810"/>
            <a:ext cx="5067299" cy="472306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Will execute: *</a:t>
            </a:r>
            <a:r>
              <a:rPr lang="en-US" dirty="0" smtClean="0">
                <a:solidFill>
                  <a:srgbClr val="990000"/>
                </a:solidFill>
              </a:rPr>
              <a:t>0x44434241</a:t>
            </a:r>
            <a:r>
              <a:rPr lang="en-US" dirty="0" smtClean="0"/>
              <a:t> =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35 </a:t>
            </a:r>
            <a:r>
              <a:rPr lang="en-US" dirty="0" smtClean="0"/>
              <a:t>!</a:t>
            </a:r>
            <a:endParaRPr lang="is-I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 descr="http://treemachine.files.wordpress.com/2009/01/brandi-199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1" y="1341474"/>
            <a:ext cx="304587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edia.nj.com/star-ledger/photo/2012/01/10464607-stand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733" y="303377"/>
            <a:ext cx="4080572" cy="27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ymirv\Downloads\3003977103_38a5405251_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538" y="3804020"/>
            <a:ext cx="4136878" cy="275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-36512" y="44624"/>
            <a:ext cx="9252520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dirty="0">
              <a:latin typeface="Corbel" pitchFamily="34" charset="0"/>
            </a:endParaRPr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514622063"/>
              </p:ext>
            </p:extLst>
          </p:nvPr>
        </p:nvGraphicFramePr>
        <p:xfrm>
          <a:off x="1447798" y="1661785"/>
          <a:ext cx="643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403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00902E-7 L -0.125 -7.00902E-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67 -2.89151E-6 L 3.33333E-6 -2.89151E-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4000" fill="hold"/>
                                        <p:tgtEl>
                                          <p:spTgt spid="30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4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4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" grpId="0" animBg="1"/>
      <p:bldP spid="32" grpId="0"/>
      <p:bldP spid="9" grpId="0" animBg="1"/>
      <p:bldP spid="13" grpId="0" animBg="1"/>
      <p:bldP spid="39" grpId="0" animBg="1"/>
      <p:bldGraphic spid="4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s-IS" dirty="0" smtClean="0"/>
              <a:t>We have been investigating buffer overflows</a:t>
            </a:r>
          </a:p>
          <a:p>
            <a:pPr lvl="1"/>
            <a:r>
              <a:rPr lang="is-IS" dirty="0" smtClean="0"/>
              <a:t>Understand the intricacies of injecting malicious code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What we have achieved thus far</a:t>
            </a:r>
          </a:p>
          <a:p>
            <a:pPr lvl="1"/>
            <a:r>
              <a:rPr lang="is-IS" dirty="0" smtClean="0"/>
              <a:t>Heap overflows</a:t>
            </a:r>
          </a:p>
          <a:p>
            <a:pPr lvl="1"/>
            <a:r>
              <a:rPr lang="is-IS" dirty="0"/>
              <a:t>OWASP </a:t>
            </a:r>
            <a:r>
              <a:rPr lang="is-IS" dirty="0" smtClean="0"/>
              <a:t>10</a:t>
            </a:r>
          </a:p>
          <a:p>
            <a:pPr lvl="1"/>
            <a:r>
              <a:rPr lang="is-IS" dirty="0"/>
              <a:t>Cryptography, ...</a:t>
            </a:r>
          </a:p>
          <a:p>
            <a:pPr marL="457200" lvl="1" indent="0">
              <a:buNone/>
            </a:pPr>
            <a:endParaRPr lang="is-IS" dirty="0"/>
          </a:p>
          <a:p>
            <a:r>
              <a:rPr lang="is-IS" dirty="0" smtClean="0"/>
              <a:t>Coming up soon!</a:t>
            </a:r>
          </a:p>
          <a:p>
            <a:pPr lvl="1"/>
            <a:r>
              <a:rPr lang="is-IS" dirty="0" smtClean="0"/>
              <a:t>Defenses against heap overflows</a:t>
            </a:r>
          </a:p>
          <a:p>
            <a:pPr lvl="1"/>
            <a:r>
              <a:rPr lang="is-IS" dirty="0" smtClean="0"/>
              <a:t>Attacks against defenses against heap overflows</a:t>
            </a:r>
          </a:p>
          <a:p>
            <a:pPr lvl="1"/>
            <a:r>
              <a:rPr lang="is-IS" dirty="0" smtClean="0"/>
              <a:t>...</a:t>
            </a:r>
          </a:p>
          <a:p>
            <a:pPr lvl="1"/>
            <a:r>
              <a:rPr lang="is-IS" dirty="0" smtClean="0"/>
              <a:t>Discussion with a real hacker</a:t>
            </a:r>
            <a:endParaRPr lang="is-IS" dirty="0"/>
          </a:p>
          <a:p>
            <a:pPr lvl="1"/>
            <a:r>
              <a:rPr lang="is-IS" dirty="0" smtClean="0"/>
              <a:t>Wireless security</a:t>
            </a:r>
          </a:p>
          <a:p>
            <a:pPr lvl="1"/>
            <a:r>
              <a:rPr lang="is-IS" dirty="0" smtClean="0"/>
              <a:t>Network security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If there is time...</a:t>
            </a:r>
          </a:p>
          <a:p>
            <a:pPr lvl="1"/>
            <a:r>
              <a:rPr lang="is-IS" dirty="0" smtClean="0"/>
              <a:t>Windows exploitation</a:t>
            </a:r>
          </a:p>
        </p:txBody>
      </p:sp>
    </p:spTree>
    <p:extLst>
      <p:ext uri="{BB962C8B-B14F-4D97-AF65-F5344CB8AC3E}">
        <p14:creationId xmlns:p14="http://schemas.microsoft.com/office/powerpoint/2010/main" val="10216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technique summarized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pop enough arguments (using </a:t>
            </a:r>
            <a:r>
              <a:rPr lang="en-US" dirty="0" smtClean="0">
                <a:solidFill>
                  <a:srgbClr val="0070C0"/>
                </a:solidFill>
              </a:rPr>
              <a:t>%</a:t>
            </a:r>
            <a:r>
              <a:rPr lang="en-US" dirty="0" smtClean="0"/>
              <a:t>) from the stack to reach a place under control called </a:t>
            </a:r>
            <a:r>
              <a:rPr lang="en-US" dirty="0" smtClean="0">
                <a:solidFill>
                  <a:srgbClr val="C00000"/>
                </a:solidFill>
              </a:rPr>
              <a:t>PLACE</a:t>
            </a:r>
          </a:p>
          <a:p>
            <a:pPr lvl="1"/>
            <a:r>
              <a:rPr lang="en-US" dirty="0" smtClean="0"/>
              <a:t>Could be part of format string input, in environment, ..</a:t>
            </a:r>
          </a:p>
          <a:p>
            <a:endParaRPr lang="en-US" dirty="0" smtClean="0"/>
          </a:p>
          <a:p>
            <a:r>
              <a:rPr lang="en-US" dirty="0" smtClean="0"/>
              <a:t>Inside </a:t>
            </a:r>
            <a:r>
              <a:rPr lang="en-US" dirty="0" smtClean="0">
                <a:solidFill>
                  <a:srgbClr val="C00000"/>
                </a:solidFill>
              </a:rPr>
              <a:t>PLACE</a:t>
            </a:r>
            <a:r>
              <a:rPr lang="en-US" dirty="0" smtClean="0"/>
              <a:t> we embed location of return address</a:t>
            </a:r>
          </a:p>
          <a:p>
            <a:pPr lvl="1"/>
            <a:r>
              <a:rPr lang="en-US" dirty="0" smtClean="0"/>
              <a:t>We will be using %n to overwrite such a location</a:t>
            </a:r>
          </a:p>
          <a:p>
            <a:endParaRPr lang="en-US" dirty="0" smtClean="0"/>
          </a:p>
          <a:p>
            <a:r>
              <a:rPr lang="en-US" dirty="0" smtClean="0"/>
              <a:t>We must write enough bytes to the output to increase our “</a:t>
            </a:r>
            <a:r>
              <a:rPr lang="en-US" dirty="0" smtClean="0">
                <a:solidFill>
                  <a:srgbClr val="00B050"/>
                </a:solidFill>
              </a:rPr>
              <a:t>output counter</a:t>
            </a:r>
            <a:r>
              <a:rPr lang="en-US" dirty="0" smtClean="0"/>
              <a:t>”, e.g. using </a:t>
            </a:r>
            <a:r>
              <a:rPr lang="en-US" dirty="0" smtClean="0">
                <a:solidFill>
                  <a:srgbClr val="0070C0"/>
                </a:solidFill>
              </a:rPr>
              <a:t>%123u</a:t>
            </a:r>
            <a:endParaRPr lang="en-US" dirty="0" smtClean="0"/>
          </a:p>
          <a:p>
            <a:pPr lvl="1"/>
            <a:r>
              <a:rPr lang="en-US" dirty="0" smtClean="0"/>
              <a:t>This controls what %n will write to the location at </a:t>
            </a:r>
            <a:r>
              <a:rPr lang="en-US" dirty="0" smtClean="0">
                <a:solidFill>
                  <a:srgbClr val="990000"/>
                </a:solidFill>
              </a:rPr>
              <a:t>PLACE</a:t>
            </a:r>
            <a:endParaRPr lang="en-US" dirty="0">
              <a:solidFill>
                <a:srgbClr val="99000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But this could be a ver</a:t>
            </a:r>
            <a:r>
              <a:rPr lang="en-US" dirty="0" smtClean="0"/>
              <a:t>y large number …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is-IS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overwrite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68760"/>
            <a:ext cx="3581400" cy="231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74722"/>
            <a:ext cx="5544108" cy="325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1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Crafting an exploit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dirty="0"/>
              <a:t>void </a:t>
            </a:r>
            <a:r>
              <a:rPr lang="en-US" dirty="0" err="1" smtClean="0"/>
              <a:t>assemble_format</a:t>
            </a:r>
            <a:r>
              <a:rPr lang="en-US" dirty="0" smtClean="0"/>
              <a:t>(</a:t>
            </a:r>
            <a:r>
              <a:rPr lang="en-US" dirty="0" err="1" smtClean="0"/>
              <a:t>u_long</a:t>
            </a:r>
            <a:r>
              <a:rPr lang="en-US" dirty="0" smtClean="0"/>
              <a:t> </a:t>
            </a:r>
            <a:r>
              <a:rPr lang="en-US" dirty="0" err="1"/>
              <a:t>eip_addr</a:t>
            </a:r>
            <a:r>
              <a:rPr lang="en-US" dirty="0"/>
              <a:t>, </a:t>
            </a:r>
            <a:r>
              <a:rPr lang="en-US" dirty="0" err="1"/>
              <a:t>u_long</a:t>
            </a:r>
            <a:r>
              <a:rPr lang="en-US" dirty="0"/>
              <a:t> </a:t>
            </a:r>
            <a:r>
              <a:rPr lang="en-US" dirty="0" err="1"/>
              <a:t>shellcode_addr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u_int</a:t>
            </a:r>
            <a:r>
              <a:rPr lang="en-US" dirty="0">
                <a:solidFill>
                  <a:srgbClr val="00B050"/>
                </a:solidFill>
              </a:rPr>
              <a:t> previous</a:t>
            </a:r>
            <a:r>
              <a:rPr lang="en-US" dirty="0"/>
              <a:t>) {</a:t>
            </a:r>
          </a:p>
          <a:p>
            <a:pPr marL="118872" indent="0">
              <a:buNone/>
            </a:pPr>
            <a:r>
              <a:rPr lang="is-IS" dirty="0"/>
              <a:t>   unsigned int tmp = 0;</a:t>
            </a:r>
          </a:p>
          <a:p>
            <a:pPr marL="118872" indent="0">
              <a:buNone/>
            </a:pPr>
            <a:r>
              <a:rPr lang="is-IS" dirty="0"/>
              <a:t>   unsigned int copied = previous;</a:t>
            </a:r>
          </a:p>
          <a:p>
            <a:pPr marL="118872" indent="0">
              <a:buNone/>
            </a:pPr>
            <a:r>
              <a:rPr lang="is-IS" dirty="0"/>
              <a:t>   unsigned int num[4] = { </a:t>
            </a:r>
          </a:p>
          <a:p>
            <a:pPr marL="118872" indent="0">
              <a:buNone/>
            </a:pPr>
            <a:r>
              <a:rPr lang="is-IS" dirty="0"/>
              <a:t>      (unsigned int) (shellcode_addr &amp; 0x000000ff),</a:t>
            </a:r>
          </a:p>
          <a:p>
            <a:pPr marL="118872" indent="0">
              <a:buNone/>
            </a:pPr>
            <a:r>
              <a:rPr lang="en-US" dirty="0"/>
              <a:t>      (unsigned </a:t>
            </a:r>
            <a:r>
              <a:rPr lang="en-US" dirty="0" err="1"/>
              <a:t>int</a:t>
            </a:r>
            <a:r>
              <a:rPr lang="en-US" dirty="0"/>
              <a:t>)((</a:t>
            </a:r>
            <a:r>
              <a:rPr lang="en-US" dirty="0" err="1"/>
              <a:t>shellcode_addr</a:t>
            </a:r>
            <a:r>
              <a:rPr lang="en-US" dirty="0"/>
              <a:t> &amp; 0x0000ff00) &gt;&gt; 8),</a:t>
            </a:r>
          </a:p>
          <a:p>
            <a:pPr marL="118872" indent="0">
              <a:buNone/>
            </a:pPr>
            <a:r>
              <a:rPr lang="en-US" dirty="0"/>
              <a:t>      (unsigned </a:t>
            </a:r>
            <a:r>
              <a:rPr lang="en-US" dirty="0" err="1"/>
              <a:t>int</a:t>
            </a:r>
            <a:r>
              <a:rPr lang="en-US" dirty="0"/>
              <a:t>)((</a:t>
            </a:r>
            <a:r>
              <a:rPr lang="en-US" dirty="0" err="1"/>
              <a:t>shellcode_addr</a:t>
            </a:r>
            <a:r>
              <a:rPr lang="en-US" dirty="0"/>
              <a:t> &amp; 0x00ff0000) &gt;&gt; 16),</a:t>
            </a:r>
          </a:p>
          <a:p>
            <a:pPr marL="118872" indent="0">
              <a:buNone/>
            </a:pPr>
            <a:r>
              <a:rPr lang="en-US" dirty="0"/>
              <a:t>      (unsigned </a:t>
            </a:r>
            <a:r>
              <a:rPr lang="en-US" dirty="0" err="1"/>
              <a:t>int</a:t>
            </a:r>
            <a:r>
              <a:rPr lang="en-US" dirty="0"/>
              <a:t>)((</a:t>
            </a:r>
            <a:r>
              <a:rPr lang="en-US" dirty="0" err="1"/>
              <a:t>shellcode_addr</a:t>
            </a:r>
            <a:r>
              <a:rPr lang="en-US" dirty="0"/>
              <a:t> &amp; 0xff000000) &gt;&gt; 24)</a:t>
            </a:r>
          </a:p>
          <a:p>
            <a:pPr marL="118872" indent="0">
              <a:buNone/>
            </a:pPr>
            <a:r>
              <a:rPr lang="is-IS" dirty="0"/>
              <a:t>   };   </a:t>
            </a:r>
          </a:p>
          <a:p>
            <a:pPr marL="118872" indent="0">
              <a:buNone/>
            </a:pPr>
            <a:r>
              <a:rPr lang="is-IS" dirty="0"/>
              <a:t>   memset (prepend_buffer, '\0', sizeof(prepend_buffer));</a:t>
            </a:r>
          </a:p>
          <a:p>
            <a:pPr marL="118872" indent="0">
              <a:buNone/>
            </a:pPr>
            <a:r>
              <a:rPr lang="is-IS" dirty="0"/>
              <a:t>   memset (append_buffer, '\0', sizeof(append_buffer));</a:t>
            </a:r>
          </a:p>
          <a:p>
            <a:pPr marL="118872" indent="0">
              <a:buNone/>
            </a:pPr>
            <a:r>
              <a:rPr lang="nn-NO" dirty="0"/>
              <a:t>   </a:t>
            </a:r>
            <a:r>
              <a:rPr lang="nn-NO" dirty="0">
                <a:solidFill>
                  <a:srgbClr val="FF0000"/>
                </a:solidFill>
              </a:rPr>
              <a:t>for (int i = 0; i &lt; 4; i++) {</a:t>
            </a:r>
          </a:p>
          <a:p>
            <a:pPr marL="118872" indent="0">
              <a:buNone/>
            </a:pPr>
            <a:r>
              <a:rPr lang="is-IS" dirty="0"/>
              <a:t>      </a:t>
            </a:r>
            <a:r>
              <a:rPr lang="is-IS" dirty="0">
                <a:solidFill>
                  <a:srgbClr val="0070C0"/>
                </a:solidFill>
              </a:rPr>
              <a:t>copied </a:t>
            </a:r>
            <a:r>
              <a:rPr lang="is-IS" dirty="0" smtClean="0">
                <a:solidFill>
                  <a:srgbClr val="0070C0"/>
                </a:solidFill>
              </a:rPr>
              <a:t>= copied % 0x100</a:t>
            </a:r>
            <a:r>
              <a:rPr lang="is-IS" dirty="0">
                <a:solidFill>
                  <a:srgbClr val="0070C0"/>
                </a:solidFill>
              </a:rPr>
              <a:t>;</a:t>
            </a:r>
          </a:p>
          <a:p>
            <a:pPr marL="118872" indent="0">
              <a:buNone/>
            </a:pPr>
            <a:r>
              <a:rPr lang="pt-BR" dirty="0">
                <a:solidFill>
                  <a:srgbClr val="7030A0"/>
                </a:solidFill>
              </a:rPr>
              <a:t>      </a:t>
            </a:r>
            <a:r>
              <a:rPr lang="pt-BR" dirty="0"/>
              <a:t>if ( (i &gt; 0) &amp;&amp; (num[i-1] == num[i]) ) </a:t>
            </a:r>
            <a:r>
              <a:rPr lang="pt-BR" dirty="0">
                <a:solidFill>
                  <a:srgbClr val="7030A0"/>
                </a:solidFill>
              </a:rPr>
              <a:t>/* copied == num[i], no change */</a:t>
            </a:r>
          </a:p>
          <a:p>
            <a:pPr marL="118872" indent="0">
              <a:buNone/>
            </a:pPr>
            <a:r>
              <a:rPr lang="is-IS" dirty="0">
                <a:solidFill>
                  <a:srgbClr val="7030A0"/>
                </a:solidFill>
              </a:rPr>
              <a:t>         strcat (append_buffer, "%n");</a:t>
            </a:r>
          </a:p>
          <a:p>
            <a:pPr marL="118872" indent="0">
              <a:buNone/>
            </a:pPr>
            <a:r>
              <a:rPr lang="is-IS" dirty="0"/>
              <a:t>      else if (copied &lt; num[i]) {</a:t>
            </a:r>
          </a:p>
          <a:p>
            <a:pPr marL="118872" indent="0">
              <a:buNone/>
            </a:pPr>
            <a:r>
              <a:rPr lang="is-IS" dirty="0">
                <a:solidFill>
                  <a:schemeClr val="accent2">
                    <a:lumMod val="75000"/>
                  </a:schemeClr>
                </a:solidFill>
              </a:rPr>
              <a:t>         if ( (num[i] - copied) &lt;= 10) {</a:t>
            </a:r>
          </a:p>
          <a:p>
            <a:pPr marL="118872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sprintf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append_buffer+strlen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append_buffer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"%.*s",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 - copied), "SECURITY.IS");</a:t>
            </a:r>
          </a:p>
          <a:p>
            <a:pPr marL="118872" indent="0">
              <a:buNone/>
            </a:pPr>
            <a:r>
              <a:rPr lang="is-IS" dirty="0">
                <a:solidFill>
                  <a:schemeClr val="accent2">
                    <a:lumMod val="75000"/>
                  </a:schemeClr>
                </a:solidFill>
              </a:rPr>
              <a:t>            copied += (num[i] - copied);</a:t>
            </a:r>
          </a:p>
          <a:p>
            <a:pPr marL="118872" indent="0">
              <a:buNone/>
            </a:pPr>
            <a:r>
              <a:rPr lang="is-IS" dirty="0">
                <a:solidFill>
                  <a:schemeClr val="accent2">
                    <a:lumMod val="75000"/>
                  </a:schemeClr>
                </a:solidFill>
              </a:rPr>
              <a:t>            strcat (append_buffer, "%n");</a:t>
            </a:r>
          </a:p>
          <a:p>
            <a:pPr marL="118872" indent="0">
              <a:buNone/>
            </a:pPr>
            <a:r>
              <a:rPr lang="is-I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is-IS" dirty="0">
                <a:solidFill>
                  <a:schemeClr val="accent1">
                    <a:lumMod val="50000"/>
                  </a:schemeClr>
                </a:solidFill>
              </a:rPr>
              <a:t>      } else {</a:t>
            </a:r>
          </a:p>
          <a:p>
            <a:pPr marL="118872" indent="0">
              <a:buNone/>
            </a:pPr>
            <a:r>
              <a:rPr lang="is-IS" dirty="0">
                <a:solidFill>
                  <a:schemeClr val="accent1">
                    <a:lumMod val="50000"/>
                  </a:schemeClr>
                </a:solidFill>
              </a:rPr>
              <a:t>            sprintf (append_buffer+strlen(append_buffer), "%%.%du", num[i] - copied);</a:t>
            </a:r>
          </a:p>
          <a:p>
            <a:pPr marL="118872" indent="0">
              <a:buNone/>
            </a:pPr>
            <a:r>
              <a:rPr lang="is-IS" dirty="0">
                <a:solidFill>
                  <a:schemeClr val="accent1">
                    <a:lumMod val="50000"/>
                  </a:schemeClr>
                </a:solidFill>
              </a:rPr>
              <a:t>            copied += (num[i] - copied);</a:t>
            </a:r>
          </a:p>
          <a:p>
            <a:pPr marL="118872" indent="0">
              <a:buNone/>
            </a:pPr>
            <a:r>
              <a:rPr lang="is-IS" dirty="0">
                <a:solidFill>
                  <a:schemeClr val="accent1">
                    <a:lumMod val="50000"/>
                  </a:schemeClr>
                </a:solidFill>
              </a:rPr>
              <a:t>            strcat (append_buffer, "%n");</a:t>
            </a:r>
          </a:p>
          <a:p>
            <a:pPr marL="118872" indent="0">
              <a:buNone/>
            </a:pPr>
            <a:r>
              <a:rPr lang="is-IS" dirty="0">
                <a:solidFill>
                  <a:schemeClr val="accent1">
                    <a:lumMod val="50000"/>
                  </a:schemeClr>
                </a:solidFill>
              </a:rPr>
              <a:t>            strcat (prepend_buffer, "AAAA"); /* dummy */</a:t>
            </a:r>
          </a:p>
          <a:p>
            <a:pPr marL="118872" indent="0">
              <a:buNone/>
            </a:pPr>
            <a:r>
              <a:rPr lang="is-IS" dirty="0">
                <a:solidFill>
                  <a:schemeClr val="accent1">
                    <a:lumMod val="50000"/>
                  </a:schemeClr>
                </a:solidFill>
              </a:rPr>
              <a:t>         }         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B050"/>
                </a:solidFill>
              </a:rPr>
              <a:t>      </a:t>
            </a:r>
            <a:r>
              <a:rPr lang="is-IS" dirty="0"/>
              <a:t>} else {</a:t>
            </a:r>
            <a:r>
              <a:rPr lang="is-IS" dirty="0">
                <a:solidFill>
                  <a:srgbClr val="00B050"/>
                </a:solidFill>
              </a:rPr>
              <a:t> /* copied &gt; num[i] */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B050"/>
                </a:solidFill>
              </a:rPr>
              <a:t>         tmp = ((num[i] + 0xff) - copied);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B050"/>
                </a:solidFill>
              </a:rPr>
              <a:t>         sprintf (append_buffer+strlen(append_buffer), "%%.%du", tmp);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B050"/>
                </a:solidFill>
              </a:rPr>
              <a:t>         copied += ((num[i] + 0xff) - copied);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B050"/>
                </a:solidFill>
              </a:rPr>
              <a:t>         strcat (append_buffer, "%n");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B050"/>
                </a:solidFill>
              </a:rPr>
              <a:t>         strcat (prepend_buffer, "AAAA");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B050"/>
                </a:solidFill>
              </a:rPr>
              <a:t>      }</a:t>
            </a:r>
          </a:p>
          <a:p>
            <a:pPr marL="118872" indent="0">
              <a:buNone/>
            </a:pPr>
            <a:r>
              <a:rPr lang="is-IS" dirty="0"/>
              <a:t>      </a:t>
            </a:r>
            <a:r>
              <a:rPr lang="is-IS" dirty="0">
                <a:solidFill>
                  <a:srgbClr val="002060"/>
                </a:solidFill>
              </a:rPr>
              <a:t>sprintf (prepend_buffer+strlen(prepend_buffer), "%c%c%c%c",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(unsigned char) ((</a:t>
            </a:r>
            <a:r>
              <a:rPr lang="en-US" dirty="0" err="1">
                <a:solidFill>
                  <a:srgbClr val="002060"/>
                </a:solidFill>
              </a:rPr>
              <a:t>eip_addr+i</a:t>
            </a:r>
            <a:r>
              <a:rPr lang="en-US" dirty="0">
                <a:solidFill>
                  <a:srgbClr val="002060"/>
                </a:solidFill>
              </a:rPr>
              <a:t>) &amp; 0x000000ff), (unsigned char)(((</a:t>
            </a:r>
            <a:r>
              <a:rPr lang="en-US" dirty="0" err="1">
                <a:solidFill>
                  <a:srgbClr val="002060"/>
                </a:solidFill>
              </a:rPr>
              <a:t>eip_addr+i</a:t>
            </a:r>
            <a:r>
              <a:rPr lang="en-US" dirty="0">
                <a:solidFill>
                  <a:srgbClr val="002060"/>
                </a:solidFill>
              </a:rPr>
              <a:t>) &amp; 0x0000ff00) &gt;&gt; 8),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(unsigned char)(((</a:t>
            </a:r>
            <a:r>
              <a:rPr lang="en-US" dirty="0" err="1">
                <a:solidFill>
                  <a:srgbClr val="002060"/>
                </a:solidFill>
              </a:rPr>
              <a:t>eip_addr+i</a:t>
            </a:r>
            <a:r>
              <a:rPr lang="en-US" dirty="0">
                <a:solidFill>
                  <a:srgbClr val="002060"/>
                </a:solidFill>
              </a:rPr>
              <a:t>) &amp; 0x00ff0000) &gt;&gt; 16), (unsigned char)(((</a:t>
            </a:r>
            <a:r>
              <a:rPr lang="en-US" dirty="0" err="1">
                <a:solidFill>
                  <a:srgbClr val="002060"/>
                </a:solidFill>
              </a:rPr>
              <a:t>eip_addr+i</a:t>
            </a:r>
            <a:r>
              <a:rPr lang="en-US" dirty="0">
                <a:solidFill>
                  <a:srgbClr val="002060"/>
                </a:solidFill>
              </a:rPr>
              <a:t>) &amp; 0xff000000) &gt;&gt; 24));</a:t>
            </a:r>
          </a:p>
          <a:p>
            <a:pPr marL="118872" indent="0">
              <a:buNone/>
            </a:pPr>
            <a:r>
              <a:rPr lang="is-IS" dirty="0"/>
              <a:t>   </a:t>
            </a:r>
            <a:r>
              <a:rPr lang="is-IS" dirty="0">
                <a:solidFill>
                  <a:srgbClr val="FF0000"/>
                </a:solidFill>
              </a:rPr>
              <a:t>}</a:t>
            </a:r>
          </a:p>
          <a:p>
            <a:pPr marL="118872" indent="0">
              <a:buNone/>
            </a:pPr>
            <a:r>
              <a:rPr lang="en-US" dirty="0"/>
              <a:t>   while (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prepend_buffer</a:t>
            </a:r>
            <a:r>
              <a:rPr lang="en-US" dirty="0"/>
              <a:t>) &lt; ADDRESS_BUFFER_SIZE) { </a:t>
            </a:r>
            <a:r>
              <a:rPr lang="en-US" dirty="0" err="1"/>
              <a:t>strcat</a:t>
            </a:r>
            <a:r>
              <a:rPr lang="en-US" dirty="0"/>
              <a:t> (</a:t>
            </a:r>
            <a:r>
              <a:rPr lang="en-US" dirty="0" err="1"/>
              <a:t>prepend_buffer</a:t>
            </a:r>
            <a:r>
              <a:rPr lang="en-US" dirty="0"/>
              <a:t>, "X"); }</a:t>
            </a:r>
          </a:p>
          <a:p>
            <a:pPr marL="118872" indent="0">
              <a:buNone/>
            </a:pPr>
            <a:r>
              <a:rPr lang="is-IS" dirty="0"/>
              <a:t>}</a:t>
            </a:r>
          </a:p>
          <a:p>
            <a:pPr marL="118872" indent="0">
              <a:buNone/>
            </a:pPr>
            <a:endParaRPr lang="is" dirty="0"/>
          </a:p>
        </p:txBody>
      </p:sp>
    </p:spTree>
    <p:extLst>
      <p:ext uri="{BB962C8B-B14F-4D97-AF65-F5344CB8AC3E}">
        <p14:creationId xmlns:p14="http://schemas.microsoft.com/office/powerpoint/2010/main" val="181060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52400" y="6046417"/>
            <a:ext cx="9144000" cy="887783"/>
            <a:chOff x="0" y="5894017"/>
            <a:chExt cx="9144000" cy="887783"/>
          </a:xfrm>
        </p:grpSpPr>
        <p:sp>
          <p:nvSpPr>
            <p:cNvPr id="64" name="Rectangle 63"/>
            <p:cNvSpPr/>
            <p:nvPr/>
          </p:nvSpPr>
          <p:spPr>
            <a:xfrm>
              <a:off x="0" y="6324600"/>
              <a:ext cx="91440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800" dirty="0" smtClean="0">
                  <a:latin typeface="Courier" pitchFamily="49" charset="0"/>
                </a:rPr>
                <a:t>... xx xx xx xx c8 d2 ff ff </a:t>
              </a:r>
              <a:r>
                <a:rPr lang="is-IS" sz="1800" dirty="0" smtClean="0">
                  <a:solidFill>
                    <a:srgbClr val="C00000"/>
                  </a:solidFill>
                  <a:latin typeface="Courier" pitchFamily="49" charset="0"/>
                </a:rPr>
                <a:t>0e ab 04 08</a:t>
              </a:r>
              <a:r>
                <a:rPr lang="is-IS" sz="1800" dirty="0" smtClean="0">
                  <a:solidFill>
                    <a:srgbClr val="0070C0"/>
                  </a:solidFill>
                  <a:latin typeface="Courier" pitchFamily="49" charset="0"/>
                </a:rPr>
                <a:t> </a:t>
              </a:r>
              <a:r>
                <a:rPr lang="is-IS" sz="1800" dirty="0" smtClean="0">
                  <a:latin typeface="Courier" pitchFamily="49" charset="0"/>
                </a:rPr>
                <a:t>xx xx xx xx ... </a:t>
              </a:r>
              <a:endParaRPr lang="is-IS" sz="1800" dirty="0">
                <a:latin typeface="Courier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0" y="5894017"/>
              <a:ext cx="18630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Somewhere on stack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Anatomy of a format string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769923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ADDR1</a:t>
            </a:r>
            <a:endParaRPr lang="is-IS" sz="1400" dirty="0"/>
          </a:p>
        </p:txBody>
      </p:sp>
      <p:sp>
        <p:nvSpPr>
          <p:cNvPr id="9" name="Rectangle 8"/>
          <p:cNvSpPr/>
          <p:nvPr/>
        </p:nvSpPr>
        <p:spPr>
          <a:xfrm>
            <a:off x="769923" y="2895600"/>
            <a:ext cx="769923" cy="4572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ADDR2</a:t>
            </a:r>
            <a:endParaRPr lang="is-IS" sz="1400" dirty="0"/>
          </a:p>
        </p:txBody>
      </p:sp>
      <p:sp>
        <p:nvSpPr>
          <p:cNvPr id="10" name="Rectangle 9"/>
          <p:cNvSpPr/>
          <p:nvPr/>
        </p:nvSpPr>
        <p:spPr>
          <a:xfrm>
            <a:off x="1539846" y="2895600"/>
            <a:ext cx="769923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ADDR3</a:t>
            </a:r>
            <a:endParaRPr lang="is-I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90879" y="2895600"/>
            <a:ext cx="769923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ADDR4</a:t>
            </a:r>
            <a:endParaRPr lang="is-IS" sz="1400" dirty="0"/>
          </a:p>
        </p:txBody>
      </p:sp>
      <p:sp>
        <p:nvSpPr>
          <p:cNvPr id="12" name="Rectangle 11"/>
          <p:cNvSpPr/>
          <p:nvPr/>
        </p:nvSpPr>
        <p:spPr>
          <a:xfrm>
            <a:off x="3060802" y="2895600"/>
            <a:ext cx="769923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%</a:t>
            </a:r>
            <a:r>
              <a:rPr lang="is-IS" sz="1600" dirty="0" smtClean="0">
                <a:solidFill>
                  <a:srgbClr val="FFFF00"/>
                </a:solidFill>
              </a:rPr>
              <a:t>AA</a:t>
            </a:r>
            <a:r>
              <a:rPr lang="is-IS" sz="1400" dirty="0" smtClean="0"/>
              <a:t>u</a:t>
            </a:r>
            <a:endParaRPr lang="is-I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39869" y="2895600"/>
            <a:ext cx="769923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 cmpd="sng">
            <a:solidFill>
              <a:schemeClr val="tx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/>
              <a:t>%</a:t>
            </a:r>
            <a:r>
              <a:rPr lang="is-IS" sz="1400" dirty="0" smtClean="0"/>
              <a:t>4$n</a:t>
            </a:r>
            <a:endParaRPr lang="is-IS" sz="1400" dirty="0"/>
          </a:p>
        </p:txBody>
      </p:sp>
      <p:sp>
        <p:nvSpPr>
          <p:cNvPr id="16" name="Rectangle 15"/>
          <p:cNvSpPr/>
          <p:nvPr/>
        </p:nvSpPr>
        <p:spPr>
          <a:xfrm>
            <a:off x="4609792" y="2895600"/>
            <a:ext cx="769923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%</a:t>
            </a:r>
            <a:r>
              <a:rPr lang="is-IS" sz="1600" dirty="0" smtClean="0">
                <a:solidFill>
                  <a:srgbClr val="FFFF00"/>
                </a:solidFill>
              </a:rPr>
              <a:t>BB</a:t>
            </a:r>
            <a:r>
              <a:rPr lang="is-IS" sz="1400" dirty="0" smtClean="0"/>
              <a:t>u</a:t>
            </a:r>
            <a:endParaRPr lang="is-IS" sz="1400" dirty="0"/>
          </a:p>
        </p:txBody>
      </p:sp>
      <p:sp>
        <p:nvSpPr>
          <p:cNvPr id="17" name="Rectangle 16"/>
          <p:cNvSpPr/>
          <p:nvPr/>
        </p:nvSpPr>
        <p:spPr>
          <a:xfrm>
            <a:off x="5388859" y="2895600"/>
            <a:ext cx="769923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%</a:t>
            </a:r>
            <a:r>
              <a:rPr lang="is-IS" sz="1400" dirty="0"/>
              <a:t>5</a:t>
            </a:r>
            <a:r>
              <a:rPr lang="is-IS" sz="1400" dirty="0" smtClean="0"/>
              <a:t>$n</a:t>
            </a:r>
            <a:endParaRPr lang="is-IS" sz="1400" dirty="0"/>
          </a:p>
        </p:txBody>
      </p:sp>
      <p:sp>
        <p:nvSpPr>
          <p:cNvPr id="20" name="Rectangle 19"/>
          <p:cNvSpPr/>
          <p:nvPr/>
        </p:nvSpPr>
        <p:spPr>
          <a:xfrm>
            <a:off x="6153905" y="2895600"/>
            <a:ext cx="769923" cy="457200"/>
          </a:xfrm>
          <a:prstGeom prst="rect">
            <a:avLst/>
          </a:prstGeom>
          <a:solidFill>
            <a:srgbClr val="00B0F0"/>
          </a:solidFill>
          <a:ln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%</a:t>
            </a:r>
            <a:r>
              <a:rPr lang="is-IS" sz="1600" dirty="0" smtClean="0">
                <a:solidFill>
                  <a:srgbClr val="FFFF00"/>
                </a:solidFill>
              </a:rPr>
              <a:t>CC</a:t>
            </a:r>
            <a:r>
              <a:rPr lang="is-IS" sz="1400" dirty="0" smtClean="0"/>
              <a:t>u</a:t>
            </a:r>
            <a:endParaRPr lang="is-IS" sz="1400" dirty="0"/>
          </a:p>
        </p:txBody>
      </p:sp>
      <p:sp>
        <p:nvSpPr>
          <p:cNvPr id="21" name="Rectangle 20"/>
          <p:cNvSpPr/>
          <p:nvPr/>
        </p:nvSpPr>
        <p:spPr>
          <a:xfrm>
            <a:off x="6932972" y="2895600"/>
            <a:ext cx="769923" cy="457200"/>
          </a:xfrm>
          <a:prstGeom prst="rect">
            <a:avLst/>
          </a:prstGeom>
          <a:solidFill>
            <a:srgbClr val="92D050"/>
          </a:solidFill>
          <a:ln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%</a:t>
            </a:r>
            <a:r>
              <a:rPr lang="is-IS" sz="1400" dirty="0"/>
              <a:t>6</a:t>
            </a:r>
            <a:r>
              <a:rPr lang="is-IS" sz="1400" dirty="0" smtClean="0"/>
              <a:t>$n</a:t>
            </a:r>
            <a:endParaRPr lang="is-IS" sz="1400" dirty="0"/>
          </a:p>
        </p:txBody>
      </p:sp>
      <p:sp>
        <p:nvSpPr>
          <p:cNvPr id="22" name="Rectangle 21"/>
          <p:cNvSpPr/>
          <p:nvPr/>
        </p:nvSpPr>
        <p:spPr>
          <a:xfrm>
            <a:off x="7702895" y="2895600"/>
            <a:ext cx="769923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%</a:t>
            </a:r>
            <a:r>
              <a:rPr lang="is-IS" sz="1600" dirty="0" smtClean="0">
                <a:solidFill>
                  <a:srgbClr val="FFFF00"/>
                </a:solidFill>
              </a:rPr>
              <a:t>DD</a:t>
            </a:r>
            <a:r>
              <a:rPr lang="is-IS" sz="1400" dirty="0" smtClean="0"/>
              <a:t>u</a:t>
            </a:r>
            <a:endParaRPr lang="is-IS" sz="1400" dirty="0"/>
          </a:p>
        </p:txBody>
      </p:sp>
      <p:sp>
        <p:nvSpPr>
          <p:cNvPr id="23" name="Rectangle 22"/>
          <p:cNvSpPr/>
          <p:nvPr/>
        </p:nvSpPr>
        <p:spPr>
          <a:xfrm>
            <a:off x="8481962" y="2895600"/>
            <a:ext cx="769923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is-I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is-I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$n</a:t>
            </a:r>
            <a:endParaRPr lang="is-I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71336" y="6278880"/>
            <a:ext cx="1539846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ADDR1</a:t>
            </a:r>
            <a:endParaRPr lang="is-I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55742" y="6050280"/>
            <a:ext cx="1582821" cy="304800"/>
          </a:xfrm>
          <a:prstGeom prst="rect">
            <a:avLst/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ADDR2</a:t>
            </a:r>
            <a:endParaRPr lang="is-IS" sz="1400" dirty="0"/>
          </a:p>
        </p:txBody>
      </p:sp>
      <p:sp>
        <p:nvSpPr>
          <p:cNvPr id="31" name="Rectangle 30"/>
          <p:cNvSpPr/>
          <p:nvPr/>
        </p:nvSpPr>
        <p:spPr>
          <a:xfrm>
            <a:off x="3992270" y="5897880"/>
            <a:ext cx="157033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ADDR3</a:t>
            </a:r>
            <a:endParaRPr lang="is-IS" sz="1400" dirty="0"/>
          </a:p>
        </p:txBody>
      </p:sp>
      <p:sp>
        <p:nvSpPr>
          <p:cNvPr id="32" name="Rectangle 31"/>
          <p:cNvSpPr/>
          <p:nvPr/>
        </p:nvSpPr>
        <p:spPr>
          <a:xfrm>
            <a:off x="3657600" y="5750966"/>
            <a:ext cx="1518510" cy="299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ADDR4</a:t>
            </a:r>
            <a:endParaRPr lang="is-IS" sz="1400" dirty="0"/>
          </a:p>
        </p:txBody>
      </p:sp>
      <p:sp>
        <p:nvSpPr>
          <p:cNvPr id="33" name="Rectangle 32"/>
          <p:cNvSpPr/>
          <p:nvPr/>
        </p:nvSpPr>
        <p:spPr>
          <a:xfrm>
            <a:off x="-23780" y="198120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800" dirty="0" smtClean="0">
                <a:latin typeface="Courier" pitchFamily="49" charset="0"/>
              </a:rPr>
              <a:t>... </a:t>
            </a:r>
            <a:r>
              <a:rPr lang="is-IS" sz="1800" dirty="0">
                <a:latin typeface="Courier" pitchFamily="49" charset="0"/>
              </a:rPr>
              <a:t>x</a:t>
            </a:r>
            <a:r>
              <a:rPr lang="is-IS" sz="1800" dirty="0" smtClean="0">
                <a:latin typeface="Courier" pitchFamily="49" charset="0"/>
              </a:rPr>
              <a:t>x xx 90 90 90 90</a:t>
            </a:r>
            <a:r>
              <a:rPr lang="is-IS" sz="1800" dirty="0">
                <a:latin typeface="Courier" pitchFamily="49" charset="0"/>
              </a:rPr>
              <a:t> </a:t>
            </a:r>
            <a:r>
              <a:rPr lang="is-IS" sz="1800" dirty="0" smtClean="0">
                <a:latin typeface="Courier" pitchFamily="49" charset="0"/>
              </a:rPr>
              <a:t>90</a:t>
            </a:r>
            <a:r>
              <a:rPr lang="is-IS" sz="1800" dirty="0">
                <a:latin typeface="Courier" pitchFamily="49" charset="0"/>
              </a:rPr>
              <a:t> </a:t>
            </a:r>
            <a:r>
              <a:rPr lang="is-IS" sz="1800" dirty="0" smtClean="0">
                <a:latin typeface="Courier" pitchFamily="49" charset="0"/>
              </a:rPr>
              <a:t>90</a:t>
            </a:r>
            <a:r>
              <a:rPr lang="is-IS" sz="1800" dirty="0">
                <a:latin typeface="Courier" pitchFamily="49" charset="0"/>
              </a:rPr>
              <a:t> </a:t>
            </a:r>
            <a:r>
              <a:rPr lang="is-IS" sz="1800" dirty="0" smtClean="0">
                <a:latin typeface="Courier" pitchFamily="49" charset="0"/>
              </a:rPr>
              <a:t>90</a:t>
            </a:r>
            <a:r>
              <a:rPr lang="is-IS" sz="1800" dirty="0">
                <a:latin typeface="Courier" pitchFamily="49" charset="0"/>
              </a:rPr>
              <a:t> </a:t>
            </a:r>
            <a:r>
              <a:rPr lang="is-IS" sz="1800" dirty="0" smtClean="0">
                <a:solidFill>
                  <a:schemeClr val="tx1"/>
                </a:solidFill>
                <a:latin typeface="Courier" pitchFamily="49" charset="0"/>
              </a:rPr>
              <a:t>90</a:t>
            </a:r>
            <a:r>
              <a:rPr lang="is-IS" sz="1800" dirty="0">
                <a:latin typeface="Courier" pitchFamily="49" charset="0"/>
              </a:rPr>
              <a:t> </a:t>
            </a:r>
            <a:r>
              <a:rPr lang="is-IS" sz="1800" dirty="0" smtClean="0">
                <a:latin typeface="Courier" pitchFamily="49" charset="0"/>
              </a:rPr>
              <a:t>90</a:t>
            </a:r>
            <a:r>
              <a:rPr lang="is-IS" sz="1800" dirty="0">
                <a:latin typeface="Courier" pitchFamily="49" charset="0"/>
              </a:rPr>
              <a:t> </a:t>
            </a:r>
            <a:r>
              <a:rPr lang="is-IS" sz="1800" dirty="0" smtClean="0">
                <a:latin typeface="Courier" pitchFamily="49" charset="0"/>
              </a:rPr>
              <a:t>90</a:t>
            </a:r>
            <a:r>
              <a:rPr lang="is-IS" sz="1800" dirty="0">
                <a:latin typeface="Courier" pitchFamily="49" charset="0"/>
              </a:rPr>
              <a:t> </a:t>
            </a:r>
            <a:r>
              <a:rPr lang="is-IS" sz="1800" dirty="0" smtClean="0">
                <a:latin typeface="Courier" pitchFamily="49" charset="0"/>
              </a:rPr>
              <a:t>90</a:t>
            </a:r>
            <a:r>
              <a:rPr lang="is-IS" sz="1800" dirty="0">
                <a:latin typeface="Courier" pitchFamily="49" charset="0"/>
              </a:rPr>
              <a:t> </a:t>
            </a:r>
            <a:r>
              <a:rPr lang="is-IS" sz="1800" dirty="0" smtClean="0">
                <a:latin typeface="Courier" pitchFamily="49" charset="0"/>
              </a:rPr>
              <a:t>90 eb 1f</a:t>
            </a:r>
            <a:r>
              <a:rPr lang="is-IS" sz="1800" dirty="0" smtClean="0">
                <a:solidFill>
                  <a:srgbClr val="0070C0"/>
                </a:solidFill>
                <a:latin typeface="Courier" pitchFamily="49" charset="0"/>
              </a:rPr>
              <a:t> </a:t>
            </a:r>
            <a:r>
              <a:rPr lang="is-IS" sz="1800" dirty="0" smtClean="0">
                <a:latin typeface="Courier" pitchFamily="49" charset="0"/>
              </a:rPr>
              <a:t>xx xx ... </a:t>
            </a:r>
            <a:endParaRPr lang="is-IS" sz="1800" dirty="0">
              <a:latin typeface="Courier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2807" y="1522987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Somewhere in memory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12807" y="2587823"/>
            <a:ext cx="1737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+mj-lt"/>
              </a:rPr>
              <a:t>Rogue format string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991052" y="1522986"/>
            <a:ext cx="1539846" cy="228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DE AD BE EF</a:t>
            </a:r>
            <a:endParaRPr lang="is-IS" sz="1400" dirty="0"/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4760975" y="1751586"/>
            <a:ext cx="0" cy="22961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59313" y="1215209"/>
            <a:ext cx="1603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+mj-lt"/>
              </a:rPr>
              <a:t>Shellcode</a:t>
            </a:r>
            <a:r>
              <a:rPr lang="en-US" sz="1400" dirty="0" smtClean="0">
                <a:latin typeface="+mj-lt"/>
              </a:rPr>
              <a:t> location</a:t>
            </a:r>
            <a:endParaRPr lang="en-US" dirty="0"/>
          </a:p>
        </p:txBody>
      </p:sp>
      <p:sp>
        <p:nvSpPr>
          <p:cNvPr id="40" name="Right Brace 39"/>
          <p:cNvSpPr/>
          <p:nvPr/>
        </p:nvSpPr>
        <p:spPr>
          <a:xfrm rot="5400000">
            <a:off x="1858061" y="1589836"/>
            <a:ext cx="152402" cy="3830725"/>
          </a:xfrm>
          <a:prstGeom prst="rightBrace">
            <a:avLst>
              <a:gd name="adj1" fmla="val 37269"/>
              <a:gd name="adj2" fmla="val 503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-12807" y="3679545"/>
            <a:ext cx="3955851" cy="228600"/>
          </a:xfrm>
          <a:prstGeom prst="rect">
            <a:avLst/>
          </a:prstGeom>
          <a:solidFill>
            <a:srgbClr val="7030A0"/>
          </a:solidFill>
          <a:ln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1400" dirty="0" smtClean="0"/>
              <a:t>16 + </a:t>
            </a:r>
            <a:r>
              <a:rPr lang="is-IS" sz="1600" dirty="0" smtClean="0">
                <a:solidFill>
                  <a:srgbClr val="FFFF00"/>
                </a:solidFill>
              </a:rPr>
              <a:t>AA</a:t>
            </a:r>
            <a:r>
              <a:rPr lang="is-IS" sz="1400" dirty="0"/>
              <a:t> </a:t>
            </a:r>
            <a:r>
              <a:rPr lang="is-IS" sz="1400" dirty="0" smtClean="0"/>
              <a:t>= </a:t>
            </a:r>
            <a:endParaRPr lang="is-IS" sz="1400" dirty="0"/>
          </a:p>
        </p:txBody>
      </p:sp>
      <p:sp>
        <p:nvSpPr>
          <p:cNvPr id="47" name="Rectangle 46"/>
          <p:cNvSpPr/>
          <p:nvPr/>
        </p:nvSpPr>
        <p:spPr>
          <a:xfrm>
            <a:off x="-12807" y="3909060"/>
            <a:ext cx="5579359" cy="228600"/>
          </a:xfrm>
          <a:prstGeom prst="rect">
            <a:avLst/>
          </a:prstGeom>
          <a:solidFill>
            <a:srgbClr val="7030A0"/>
          </a:solidFill>
          <a:ln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1400" dirty="0" smtClean="0"/>
              <a:t>16 + </a:t>
            </a:r>
            <a:r>
              <a:rPr lang="is-IS" sz="1600" dirty="0" smtClean="0">
                <a:solidFill>
                  <a:srgbClr val="FFFF00"/>
                </a:solidFill>
              </a:rPr>
              <a:t>AA</a:t>
            </a:r>
            <a:r>
              <a:rPr lang="is-IS" sz="1400" dirty="0"/>
              <a:t> </a:t>
            </a:r>
            <a:r>
              <a:rPr lang="is-IS" sz="1400" dirty="0" smtClean="0"/>
              <a:t>+ </a:t>
            </a:r>
            <a:r>
              <a:rPr lang="is-IS" sz="1600" dirty="0" smtClean="0">
                <a:solidFill>
                  <a:srgbClr val="FFFF00"/>
                </a:solidFill>
              </a:rPr>
              <a:t>BB</a:t>
            </a:r>
            <a:r>
              <a:rPr lang="is-IS" sz="1400" dirty="0" smtClean="0">
                <a:solidFill>
                  <a:srgbClr val="FFFF00"/>
                </a:solidFill>
              </a:rPr>
              <a:t> = </a:t>
            </a:r>
            <a:r>
              <a:rPr lang="is-IS" sz="1400" dirty="0" smtClean="0"/>
              <a:t> </a:t>
            </a:r>
            <a:endParaRPr lang="is-IS" sz="1400" dirty="0"/>
          </a:p>
        </p:txBody>
      </p:sp>
      <p:sp>
        <p:nvSpPr>
          <p:cNvPr id="49" name="Rectangle 48"/>
          <p:cNvSpPr/>
          <p:nvPr/>
        </p:nvSpPr>
        <p:spPr>
          <a:xfrm>
            <a:off x="-23780" y="4137660"/>
            <a:ext cx="7134445" cy="228600"/>
          </a:xfrm>
          <a:prstGeom prst="rect">
            <a:avLst/>
          </a:prstGeom>
          <a:solidFill>
            <a:srgbClr val="7030A0"/>
          </a:solidFill>
          <a:ln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1400" dirty="0" smtClean="0"/>
              <a:t>16 + </a:t>
            </a:r>
            <a:r>
              <a:rPr lang="is-IS" sz="1600" dirty="0" smtClean="0">
                <a:solidFill>
                  <a:srgbClr val="FFFF00"/>
                </a:solidFill>
              </a:rPr>
              <a:t>AA</a:t>
            </a:r>
            <a:r>
              <a:rPr lang="is-IS" sz="1400" dirty="0"/>
              <a:t> </a:t>
            </a:r>
            <a:r>
              <a:rPr lang="is-IS" sz="1400" dirty="0" smtClean="0"/>
              <a:t>+ </a:t>
            </a:r>
            <a:r>
              <a:rPr lang="is-IS" sz="1600" dirty="0" smtClean="0">
                <a:solidFill>
                  <a:srgbClr val="FFFF00"/>
                </a:solidFill>
              </a:rPr>
              <a:t>BB</a:t>
            </a:r>
            <a:r>
              <a:rPr lang="is-IS" sz="1400" dirty="0"/>
              <a:t> + </a:t>
            </a:r>
            <a:r>
              <a:rPr lang="is-IS" sz="1600" dirty="0" smtClean="0">
                <a:solidFill>
                  <a:srgbClr val="FFFF00"/>
                </a:solidFill>
              </a:rPr>
              <a:t>CC</a:t>
            </a:r>
            <a:r>
              <a:rPr lang="is-IS" sz="1400" dirty="0" smtClean="0">
                <a:solidFill>
                  <a:srgbClr val="FFFF00"/>
                </a:solidFill>
              </a:rPr>
              <a:t> = </a:t>
            </a:r>
            <a:r>
              <a:rPr lang="is-IS" sz="1400" dirty="0" smtClean="0"/>
              <a:t> </a:t>
            </a:r>
            <a:endParaRPr lang="is-IS" sz="1400" dirty="0"/>
          </a:p>
        </p:txBody>
      </p:sp>
      <p:sp>
        <p:nvSpPr>
          <p:cNvPr id="51" name="Rectangle 50"/>
          <p:cNvSpPr/>
          <p:nvPr/>
        </p:nvSpPr>
        <p:spPr>
          <a:xfrm>
            <a:off x="-23780" y="4366260"/>
            <a:ext cx="8558180" cy="228600"/>
          </a:xfrm>
          <a:prstGeom prst="rect">
            <a:avLst/>
          </a:prstGeom>
          <a:solidFill>
            <a:srgbClr val="7030A0"/>
          </a:solidFill>
          <a:ln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1400" dirty="0" smtClean="0"/>
              <a:t>16 + </a:t>
            </a:r>
            <a:r>
              <a:rPr lang="is-IS" sz="1600" dirty="0" smtClean="0">
                <a:solidFill>
                  <a:srgbClr val="FFFF00"/>
                </a:solidFill>
              </a:rPr>
              <a:t>AA</a:t>
            </a:r>
            <a:r>
              <a:rPr lang="is-IS" sz="1400" dirty="0"/>
              <a:t> </a:t>
            </a:r>
            <a:r>
              <a:rPr lang="is-IS" sz="1400" dirty="0" smtClean="0"/>
              <a:t>+ </a:t>
            </a:r>
            <a:r>
              <a:rPr lang="is-IS" sz="1600" dirty="0" smtClean="0">
                <a:solidFill>
                  <a:srgbClr val="FFFF00"/>
                </a:solidFill>
              </a:rPr>
              <a:t>BB</a:t>
            </a:r>
            <a:r>
              <a:rPr lang="is-IS" sz="1400" dirty="0"/>
              <a:t> + </a:t>
            </a:r>
            <a:r>
              <a:rPr lang="is-IS" sz="1600" dirty="0" smtClean="0">
                <a:solidFill>
                  <a:srgbClr val="FFFF00"/>
                </a:solidFill>
              </a:rPr>
              <a:t>CC</a:t>
            </a:r>
            <a:r>
              <a:rPr lang="is-IS" sz="1400" dirty="0"/>
              <a:t> + </a:t>
            </a:r>
            <a:r>
              <a:rPr lang="is-IS" sz="1600" dirty="0" smtClean="0">
                <a:solidFill>
                  <a:srgbClr val="FFFF00"/>
                </a:solidFill>
              </a:rPr>
              <a:t>DD</a:t>
            </a:r>
            <a:r>
              <a:rPr lang="is-IS" sz="1400" dirty="0" smtClean="0">
                <a:solidFill>
                  <a:srgbClr val="FFFF00"/>
                </a:solidFill>
              </a:rPr>
              <a:t> = </a:t>
            </a:r>
            <a:r>
              <a:rPr lang="is-IS" sz="1400" dirty="0" smtClean="0"/>
              <a:t> </a:t>
            </a:r>
            <a:endParaRPr lang="is-IS" sz="1400" dirty="0"/>
          </a:p>
        </p:txBody>
      </p:sp>
      <p:sp>
        <p:nvSpPr>
          <p:cNvPr id="53" name="Rectangle 52"/>
          <p:cNvSpPr/>
          <p:nvPr/>
        </p:nvSpPr>
        <p:spPr>
          <a:xfrm>
            <a:off x="3783177" y="5044440"/>
            <a:ext cx="876158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 cmpd="sng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ADDR1</a:t>
            </a:r>
            <a:endParaRPr lang="is-IS" sz="1400" dirty="0"/>
          </a:p>
        </p:txBody>
      </p:sp>
      <p:sp>
        <p:nvSpPr>
          <p:cNvPr id="54" name="Down Arrow 53"/>
          <p:cNvSpPr/>
          <p:nvPr/>
        </p:nvSpPr>
        <p:spPr>
          <a:xfrm>
            <a:off x="3783177" y="3352800"/>
            <a:ext cx="858243" cy="1691639"/>
          </a:xfrm>
          <a:prstGeom prst="downArrow">
            <a:avLst>
              <a:gd name="adj1" fmla="val 50000"/>
              <a:gd name="adj2" fmla="val 41541"/>
            </a:avLst>
          </a:prstGeom>
          <a:solidFill>
            <a:schemeClr val="accent4">
              <a:lumMod val="50000"/>
              <a:alpha val="6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43045" y="3679545"/>
            <a:ext cx="520594" cy="228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EF</a:t>
            </a:r>
            <a:endParaRPr lang="is-IS" sz="1400" dirty="0"/>
          </a:p>
        </p:txBody>
      </p:sp>
      <p:sp>
        <p:nvSpPr>
          <p:cNvPr id="55" name="Down Arrow 54"/>
          <p:cNvSpPr/>
          <p:nvPr/>
        </p:nvSpPr>
        <p:spPr>
          <a:xfrm>
            <a:off x="5379715" y="3352800"/>
            <a:ext cx="858243" cy="1691639"/>
          </a:xfrm>
          <a:prstGeom prst="downArrow">
            <a:avLst>
              <a:gd name="adj1" fmla="val 50000"/>
              <a:gd name="adj2" fmla="val 41541"/>
            </a:avLst>
          </a:prstGeom>
          <a:solidFill>
            <a:schemeClr val="accent4">
              <a:lumMod val="75000"/>
              <a:alpha val="6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6912508" y="3352801"/>
            <a:ext cx="858243" cy="1691639"/>
          </a:xfrm>
          <a:prstGeom prst="downArrow">
            <a:avLst>
              <a:gd name="adj1" fmla="val 50000"/>
              <a:gd name="adj2" fmla="val 41541"/>
            </a:avLst>
          </a:prstGeom>
          <a:solidFill>
            <a:srgbClr val="92D050">
              <a:alpha val="65000"/>
            </a:srgb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437801" y="3352801"/>
            <a:ext cx="858243" cy="1691639"/>
          </a:xfrm>
          <a:prstGeom prst="downArrow">
            <a:avLst>
              <a:gd name="adj1" fmla="val 50000"/>
              <a:gd name="adj2" fmla="val 41541"/>
            </a:avLst>
          </a:prstGeom>
          <a:solidFill>
            <a:schemeClr val="accent4">
              <a:lumMod val="60000"/>
              <a:lumOff val="40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63636" y="5041696"/>
            <a:ext cx="820368" cy="232791"/>
          </a:xfrm>
          <a:prstGeom prst="rect">
            <a:avLst/>
          </a:prstGeom>
          <a:ln cmpd="sng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ADDR2</a:t>
            </a:r>
            <a:endParaRPr lang="is-IS" sz="1400" dirty="0"/>
          </a:p>
        </p:txBody>
      </p:sp>
      <p:sp>
        <p:nvSpPr>
          <p:cNvPr id="59" name="Rectangle 58"/>
          <p:cNvSpPr/>
          <p:nvPr/>
        </p:nvSpPr>
        <p:spPr>
          <a:xfrm>
            <a:off x="6932972" y="5044440"/>
            <a:ext cx="813894" cy="232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ADDR3</a:t>
            </a:r>
            <a:endParaRPr lang="is-IS" sz="1400" dirty="0"/>
          </a:p>
        </p:txBody>
      </p:sp>
      <p:sp>
        <p:nvSpPr>
          <p:cNvPr id="60" name="Rectangle 59"/>
          <p:cNvSpPr/>
          <p:nvPr/>
        </p:nvSpPr>
        <p:spPr>
          <a:xfrm>
            <a:off x="8437801" y="5044439"/>
            <a:ext cx="787036" cy="2286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cmpd="sng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ADDR4</a:t>
            </a:r>
            <a:endParaRPr lang="is-IS" sz="1400" dirty="0"/>
          </a:p>
        </p:txBody>
      </p:sp>
      <p:sp>
        <p:nvSpPr>
          <p:cNvPr id="48" name="Rectangle 47"/>
          <p:cNvSpPr/>
          <p:nvPr/>
        </p:nvSpPr>
        <p:spPr>
          <a:xfrm>
            <a:off x="5513523" y="3909060"/>
            <a:ext cx="520594" cy="228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is-IS" sz="1400" dirty="0" smtClean="0"/>
              <a:t>BE</a:t>
            </a:r>
            <a:endParaRPr lang="is-IS" sz="1400" dirty="0"/>
          </a:p>
        </p:txBody>
      </p:sp>
      <p:sp>
        <p:nvSpPr>
          <p:cNvPr id="50" name="Rectangle 49"/>
          <p:cNvSpPr/>
          <p:nvPr/>
        </p:nvSpPr>
        <p:spPr>
          <a:xfrm>
            <a:off x="7057636" y="4137660"/>
            <a:ext cx="520594" cy="228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is-IS" sz="1400" dirty="0" smtClean="0"/>
              <a:t>AD</a:t>
            </a:r>
            <a:endParaRPr lang="is-IS" sz="1400" dirty="0"/>
          </a:p>
        </p:txBody>
      </p:sp>
      <p:sp>
        <p:nvSpPr>
          <p:cNvPr id="52" name="Rectangle 51"/>
          <p:cNvSpPr/>
          <p:nvPr/>
        </p:nvSpPr>
        <p:spPr>
          <a:xfrm>
            <a:off x="8534400" y="4366260"/>
            <a:ext cx="520594" cy="228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is-IS" sz="1400" dirty="0" smtClean="0"/>
              <a:t>DE</a:t>
            </a:r>
            <a:endParaRPr lang="is-IS" sz="1400" dirty="0"/>
          </a:p>
        </p:txBody>
      </p:sp>
      <p:sp>
        <p:nvSpPr>
          <p:cNvPr id="61" name="Rectangle 60"/>
          <p:cNvSpPr/>
          <p:nvPr/>
        </p:nvSpPr>
        <p:spPr>
          <a:xfrm>
            <a:off x="0" y="4599503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Written output bytes counters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11290" y="6553200"/>
            <a:ext cx="1687450" cy="26483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800" dirty="0" smtClean="0">
                <a:latin typeface="Courier" pitchFamily="49" charset="0"/>
              </a:rPr>
              <a:t>00 00 00 EF</a:t>
            </a:r>
            <a:endParaRPr lang="is-IS" sz="1800" dirty="0">
              <a:latin typeface="Courier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42778" y="6560820"/>
            <a:ext cx="1687450" cy="2648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800" dirty="0" smtClean="0">
                <a:latin typeface="Courier" pitchFamily="49" charset="0"/>
              </a:rPr>
              <a:t>00 00 01 BE</a:t>
            </a:r>
            <a:endParaRPr lang="is-IS" sz="1800" dirty="0">
              <a:latin typeface="Courier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72063" y="6560819"/>
            <a:ext cx="1687450" cy="2648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800" dirty="0" smtClean="0">
                <a:latin typeface="Courier" pitchFamily="49" charset="0"/>
              </a:rPr>
              <a:t>00 00 02 AD</a:t>
            </a:r>
            <a:endParaRPr lang="is-IS" sz="1800" dirty="0">
              <a:latin typeface="Courier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78910" y="6568439"/>
            <a:ext cx="1687450" cy="2648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800" dirty="0" smtClean="0">
                <a:latin typeface="Courier" pitchFamily="49" charset="0"/>
              </a:rPr>
              <a:t>00 00 02 DE</a:t>
            </a:r>
            <a:endParaRPr lang="is-IS" sz="18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0" grpId="0" animBg="1"/>
      <p:bldP spid="31" grpId="0" animBg="1"/>
      <p:bldP spid="32" grpId="0" animBg="1"/>
      <p:bldP spid="35" grpId="0"/>
      <p:bldP spid="36" grpId="0" animBg="1"/>
      <p:bldP spid="39" grpId="0"/>
      <p:bldP spid="40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4" grpId="0" animBg="1"/>
      <p:bldP spid="46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48" grpId="0" animBg="1"/>
      <p:bldP spid="50" grpId="0" animBg="1"/>
      <p:bldP spid="52" grpId="0" animBg="1"/>
      <p:bldP spid="61" grpId="0"/>
      <p:bldP spid="24" grpId="0" animBg="1"/>
      <p:bldP spid="66" grpId="0" animBg="1"/>
      <p:bldP spid="67" grpId="0" animBg="1"/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tricks: Regular overflows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Qualcomm Popper 2.53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would you attack this?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%497d</a:t>
            </a:r>
            <a:r>
              <a:rPr lang="en-US" dirty="0" smtClean="0"/>
              <a:t>\x3c\xd3\</a:t>
            </a:r>
            <a:r>
              <a:rPr lang="en-US" dirty="0" err="1" smtClean="0"/>
              <a:t>xff</a:t>
            </a:r>
            <a:r>
              <a:rPr lang="en-US" dirty="0" smtClean="0"/>
              <a:t>\</a:t>
            </a:r>
            <a:r>
              <a:rPr lang="en-US" dirty="0" err="1" smtClean="0"/>
              <a:t>xbf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nops</a:t>
            </a:r>
            <a:r>
              <a:rPr lang="en-US" dirty="0" smtClean="0">
                <a:solidFill>
                  <a:srgbClr val="00B050"/>
                </a:solidFill>
              </a:rPr>
              <a:t>&gt;&lt;</a:t>
            </a:r>
            <a:r>
              <a:rPr lang="en-US" dirty="0" err="1" smtClean="0">
                <a:solidFill>
                  <a:srgbClr val="00B050"/>
                </a:solidFill>
              </a:rPr>
              <a:t>shellcode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is-IS" dirty="0">
              <a:solidFill>
                <a:srgbClr val="00B05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7" y="1817255"/>
            <a:ext cx="705606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2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tricks: Short writes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7030A0"/>
                </a:solidFill>
              </a:rPr>
              <a:t>Cute trick:</a:t>
            </a:r>
            <a:r>
              <a:rPr lang="en-US" i="1" dirty="0" smtClean="0"/>
              <a:t> </a:t>
            </a:r>
            <a:r>
              <a:rPr lang="en-US" dirty="0" smtClean="0"/>
              <a:t>You don’t have to write 4 bytes at once</a:t>
            </a:r>
          </a:p>
          <a:p>
            <a:endParaRPr lang="en-US" dirty="0"/>
          </a:p>
          <a:p>
            <a:r>
              <a:rPr lang="en-US" dirty="0" smtClean="0"/>
              <a:t>The ‘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dirty="0" smtClean="0"/>
              <a:t>’ qualifier uses short </a:t>
            </a:r>
            <a:r>
              <a:rPr lang="en-US" dirty="0" err="1" smtClean="0"/>
              <a:t>int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So </a:t>
            </a:r>
            <a:r>
              <a:rPr lang="en-US" dirty="0" smtClean="0">
                <a:solidFill>
                  <a:srgbClr val="7030A0"/>
                </a:solidFill>
              </a:rPr>
              <a:t>“%</a:t>
            </a:r>
            <a:r>
              <a:rPr lang="en-US" dirty="0" err="1" smtClean="0">
                <a:solidFill>
                  <a:srgbClr val="7030A0"/>
                </a:solidFill>
              </a:rPr>
              <a:t>hn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will write 2 bytes instead of 4</a:t>
            </a:r>
          </a:p>
          <a:p>
            <a:pPr lvl="1"/>
            <a:r>
              <a:rPr lang="is-IS" dirty="0" smtClean="0"/>
              <a:t>Actually, </a:t>
            </a:r>
            <a:r>
              <a:rPr lang="en-US" dirty="0">
                <a:solidFill>
                  <a:srgbClr val="7030A0"/>
                </a:solidFill>
              </a:rPr>
              <a:t>“%</a:t>
            </a:r>
            <a:r>
              <a:rPr lang="en-US" dirty="0" err="1" smtClean="0">
                <a:solidFill>
                  <a:srgbClr val="7030A0"/>
                </a:solidFill>
              </a:rPr>
              <a:t>hhn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/>
              <a:t> will write </a:t>
            </a:r>
            <a:r>
              <a:rPr lang="en-US" dirty="0" smtClean="0"/>
              <a:t>only </a:t>
            </a:r>
            <a:r>
              <a:rPr lang="is-IS" dirty="0" smtClean="0"/>
              <a:t>1 byte</a:t>
            </a:r>
          </a:p>
          <a:p>
            <a:endParaRPr lang="en-US" dirty="0"/>
          </a:p>
          <a:p>
            <a:r>
              <a:rPr lang="en-US" dirty="0" smtClean="0"/>
              <a:t>Much shorter format strings now possible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587930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63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tricks: What to overwrite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choose our target address freely!</a:t>
            </a:r>
          </a:p>
          <a:p>
            <a:pPr lvl="1"/>
            <a:r>
              <a:rPr lang="en-US" dirty="0" smtClean="0"/>
              <a:t>Return addresses on stack.</a:t>
            </a:r>
          </a:p>
          <a:p>
            <a:pPr lvl="1"/>
            <a:r>
              <a:rPr lang="en-US" dirty="0" smtClean="0"/>
              <a:t>GOT entries (for PLT). Overload a system call.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__</a:t>
            </a:r>
            <a:r>
              <a:rPr lang="en-US" dirty="0" err="1" smtClean="0">
                <a:solidFill>
                  <a:srgbClr val="7030A0"/>
                </a:solidFill>
              </a:rPr>
              <a:t>atexit</a:t>
            </a:r>
            <a:r>
              <a:rPr lang="en-US" dirty="0" smtClean="0"/>
              <a:t> handler (always called – safe spot)</a:t>
            </a:r>
          </a:p>
          <a:p>
            <a:pPr lvl="1"/>
            <a:r>
              <a:rPr lang="en-US" dirty="0" smtClean="0"/>
              <a:t>DTORS (always called before </a:t>
            </a:r>
            <a:r>
              <a:rPr lang="en-US" dirty="0" smtClean="0">
                <a:solidFill>
                  <a:srgbClr val="7030A0"/>
                </a:solidFill>
              </a:rPr>
              <a:t>exit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C library hooks (</a:t>
            </a:r>
            <a:r>
              <a:rPr lang="en-US" dirty="0" smtClean="0">
                <a:solidFill>
                  <a:srgbClr val="7030A0"/>
                </a:solidFill>
              </a:rPr>
              <a:t>__</a:t>
            </a:r>
            <a:r>
              <a:rPr lang="en-US" dirty="0" err="1" smtClean="0">
                <a:solidFill>
                  <a:srgbClr val="7030A0"/>
                </a:solidFill>
              </a:rPr>
              <a:t>malloc_hook</a:t>
            </a:r>
            <a:r>
              <a:rPr lang="en-US" dirty="0" smtClean="0">
                <a:solidFill>
                  <a:srgbClr val="7030A0"/>
                </a:solidFill>
              </a:rPr>
              <a:t>, __</a:t>
            </a:r>
            <a:r>
              <a:rPr lang="en-US" dirty="0" err="1" smtClean="0">
                <a:solidFill>
                  <a:srgbClr val="7030A0"/>
                </a:solidFill>
              </a:rPr>
              <a:t>free_hook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 can even inject </a:t>
            </a:r>
            <a:r>
              <a:rPr lang="en-US" dirty="0" err="1" smtClean="0"/>
              <a:t>shellcode</a:t>
            </a:r>
            <a:endParaRPr lang="en-US" dirty="0" smtClean="0"/>
          </a:p>
          <a:p>
            <a:pPr lvl="1"/>
            <a:r>
              <a:rPr lang="en-US" dirty="0" smtClean="0"/>
              <a:t>Write it somewhere little by little with </a:t>
            </a:r>
            <a:r>
              <a:rPr lang="en-US" dirty="0" smtClean="0">
                <a:solidFill>
                  <a:srgbClr val="990000"/>
                </a:solidFill>
              </a:rPr>
              <a:t>%n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We can even bypass NX</a:t>
            </a:r>
          </a:p>
          <a:p>
            <a:pPr lvl="1"/>
            <a:r>
              <a:rPr lang="en-US" dirty="0" smtClean="0"/>
              <a:t>Use return to </a:t>
            </a:r>
            <a:r>
              <a:rPr lang="en-US" dirty="0" err="1" smtClean="0"/>
              <a:t>libc</a:t>
            </a:r>
            <a:r>
              <a:rPr lang="en-US" dirty="0" smtClean="0"/>
              <a:t> or ROP </a:t>
            </a:r>
          </a:p>
          <a:p>
            <a:pPr lvl="1"/>
            <a:r>
              <a:rPr lang="en-US" dirty="0" smtClean="0"/>
              <a:t>Overwrite GOT handler for </a:t>
            </a:r>
            <a:r>
              <a:rPr lang="en-US" dirty="0" err="1" smtClean="0">
                <a:solidFill>
                  <a:srgbClr val="7030A0"/>
                </a:solidFill>
              </a:rPr>
              <a:t>fopen</a:t>
            </a:r>
            <a:r>
              <a:rPr lang="en-US" dirty="0" smtClean="0"/>
              <a:t>() with </a:t>
            </a:r>
            <a:r>
              <a:rPr lang="en-US" dirty="0" smtClean="0">
                <a:solidFill>
                  <a:srgbClr val="7030A0"/>
                </a:solidFill>
              </a:rPr>
              <a:t>system</a:t>
            </a:r>
            <a:r>
              <a:rPr lang="en-US" dirty="0" smtClean="0"/>
              <a:t>()</a:t>
            </a:r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7947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tricks: Brute force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strings allow you to also peek into memory</a:t>
            </a:r>
          </a:p>
          <a:p>
            <a:pPr lvl="1"/>
            <a:r>
              <a:rPr lang="en-US" dirty="0" smtClean="0"/>
              <a:t>E.g. in WU-</a:t>
            </a:r>
            <a:r>
              <a:rPr lang="en-US" dirty="0" err="1" smtClean="0"/>
              <a:t>FTPd</a:t>
            </a:r>
            <a:r>
              <a:rPr lang="en-US" dirty="0" smtClean="0"/>
              <a:t>, one has an interactive session</a:t>
            </a:r>
            <a:endParaRPr lang="en-US" dirty="0"/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Input: </a:t>
            </a:r>
            <a:r>
              <a:rPr lang="en-US" dirty="0" smtClean="0">
                <a:solidFill>
                  <a:srgbClr val="C00000"/>
                </a:solidFill>
              </a:rPr>
              <a:t>AAAABBBB|%</a:t>
            </a:r>
            <a:r>
              <a:rPr lang="en-US" dirty="0" err="1" smtClean="0">
                <a:solidFill>
                  <a:srgbClr val="C00000"/>
                </a:solidFill>
              </a:rPr>
              <a:t>u%u</a:t>
            </a:r>
            <a:r>
              <a:rPr lang="en-US" dirty="0" smtClean="0">
                <a:solidFill>
                  <a:srgbClr val="C00000"/>
                </a:solidFill>
              </a:rPr>
              <a:t>…%u|</a:t>
            </a:r>
            <a:r>
              <a:rPr lang="en-US" dirty="0" smtClean="0">
                <a:solidFill>
                  <a:srgbClr val="00B050"/>
                </a:solidFill>
              </a:rPr>
              <a:t>%p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smtClean="0">
                <a:solidFill>
                  <a:srgbClr val="7030A0"/>
                </a:solidFill>
              </a:rPr>
              <a:t>AAAABBBB|5131779..8|</a:t>
            </a:r>
            <a:r>
              <a:rPr lang="en-US" dirty="0" smtClean="0">
                <a:solidFill>
                  <a:srgbClr val="00B050"/>
                </a:solidFill>
              </a:rPr>
              <a:t>0x081c4cf8</a:t>
            </a:r>
            <a:r>
              <a:rPr lang="en-US" dirty="0" smtClean="0">
                <a:solidFill>
                  <a:srgbClr val="7030A0"/>
                </a:solidFill>
              </a:rPr>
              <a:t>|</a:t>
            </a:r>
          </a:p>
          <a:p>
            <a:pPr lvl="1"/>
            <a:r>
              <a:rPr lang="en-US" dirty="0" smtClean="0"/>
              <a:t>Increase the number of %u’s until %p == </a:t>
            </a:r>
            <a:r>
              <a:rPr lang="en-US" dirty="0" smtClean="0">
                <a:solidFill>
                  <a:srgbClr val="00B050"/>
                </a:solidFill>
              </a:rPr>
              <a:t>0x41414141</a:t>
            </a:r>
            <a:endParaRPr lang="en-US" dirty="0" smtClean="0"/>
          </a:p>
          <a:p>
            <a:r>
              <a:rPr lang="en-US" dirty="0" smtClean="0"/>
              <a:t>Now you know the layout of the stack exactly</a:t>
            </a:r>
          </a:p>
          <a:p>
            <a:pPr lvl="1"/>
            <a:r>
              <a:rPr lang="en-US" dirty="0" smtClean="0"/>
              <a:t>Produces an offset independent exploit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you’re blind?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smtClean="0">
                <a:solidFill>
                  <a:srgbClr val="C00000"/>
                </a:solidFill>
              </a:rPr>
              <a:t>%.999999u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%u</a:t>
            </a:r>
            <a:r>
              <a:rPr lang="en-US" dirty="0" smtClean="0"/>
              <a:t> and measure response time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%n</a:t>
            </a:r>
            <a:r>
              <a:rPr lang="en-US" dirty="0" smtClean="0"/>
              <a:t> to see if application </a:t>
            </a:r>
            <a:r>
              <a:rPr lang="en-US" dirty="0" err="1" smtClean="0"/>
              <a:t>segfaults</a:t>
            </a:r>
            <a:r>
              <a:rPr lang="en-US" dirty="0" smtClean="0"/>
              <a:t>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6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in 2012 – Where’s the bug?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760"/>
            <a:ext cx="8839200" cy="54006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oid</a:t>
            </a: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sudo_debug(int </a:t>
            </a: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level, const char *fmt,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...)</a:t>
            </a: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  <a: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va_list </a:t>
            </a: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ap;</a:t>
            </a:r>
            <a: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char </a:t>
            </a: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*fmt2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is-I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18872" indent="0">
              <a:buNone/>
            </a:pPr>
            <a: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(level &gt;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debug_level)</a:t>
            </a: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return</a:t>
            </a: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s-IS" sz="2000" b="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  <a:r>
              <a:rPr lang="is-IS" sz="2000" b="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Backet fmt with </a:t>
            </a:r>
            <a:r>
              <a:rPr lang="is-IS" sz="2000" b="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 </a:t>
            </a:r>
            <a:r>
              <a:rPr lang="is-IS" sz="2000" b="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name and a newline to make it a single </a:t>
            </a:r>
            <a:r>
              <a:rPr lang="is-IS" sz="2000" b="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 </a:t>
            </a:r>
            <a:r>
              <a:rPr lang="is-IS" sz="2000" b="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*/</a:t>
            </a:r>
            <a:r>
              <a:rPr lang="is-I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easprintf</a:t>
            </a: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(&amp;fmt2, </a:t>
            </a:r>
            <a:r>
              <a:rPr lang="is-IS" sz="2000" b="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"%s: %s\n"</a:t>
            </a: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, getprogname(), fmt);</a:t>
            </a:r>
            <a: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va_start(ap</a:t>
            </a: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, fmt);</a:t>
            </a:r>
            <a: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vfprintf(stderr</a:t>
            </a: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, fmt2, ap);</a:t>
            </a:r>
            <a: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va_end(ap</a:t>
            </a:r>
            <a:r>
              <a:rPr lang="is-IS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efree(fmt2);</a:t>
            </a:r>
            <a: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s-I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s-I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is-I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strings in 2014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mitigations</a:t>
            </a:r>
          </a:p>
          <a:p>
            <a:pPr lvl="1"/>
            <a:r>
              <a:rPr lang="en-US" dirty="0" smtClean="0"/>
              <a:t>Format strings are an endangered species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gives heaps of warnings, easy to automatically check</a:t>
            </a:r>
          </a:p>
          <a:p>
            <a:pPr lvl="1"/>
            <a:r>
              <a:rPr lang="en-US" dirty="0" err="1" smtClean="0"/>
              <a:t>Glibc</a:t>
            </a:r>
            <a:r>
              <a:rPr lang="en-US" dirty="0" smtClean="0"/>
              <a:t> enables FORTIFY_SOURCE</a:t>
            </a:r>
          </a:p>
          <a:p>
            <a:pPr lvl="2"/>
            <a:r>
              <a:rPr lang="en-US" dirty="0" smtClean="0"/>
              <a:t>Disallows </a:t>
            </a:r>
            <a:r>
              <a:rPr lang="en-US" dirty="0" smtClean="0">
                <a:solidFill>
                  <a:srgbClr val="990000"/>
                </a:solidFill>
              </a:rPr>
              <a:t>%135$</a:t>
            </a:r>
            <a:r>
              <a:rPr lang="en-US" dirty="0" smtClean="0"/>
              <a:t>... </a:t>
            </a:r>
            <a:r>
              <a:rPr lang="en-US" dirty="0"/>
              <a:t>d</a:t>
            </a:r>
            <a:r>
              <a:rPr lang="en-US" dirty="0" smtClean="0"/>
              <a:t>irect access unless all arguments used</a:t>
            </a:r>
          </a:p>
          <a:p>
            <a:endParaRPr lang="en-US" dirty="0" smtClean="0"/>
          </a:p>
          <a:p>
            <a:r>
              <a:rPr lang="en-US" dirty="0" smtClean="0"/>
              <a:t>Classic tale of security cat and mouse</a:t>
            </a:r>
          </a:p>
          <a:p>
            <a:pPr lvl="1"/>
            <a:r>
              <a:rPr lang="en-US" dirty="0" smtClean="0"/>
              <a:t>Turns out FORTIFY_SOURCE had an integer bug</a:t>
            </a:r>
          </a:p>
          <a:p>
            <a:pPr lvl="2"/>
            <a:r>
              <a:rPr lang="en-US" dirty="0" smtClean="0"/>
              <a:t>Writing </a:t>
            </a:r>
            <a:r>
              <a:rPr lang="en-US" dirty="0" smtClean="0">
                <a:solidFill>
                  <a:srgbClr val="990000"/>
                </a:solidFill>
              </a:rPr>
              <a:t>%999999999999$</a:t>
            </a:r>
            <a:r>
              <a:rPr lang="en-US" dirty="0" smtClean="0"/>
              <a:t>... </a:t>
            </a:r>
            <a:r>
              <a:rPr lang="en-US" dirty="0"/>
              <a:t>w</a:t>
            </a:r>
            <a:r>
              <a:rPr lang="en-US" dirty="0" smtClean="0"/>
              <a:t>ould allow NULL to be written</a:t>
            </a:r>
          </a:p>
          <a:p>
            <a:pPr lvl="2"/>
            <a:r>
              <a:rPr lang="en-US" dirty="0" smtClean="0"/>
              <a:t>Overwrite NULL over the FORTIFY_SOURCE parameters!</a:t>
            </a:r>
          </a:p>
          <a:p>
            <a:pPr lvl="3"/>
            <a:r>
              <a:rPr lang="en-US" dirty="0" smtClean="0"/>
              <a:t>Thus disabling the protection.</a:t>
            </a:r>
          </a:p>
          <a:p>
            <a:pPr lvl="1"/>
            <a:r>
              <a:rPr lang="en-US" dirty="0" smtClean="0"/>
              <a:t>Allows </a:t>
            </a:r>
            <a:r>
              <a:rPr lang="en-US" dirty="0" err="1" smtClean="0"/>
              <a:t>sudo</a:t>
            </a:r>
            <a:r>
              <a:rPr lang="en-US" dirty="0" smtClean="0"/>
              <a:t> to be exploited on Fedora 16</a:t>
            </a:r>
          </a:p>
        </p:txBody>
      </p:sp>
    </p:spTree>
    <p:extLst>
      <p:ext uri="{BB962C8B-B14F-4D97-AF65-F5344CB8AC3E}">
        <p14:creationId xmlns:p14="http://schemas.microsoft.com/office/powerpoint/2010/main" val="12599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strings</a:t>
            </a:r>
            <a:endParaRPr lang="is-I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610923"/>
              </p:ext>
            </p:extLst>
          </p:nvPr>
        </p:nvGraphicFramePr>
        <p:xfrm>
          <a:off x="395288" y="1327151"/>
          <a:ext cx="6538912" cy="5132386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738312"/>
                <a:gridCol w="4800600"/>
              </a:tblGrid>
              <a:tr h="7331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(v)</a:t>
                      </a:r>
                      <a:r>
                        <a:rPr lang="en-US" sz="2000" dirty="0" err="1" smtClean="0">
                          <a:latin typeface="Corbel" pitchFamily="34" charset="0"/>
                        </a:rPr>
                        <a:t>fprintf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Prints to a FILE stream (from a </a:t>
                      </a:r>
                      <a:r>
                        <a:rPr lang="en-US" sz="2000" dirty="0" err="1" smtClean="0">
                          <a:latin typeface="Corbel" pitchFamily="34" charset="0"/>
                        </a:rPr>
                        <a:t>va_arg</a:t>
                      </a:r>
                      <a:r>
                        <a:rPr lang="en-US" sz="2000" dirty="0" smtClean="0">
                          <a:latin typeface="Corbel" pitchFamily="34" charset="0"/>
                        </a:rPr>
                        <a:t> structure)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331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(v)</a:t>
                      </a:r>
                      <a:r>
                        <a:rPr lang="en-US" sz="2000" dirty="0" err="1" smtClean="0">
                          <a:latin typeface="Corbel" pitchFamily="34" charset="0"/>
                        </a:rPr>
                        <a:t>printf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Prints to a </a:t>
                      </a:r>
                      <a:r>
                        <a:rPr lang="en-US" sz="2000" dirty="0" err="1" smtClean="0">
                          <a:latin typeface="Corbel" pitchFamily="34" charset="0"/>
                        </a:rPr>
                        <a:t>stdout</a:t>
                      </a:r>
                      <a:r>
                        <a:rPr lang="en-US" sz="2000" dirty="0" smtClean="0">
                          <a:latin typeface="Corbel" pitchFamily="34" charset="0"/>
                        </a:rPr>
                        <a:t> stream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331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(v)</a:t>
                      </a:r>
                      <a:r>
                        <a:rPr lang="en-US" sz="2000" dirty="0" err="1" smtClean="0">
                          <a:latin typeface="Corbel" pitchFamily="34" charset="0"/>
                        </a:rPr>
                        <a:t>sprintf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Prints</a:t>
                      </a:r>
                      <a:r>
                        <a:rPr lang="en-US" sz="2000" baseline="0" dirty="0" smtClean="0">
                          <a:latin typeface="Corbel" pitchFamily="34" charset="0"/>
                        </a:rPr>
                        <a:t> to a string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331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(v)</a:t>
                      </a:r>
                      <a:r>
                        <a:rPr lang="en-US" sz="2000" dirty="0" err="1" smtClean="0">
                          <a:latin typeface="Corbel" pitchFamily="34" charset="0"/>
                        </a:rPr>
                        <a:t>snprintf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Prints to a string with length checking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3319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bel" pitchFamily="34" charset="0"/>
                        </a:rPr>
                        <a:t>setproctitle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Set the </a:t>
                      </a:r>
                      <a:r>
                        <a:rPr lang="en-US" sz="2000" dirty="0" err="1" smtClean="0">
                          <a:latin typeface="Corbel" pitchFamily="34" charset="0"/>
                        </a:rPr>
                        <a:t>argv</a:t>
                      </a:r>
                      <a:r>
                        <a:rPr lang="en-US" sz="2000" dirty="0" smtClean="0">
                          <a:latin typeface="Corbel" pitchFamily="34" charset="0"/>
                        </a:rPr>
                        <a:t>[] array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331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syslog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Output</a:t>
                      </a:r>
                      <a:r>
                        <a:rPr lang="en-US" sz="2000" baseline="0" dirty="0" smtClean="0">
                          <a:latin typeface="Corbel" pitchFamily="34" charset="0"/>
                        </a:rPr>
                        <a:t> to the system logging facility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331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err*, warn*,</a:t>
                      </a:r>
                      <a:r>
                        <a:rPr lang="en-US" sz="2000" baseline="0" dirty="0" smtClean="0">
                          <a:latin typeface="Corbel" pitchFamily="34" charset="0"/>
                        </a:rPr>
                        <a:t> …</a:t>
                      </a:r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s-IS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eknowmemes.com/wp-content/uploads/2012/02/how-i-feel-when-texting-my-cru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4" t="5342" r="12620" b="24359"/>
          <a:stretch/>
        </p:blipFill>
        <p:spPr bwMode="auto">
          <a:xfrm>
            <a:off x="7161642" y="1143001"/>
            <a:ext cx="198235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Summary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Format string vulnerabilities</a:t>
            </a:r>
          </a:p>
          <a:p>
            <a:pPr lvl="1"/>
            <a:r>
              <a:rPr lang="en-US" dirty="0" smtClean="0"/>
              <a:t>Using  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 (</a:t>
            </a:r>
            <a:r>
              <a:rPr lang="en-US" dirty="0" err="1" smtClean="0">
                <a:solidFill>
                  <a:srgbClr val="C00000"/>
                </a:solidFill>
              </a:rPr>
              <a:t>cmd</a:t>
            </a:r>
            <a:r>
              <a:rPr lang="en-US" dirty="0" smtClean="0">
                <a:solidFill>
                  <a:srgbClr val="C00000"/>
                </a:solidFill>
              </a:rPr>
              <a:t>); </a:t>
            </a:r>
            <a:r>
              <a:rPr lang="en-US" dirty="0" smtClean="0"/>
              <a:t>instead of 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 (“%s”, </a:t>
            </a:r>
            <a:r>
              <a:rPr lang="en-US" dirty="0" err="1" smtClean="0">
                <a:solidFill>
                  <a:srgbClr val="C00000"/>
                </a:solidFill>
              </a:rPr>
              <a:t>cmd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Lazy programmers… bugs like this still found!</a:t>
            </a:r>
            <a:endParaRPr lang="is-IS" dirty="0" smtClean="0"/>
          </a:p>
          <a:p>
            <a:pPr lvl="1"/>
            <a:endParaRPr lang="is-IS" dirty="0" smtClean="0"/>
          </a:p>
          <a:p>
            <a:r>
              <a:rPr lang="en-US" dirty="0" smtClean="0"/>
              <a:t>Allows an attacker to investigate memory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ttacker can also write to an arbitrary address</a:t>
            </a:r>
          </a:p>
          <a:p>
            <a:pPr lvl="1"/>
            <a:r>
              <a:rPr lang="en-US" dirty="0"/>
              <a:t>Using the </a:t>
            </a:r>
            <a:r>
              <a:rPr lang="en-US" dirty="0">
                <a:solidFill>
                  <a:srgbClr val="C00000"/>
                </a:solidFill>
              </a:rPr>
              <a:t>%n</a:t>
            </a:r>
            <a:r>
              <a:rPr lang="en-US" dirty="0"/>
              <a:t> </a:t>
            </a:r>
            <a:r>
              <a:rPr lang="en-US" dirty="0" smtClean="0"/>
              <a:t>primitive carefully</a:t>
            </a:r>
          </a:p>
          <a:p>
            <a:pPr lvl="1"/>
            <a:r>
              <a:rPr lang="en-US" dirty="0" smtClean="0"/>
              <a:t>Can take over the program, even remotely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Mitigations</a:t>
            </a:r>
          </a:p>
          <a:p>
            <a:pPr lvl="1"/>
            <a:r>
              <a:rPr lang="en-US" dirty="0" err="1" smtClean="0"/>
              <a:t>FormatGuard</a:t>
            </a:r>
            <a:r>
              <a:rPr lang="en-US" dirty="0" smtClean="0"/>
              <a:t>, FORTIFY_SOURCE, disable %n,…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16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Asterisk phones (2012) – Where‘s the bug?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4" y="1143000"/>
            <a:ext cx="795679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5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Sendmail – Where‘s the bug?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is-IS" dirty="0" smtClean="0"/>
              <a:t>void sighndlr(int dummy) {</a:t>
            </a:r>
          </a:p>
          <a:p>
            <a:pPr marL="118872" indent="0">
              <a:buNone/>
            </a:pPr>
            <a:r>
              <a:rPr lang="is-IS" dirty="0" smtClean="0"/>
              <a:t>  syslog(LOG_NOTICE,user_dependent_data);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Initial cleanup code, calling the following somewhere:</a:t>
            </a:r>
          </a:p>
          <a:p>
            <a:pPr marL="118872" indent="0">
              <a:buNone/>
            </a:pPr>
            <a:r>
              <a:rPr lang="is-IS" dirty="0" smtClean="0"/>
              <a:t>  free(global_ptr2);</a:t>
            </a:r>
          </a:p>
          <a:p>
            <a:pPr marL="118872" indent="0">
              <a:buNone/>
            </a:pPr>
            <a:r>
              <a:rPr lang="is-IS" dirty="0" smtClean="0"/>
              <a:t>  free(global_ptr1);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1 *** &gt;&gt; Additional clean-up code - unlink tmp files, etc &lt;&lt;</a:t>
            </a:r>
          </a:p>
          <a:p>
            <a:pPr marL="118872" indent="0">
              <a:buNone/>
            </a:pPr>
            <a:r>
              <a:rPr lang="is-IS" dirty="0" smtClean="0"/>
              <a:t>  exit(0);</a:t>
            </a:r>
          </a:p>
          <a:p>
            <a:pPr marL="118872" indent="0">
              <a:buNone/>
            </a:pPr>
            <a:r>
              <a:rPr lang="is-IS" dirty="0" smtClean="0"/>
              <a:t>}</a:t>
            </a:r>
          </a:p>
          <a:p>
            <a:pPr marL="118872" indent="0">
              <a:buNone/>
            </a:pPr>
            <a:endParaRPr lang="is-IS" dirty="0" smtClean="0"/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/**************************************************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 * This is a signal handler declaration somewhere *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 * at the beginning of main code.                 *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 **************************************************/</a:t>
            </a:r>
          </a:p>
          <a:p>
            <a:pPr marL="118872" indent="0">
              <a:buNone/>
            </a:pPr>
            <a:endParaRPr lang="is-IS" dirty="0" smtClean="0"/>
          </a:p>
          <a:p>
            <a:pPr marL="118872" indent="0">
              <a:buNone/>
            </a:pPr>
            <a:r>
              <a:rPr lang="is-IS" dirty="0" smtClean="0"/>
              <a:t>  signal(SIGHUP,sighndlr);</a:t>
            </a:r>
          </a:p>
          <a:p>
            <a:pPr marL="118872" indent="0">
              <a:buNone/>
            </a:pPr>
            <a:r>
              <a:rPr lang="is-IS" dirty="0" smtClean="0"/>
              <a:t>  signal(SIGTERM,sighndlr);</a:t>
            </a:r>
          </a:p>
          <a:p>
            <a:pPr marL="118872" indent="0">
              <a:buNone/>
            </a:pPr>
            <a:endParaRPr lang="is-IS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Other initialization routines, and global pointer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assignment somewhere in the code (we assume that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nnn is partially user-dependent, yyy does not have to be):</a:t>
            </a:r>
          </a:p>
          <a:p>
            <a:pPr marL="118872" indent="0">
              <a:buNone/>
            </a:pPr>
            <a:endParaRPr lang="is-IS" dirty="0" smtClean="0"/>
          </a:p>
          <a:p>
            <a:pPr marL="118872" indent="0">
              <a:buNone/>
            </a:pPr>
            <a:r>
              <a:rPr lang="is-IS" dirty="0" smtClean="0"/>
              <a:t>  global_ptr1=malloc(nnn); </a:t>
            </a:r>
          </a:p>
          <a:p>
            <a:pPr marL="118872" indent="0">
              <a:buNone/>
            </a:pPr>
            <a:r>
              <a:rPr lang="is-IS" dirty="0" smtClean="0"/>
              <a:t>  global_ptr2=malloc(yyy);</a:t>
            </a:r>
          </a:p>
          <a:p>
            <a:pPr marL="118872" indent="0">
              <a:buNone/>
            </a:pPr>
            <a:endParaRPr lang="is-IS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2 *** &gt;&gt; further processing, allocated memory &lt;&lt;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2 *** &gt;&gt; is filled with any data, etc...     &lt;&lt;</a:t>
            </a:r>
          </a:p>
          <a:p>
            <a:pPr marL="118872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944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Sudo – Where‘s the bug?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3000"/>
            <a:ext cx="8424936" cy="5400601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000" dirty="0">
                <a:solidFill>
                  <a:srgbClr val="0070C0"/>
                </a:solidFill>
              </a:rPr>
              <a:t>/* Log a message to syslog, pre-pending the username and splitting </a:t>
            </a:r>
            <a:r>
              <a:rPr lang="en-US" sz="1000" dirty="0" smtClean="0">
                <a:solidFill>
                  <a:srgbClr val="0070C0"/>
                </a:solidFill>
              </a:rPr>
              <a:t>the </a:t>
            </a:r>
            <a:r>
              <a:rPr lang="en-US" sz="1000" dirty="0">
                <a:solidFill>
                  <a:srgbClr val="0070C0"/>
                </a:solidFill>
              </a:rPr>
              <a:t>message into parts if it is longer than MAXSYSLOGLEN. */</a:t>
            </a:r>
          </a:p>
          <a:p>
            <a:pPr marL="118872" indent="0">
              <a:buNone/>
            </a:pPr>
            <a:r>
              <a:rPr lang="is-IS" sz="1000" dirty="0"/>
              <a:t>static void do_syslog( int pri, char * msg ) {</a:t>
            </a:r>
          </a:p>
          <a:p>
            <a:pPr marL="118872" indent="0">
              <a:buNone/>
            </a:pPr>
            <a:r>
              <a:rPr lang="is-IS" sz="1000" dirty="0"/>
              <a:t>    int count;</a:t>
            </a:r>
          </a:p>
          <a:p>
            <a:pPr marL="118872" indent="0">
              <a:buNone/>
            </a:pPr>
            <a:r>
              <a:rPr lang="is-IS" sz="1000" dirty="0"/>
              <a:t>    char * p;</a:t>
            </a:r>
          </a:p>
          <a:p>
            <a:pPr marL="118872" indent="0">
              <a:buNone/>
            </a:pPr>
            <a:r>
              <a:rPr lang="is-IS" sz="1000" dirty="0"/>
              <a:t>    char * tmp;</a:t>
            </a:r>
          </a:p>
          <a:p>
            <a:pPr marL="118872" indent="0">
              <a:buNone/>
            </a:pPr>
            <a:r>
              <a:rPr lang="is-IS" sz="1000" dirty="0"/>
              <a:t>    char save;</a:t>
            </a:r>
          </a:p>
          <a:p>
            <a:pPr marL="118872" indent="0">
              <a:buNone/>
            </a:pPr>
            <a:endParaRPr lang="is-IS" sz="1000" dirty="0"/>
          </a:p>
          <a:p>
            <a:pPr marL="118872" indent="0">
              <a:buNone/>
            </a:pPr>
            <a:r>
              <a:rPr lang="en-US" sz="1000" dirty="0"/>
              <a:t>    for ( p=</a:t>
            </a:r>
            <a:r>
              <a:rPr lang="en-US" sz="1000" dirty="0" err="1"/>
              <a:t>msg</a:t>
            </a:r>
            <a:r>
              <a:rPr lang="en-US" sz="1000" dirty="0"/>
              <a:t>, count=0; count &lt; </a:t>
            </a:r>
            <a:r>
              <a:rPr lang="en-US" sz="1000" dirty="0" err="1"/>
              <a:t>strlen</a:t>
            </a:r>
            <a:r>
              <a:rPr lang="en-US" sz="1000" dirty="0"/>
              <a:t>(</a:t>
            </a:r>
            <a:r>
              <a:rPr lang="en-US" sz="1000" dirty="0" err="1"/>
              <a:t>msg</a:t>
            </a:r>
            <a:r>
              <a:rPr lang="en-US" sz="1000" dirty="0"/>
              <a:t>)/MAXSYSLOGLEN + 1; count++ ) {</a:t>
            </a:r>
          </a:p>
          <a:p>
            <a:pPr marL="118872" indent="0">
              <a:buNone/>
            </a:pPr>
            <a:r>
              <a:rPr lang="is-IS" sz="1000" dirty="0">
                <a:solidFill>
                  <a:srgbClr val="C00000"/>
                </a:solidFill>
              </a:rPr>
              <a:t>       if ( strlen(p) &gt; MAXSYSLOGLEN ) {</a:t>
            </a:r>
          </a:p>
          <a:p>
            <a:pPr marL="118872" indent="0">
              <a:buNone/>
            </a:pPr>
            <a:r>
              <a:rPr lang="is-IS" sz="1000" dirty="0"/>
              <a:t>            for ( tmp = p + MAXSYSLOGLEN; tmp &gt; p &amp;&amp; *tmp != ' '; tmp-- )</a:t>
            </a:r>
          </a:p>
          <a:p>
            <a:pPr marL="118872" indent="0">
              <a:buNone/>
            </a:pPr>
            <a:r>
              <a:rPr lang="is-IS" sz="1000" dirty="0"/>
              <a:t>                ;</a:t>
            </a:r>
          </a:p>
          <a:p>
            <a:pPr marL="118872" indent="0">
              <a:buNone/>
            </a:pPr>
            <a:r>
              <a:rPr lang="is-IS" sz="1000" dirty="0"/>
              <a:t>            if ( tmp &lt;= p )</a:t>
            </a:r>
          </a:p>
          <a:p>
            <a:pPr marL="118872" indent="0">
              <a:buNone/>
            </a:pPr>
            <a:r>
              <a:rPr lang="is-IS" sz="1000" dirty="0"/>
              <a:t>                tmp = p + MAXSYSLOGLEN;</a:t>
            </a:r>
          </a:p>
          <a:p>
            <a:pPr marL="118872" indent="0">
              <a:buNone/>
            </a:pPr>
            <a:endParaRPr lang="is-IS" sz="1000" dirty="0"/>
          </a:p>
          <a:p>
            <a:pPr marL="118872" indent="0">
              <a:buNone/>
            </a:pPr>
            <a:r>
              <a:rPr lang="en-US" sz="1000" dirty="0">
                <a:solidFill>
                  <a:srgbClr val="0070C0"/>
                </a:solidFill>
              </a:rPr>
              <a:t>            /* NULL terminate line, but save the char to restore later */</a:t>
            </a:r>
          </a:p>
          <a:p>
            <a:pPr marL="118872" indent="0">
              <a:buNone/>
            </a:pPr>
            <a:r>
              <a:rPr lang="is-IS" sz="1000" dirty="0"/>
              <a:t>            save = *tmp;</a:t>
            </a:r>
          </a:p>
          <a:p>
            <a:pPr marL="118872" indent="0">
              <a:buNone/>
            </a:pPr>
            <a:r>
              <a:rPr lang="is-IS" sz="1000" dirty="0"/>
              <a:t>            *tmp = '\0';</a:t>
            </a:r>
          </a:p>
          <a:p>
            <a:pPr marL="118872" indent="0">
              <a:buNone/>
            </a:pPr>
            <a:endParaRPr lang="is-IS" sz="1000" dirty="0"/>
          </a:p>
          <a:p>
            <a:pPr marL="118872" indent="0">
              <a:buNone/>
            </a:pPr>
            <a:r>
              <a:rPr lang="is-IS" sz="1000" dirty="0"/>
              <a:t>            if ( count == 0 )</a:t>
            </a:r>
          </a:p>
          <a:p>
            <a:pPr marL="118872" indent="0">
              <a:buNone/>
            </a:pPr>
            <a:r>
              <a:rPr lang="is-IS" sz="1000" dirty="0"/>
              <a:t>                SYSLOG( pri, "%8.8s : %s", user_name, p );</a:t>
            </a:r>
          </a:p>
          <a:p>
            <a:pPr marL="118872" indent="0">
              <a:buNone/>
            </a:pPr>
            <a:r>
              <a:rPr lang="is-IS" sz="1000" dirty="0"/>
              <a:t>            else</a:t>
            </a:r>
          </a:p>
          <a:p>
            <a:pPr marL="118872" indent="0">
              <a:buNone/>
            </a:pPr>
            <a:r>
              <a:rPr lang="en-US" sz="1000" dirty="0"/>
              <a:t>                SYSLOG( pri,"%8.8s : (command continued) %s",</a:t>
            </a:r>
            <a:r>
              <a:rPr lang="en-US" sz="1000" dirty="0" err="1"/>
              <a:t>user_name,p</a:t>
            </a:r>
            <a:r>
              <a:rPr lang="en-US" sz="1000" dirty="0"/>
              <a:t> </a:t>
            </a:r>
            <a:r>
              <a:rPr lang="en-US" sz="1000" dirty="0" smtClean="0"/>
              <a:t>);</a:t>
            </a:r>
            <a:endParaRPr lang="is-IS" sz="1000" dirty="0"/>
          </a:p>
          <a:p>
            <a:pPr marL="118872" indent="0">
              <a:buNone/>
            </a:pPr>
            <a:r>
              <a:rPr lang="is-IS" sz="1000" dirty="0">
                <a:solidFill>
                  <a:srgbClr val="0070C0"/>
                </a:solidFill>
              </a:rPr>
              <a:t>            /* restore saved character */</a:t>
            </a:r>
          </a:p>
          <a:p>
            <a:pPr marL="118872" indent="0">
              <a:buNone/>
            </a:pPr>
            <a:r>
              <a:rPr lang="is-IS" sz="1000" dirty="0"/>
              <a:t>            *tmp = save</a:t>
            </a:r>
            <a:r>
              <a:rPr lang="is-IS" sz="1000" dirty="0" smtClean="0"/>
              <a:t>;</a:t>
            </a:r>
            <a:endParaRPr lang="is-IS" sz="1000" dirty="0"/>
          </a:p>
          <a:p>
            <a:pPr marL="118872" indent="0">
              <a:buNone/>
            </a:pPr>
            <a:r>
              <a:rPr lang="is-IS" sz="1000" dirty="0">
                <a:solidFill>
                  <a:srgbClr val="0070C0"/>
                </a:solidFill>
              </a:rPr>
              <a:t>            /* Eliminate leading whitespace */</a:t>
            </a:r>
          </a:p>
          <a:p>
            <a:pPr marL="118872" indent="0">
              <a:buNone/>
            </a:pPr>
            <a:r>
              <a:rPr lang="is-IS" sz="1000" dirty="0"/>
              <a:t>           for ( p = tmp; *p != ' '; p++ )</a:t>
            </a:r>
          </a:p>
          <a:p>
            <a:pPr marL="118872" indent="0">
              <a:buNone/>
            </a:pPr>
            <a:r>
              <a:rPr lang="is-IS" sz="1000" dirty="0"/>
              <a:t>                ;</a:t>
            </a:r>
          </a:p>
          <a:p>
            <a:pPr marL="118872" indent="0">
              <a:buNone/>
            </a:pPr>
            <a:r>
              <a:rPr lang="is-IS" sz="1000" dirty="0">
                <a:solidFill>
                  <a:srgbClr val="C00000"/>
                </a:solidFill>
              </a:rPr>
              <a:t>        } else {</a:t>
            </a:r>
          </a:p>
          <a:p>
            <a:pPr marL="118872" indent="0">
              <a:buNone/>
            </a:pPr>
            <a:r>
              <a:rPr lang="is-IS" sz="1000" dirty="0"/>
              <a:t>            if ( count == 0 )</a:t>
            </a:r>
          </a:p>
          <a:p>
            <a:pPr marL="118872" indent="0">
              <a:buNone/>
            </a:pPr>
            <a:r>
              <a:rPr lang="is-IS" sz="1000" dirty="0"/>
              <a:t>                SYSLOG( pri, "%8.8s : %s", user_name, p );</a:t>
            </a:r>
          </a:p>
          <a:p>
            <a:pPr marL="118872" indent="0">
              <a:buNone/>
            </a:pPr>
            <a:r>
              <a:rPr lang="is-IS" sz="1000" dirty="0"/>
              <a:t>            else</a:t>
            </a:r>
          </a:p>
          <a:p>
            <a:pPr marL="118872" indent="0">
              <a:buNone/>
            </a:pPr>
            <a:r>
              <a:rPr lang="en-US" sz="1000" dirty="0"/>
              <a:t>                SYSLOG( pri,"%8.8s : (command continued) %s",</a:t>
            </a:r>
            <a:r>
              <a:rPr lang="en-US" sz="1000" dirty="0" err="1"/>
              <a:t>user_name,p</a:t>
            </a:r>
            <a:r>
              <a:rPr lang="en-US" sz="1000" dirty="0"/>
              <a:t> );</a:t>
            </a:r>
          </a:p>
          <a:p>
            <a:pPr marL="118872" indent="0">
              <a:buNone/>
            </a:pPr>
            <a:r>
              <a:rPr lang="is-IS" sz="1000" dirty="0">
                <a:solidFill>
                  <a:srgbClr val="C00000"/>
                </a:solidFill>
              </a:rPr>
              <a:t>        }</a:t>
            </a:r>
          </a:p>
          <a:p>
            <a:pPr marL="118872" indent="0">
              <a:buNone/>
            </a:pPr>
            <a:r>
              <a:rPr lang="is-IS" sz="1000" dirty="0"/>
              <a:t>    }</a:t>
            </a:r>
          </a:p>
          <a:p>
            <a:pPr marL="118872" indent="0">
              <a:buNone/>
            </a:pPr>
            <a:r>
              <a:rPr lang="is-IS" sz="1000" dirty="0"/>
              <a:t>}</a:t>
            </a:r>
          </a:p>
          <a:p>
            <a:pPr marL="118872" indent="0">
              <a:buNone/>
            </a:pPr>
            <a:endParaRPr lang="is-IS" sz="1000" dirty="0"/>
          </a:p>
        </p:txBody>
      </p:sp>
    </p:spTree>
    <p:extLst>
      <p:ext uri="{BB962C8B-B14F-4D97-AF65-F5344CB8AC3E}">
        <p14:creationId xmlns:p14="http://schemas.microsoft.com/office/powerpoint/2010/main" val="30405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OpenSSH – Where‘s the bug?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/*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 Pointer to an array containing all allocated channels.  The array is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 dynamically extended as needed.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*/</a:t>
            </a:r>
          </a:p>
          <a:p>
            <a:pPr marL="118872" indent="0">
              <a:buNone/>
            </a:pPr>
            <a:r>
              <a:rPr lang="en-US" dirty="0"/>
              <a:t>static Channel **channels = NULL;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/*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 Size of the channel array.  All slots of the array must always be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 initialized (at least the type field); unused slots set to NULL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*/</a:t>
            </a:r>
          </a:p>
          <a:p>
            <a:pPr marL="118872" indent="0">
              <a:buNone/>
            </a:pPr>
            <a:r>
              <a:rPr lang="en-US" dirty="0"/>
              <a:t>static </a:t>
            </a:r>
            <a:r>
              <a:rPr lang="en-US" dirty="0" err="1"/>
              <a:t>u_int</a:t>
            </a:r>
            <a:r>
              <a:rPr lang="en-US" dirty="0"/>
              <a:t> </a:t>
            </a:r>
            <a:r>
              <a:rPr lang="en-US" dirty="0" err="1"/>
              <a:t>channels_alloc</a:t>
            </a:r>
            <a:r>
              <a:rPr lang="en-US" dirty="0"/>
              <a:t> = 0;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Channel *</a:t>
            </a:r>
            <a:r>
              <a:rPr lang="en-US" dirty="0" err="1"/>
              <a:t>channel_by_id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marL="118872" indent="0">
              <a:buNone/>
            </a:pPr>
            <a:r>
              <a:rPr lang="en-US" dirty="0"/>
              <a:t>{</a:t>
            </a:r>
          </a:p>
          <a:p>
            <a:pPr marL="118872" indent="0">
              <a:buNone/>
            </a:pPr>
            <a:r>
              <a:rPr lang="en-US" dirty="0"/>
              <a:t>	Channel *c;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	if (id &lt; 0 || (</a:t>
            </a:r>
            <a:r>
              <a:rPr lang="en-US" dirty="0" err="1"/>
              <a:t>u_int</a:t>
            </a:r>
            <a:r>
              <a:rPr lang="en-US" dirty="0"/>
              <a:t>)id &gt; </a:t>
            </a:r>
            <a:r>
              <a:rPr lang="en-US" dirty="0" err="1"/>
              <a:t>channels_alloc</a:t>
            </a:r>
            <a:r>
              <a:rPr lang="en-US" dirty="0"/>
              <a:t>) {</a:t>
            </a:r>
          </a:p>
          <a:p>
            <a:pPr marL="118872" indent="0">
              <a:buNone/>
            </a:pPr>
            <a:r>
              <a:rPr lang="en-US" dirty="0"/>
              <a:t>		</a:t>
            </a:r>
            <a:r>
              <a:rPr lang="en-US" dirty="0" err="1"/>
              <a:t>logit</a:t>
            </a:r>
            <a:r>
              <a:rPr lang="en-US" dirty="0"/>
              <a:t>("</a:t>
            </a:r>
            <a:r>
              <a:rPr lang="en-US" dirty="0" err="1"/>
              <a:t>channel_by_id</a:t>
            </a:r>
            <a:r>
              <a:rPr lang="en-US" dirty="0"/>
              <a:t>: %d: bad id", id);</a:t>
            </a:r>
          </a:p>
          <a:p>
            <a:pPr marL="118872" indent="0">
              <a:buNone/>
            </a:pPr>
            <a:r>
              <a:rPr lang="en-US" dirty="0"/>
              <a:t>		return NULL;</a:t>
            </a:r>
          </a:p>
          <a:p>
            <a:pPr marL="118872" indent="0">
              <a:buNone/>
            </a:pPr>
            <a:r>
              <a:rPr lang="en-US" dirty="0"/>
              <a:t>	}</a:t>
            </a:r>
          </a:p>
          <a:p>
            <a:pPr marL="118872" indent="0">
              <a:buNone/>
            </a:pPr>
            <a:r>
              <a:rPr lang="en-US" dirty="0"/>
              <a:t>	c = channels[id];</a:t>
            </a:r>
          </a:p>
          <a:p>
            <a:pPr marL="118872" indent="0">
              <a:buNone/>
            </a:pPr>
            <a:r>
              <a:rPr lang="en-US" dirty="0"/>
              <a:t>	if (c == NULL) {</a:t>
            </a:r>
          </a:p>
          <a:p>
            <a:pPr marL="118872" indent="0">
              <a:buNone/>
            </a:pPr>
            <a:r>
              <a:rPr lang="en-US" dirty="0"/>
              <a:t>		</a:t>
            </a:r>
            <a:r>
              <a:rPr lang="en-US" dirty="0" err="1"/>
              <a:t>logit</a:t>
            </a:r>
            <a:r>
              <a:rPr lang="en-US" dirty="0"/>
              <a:t>("</a:t>
            </a:r>
            <a:r>
              <a:rPr lang="en-US" dirty="0" err="1"/>
              <a:t>channel_by_id</a:t>
            </a:r>
            <a:r>
              <a:rPr lang="en-US" dirty="0"/>
              <a:t>: %d: bad id: channel free", id);</a:t>
            </a:r>
          </a:p>
          <a:p>
            <a:pPr marL="118872" indent="0">
              <a:buNone/>
            </a:pPr>
            <a:r>
              <a:rPr lang="en-US" dirty="0"/>
              <a:t>		return NULL;</a:t>
            </a:r>
          </a:p>
          <a:p>
            <a:pPr marL="118872" indent="0">
              <a:buNone/>
            </a:pPr>
            <a:r>
              <a:rPr lang="en-US" dirty="0"/>
              <a:t>	}</a:t>
            </a:r>
          </a:p>
          <a:p>
            <a:pPr marL="118872" indent="0">
              <a:buNone/>
            </a:pPr>
            <a:r>
              <a:rPr lang="en-US" dirty="0"/>
              <a:t>	return c;</a:t>
            </a:r>
          </a:p>
          <a:p>
            <a:pPr marL="118872" indent="0">
              <a:buNone/>
            </a:pPr>
            <a:r>
              <a:rPr lang="en-US" dirty="0"/>
              <a:t>}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3848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Lab: Blackjack!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s-IS" dirty="0" smtClean="0"/>
                  <a:t>We‘ve put information in </a:t>
                </a:r>
                <a:r>
                  <a:rPr lang="is-IS" dirty="0"/>
                  <a:t>„</a:t>
                </a:r>
                <a:r>
                  <a:rPr lang="is-IS" dirty="0" smtClean="0"/>
                  <a:t>blackjack“ </a:t>
                </a:r>
                <a:r>
                  <a:rPr lang="is-IS" dirty="0"/>
                  <a:t>in your home directory</a:t>
                </a:r>
                <a:endParaRPr lang="en-US" dirty="0"/>
              </a:p>
              <a:p>
                <a:endParaRPr lang="is-IS" dirty="0" smtClean="0"/>
              </a:p>
              <a:p>
                <a:r>
                  <a:rPr lang="is-IS" dirty="0" smtClean="0">
                    <a:solidFill>
                      <a:srgbClr val="00B050"/>
                    </a:solidFill>
                  </a:rPr>
                  <a:t>Goal:</a:t>
                </a:r>
                <a:r>
                  <a:rPr lang="is-IS" dirty="0" smtClean="0"/>
                  <a:t> Win $10,000,000 credits!</a:t>
                </a:r>
              </a:p>
              <a:p>
                <a:pPr lvl="1"/>
                <a:r>
                  <a:rPr lang="is-IS" dirty="0" smtClean="0"/>
                  <a:t>You start off with $10,000</a:t>
                </a:r>
              </a:p>
              <a:p>
                <a:pPr lvl="1"/>
                <a:endParaRPr lang="is-IS" dirty="0" smtClean="0"/>
              </a:p>
              <a:p>
                <a:r>
                  <a:rPr lang="is-IS" dirty="0" smtClean="0"/>
                  <a:t>Standard blackjack rules. </a:t>
                </a:r>
              </a:p>
              <a:p>
                <a:pPr lvl="1"/>
                <a:r>
                  <a:rPr lang="is-IS" dirty="0" smtClean="0"/>
                  <a:t>Grade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s-IS" b="1" i="0" smtClean="0">
                        <a:latin typeface="Cambria Math"/>
                      </a:rPr>
                      <m:t>min</m:t>
                    </m:r>
                    <m:r>
                      <m:rPr>
                        <m:nor/>
                      </m:rPr>
                      <a:rPr lang="is-IS" b="1" i="0" smtClean="0">
                        <a:latin typeface="Cambria Math"/>
                      </a:rPr>
                      <m:t>(</m:t>
                    </m:r>
                  </m:oMath>
                </a14:m>
                <a:r>
                  <a:rPr lang="is-IS" dirty="0" smtClean="0"/>
                  <a:t>10, credits / 1M)</a:t>
                </a:r>
              </a:p>
              <a:p>
                <a:pPr lvl="1"/>
                <a:r>
                  <a:rPr lang="is-IS" dirty="0" smtClean="0"/>
                  <a:t>You get one free refill (delaying inevitable gambler‘s ruin)</a:t>
                </a:r>
              </a:p>
              <a:p>
                <a:endParaRPr lang="en-US" dirty="0"/>
              </a:p>
              <a:p>
                <a:r>
                  <a:rPr lang="en-US" dirty="0" smtClean="0"/>
                  <a:t>Information and scoreboard: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http</a:t>
                </a:r>
                <a:r>
                  <a:rPr lang="en-US" dirty="0">
                    <a:solidFill>
                      <a:srgbClr val="0070C0"/>
                    </a:solidFill>
                  </a:rPr>
                  <a:t>://hhg.to/blackjack.php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3" r="-579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www.casinocenter.com/wp-content/uploads/2011/03/blackjack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0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minute YouTube recordings</a:t>
            </a:r>
          </a:p>
          <a:p>
            <a:endParaRPr lang="en-US" dirty="0"/>
          </a:p>
          <a:p>
            <a:r>
              <a:rPr lang="en-US" dirty="0" smtClean="0"/>
              <a:t>1-2 people per group</a:t>
            </a:r>
          </a:p>
          <a:p>
            <a:endParaRPr lang="en-US" dirty="0"/>
          </a:p>
          <a:p>
            <a:r>
              <a:rPr lang="en-US" dirty="0" smtClean="0"/>
              <a:t>You reserve a topic by “commenting” on the Presentations tab in the Hacking Course </a:t>
            </a:r>
            <a:r>
              <a:rPr lang="en-US" dirty="0" err="1" smtClean="0"/>
              <a:t>Toor</a:t>
            </a:r>
            <a:r>
              <a:rPr lang="en-US" dirty="0" smtClean="0"/>
              <a:t> 2016 document</a:t>
            </a:r>
          </a:p>
          <a:p>
            <a:endParaRPr lang="en-US" dirty="0" smtClean="0"/>
          </a:p>
          <a:p>
            <a:r>
              <a:rPr lang="en-US" dirty="0" smtClean="0"/>
              <a:t>Presentations may be public (more later)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0day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 tuned…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Next assignment!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96064" cy="54006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Amass more knowledge of low-level exploitation</a:t>
            </a:r>
            <a:endParaRPr lang="is-IS" sz="2400" dirty="0" smtClean="0"/>
          </a:p>
          <a:p>
            <a:pPr lvl="1"/>
            <a:r>
              <a:rPr lang="en-US" sz="2000" dirty="0" smtClean="0"/>
              <a:t>Coming up next: ‘</a:t>
            </a:r>
            <a:r>
              <a:rPr lang="en-US" sz="2000" dirty="0" err="1" smtClean="0">
                <a:solidFill>
                  <a:srgbClr val="990000"/>
                </a:solidFill>
              </a:rPr>
              <a:t>tauntlab</a:t>
            </a:r>
            <a:r>
              <a:rPr lang="en-US" sz="2000" dirty="0" smtClean="0"/>
              <a:t>’. NX enabled!</a:t>
            </a:r>
          </a:p>
          <a:p>
            <a:pPr lvl="1"/>
            <a:r>
              <a:rPr lang="en-US" sz="2000" dirty="0" smtClean="0">
                <a:solidFill>
                  <a:srgbClr val="990000"/>
                </a:solidFill>
              </a:rPr>
              <a:t>(</a:t>
            </a:r>
            <a:r>
              <a:rPr lang="en-US" sz="2000" dirty="0" err="1" smtClean="0">
                <a:solidFill>
                  <a:srgbClr val="990000"/>
                </a:solidFill>
              </a:rPr>
              <a:t>i</a:t>
            </a:r>
            <a:r>
              <a:rPr lang="en-US" sz="2000" dirty="0" smtClean="0">
                <a:solidFill>
                  <a:srgbClr val="990000"/>
                </a:solidFill>
              </a:rPr>
              <a:t>)</a:t>
            </a:r>
            <a:r>
              <a:rPr lang="en-US" sz="2000" dirty="0" smtClean="0"/>
              <a:t> format (or FORMAT) asks for a format string exploit. Competition!</a:t>
            </a:r>
          </a:p>
          <a:p>
            <a:pPr lvl="1"/>
            <a:r>
              <a:rPr lang="en-US" sz="2000" dirty="0" smtClean="0">
                <a:solidFill>
                  <a:srgbClr val="990000"/>
                </a:solidFill>
              </a:rPr>
              <a:t>(ii) </a:t>
            </a:r>
            <a:r>
              <a:rPr lang="en-US" sz="2000" dirty="0" err="1" smtClean="0"/>
              <a:t>bluevuln</a:t>
            </a:r>
            <a:r>
              <a:rPr lang="en-US" sz="2000" dirty="0" smtClean="0"/>
              <a:t>/</a:t>
            </a:r>
            <a:r>
              <a:rPr lang="en-US" sz="2000" dirty="0" err="1" smtClean="0"/>
              <a:t>greenvuln</a:t>
            </a:r>
            <a:r>
              <a:rPr lang="en-US" sz="2000" dirty="0" smtClean="0"/>
              <a:t>/</a:t>
            </a:r>
            <a:r>
              <a:rPr lang="en-US" sz="2000" dirty="0" err="1" smtClean="0"/>
              <a:t>redvuln</a:t>
            </a:r>
            <a:r>
              <a:rPr lang="en-US" sz="2000" dirty="0" smtClean="0"/>
              <a:t> requires some heap exploitation magic</a:t>
            </a:r>
          </a:p>
          <a:p>
            <a:pPr lvl="1"/>
            <a:r>
              <a:rPr lang="en-US" sz="2000" dirty="0" smtClean="0">
                <a:solidFill>
                  <a:srgbClr val="990000"/>
                </a:solidFill>
              </a:rPr>
              <a:t>(iii)</a:t>
            </a:r>
            <a:r>
              <a:rPr lang="en-US" sz="2000" dirty="0" smtClean="0"/>
              <a:t> </a:t>
            </a:r>
            <a:r>
              <a:rPr lang="en-US" sz="2000" dirty="0" err="1" smtClean="0"/>
              <a:t>durka</a:t>
            </a:r>
            <a:r>
              <a:rPr lang="en-US" sz="2000" dirty="0" smtClean="0"/>
              <a:t> requires some easy way around NX</a:t>
            </a:r>
          </a:p>
          <a:p>
            <a:pPr lvl="1"/>
            <a:r>
              <a:rPr lang="en-US" sz="2000" dirty="0">
                <a:solidFill>
                  <a:srgbClr val="990000"/>
                </a:solidFill>
              </a:rPr>
              <a:t>(</a:t>
            </a:r>
            <a:r>
              <a:rPr lang="en-US" sz="2000" dirty="0" smtClean="0">
                <a:solidFill>
                  <a:srgbClr val="990000"/>
                </a:solidFill>
              </a:rPr>
              <a:t>iv) </a:t>
            </a:r>
            <a:r>
              <a:rPr lang="en-US" sz="2000" dirty="0" err="1" smtClean="0"/>
              <a:t>spectre</a:t>
            </a:r>
            <a:r>
              <a:rPr lang="en-US" sz="2000" dirty="0" smtClean="0"/>
              <a:t> </a:t>
            </a:r>
            <a:r>
              <a:rPr lang="en-US" sz="2000" dirty="0"/>
              <a:t>requires </a:t>
            </a:r>
            <a:r>
              <a:rPr lang="en-US" sz="2000" dirty="0" smtClean="0"/>
              <a:t>some love…</a:t>
            </a:r>
          </a:p>
          <a:p>
            <a:pPr lvl="1"/>
            <a:r>
              <a:rPr lang="en-US" sz="2000" dirty="0" smtClean="0"/>
              <a:t>Some of these embed a nice function called </a:t>
            </a:r>
            <a:r>
              <a:rPr lang="en-US" sz="2000" i="1" dirty="0" smtClean="0">
                <a:solidFill>
                  <a:srgbClr val="7030A0"/>
                </a:solidFill>
              </a:rPr>
              <a:t>heaven() …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13% of grade, due Friday Nov 14 at </a:t>
            </a:r>
            <a:r>
              <a:rPr lang="en-US" dirty="0" smtClean="0">
                <a:solidFill>
                  <a:srgbClr val="990000"/>
                </a:solidFill>
              </a:rPr>
              <a:t>23:59</a:t>
            </a:r>
          </a:p>
          <a:p>
            <a:pPr lvl="1"/>
            <a:r>
              <a:rPr lang="en-US" dirty="0" smtClean="0"/>
              <a:t>Competition for the shortest format string: Until Monday after (Nov 17)!</a:t>
            </a:r>
            <a:endParaRPr lang="en-US" dirty="0" smtClean="0">
              <a:solidFill>
                <a:srgbClr val="990000"/>
              </a:solidFill>
            </a:endParaRPr>
          </a:p>
        </p:txBody>
      </p:sp>
      <p:pic>
        <p:nvPicPr>
          <p:cNvPr id="8194" name="Picture 2" descr="http://www.google.is/url?source=imglanding&amp;ct=img&amp;q=http://patrullaverde.net/main/wp-content/uploads/2011/04/happy-crowd-o.jpg&amp;sa=X&amp;ei=R3SeT4HNBbD44QTotOipDg&amp;ved=0CAsQ8wc&amp;usg=AFQjCNFs4PsWMe463hqF2d0OaNsi9Hb0u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84000"/>
            <a:ext cx="5715000" cy="379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 (“</a:t>
            </a:r>
            <a:r>
              <a:rPr lang="en-US" dirty="0" smtClean="0">
                <a:solidFill>
                  <a:srgbClr val="FF0000"/>
                </a:solidFill>
              </a:rPr>
              <a:t>The meaning of life is %d\n</a:t>
            </a:r>
            <a:r>
              <a:rPr lang="en-US" dirty="0" smtClean="0"/>
              <a:t>”, 42);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char *name = “</a:t>
            </a:r>
            <a:r>
              <a:rPr lang="en-US" dirty="0" err="1" smtClean="0">
                <a:solidFill>
                  <a:srgbClr val="FF0000"/>
                </a:solidFill>
              </a:rPr>
              <a:t>Trekotron</a:t>
            </a:r>
            <a:r>
              <a:rPr lang="en-US" dirty="0" smtClean="0"/>
              <a:t>”;</a:t>
            </a:r>
          </a:p>
          <a:p>
            <a:pPr marL="118872" indent="0">
              <a:buNone/>
            </a:pPr>
            <a:r>
              <a:rPr lang="en-US" dirty="0" smtClean="0"/>
              <a:t>syslog (LOG_ERR, “</a:t>
            </a:r>
            <a:r>
              <a:rPr lang="en-US" dirty="0" smtClean="0">
                <a:solidFill>
                  <a:srgbClr val="FF0000"/>
                </a:solidFill>
              </a:rPr>
              <a:t>Service %s is kaput</a:t>
            </a:r>
            <a:r>
              <a:rPr lang="is-IS" dirty="0" smtClean="0"/>
              <a:t>“, name);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err="1" smtClean="0"/>
              <a:t>prec</a:t>
            </a:r>
            <a:r>
              <a:rPr lang="en-US" dirty="0" smtClean="0"/>
              <a:t> = 0.1;</a:t>
            </a:r>
          </a:p>
          <a:p>
            <a:pPr marL="118872" indent="0">
              <a:buNone/>
            </a:pPr>
            <a:r>
              <a:rPr lang="en-US" dirty="0"/>
              <a:t>w</a:t>
            </a:r>
            <a:r>
              <a:rPr lang="en-US" dirty="0" smtClean="0"/>
              <a:t>arn (“</a:t>
            </a:r>
            <a:r>
              <a:rPr lang="en-US" dirty="0" smtClean="0">
                <a:solidFill>
                  <a:srgbClr val="FF0000"/>
                </a:solidFill>
              </a:rPr>
              <a:t>Precision below %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f\n</a:t>
            </a:r>
            <a:r>
              <a:rPr lang="en-US" dirty="0" smtClean="0"/>
              <a:t>”, </a:t>
            </a:r>
            <a:r>
              <a:rPr lang="en-US" dirty="0" err="1" smtClean="0"/>
              <a:t>prec</a:t>
            </a:r>
            <a:r>
              <a:rPr lang="en-US" dirty="0" smtClean="0"/>
              <a:t>);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7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is-I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400626"/>
              </p:ext>
            </p:extLst>
          </p:nvPr>
        </p:nvGraphicFramePr>
        <p:xfrm>
          <a:off x="395288" y="2667000"/>
          <a:ext cx="8424861" cy="25958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57312"/>
                <a:gridCol w="3352800"/>
                <a:gridCol w="37147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output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 as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%d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%u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decimal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%x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%p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(hexadecimal)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%s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(pointer)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%n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bytes written so far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(pointer)</a:t>
                      </a:r>
                      <a:endParaRPr lang="is-I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6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bug?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1"/>
            <a:ext cx="8424936" cy="2922240"/>
          </a:xfrm>
        </p:spPr>
        <p:txBody>
          <a:bodyPr/>
          <a:lstStyle/>
          <a:p>
            <a:pPr marL="118872" indent="0">
              <a:buNone/>
            </a:pPr>
            <a:r>
              <a:rPr lang="is-IS" dirty="0"/>
              <a:t>char tmpbuf[512</a:t>
            </a:r>
            <a:r>
              <a:rPr lang="is-IS" dirty="0" smtClean="0"/>
              <a:t>];</a:t>
            </a:r>
          </a:p>
          <a:p>
            <a:pPr marL="118872" indent="0">
              <a:buNone/>
            </a:pPr>
            <a:endParaRPr lang="is-IS" dirty="0"/>
          </a:p>
          <a:p>
            <a:pPr marL="118872" indent="0">
              <a:buNone/>
            </a:pPr>
            <a:r>
              <a:rPr lang="is-IS" dirty="0"/>
              <a:t>snprintf (tmpbuf, sizeof (tmpbuf), </a:t>
            </a:r>
            <a:r>
              <a:rPr lang="is-IS" dirty="0">
                <a:solidFill>
                  <a:srgbClr val="0070C0"/>
                </a:solidFill>
              </a:rPr>
              <a:t>"foo: %s"</a:t>
            </a:r>
            <a:r>
              <a:rPr lang="is-IS" dirty="0"/>
              <a:t>, user);</a:t>
            </a:r>
          </a:p>
          <a:p>
            <a:pPr marL="118872" indent="0">
              <a:buNone/>
            </a:pPr>
            <a:r>
              <a:rPr lang="is-IS" dirty="0"/>
              <a:t>tmpbuf[sizeof (tmpbuf) - 1] = ’\0’;</a:t>
            </a:r>
          </a:p>
          <a:p>
            <a:pPr marL="118872" indent="0">
              <a:buNone/>
            </a:pPr>
            <a:endParaRPr lang="is-IS" dirty="0" smtClean="0"/>
          </a:p>
          <a:p>
            <a:pPr marL="118872" indent="0">
              <a:buNone/>
            </a:pPr>
            <a:r>
              <a:rPr lang="is-IS" dirty="0"/>
              <a:t>syslog (LOG_NOTICE, tmpbuf);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727" y="4648200"/>
            <a:ext cx="609320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18872" indent="0">
              <a:buNone/>
            </a:pPr>
            <a:r>
              <a:rPr lang="is-IS" sz="2800" dirty="0">
                <a:latin typeface="+mj-lt"/>
              </a:rPr>
              <a:t>syslog (LOG_NOTICE, </a:t>
            </a:r>
            <a:r>
              <a:rPr lang="is-IS" sz="2800" dirty="0" smtClean="0">
                <a:solidFill>
                  <a:srgbClr val="0070C0"/>
                </a:solidFill>
                <a:latin typeface="+mj-lt"/>
              </a:rPr>
              <a:t>“%s“</a:t>
            </a:r>
            <a:r>
              <a:rPr lang="is-IS" sz="2800" dirty="0" smtClean="0">
                <a:latin typeface="+mj-lt"/>
              </a:rPr>
              <a:t>, tmpbuf</a:t>
            </a:r>
            <a:r>
              <a:rPr lang="is-IS" sz="2800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63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specifying a username of </a:t>
            </a:r>
            <a:r>
              <a:rPr lang="en-US" dirty="0" smtClean="0">
                <a:solidFill>
                  <a:srgbClr val="0070C0"/>
                </a:solidFill>
              </a:rPr>
              <a:t>“%p”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Syslog will happily print </a:t>
            </a:r>
            <a:r>
              <a:rPr lang="en-US" dirty="0" smtClean="0">
                <a:solidFill>
                  <a:srgbClr val="0070C0"/>
                </a:solidFill>
              </a:rPr>
              <a:t>“foo: 0x0804fa1c”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leak everything on the stack!</a:t>
            </a:r>
          </a:p>
          <a:p>
            <a:pPr lvl="1"/>
            <a:r>
              <a:rPr lang="en-US" dirty="0" smtClean="0"/>
              <a:t>“%</a:t>
            </a:r>
            <a:r>
              <a:rPr lang="en-US" dirty="0" err="1" smtClean="0"/>
              <a:t>p.%p.%p.%p</a:t>
            </a:r>
            <a:r>
              <a:rPr lang="en-US" dirty="0" smtClean="0"/>
              <a:t>….”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is-I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3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lesson: WU-</a:t>
            </a:r>
            <a:r>
              <a:rPr lang="en-US" dirty="0" err="1" smtClean="0"/>
              <a:t>FTPd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268760"/>
            <a:ext cx="4862264" cy="54006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 when Clinton was still president, WU-</a:t>
            </a:r>
            <a:r>
              <a:rPr lang="en-US" dirty="0" err="1" smtClean="0"/>
              <a:t>FTPd</a:t>
            </a:r>
            <a:r>
              <a:rPr lang="en-US" dirty="0" smtClean="0"/>
              <a:t> ruled the Internet</a:t>
            </a:r>
          </a:p>
          <a:p>
            <a:pPr lvl="1"/>
            <a:r>
              <a:rPr lang="en-US" dirty="0" smtClean="0"/>
              <a:t>Most big sites had it open on port 21</a:t>
            </a:r>
          </a:p>
          <a:p>
            <a:pPr lvl="1"/>
            <a:r>
              <a:rPr lang="en-US" dirty="0" smtClean="0"/>
              <a:t>Anonymous access enabled by default</a:t>
            </a:r>
          </a:p>
          <a:p>
            <a:endParaRPr lang="en-US" dirty="0" smtClean="0"/>
          </a:p>
          <a:p>
            <a:r>
              <a:rPr lang="en-US" dirty="0" smtClean="0"/>
              <a:t>If you logged on anonymously, and typed:</a:t>
            </a:r>
          </a:p>
          <a:p>
            <a:pPr lvl="1"/>
            <a:r>
              <a:rPr lang="en-US" dirty="0" smtClean="0"/>
              <a:t>“SITE EXEC %p”</a:t>
            </a:r>
          </a:p>
          <a:p>
            <a:r>
              <a:rPr lang="en-US" dirty="0" smtClean="0"/>
              <a:t>.. the site would indeed return </a:t>
            </a:r>
            <a:r>
              <a:rPr lang="en-US" dirty="0" smtClean="0">
                <a:solidFill>
                  <a:srgbClr val="0070C0"/>
                </a:solidFill>
              </a:rPr>
              <a:t>“0xbfff1cf8”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2" descr="Caption this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840018" cy="37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1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control?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be able to write somewhere…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Bingo!</a:t>
            </a:r>
            <a:endParaRPr lang="is-I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149171"/>
              </p:ext>
            </p:extLst>
          </p:nvPr>
        </p:nvGraphicFramePr>
        <p:xfrm>
          <a:off x="395288" y="2667000"/>
          <a:ext cx="8424861" cy="25958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57312"/>
                <a:gridCol w="3352800"/>
                <a:gridCol w="37147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output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 as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%d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%u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decimal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%x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%p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(hexadecimal)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%s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(pointer)</a:t>
                      </a:r>
                      <a:endParaRPr lang="is-I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%n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bytes written so far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(pointer)</a:t>
                      </a:r>
                      <a:endParaRPr lang="is-I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5288" y="4862946"/>
            <a:ext cx="6843712" cy="39993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970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OR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OOR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TOOR</Template>
  <TotalTime>25388</TotalTime>
  <Words>2662</Words>
  <Application>Microsoft Office PowerPoint</Application>
  <PresentationFormat>On-screen Show (4:3)</PresentationFormat>
  <Paragraphs>605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ＭＳ Ｐゴシック</vt:lpstr>
      <vt:lpstr>Arial</vt:lpstr>
      <vt:lpstr>Arial Narrow</vt:lpstr>
      <vt:lpstr>Cambria Math</vt:lpstr>
      <vt:lpstr>Corbel</vt:lpstr>
      <vt:lpstr>Courier</vt:lpstr>
      <vt:lpstr>Tahoma</vt:lpstr>
      <vt:lpstr>Times New Roman</vt:lpstr>
      <vt:lpstr>Wingdings</vt:lpstr>
      <vt:lpstr>Wingdings 2</vt:lpstr>
      <vt:lpstr>Wingdings 3</vt:lpstr>
      <vt:lpstr>TOOR</vt:lpstr>
      <vt:lpstr>1_TOOR</vt:lpstr>
      <vt:lpstr>Format string exploits</vt:lpstr>
      <vt:lpstr>Where are we?</vt:lpstr>
      <vt:lpstr>Format strings</vt:lpstr>
      <vt:lpstr>Format strings</vt:lpstr>
      <vt:lpstr>Special characters</vt:lpstr>
      <vt:lpstr>So what’s the bug?</vt:lpstr>
      <vt:lpstr>What can we do?</vt:lpstr>
      <vt:lpstr>History lesson: WU-FTPd</vt:lpstr>
      <vt:lpstr>How do we get control?</vt:lpstr>
      <vt:lpstr>The %n primitive</vt:lpstr>
      <vt:lpstr>Another ingredient</vt:lpstr>
      <vt:lpstr>Let’s do a demo</vt:lpstr>
      <vt:lpstr>Memory layout during printf</vt:lpstr>
      <vt:lpstr>Memory layout during printf</vt:lpstr>
      <vt:lpstr>Memory layout during printf</vt:lpstr>
      <vt:lpstr>Memory layout during printf</vt:lpstr>
      <vt:lpstr>Memory layout during printf</vt:lpstr>
      <vt:lpstr>Memory layout during printf</vt:lpstr>
      <vt:lpstr>Memory layout during printf</vt:lpstr>
      <vt:lpstr>The technique summarized</vt:lpstr>
      <vt:lpstr>Staged overwrite</vt:lpstr>
      <vt:lpstr>Crafting an exploit</vt:lpstr>
      <vt:lpstr>Anatomy of a format string exploit</vt:lpstr>
      <vt:lpstr>Tips and tricks: Regular overflows</vt:lpstr>
      <vt:lpstr>Tips and tricks: Short writes</vt:lpstr>
      <vt:lpstr>Tips and tricks: What to overwrite</vt:lpstr>
      <vt:lpstr>Tips and tricks: Brute force</vt:lpstr>
      <vt:lpstr>Sudo in 2012 – Where’s the bug?</vt:lpstr>
      <vt:lpstr>Format strings in 2014</vt:lpstr>
      <vt:lpstr>Summary</vt:lpstr>
      <vt:lpstr>Asterisk phones (2012) – Where‘s the bug?</vt:lpstr>
      <vt:lpstr>Sendmail – Where‘s the bug?</vt:lpstr>
      <vt:lpstr>Sudo – Where‘s the bug?</vt:lpstr>
      <vt:lpstr>OpenSSH – Where‘s the bug?</vt:lpstr>
      <vt:lpstr>Lab: Blackjack! </vt:lpstr>
      <vt:lpstr>Presentations!</vt:lpstr>
      <vt:lpstr>Optional: 0day lab</vt:lpstr>
      <vt:lpstr>Next assignment!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ymir</cp:lastModifiedBy>
  <cp:revision>448</cp:revision>
  <cp:lastPrinted>1999-09-20T15:19:18Z</cp:lastPrinted>
  <dcterms:created xsi:type="dcterms:W3CDTF">2011-01-05T22:39:44Z</dcterms:created>
  <dcterms:modified xsi:type="dcterms:W3CDTF">2016-05-17T09:08:03Z</dcterms:modified>
</cp:coreProperties>
</file>