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9" r:id="rId5"/>
    <p:sldId id="262" r:id="rId6"/>
    <p:sldId id="278" r:id="rId7"/>
    <p:sldId id="279" r:id="rId8"/>
    <p:sldId id="263" r:id="rId9"/>
    <p:sldId id="264" r:id="rId10"/>
    <p:sldId id="266" r:id="rId11"/>
    <p:sldId id="270" r:id="rId12"/>
    <p:sldId id="272" r:id="rId13"/>
    <p:sldId id="271" r:id="rId14"/>
    <p:sldId id="273" r:id="rId15"/>
    <p:sldId id="274" r:id="rId16"/>
    <p:sldId id="275" r:id="rId17"/>
    <p:sldId id="276" r:id="rId18"/>
    <p:sldId id="277" r:id="rId1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1BEE11-356B-43BD-9DFD-0C38AA08756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DDE6E-3D95-482F-93C8-FC91AB40C9D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8707D-3543-4706-A863-30323DBFDBE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0B30A-3736-4834-B6D3-B1BF8F2F30B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554D777-45AE-4A06-822D-9FD81B70E91C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24699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D0ED39-16E8-4A13-8844-F1DFBBC9CB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3D4471-3203-408B-9FA6-F1C6B6E9C8B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744319D-CF4F-4B3A-8242-E132522E49C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B7CB8-677A-43BF-9E5F-3EB4D0FC88F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F6D55-66FA-4036-9309-9D1D528076F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8EE47-42A4-4C6B-A694-6B0222D984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FF90139-DBCF-4768-B294-051CA5176E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1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8B70B0B-20F7-4213-A5EB-F189C36029AF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BE74C8-A6CC-479C-9554-A30C1812694D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4C02E519-E3EA-44BC-A143-5E332C751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5E2F9A9-4396-451E-99E9-8A1DC374C9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2791B5F-1F58-4289-87F6-2EB2135FC39A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B6B7D9A-C8B0-4610-97B8-C499BA95C5FB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E612A49-3913-4595-A502-91E0DAAD04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D410B87-1C38-43E1-A422-2690B4891B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0F375A7-DA53-4D81-AEE0-D4792A1E6824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8D4517-A275-4684-9D18-2A8E61EE4486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3E591B57-0670-4D93-86AE-3CBBFDA76E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3765BCD-579D-4077-8035-761080F9E3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55D82E9-0C79-4ECE-82BD-2AA426F72442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6444FE-6190-4B37-9C8C-3671B2D04916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4944CAD0-B41B-49C3-9A63-2FBC503AE1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D3A1C70-ECDF-4088-876D-4FAC5334D5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E5FF60F-5CBC-4A5D-BAD4-51514EAB6171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516A5F8-6B17-4C5E-ACF1-0F3498B792A5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3A7625A-64AC-417C-AA99-01BF21DB77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92362D8-B727-40A4-B5EF-732AE44FFB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0A45201-53FD-4281-83C8-650253A6D2C8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EFCBCB-9CD8-42A7-8586-F86184FCD2D7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F4FA6C59-1C0E-497B-80FC-6889E02E4F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958CB422-5AAC-4CD4-83DB-104B2A3DF6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13BD99C-1D4D-43AA-8875-08A5A286D44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F63336D-C605-45B9-9240-97187DAD9EFE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4646CBEF-9C5E-4270-BBCE-13E3C01F0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05D1EEC2-1585-43E5-B694-7CC3D7D0DD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F76B454-D086-4033-8EA7-47CB9F9C2C45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C5804C1-E22C-47E1-B2BA-3302EB2150D4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8434F394-4B07-425E-B123-7898695A1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0FCC25AC-78EF-4F50-9434-5CA95DD221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4C41653-00DE-481B-AD71-1D0CC691E320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6D44CC-7B22-47B4-AA65-A754A7F49AE9}" type="slidenum">
              <a:t>17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F8E5AA6A-429D-4AE5-852D-55B6F44947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7AAB585-C3A4-485D-ABC9-0A70978E9E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7E8C690-5B14-4744-9DF8-363CBCF46153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D18D7D-A1FB-44AE-A174-3F6B7DBE027E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31B8C2A1-5115-491F-9388-D3AC6FAE0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F78AA4A-9894-4BE9-AF19-5BBFD7176E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D3AE04A-839E-47B0-A03B-8121A46AB97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1500ED-39B8-40B2-8607-3B9550CD9D6A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D68DDC3-DB4D-45EE-A6A6-336766C99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106885A-C2C6-4409-B5AE-BAE6535E92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6AFAA34-9379-4F0E-81FB-F4E216818C16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54465DC-254E-4F7D-BA00-C6A603320C6E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94C63EA2-EAA5-46A3-9052-6506CCA976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BA29836-C556-4343-B36C-5302116223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7E8C690-5B14-4744-9DF8-363CBCF46153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D18D7D-A1FB-44AE-A174-3F6B7DBE027E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31B8C2A1-5115-491F-9388-D3AC6FAE0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F78AA4A-9894-4BE9-AF19-5BBFD7176E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93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7E8C690-5B14-4744-9DF8-363CBCF46153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D18D7D-A1FB-44AE-A174-3F6B7DBE027E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31B8C2A1-5115-491F-9388-D3AC6FAE0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F78AA4A-9894-4BE9-AF19-5BBFD7176E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4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85A0CEE-79CF-457F-A73A-FBC852A06ECF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580C70-C1AB-484A-B695-182CF708C45F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4784933-DB8C-4DF3-870E-9C136AB56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8162F5C-A16B-44C0-B8FA-903EA884CA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C453086-01DF-4ED1-8632-C03D833D7865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1E088C5-6EEE-422B-9A78-7984A128A5EC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43EF19B-C0A8-45E0-A476-91834A9973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314B199-EB69-4447-AA87-E25D4A56AF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172C0D32-2065-4E2F-8029-30EC4836D6DF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C738C15-6F64-4C32-9332-10E7AD9CB4CA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8FC3E8BC-780F-4ED4-8D3F-E0467579B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F46B41D-C49A-40C6-965A-7B4731CEA0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1B0E-C5BB-4A0D-9058-0747420FEE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3730B-583C-4F67-8824-213BCF1809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1A23D-D399-4BE0-87B8-2E4467C4BF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EB125-0164-4576-BB42-B0E37CC9EB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8BBED-D926-4196-B5D0-8B19B50145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07E6D5-5FED-4A62-B473-B32DEDBD57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8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273C-D250-4C02-BDD3-3614897D84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C9E95-D975-4262-805B-A050A1B5296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A4EB0-5515-465B-8007-747AAE0524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0F9E-9D5A-46F6-841E-9D31D5B0A3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89EE0-5663-4A3F-BAF7-2A5903E586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B487FC-6760-4739-8A6C-3778E799AD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2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0DF74-1C34-4EFC-AC51-257892D9513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62C70-93BB-4A29-B24A-67A222408EB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C9A3-DA31-41DF-B7D9-51BBA39BCB4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6A41-7CD1-44B8-912D-6BD3A8D0CC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944B2-C1BC-428B-837A-719B6360CD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978E36-FE3A-470F-8D73-C90E8D057D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530B-51A9-4EC6-92DF-4901FE5BB3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FC42D-8C7C-46DA-9E4E-25068E12860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7E99C-CC1F-4643-BF1C-28A45DA4792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7AF2-5607-47E7-89BA-6F006D0753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3B115-0C68-4415-8B54-1C1DA8F1E4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763599-2D4B-49EB-8EA1-AA03BC3BEA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1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CEF7-C499-454A-9D5A-CDCD519D07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D3ED-FF1B-4138-A75B-74BD881BDEF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04139-DF3E-4152-80BF-CCCA87CCDC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A3577-A936-4B9F-9D88-80C6A8D2AA9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587CA-5203-4423-B648-EC58E07CEB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81A28D-E561-4069-897B-DA1D986B5C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46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A693-6154-4FA6-B063-B6091EE5C2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A34AE-4F3B-43A2-8716-0133A79B0D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8BE2-931A-4DC3-9BBD-E33352E155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1BF29-E9AA-4FBA-A28A-B97BF7831E8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E79CA-BC15-4A23-82CB-03DF9F6BE1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ECD465-7F05-4C91-82A8-F2645CF543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1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21BC-62C8-4DF7-8594-0BA8FA47DC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766-2D36-475D-858E-86997E1CE3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979611"/>
            <a:ext cx="4603747" cy="504030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20A6C-49C0-40A2-8CC9-7E190BF4A71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603747" cy="504030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6FD2B-B484-40EC-9736-6BB8B954B9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13E89-EAD2-46B8-8030-EC81CF4965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78B35-DD25-491E-B6C5-0E9ECBD485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AE8AA5-D53E-44D3-B6B9-ED1BE57C180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1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7AEB-9307-466D-B86F-90FC73DBB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5E61B-A7F6-464F-A0D8-0877CE39DE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5495F-D836-4534-AC99-FBC56968216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7A5BC-103D-4D15-B217-6CC1AB2FF2A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20F54-85A4-464D-A14A-0DCBE6F690F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DFF3B-DF9D-4072-8398-966B776758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79704-50F6-4A03-9DE0-3689FBB2AB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2A8ED-46F0-4C19-A799-D5F820590C9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404A04-7120-40E6-9921-0187113D8B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48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AD6B-2185-4602-902C-40B6AD6BAC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238C4-AD53-4FA0-AC34-2B4B54CE48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B3854-7D99-4D92-A573-0B5DBF55B5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51FCD-2ADA-45F0-946E-9B13488E98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1E8060-EB07-4DD5-AD95-86C1FEFFAD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FEB5A-7A44-4D10-AB85-B3A077324E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75AAA-0430-495D-8B56-24D61FF4EB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79E0F-2233-4298-8625-1E0731DA01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74F481-C495-448C-83E8-6460A26821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0549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29EF-7B43-405B-A982-1FDC2ED3A2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2EA69-3BCE-48B4-AA76-BF3F18B95FA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D984C-2D1F-4677-A582-76245219A0F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9AFB1-CA6F-482A-9A33-5E6BE42953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6F89D-CB0A-41FE-ADF2-05777FEA3A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5598B-FC4E-43B0-8050-46C0E58CD3B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6B85C3-77F8-4A3F-A8C1-B8A76EFDED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9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AF96-1C94-429E-B1C8-B667E57EDDA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9718-6650-4E3A-9D4E-750C5FFE792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2B79E-DAF0-4992-9435-F3D0E7ABB8D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BDDDB-E651-49E2-9E1E-D733143311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50EED-C755-4990-B3AD-B99A62F790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615261-B8B4-4D7F-856B-969532DD78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78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4772-B72E-44E5-808D-60E507B0D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923FE-4EA3-4FAB-B6D9-3D9F65D8ACE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FB769-A239-4005-BD83-3A4A4831110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6EE30-EB2C-4930-95F1-7F3A7EA31E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24018-9F50-4C8A-944A-FB916534B9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5A74F-E54A-4409-BD8D-DA79E09F2A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1B787A-CD8E-4D8A-9E16-B26BA3AF56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6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4A7B-0F8C-41BD-A89C-9A07C7989EC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CF56B-DF84-4190-8BE1-86BF49152CC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316BF-A596-4C47-B62D-2948569968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CB88-910F-4250-B96C-70466975F0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4AE47-E0F4-4AE9-8312-ABE2A9B44E3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5EDAD6-1A32-4D9B-88BF-FEECBE161E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34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F150E-D48A-4E5A-91A9-9AD0F881DD6B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80286" y="301623"/>
            <a:ext cx="2339977" cy="671829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30A80-13FC-44C1-A6C3-B0E10FBB02B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360365" y="301623"/>
            <a:ext cx="6867528" cy="671829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09787-BD6F-4A1A-A779-42DEDE68510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E1082-8166-457F-8C9D-09513D84F6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686E7-7BD4-49F2-B1A7-A9E074B7F7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8A67AA-D307-4FDF-87B1-8C31507F62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0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B087-E20F-40AB-B17B-23A467550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E24B4-494C-4AE3-9FAA-01DD1024C6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74820-99EC-486D-BD62-DF097EF165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3C6B4-DC3B-43F2-9C0E-767055D3F8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28850-CDF4-4145-A07C-DB76614F7F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B5E400-81CC-4BE8-980B-45D1FAF05E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7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49DD-D48F-4CDC-AF15-6EB944435B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39F1-6E66-461A-A31C-E4A0096F895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A1287-DFDA-449E-A3FE-9DEC6EAD76D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7FE50-A88F-42F2-88AE-04431FDBCB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769E5-50F4-4153-8EBB-5A6D78755C4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A9B05-1031-4852-91FD-0C3B906EF1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3DC5ED-770E-488A-B154-55B4594D8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7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E323-4564-4FA3-9A31-1DBBBFA0F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3A17B-2FB5-416A-BCE8-D629EB1054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05E0-149B-4736-B01A-11C2AB4B8D6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BABB9-FAD3-4BCD-8E59-73DED5B30FA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4372A-0A45-49E4-AD14-2FDFD4EEDF1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F8E26-A078-4527-B97C-87A2095C2D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5ACFD-7651-499A-886E-68905A1E04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470A0-BB53-4105-B4E7-2B51A19C88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AE8900-AC00-456C-9402-AA0AFF5C68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6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12B7-F3F7-482E-B1FC-538DCAA305C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190C9-93ED-4322-A151-DA44901E73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34F75-F72B-4155-9709-047AF599F3B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A80C1-DAB6-433A-BAA7-B70945672A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1F5452-DFEF-47E9-BF9B-1B35B053DB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2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5F896-0FDF-415B-8438-6C4FCD6390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19147-3D7E-4695-9269-B4360D2F1F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256F1-C987-460B-81EF-0E758AF588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CFF71A-5CDE-4C04-A57A-B667D63CFA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CE7D-7EC0-484B-BD50-DC876D699C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8851B-22F0-4C54-9696-D5769A82019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5982E-9651-4DD1-8C43-0A7EACC8432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88CEB-CC00-4AC5-A54D-0C65580526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C03BA-2FD0-438F-8603-B9FC1399F0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E3545-3962-4BC1-9EBD-1B9D305F9DB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A4361F-CADD-45F6-A259-E80C725765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0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8B70-1F60-4841-8D3E-06559F689A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CAF03-AB11-49D0-87E9-67D30385A7A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A75CD-7CCE-4B2E-86F7-0261C237109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9AFCE-0F86-46AA-A66C-E1E84CD29B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FCD2C-D8F6-404A-81A7-7CCBEAB4258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7E8C8-B466-46FB-98EE-C8A3556F60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7FAC5E-5DD0-4454-99A7-649E408D9C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6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4118F-4463-4F31-B93B-3C215BB519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2F8EA-95F9-4B10-A746-73D548B28D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3844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5669F-D7DE-49CB-BA83-57BF0E433AD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6D8F-4287-4FE4-9002-4E4DECBE1AB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21C75-20A0-4C49-8BE3-8442A16AA90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D5CECC3-716F-4909-BA87-E4383DA4265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E19174B-0E92-427D-852B-7D86865C4920}"/>
              </a:ext>
            </a:extLst>
          </p:cNvPr>
          <p:cNvSpPr>
            <a:spLocks noMove="1" noResize="1"/>
          </p:cNvSpPr>
          <p:nvPr/>
        </p:nvSpPr>
        <p:spPr>
          <a:xfrm>
            <a:off x="0" y="7200003"/>
            <a:ext cx="10079998" cy="3599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2C3E50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6E8A090-C9AE-4E80-BBAB-5D1407C914AE}"/>
              </a:ext>
            </a:extLst>
          </p:cNvPr>
          <p:cNvSpPr/>
          <p:nvPr/>
        </p:nvSpPr>
        <p:spPr>
          <a:xfrm>
            <a:off x="0" y="0"/>
            <a:ext cx="10079998" cy="161999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2C3E50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01EA8B9D-8238-4BF5-A8C8-EDCD113456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999" y="301322"/>
            <a:ext cx="9359999" cy="9586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FAD54-1E01-4935-9422-55EA49A5AC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1979996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F3DB23-219F-451F-96EC-8EEA1C1A3C2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59999" y="7200003"/>
            <a:ext cx="2880003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E403D7-1613-483D-A112-54B906732A7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2" y="7200003"/>
            <a:ext cx="3240002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C337A2E-57FC-4CCF-862C-478B063A0376}"/>
              </a:ext>
            </a:extLst>
          </p:cNvPr>
          <p:cNvSpPr/>
          <p:nvPr/>
        </p:nvSpPr>
        <p:spPr>
          <a:xfrm>
            <a:off x="9270004" y="6893999"/>
            <a:ext cx="539998" cy="53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solidFill>
            <a:srgbClr val="1ABC9C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AE4FA-C369-4408-95AB-18B9524A5F0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79999" y="6803995"/>
            <a:ext cx="719998" cy="719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6FE4E77F-9893-440D-8208-B3206B89418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190" b="1" i="0" u="none" strike="noStrike" kern="1200" cap="none" spc="0" baseline="0">
          <a:solidFill>
            <a:srgbClr val="FFFFFF"/>
          </a:solidFill>
          <a:uFillTx/>
          <a:latin typeface="Source Sans Pro Black" pitchFamily="34"/>
        </a:defRPr>
      </a:lvl1pPr>
    </p:titleStyle>
    <p:body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1" i="0" u="none" strike="noStrike" kern="1200" cap="none" spc="0" baseline="0">
          <a:solidFill>
            <a:srgbClr val="2C3E50"/>
          </a:solidFill>
          <a:uFillTx/>
          <a:latin typeface="Source Sans Pro Semibold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~shellygr/pubs/2018-popl-1.pdf" TargetMode="External"/><Relationship Id="rId7" Type="http://schemas.openxmlformats.org/officeDocument/2006/relationships/hyperlink" Target="https://ethereum.github.io/browser-solidity/#version=soljson-v0.4.18+commit.9cf6e910.j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medium.com/@oaeee/the-rise-of-the-dark-dao-72b21a2212e3" TargetMode="External"/><Relationship Id="rId5" Type="http://schemas.openxmlformats.org/officeDocument/2006/relationships/hyperlink" Target="http://vessenes.com/deconstructing-thedao-attack-a-brief-code-tour/" TargetMode="External"/><Relationship Id="rId4" Type="http://schemas.openxmlformats.org/officeDocument/2006/relationships/hyperlink" Target="https://medium.com/@MyPaoG/explaining-the-dao-exploit-for-beginners-in-solidity-80ee84f0d47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69137-BE04-4ED6-B926-8DC45CFF93B1}"/>
              </a:ext>
            </a:extLst>
          </p:cNvPr>
          <p:cNvSpPr txBox="1"/>
          <p:nvPr/>
        </p:nvSpPr>
        <p:spPr>
          <a:xfrm>
            <a:off x="1865156" y="5530730"/>
            <a:ext cx="6368037" cy="91440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ctr" anchorCtr="0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Wesley Harmon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CS453 Emory University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E3BDB-5900-4F47-9A2E-B1EB84477441}"/>
              </a:ext>
            </a:extLst>
          </p:cNvPr>
          <p:cNvSpPr txBox="1"/>
          <p:nvPr/>
        </p:nvSpPr>
        <p:spPr>
          <a:xfrm>
            <a:off x="1606545" y="3338757"/>
            <a:ext cx="6885267" cy="12705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Race to Empty on the DAO: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dirty="0">
                <a:solidFill>
                  <a:srgbClr val="000000"/>
                </a:solidFill>
                <a:latin typeface="Liberation Sans" pitchFamily="18"/>
                <a:ea typeface="WenQuanYi Micro Hei" pitchFamily="2"/>
                <a:cs typeface="Lohit Devanagari" pitchFamily="2"/>
              </a:rPr>
              <a:t>A Recursive Call Attack</a:t>
            </a:r>
            <a:endParaRPr lang="en-US" sz="4000" b="0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E302-568C-47BE-BADD-512A5EF4C2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3793" y="301625"/>
            <a:ext cx="9359900" cy="958850"/>
          </a:xfrm>
        </p:spPr>
        <p:txBody>
          <a:bodyPr/>
          <a:lstStyle/>
          <a:p>
            <a:pPr lvl="0"/>
            <a:r>
              <a:rPr lang="en-US" dirty="0"/>
              <a:t>SOLUTIONS?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D0FCA-438F-480F-86F6-4B75E58BBC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3793" y="1930452"/>
            <a:ext cx="9359900" cy="5040312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Liberation Sans" pitchFamily="34"/>
              </a:rPr>
              <a:t> An obvious one, change the code!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Liberation Sans" pitchFamily="34"/>
              </a:rPr>
              <a:t> Other types of solutions?</a:t>
            </a:r>
          </a:p>
          <a:p>
            <a:pPr lvl="1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Liberation Sans" pitchFamily="34"/>
              </a:rPr>
              <a:t>Design contracts to be effectively callback-free</a:t>
            </a:r>
          </a:p>
          <a:p>
            <a:pPr lvl="1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Liberation Sans" pitchFamily="34"/>
              </a:rPr>
              <a:t>Addressing the communities concerns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1286B-D2EF-494B-8B17-9109D65FC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13" y="4380226"/>
            <a:ext cx="4102612" cy="317944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E5E96F-867B-482C-82CA-D694FCA2369B}"/>
              </a:ext>
            </a:extLst>
          </p:cNvPr>
          <p:cNvCxnSpPr>
            <a:cxnSpLocks/>
          </p:cNvCxnSpPr>
          <p:nvPr/>
        </p:nvCxnSpPr>
        <p:spPr>
          <a:xfrm>
            <a:off x="7374194" y="2320413"/>
            <a:ext cx="1288025" cy="3598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07D5-9454-40E6-B792-F04ACE6EDE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4129" y="291793"/>
            <a:ext cx="9359900" cy="958850"/>
          </a:xfrm>
        </p:spPr>
        <p:txBody>
          <a:bodyPr/>
          <a:lstStyle/>
          <a:p>
            <a:pPr lvl="0" algn="ctr"/>
            <a:r>
              <a:rPr lang="en-US" dirty="0"/>
              <a:t>EFFECTIVELY CALLBACK-FREE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B0C1F-82D3-476B-8AEF-37ECE68E77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1948" y="1930451"/>
            <a:ext cx="9359900" cy="5040312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800" b="0" dirty="0">
                <a:solidFill>
                  <a:schemeClr val="tx2"/>
                </a:solidFill>
                <a:latin typeface="Source Sans Pro Semibold"/>
              </a:rPr>
              <a:t> </a:t>
            </a:r>
            <a:r>
              <a:rPr lang="en-US" sz="2800" b="0" dirty="0" err="1">
                <a:solidFill>
                  <a:schemeClr val="tx2"/>
                </a:solidFill>
                <a:latin typeface="Source Sans Pro Semibold"/>
              </a:rPr>
              <a:t>dynamicallyECF</a:t>
            </a:r>
            <a:endParaRPr lang="en-US" sz="2800" b="0" dirty="0">
              <a:solidFill>
                <a:schemeClr val="tx2"/>
              </a:solidFill>
              <a:latin typeface="Source Sans Pro Semibold"/>
            </a:endParaRPr>
          </a:p>
          <a:p>
            <a:pPr lvl="1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000" dirty="0">
                <a:solidFill>
                  <a:schemeClr val="tx2"/>
                </a:solidFill>
                <a:latin typeface="Source Sans Pro Semibold"/>
              </a:rPr>
              <a:t>Perform an “equivalent” execution without callbacks, compare states and results</a:t>
            </a:r>
          </a:p>
          <a:p>
            <a:pPr lvl="0">
              <a:buClr>
                <a:srgbClr val="2C3E50"/>
              </a:buClr>
              <a:buSzPct val="45000"/>
            </a:pPr>
            <a:r>
              <a:rPr lang="en-US" sz="2800" b="0" dirty="0">
                <a:solidFill>
                  <a:schemeClr val="tx2"/>
                </a:solidFill>
                <a:latin typeface="Source Sans Pro Semibold"/>
              </a:rPr>
              <a:t> 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800" b="0" dirty="0">
                <a:solidFill>
                  <a:schemeClr val="tx2"/>
                </a:solidFill>
                <a:latin typeface="Source Sans Pro Semibold"/>
              </a:rPr>
              <a:t> </a:t>
            </a:r>
            <a:r>
              <a:rPr lang="en-US" sz="2800" b="0" dirty="0" err="1">
                <a:solidFill>
                  <a:schemeClr val="tx2"/>
                </a:solidFill>
                <a:latin typeface="Source Sans Pro Semibold"/>
              </a:rPr>
              <a:t>staticallyECF</a:t>
            </a:r>
            <a:endParaRPr lang="en-US" sz="2800" b="0" dirty="0">
              <a:solidFill>
                <a:schemeClr val="tx2"/>
              </a:solidFill>
              <a:latin typeface="Source Sans Pro Semibold"/>
            </a:endParaRPr>
          </a:p>
          <a:p>
            <a:pPr lvl="1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000" dirty="0">
                <a:solidFill>
                  <a:schemeClr val="tx2"/>
                </a:solidFill>
                <a:latin typeface="Source Sans Pro Semibold"/>
              </a:rPr>
              <a:t>Check that all possible executions of an object are dynamically ECF</a:t>
            </a:r>
          </a:p>
          <a:p>
            <a:pPr lvl="1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000" dirty="0">
                <a:solidFill>
                  <a:schemeClr val="tx2"/>
                </a:solidFill>
                <a:latin typeface="Source Sans Pro Semibold"/>
              </a:rPr>
              <a:t>Languages like Solidity support Turing complete languages, therefore determining </a:t>
            </a:r>
            <a:r>
              <a:rPr lang="en-US" sz="2000" dirty="0" err="1">
                <a:solidFill>
                  <a:schemeClr val="tx2"/>
                </a:solidFill>
                <a:latin typeface="Source Sans Pro Semibold"/>
              </a:rPr>
              <a:t>sECF</a:t>
            </a:r>
            <a:r>
              <a:rPr lang="en-US" sz="2000" dirty="0">
                <a:solidFill>
                  <a:schemeClr val="tx2"/>
                </a:solidFill>
                <a:latin typeface="Source Sans Pro Semibold"/>
              </a:rPr>
              <a:t> is undecidable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endParaRPr lang="en-US" sz="2400" b="0" dirty="0">
              <a:solidFill>
                <a:schemeClr val="tx2"/>
              </a:solidFill>
              <a:latin typeface="Source Sans Pro Semibold"/>
            </a:endParaRP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800" b="0" dirty="0">
                <a:solidFill>
                  <a:schemeClr val="tx2"/>
                </a:solidFill>
                <a:latin typeface="Source Sans Pro Semibold"/>
              </a:rPr>
              <a:t> </a:t>
            </a:r>
            <a:r>
              <a:rPr lang="en-US" sz="2800" b="0" dirty="0" err="1">
                <a:solidFill>
                  <a:schemeClr val="tx2"/>
                </a:solidFill>
                <a:latin typeface="Source Sans Pro Semibold"/>
              </a:rPr>
              <a:t>dECF</a:t>
            </a:r>
            <a:r>
              <a:rPr lang="en-US" sz="2800" b="0" dirty="0">
                <a:solidFill>
                  <a:schemeClr val="tx2"/>
                </a:solidFill>
                <a:latin typeface="Source Sans Pro Semibold"/>
              </a:rPr>
              <a:t> is more applicable here anyways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58EE-D426-4CBF-BCAD-C80C6F25DF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9322" y="321289"/>
            <a:ext cx="9671302" cy="958850"/>
          </a:xfrm>
        </p:spPr>
        <p:txBody>
          <a:bodyPr/>
          <a:lstStyle/>
          <a:p>
            <a:pPr lvl="0"/>
            <a:r>
              <a:rPr lang="en-US" dirty="0"/>
              <a:t>TRACING THE CALLS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6C9CFC-C444-4789-A117-22C6417AF8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09322" y="1999801"/>
            <a:ext cx="8922962" cy="456551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32E5-D233-4692-A700-AE48A5171B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3123" y="301625"/>
            <a:ext cx="9227730" cy="958850"/>
          </a:xfrm>
        </p:spPr>
        <p:txBody>
          <a:bodyPr/>
          <a:lstStyle/>
          <a:p>
            <a:pPr lvl="0"/>
            <a:r>
              <a:rPr lang="en-US" dirty="0"/>
              <a:t>A NA</a:t>
            </a:r>
            <a:r>
              <a:rPr lang="en-US" dirty="0">
                <a:latin typeface="Noto Sans" pitchFamily="34"/>
              </a:rPr>
              <a:t>Ï</a:t>
            </a:r>
            <a:r>
              <a:rPr lang="en-US" dirty="0"/>
              <a:t>VE APPROACH TO DETECTION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DF6CA-64E3-4E3A-A2C3-A9FA94692C0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6607" y="2057013"/>
            <a:ext cx="9668591" cy="429462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5DB8-BBB5-48EB-8262-6785251A4B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61" y="331122"/>
            <a:ext cx="9720263" cy="958850"/>
          </a:xfrm>
        </p:spPr>
        <p:txBody>
          <a:bodyPr/>
          <a:lstStyle/>
          <a:p>
            <a:pPr lvl="0"/>
            <a:r>
              <a:rPr lang="en-US" dirty="0"/>
              <a:t>THE APPROACH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20281-4574-40F9-9B5A-8740D1408E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61" y="1900955"/>
            <a:ext cx="9359900" cy="5040312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Soft-fork:</a:t>
            </a:r>
          </a:p>
          <a:p>
            <a:pPr lvl="1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Just freeze all the assets and problem solved?</a:t>
            </a: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Hard-fork:</a:t>
            </a:r>
          </a:p>
          <a:p>
            <a:pPr lvl="1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Try to set up a new contract only for withdrawing</a:t>
            </a:r>
          </a:p>
          <a:p>
            <a:pPr lvl="1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Allow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tokenholders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to withdraw </a:t>
            </a:r>
          </a:p>
          <a:p>
            <a:pPr lvl="1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DAO dissolves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ECDD-4B45-4406-A7AC-3B297ED66D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4296" y="301625"/>
            <a:ext cx="9746328" cy="958850"/>
          </a:xfrm>
        </p:spPr>
        <p:txBody>
          <a:bodyPr/>
          <a:lstStyle/>
          <a:p>
            <a:pPr lvl="0"/>
            <a:r>
              <a:rPr lang="en-US" dirty="0"/>
              <a:t>What to do next time?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7DAF3-FE25-4529-A937-411DD32399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34296" y="1861625"/>
            <a:ext cx="9359900" cy="5040312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000" dirty="0"/>
              <a:t> A language to end all languages is needed (with ECF objects, etc.). If we can't have that right now…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000" dirty="0"/>
              <a:t> All calls to untrusted addresses should have a gas limit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000" dirty="0"/>
              <a:t> Balances should be updated before a send, not after one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000" dirty="0"/>
              <a:t> Events should probably have a Log prepended to their name.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000" dirty="0"/>
              <a:t> The </a:t>
            </a:r>
            <a:r>
              <a:rPr lang="en-US" sz="2000" dirty="0" err="1"/>
              <a:t>splitDAO</a:t>
            </a:r>
            <a:r>
              <a:rPr lang="en-US" sz="2000" dirty="0"/>
              <a:t> function should keep permanent track of the status of each possible splitter, not just through token tracking (balances, credit, </a:t>
            </a:r>
            <a:r>
              <a:rPr lang="en-US" sz="2000" dirty="0" err="1"/>
              <a:t>accumulatedInput</a:t>
            </a:r>
            <a:r>
              <a:rPr lang="en-US" sz="2000" dirty="0"/>
              <a:t> )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endParaRPr lang="en-US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8353-4435-4DFA-8B8E-F9326C9DC5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91612" y="301625"/>
            <a:ext cx="9589012" cy="958850"/>
          </a:xfrm>
        </p:spPr>
        <p:txBody>
          <a:bodyPr/>
          <a:lstStyle/>
          <a:p>
            <a:pPr lvl="0"/>
            <a:r>
              <a:rPr lang="en-US" dirty="0"/>
              <a:t>THE TAKEAWAYS +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46E22-02A3-442E-8832-65F1B46827E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1612" y="1871459"/>
            <a:ext cx="9359900" cy="5040312"/>
          </a:xfrm>
        </p:spPr>
        <p:txBody>
          <a:bodyPr/>
          <a:lstStyle/>
          <a:p>
            <a:pPr marL="457200" lvl="0" indent="-457200">
              <a:buClr>
                <a:srgbClr val="2C3E50"/>
              </a:buClr>
              <a:buSzPct val="45000"/>
              <a:buFont typeface="Arial" pitchFamily="34"/>
              <a:buChar char="•"/>
            </a:pPr>
            <a:r>
              <a:rPr lang="en-US" sz="2400" dirty="0">
                <a:solidFill>
                  <a:srgbClr val="44546A"/>
                </a:solidFill>
                <a:latin typeface="Source Sans Pro Semibold"/>
              </a:rPr>
              <a:t>Decentralized apps must be rigorously checked for bugs</a:t>
            </a:r>
          </a:p>
          <a:p>
            <a:pPr marL="1143000" lvl="1" indent="-457200">
              <a:buClr>
                <a:srgbClr val="2C3E50"/>
              </a:buClr>
              <a:buSzPct val="45000"/>
            </a:pPr>
            <a:r>
              <a:rPr lang="en-US" sz="2000" b="1" dirty="0">
                <a:solidFill>
                  <a:srgbClr val="44546A"/>
                </a:solidFill>
                <a:latin typeface="Source Sans Pro Semibold"/>
              </a:rPr>
              <a:t>Callbacks are NOT the future</a:t>
            </a:r>
          </a:p>
          <a:p>
            <a:pPr marL="1143000" lvl="1" indent="-457200">
              <a:buClr>
                <a:srgbClr val="2C3E50"/>
              </a:buClr>
              <a:buSzPct val="45000"/>
            </a:pPr>
            <a:r>
              <a:rPr lang="en-US" sz="2000" b="1" dirty="0">
                <a:solidFill>
                  <a:srgbClr val="44546A"/>
                </a:solidFill>
                <a:latin typeface="Source Sans Pro Semibold"/>
              </a:rPr>
              <a:t>The ultimate war between white hats and black hats!</a:t>
            </a:r>
          </a:p>
          <a:p>
            <a:pPr lvl="1" indent="0">
              <a:buNone/>
            </a:pPr>
            <a:endParaRPr lang="en-US" sz="1800" b="1" dirty="0">
              <a:solidFill>
                <a:srgbClr val="44546A"/>
              </a:solidFill>
              <a:latin typeface="Source Sans Pro Semibold"/>
            </a:endParaRPr>
          </a:p>
          <a:p>
            <a:pPr marL="457200" lvl="0" indent="-457200">
              <a:buClr>
                <a:srgbClr val="2C3E50"/>
              </a:buClr>
              <a:buSzPct val="45000"/>
              <a:buFont typeface="Arial" pitchFamily="34"/>
              <a:buChar char="•"/>
            </a:pPr>
            <a:r>
              <a:rPr lang="en-US" sz="2400" dirty="0">
                <a:solidFill>
                  <a:srgbClr val="44546A"/>
                </a:solidFill>
                <a:latin typeface="Source Sans Pro Semibold"/>
              </a:rPr>
              <a:t>Smart contracts represent something bigger: DIGITAL LAW</a:t>
            </a:r>
          </a:p>
          <a:p>
            <a:pPr marL="457200" lvl="0" indent="-457200">
              <a:buClr>
                <a:srgbClr val="2C3E50"/>
              </a:buClr>
              <a:buSzPct val="45000"/>
              <a:buFont typeface="Arial" pitchFamily="34"/>
              <a:buChar char="•"/>
            </a:pPr>
            <a:r>
              <a:rPr lang="en-US" sz="2400" dirty="0">
                <a:solidFill>
                  <a:srgbClr val="44546A"/>
                </a:solidFill>
                <a:latin typeface="Source Sans Pro Semibold"/>
              </a:rPr>
              <a:t>Lessons sometimes have to be learned the hard way</a:t>
            </a:r>
          </a:p>
          <a:p>
            <a:pPr marL="457200" lvl="0" indent="-457200">
              <a:buClr>
                <a:srgbClr val="2C3E50"/>
              </a:buClr>
              <a:buSzPct val="45000"/>
              <a:buFont typeface="Arial" pitchFamily="34"/>
              <a:buChar char="•"/>
            </a:pPr>
            <a:r>
              <a:rPr lang="en-US" sz="2400" dirty="0">
                <a:solidFill>
                  <a:srgbClr val="44546A"/>
                </a:solidFill>
                <a:latin typeface="Source Sans Pro Semibold"/>
              </a:rPr>
              <a:t>The applications are endless, and awesome!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69D8-6F80-49E1-A5A6-19F49A84E3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301625"/>
            <a:ext cx="10080625" cy="958850"/>
          </a:xfrm>
        </p:spPr>
        <p:txBody>
          <a:bodyPr/>
          <a:lstStyle/>
          <a:p>
            <a:pPr lvl="0" algn="ctr"/>
            <a:r>
              <a:rPr lang="en-US" dirty="0"/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8E016-D1A1-4026-AD8B-9C17742363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0043" y="1891123"/>
            <a:ext cx="8659813" cy="5040312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1600" dirty="0">
                <a:hlinkClick r:id="rId3"/>
              </a:rPr>
              <a:t>http://www.cs.tau.ac.il/~shellygr/pubs/2018-popl-1.pdf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1600" dirty="0">
                <a:hlinkClick r:id="rId4"/>
              </a:rPr>
              <a:t>https://medium.com/@MyPaoG/explaining-the-dao-exploit-for-beginners-in-solidity-80ee84f0d470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1600" dirty="0">
                <a:hlinkClick r:id="rId5"/>
              </a:rPr>
              <a:t>http://vessenes.com/deconstructing-thedao-attack-a-brief-code-tour/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1600" dirty="0">
                <a:hlinkClick r:id="rId6"/>
              </a:rPr>
              <a:t>https://medium.com/@oaeee/the-rise-of-the-dark-dao-72b21a2212e3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1600" dirty="0">
                <a:hlinkClick r:id="rId7"/>
              </a:rPr>
              <a:t>https://ethereum.github.io/browser-solidity/#version=soljson-v0.4.18+commit.9cf6e910.js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9775-53F7-4AD3-AC11-E241D10248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0189" y="292766"/>
            <a:ext cx="9359900" cy="954087"/>
          </a:xfrm>
        </p:spPr>
        <p:txBody>
          <a:bodyPr>
            <a:spAutoFit/>
          </a:bodyPr>
          <a:lstStyle/>
          <a:p>
            <a:pPr lvl="0"/>
            <a:r>
              <a:rPr lang="en-US" sz="2600" dirty="0">
                <a:latin typeface="Calibri"/>
              </a:rPr>
              <a:t>A quick recap:</a:t>
            </a:r>
            <a:br>
              <a:rPr lang="en-US" dirty="0">
                <a:latin typeface="Calibri"/>
              </a:rPr>
            </a:br>
            <a:r>
              <a:rPr lang="en-US" dirty="0">
                <a:latin typeface="Calibri"/>
              </a:rPr>
              <a:t>	</a:t>
            </a:r>
            <a:r>
              <a:rPr lang="en-US" sz="3600" dirty="0">
                <a:latin typeface="Calibri"/>
              </a:rPr>
              <a:t>What do we need to know?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73272-925D-4F5A-96AB-D7DD2A5655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4464" y="1877449"/>
            <a:ext cx="9445625" cy="5349875"/>
          </a:xfrm>
        </p:spPr>
        <p:txBody>
          <a:bodyPr/>
          <a:lstStyle/>
          <a:p>
            <a:pPr marL="285750" lvl="0" indent="-285750">
              <a:spcBef>
                <a:spcPts val="285"/>
              </a:spcBef>
              <a:spcAft>
                <a:spcPts val="1700"/>
              </a:spcAft>
              <a:buClr>
                <a:srgbClr val="2C3E50"/>
              </a:buClr>
              <a:buSzPct val="98000"/>
              <a:buFont typeface="Arial" pitchFamily="34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</a:rPr>
              <a:t>Ethereum blockchain</a:t>
            </a:r>
          </a:p>
          <a:p>
            <a:pPr marL="971550" lvl="1" indent="-285750">
              <a:spcBef>
                <a:spcPts val="285"/>
              </a:spcBef>
              <a:spcAft>
                <a:spcPts val="1700"/>
              </a:spcAft>
              <a:buClr>
                <a:srgbClr val="2C3E50"/>
              </a:buClr>
              <a:buSzPct val="98000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Implements event driven programming using callbacks</a:t>
            </a:r>
          </a:p>
          <a:p>
            <a:pPr marL="971550" lvl="1" indent="-285750">
              <a:spcBef>
                <a:spcPts val="285"/>
              </a:spcBef>
              <a:spcAft>
                <a:spcPts val="1700"/>
              </a:spcAft>
              <a:buClr>
                <a:srgbClr val="2C3E50"/>
              </a:buClr>
              <a:buSzPct val="98000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</a:rPr>
              <a:t>Callbacks can compromise security</a:t>
            </a:r>
          </a:p>
          <a:p>
            <a:pPr marL="285750" lvl="0" indent="-285750">
              <a:spcBef>
                <a:spcPts val="285"/>
              </a:spcBef>
              <a:spcAft>
                <a:spcPts val="1700"/>
              </a:spcAft>
              <a:buClr>
                <a:srgbClr val="2C3E50"/>
              </a:buClr>
              <a:buSzPct val="98000"/>
              <a:buFont typeface="Arial" pitchFamily="34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</a:rPr>
              <a:t>Smart contracts  	// MOST IMPORTANT //</a:t>
            </a:r>
          </a:p>
          <a:p>
            <a:pPr marL="971550" lvl="1" indent="-285750">
              <a:spcBef>
                <a:spcPts val="285"/>
              </a:spcBef>
              <a:spcAft>
                <a:spcPts val="1700"/>
              </a:spcAft>
              <a:buClr>
                <a:srgbClr val="2C3E50"/>
              </a:buClr>
              <a:buSzPct val="98000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code is the law!</a:t>
            </a:r>
          </a:p>
          <a:p>
            <a:pPr marL="285750" lvl="0" indent="-285750">
              <a:spcBef>
                <a:spcPts val="285"/>
              </a:spcBef>
              <a:spcAft>
                <a:spcPts val="1700"/>
              </a:spcAft>
              <a:buClr>
                <a:srgbClr val="2C3E50"/>
              </a:buClr>
              <a:buSzPct val="98000"/>
              <a:buFont typeface="Arial" pitchFamily="34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</a:rPr>
              <a:t>“The DAO”</a:t>
            </a:r>
          </a:p>
          <a:p>
            <a:pPr marL="971550" lvl="1" indent="-285750">
              <a:spcBef>
                <a:spcPts val="285"/>
              </a:spcBef>
              <a:spcAft>
                <a:spcPts val="1700"/>
              </a:spcAft>
              <a:buClr>
                <a:srgbClr val="2C3E50"/>
              </a:buClr>
              <a:buSzPct val="98000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 GoFundMe app for projects</a:t>
            </a:r>
          </a:p>
          <a:p>
            <a:pPr marL="971550" lvl="1" indent="-285750">
              <a:spcBef>
                <a:spcPts val="285"/>
              </a:spcBef>
              <a:spcAft>
                <a:spcPts val="1700"/>
              </a:spcAft>
              <a:buClr>
                <a:srgbClr val="2C3E50"/>
              </a:buClr>
              <a:buSzPct val="98000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~15% of all Ether was invested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BF6A-A638-4FFA-BA91-924A14D920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301625"/>
            <a:ext cx="10080625" cy="958850"/>
          </a:xfrm>
        </p:spPr>
        <p:txBody>
          <a:bodyPr/>
          <a:lstStyle/>
          <a:p>
            <a:pPr lvl="0" algn="ctr"/>
            <a:r>
              <a:rPr lang="en-US" sz="3600" dirty="0"/>
              <a:t>SMART CONTRACTS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84BF-E806-4FD7-AD68-823B8879CCE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57239" y="2485796"/>
            <a:ext cx="810716" cy="8168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4E784E-845B-4B93-A914-BD9266732B04}"/>
              </a:ext>
            </a:extLst>
          </p:cNvPr>
          <p:cNvSpPr txBox="1"/>
          <p:nvPr/>
        </p:nvSpPr>
        <p:spPr>
          <a:xfrm>
            <a:off x="359999" y="1890723"/>
            <a:ext cx="2544482" cy="4028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333333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GPS coordinate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BD980-D3B8-4D87-ADF9-7CDC02182F1B}"/>
              </a:ext>
            </a:extLst>
          </p:cNvPr>
          <p:cNvSpPr txBox="1"/>
          <p:nvPr/>
        </p:nvSpPr>
        <p:spPr>
          <a:xfrm>
            <a:off x="7067516" y="1879558"/>
            <a:ext cx="2765163" cy="4028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333333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GPS coordinate 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E734B-EA84-4169-AA0A-B1FE992D41B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33840" y="3468236"/>
            <a:ext cx="811438" cy="8179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83E80A-9D61-451E-9F0A-4EA34B58FD69}"/>
              </a:ext>
            </a:extLst>
          </p:cNvPr>
          <p:cNvSpPr txBox="1"/>
          <p:nvPr/>
        </p:nvSpPr>
        <p:spPr>
          <a:xfrm>
            <a:off x="619524" y="2752664"/>
            <a:ext cx="7689601" cy="19011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Andale Mono" pitchFamily="17"/>
                <a:ea typeface="WenQuanYi Micro Hei" pitchFamily="2"/>
                <a:cs typeface="Lohit Devanagari" pitchFamily="2"/>
              </a:rPr>
              <a:t>if (GPS_A(blue)==GPS_A(yellow) &amp;&amp; GPS_B(blue)==GPS_B(yellow)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Andale Mono" pitchFamily="17"/>
                <a:ea typeface="WenQuanYi Micro Hei" pitchFamily="2"/>
                <a:cs typeface="Lohit Devanagari" pitchFamily="2"/>
              </a:rPr>
              <a:t>	after B has been reached) {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ndale Mono" pitchFamily="17"/>
              <a:ea typeface="WenQuanYi Micro Hei" pitchFamily="2"/>
              <a:cs typeface="Lohit Devanagari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Andale Mono" pitchFamily="17"/>
                <a:ea typeface="WenQuanYi Micro Hei" pitchFamily="2"/>
                <a:cs typeface="Lohit Devanagari" pitchFamily="2"/>
              </a:rPr>
              <a:t>	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WenQuanYi Micro Hei" pitchFamily="2"/>
                <a:cs typeface="Lohit Devanagari" pitchFamily="2"/>
              </a:rPr>
              <a:t>PROFIT!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500" b="0" i="0" u="none" strike="noStrike" kern="1200" cap="none" spc="0" baseline="0">
              <a:solidFill>
                <a:srgbClr val="000000"/>
              </a:solidFill>
              <a:uFillTx/>
              <a:latin typeface="Andale Mono" pitchFamily="17"/>
              <a:ea typeface="WenQuanYi Micro Hei" pitchFamily="2"/>
              <a:cs typeface="Lohit Devanagari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Andale Mono" pitchFamily="17"/>
                <a:ea typeface="WenQuanYi Micro Hei" pitchFamily="2"/>
                <a:cs typeface="Lohit Devanagari" pitchFamily="2"/>
              </a:rPr>
              <a:t>}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500" b="0" i="0" u="none" strike="noStrike" kern="1200" cap="none" spc="0" baseline="0">
              <a:solidFill>
                <a:srgbClr val="000000"/>
              </a:solidFill>
              <a:uFillTx/>
              <a:latin typeface="Andale Mono" pitchFamily="17"/>
              <a:ea typeface="WenQuanYi Micro Hei" pitchFamily="2"/>
              <a:cs typeface="Lohit Devanagari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5E253-5262-4E81-971A-71AF6605A626}"/>
              </a:ext>
            </a:extLst>
          </p:cNvPr>
          <p:cNvSpPr txBox="1"/>
          <p:nvPr/>
        </p:nvSpPr>
        <p:spPr>
          <a:xfrm>
            <a:off x="2147358" y="5368250"/>
            <a:ext cx="5785280" cy="127055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 i="0" u="none" strike="noStrike" kern="1200" cap="none" spc="0" baseline="0">
                <a:solidFill>
                  <a:srgbClr val="CC33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PROGRAMMABLE, IMMUTABLE!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672C4-D197-4B8D-BA43-CA66D9496394}"/>
              </a:ext>
            </a:extLst>
          </p:cNvPr>
          <p:cNvSpPr txBox="1"/>
          <p:nvPr/>
        </p:nvSpPr>
        <p:spPr>
          <a:xfrm>
            <a:off x="2721364" y="4384840"/>
            <a:ext cx="4637279" cy="6217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How can we set up a system that guarantees compensation?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8976E-6 -2.34355E-6 L 0.69197 0.00105 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9449E-6 2.56195E-7 L 0.69433 0.00105 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EE87-8EA3-4272-BE00-2D3980302A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841523" y="2907788"/>
            <a:ext cx="4278313" cy="2593975"/>
          </a:xfrm>
        </p:spPr>
        <p:txBody>
          <a:bodyPr anchorCtr="1"/>
          <a:lstStyle/>
          <a:p>
            <a:pPr lvl="0" algn="ctr"/>
            <a:r>
              <a:rPr lang="en-US" sz="9600" dirty="0">
                <a:solidFill>
                  <a:srgbClr val="666666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9775-53F7-4AD3-AC11-E241D10248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0189" y="431257"/>
            <a:ext cx="9359900" cy="677108"/>
          </a:xfrm>
        </p:spPr>
        <p:txBody>
          <a:bodyPr>
            <a:spAutoFit/>
          </a:bodyPr>
          <a:lstStyle/>
          <a:p>
            <a:pPr lvl="0"/>
            <a:r>
              <a:rPr lang="en-US" sz="4400" dirty="0">
                <a:latin typeface="Calibri"/>
              </a:rPr>
              <a:t>THE TECHNIQUE</a:t>
            </a:r>
            <a:endParaRPr lang="en-US" sz="6000" dirty="0">
              <a:latin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73272-925D-4F5A-96AB-D7DD2A5655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4464" y="1877449"/>
            <a:ext cx="9445625" cy="5349875"/>
          </a:xfrm>
        </p:spPr>
        <p:txBody>
          <a:bodyPr/>
          <a:lstStyle/>
          <a:p>
            <a:pPr marL="457200" lvl="0" indent="-457200">
              <a:spcBef>
                <a:spcPts val="285"/>
              </a:spcBef>
              <a:spcAft>
                <a:spcPts val="1700"/>
              </a:spcAft>
              <a:buClr>
                <a:srgbClr val="2C3E50"/>
              </a:buClr>
              <a:buSzPct val="98000"/>
              <a:buAutoNum type="arabicPeriod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Construct wallet w/ a default function that call “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splitDAO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” n times</a:t>
            </a:r>
          </a:p>
          <a:p>
            <a:pPr marL="457200" lvl="0" indent="-457200">
              <a:spcBef>
                <a:spcPts val="285"/>
              </a:spcBef>
              <a:spcAft>
                <a:spcPts val="1700"/>
              </a:spcAft>
              <a:buClr>
                <a:srgbClr val="2C3E50"/>
              </a:buClr>
              <a:buSzPct val="98000"/>
              <a:buAutoNum type="arabicPeriod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Create a split proposal, set recipient address to malicious wallet</a:t>
            </a:r>
          </a:p>
          <a:p>
            <a:pPr marL="457200" lvl="0" indent="-457200">
              <a:spcBef>
                <a:spcPts val="285"/>
              </a:spcBef>
              <a:spcAft>
                <a:spcPts val="1700"/>
              </a:spcAft>
              <a:buClr>
                <a:srgbClr val="2C3E50"/>
              </a:buClr>
              <a:buSzPct val="98000"/>
              <a:buAutoNum type="arabicPeriod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?????</a:t>
            </a:r>
          </a:p>
          <a:p>
            <a:pPr marL="457200" lvl="0" indent="-457200">
              <a:spcBef>
                <a:spcPts val="285"/>
              </a:spcBef>
              <a:spcAft>
                <a:spcPts val="1700"/>
              </a:spcAft>
              <a:buClr>
                <a:srgbClr val="2C3E50"/>
              </a:buClr>
              <a:buSzPct val="98000"/>
              <a:buAutoNum type="arabicPeriod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PROFIT!</a:t>
            </a:r>
          </a:p>
        </p:txBody>
      </p:sp>
    </p:spTree>
    <p:extLst>
      <p:ext uri="{BB962C8B-B14F-4D97-AF65-F5344CB8AC3E}">
        <p14:creationId xmlns:p14="http://schemas.microsoft.com/office/powerpoint/2010/main" val="284829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9775-53F7-4AD3-AC11-E241D10248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0189" y="431257"/>
            <a:ext cx="9359900" cy="677108"/>
          </a:xfrm>
        </p:spPr>
        <p:txBody>
          <a:bodyPr>
            <a:spAutoFit/>
          </a:bodyPr>
          <a:lstStyle/>
          <a:p>
            <a:pPr lvl="0"/>
            <a:r>
              <a:rPr lang="en-US" sz="4400" dirty="0">
                <a:latin typeface="Calibri"/>
              </a:rPr>
              <a:t>THE TECHNIQUE</a:t>
            </a:r>
            <a:endParaRPr lang="en-US" sz="6000" dirty="0"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D8D07-18FC-443B-9D32-67EE3B371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49" y="2528717"/>
            <a:ext cx="9026689" cy="342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8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DE2B-B692-47CA-AEF3-EF99018942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9256" y="309198"/>
            <a:ext cx="9359900" cy="958850"/>
          </a:xfrm>
        </p:spPr>
        <p:txBody>
          <a:bodyPr/>
          <a:lstStyle/>
          <a:p>
            <a:pPr lvl="0"/>
            <a:r>
              <a:rPr lang="en-US" dirty="0"/>
              <a:t>THE ACTUAL CODE: </a:t>
            </a:r>
            <a:r>
              <a:rPr lang="en-US" dirty="0" err="1"/>
              <a:t>splitDAO</a:t>
            </a:r>
            <a:r>
              <a:rPr lang="en-US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39BD38-9CDF-4132-A4F5-C345EF78B678}"/>
              </a:ext>
            </a:extLst>
          </p:cNvPr>
          <p:cNvSpPr txBox="1"/>
          <p:nvPr/>
        </p:nvSpPr>
        <p:spPr>
          <a:xfrm>
            <a:off x="306717" y="1885319"/>
            <a:ext cx="9484979" cy="422021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666666"/>
                </a:solidFill>
                <a:uFillTx/>
                <a:latin typeface="Lucida Console" pitchFamily="49"/>
                <a:ea typeface="WenQuanYi Micro Hei" pitchFamily="2"/>
                <a:cs typeface="Lohit Devanagari" pitchFamily="2"/>
              </a:rPr>
              <a:t>function splitDAO (uint _proposalID, address _newCurator) noEther onlyTokenholders returns (bool _success)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666666"/>
                </a:solidFill>
                <a:uFillTx/>
                <a:latin typeface="Lucida Console" pitchFamily="49"/>
                <a:ea typeface="WenQuanYi Micro Hei" pitchFamily="2"/>
                <a:cs typeface="Lohit Devanagari" pitchFamily="2"/>
              </a:rPr>
              <a:t>{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666666"/>
                </a:solidFill>
                <a:uFillTx/>
                <a:latin typeface="Lucida Console" pitchFamily="49"/>
                <a:ea typeface="WenQuanYi Micro Hei" pitchFamily="2"/>
                <a:cs typeface="Lohit Devanagari" pitchFamily="2"/>
              </a:rPr>
              <a:t>  	...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666666"/>
                </a:solidFill>
                <a:uFillTx/>
                <a:latin typeface="Lucida Console" pitchFamily="49"/>
                <a:ea typeface="WenQuanYi Micro Hei" pitchFamily="2"/>
                <a:cs typeface="Lohit Devanagari" pitchFamily="2"/>
              </a:rPr>
              <a:t>	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666666"/>
                </a:solidFill>
                <a:uFillTx/>
                <a:latin typeface="Lucida Console" pitchFamily="49"/>
                <a:ea typeface="WenQuanYi Micro Hei" pitchFamily="2"/>
                <a:cs typeface="Lohit Devanagari" pitchFamily="2"/>
              </a:rPr>
              <a:t>	uint fundsToBeMoved = (balances[msg.sender] * p.splitData[0].splitBalance) /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666666"/>
                </a:solidFill>
                <a:uFillTx/>
                <a:latin typeface="Lucida Console" pitchFamily="49"/>
                <a:ea typeface="WenQuanYi Micro Hei" pitchFamily="2"/>
                <a:cs typeface="Lohit Devanagari" pitchFamily="2"/>
              </a:rPr>
              <a:t>	p.splitData[0].totalSupply;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666666"/>
                </a:solidFill>
                <a:uFillTx/>
                <a:latin typeface="Lucida Console" pitchFamily="49"/>
                <a:ea typeface="WenQuanYi Micro Hei" pitchFamily="2"/>
                <a:cs typeface="Lohit Devanagari" pitchFamily="2"/>
              </a:rPr>
              <a:t> 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666666"/>
                </a:solidFill>
                <a:uFillTx/>
                <a:latin typeface="Lucida Console" pitchFamily="49"/>
                <a:ea typeface="WenQuanYi Micro Hei" pitchFamily="2"/>
                <a:cs typeface="Lohit Devanagari" pitchFamily="2"/>
              </a:rPr>
              <a:t>	if (p.splitData[0].newDAO.createTokenProxy.value(fundsToBeMoved)(msg.sender) 	== false)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666666"/>
                </a:solidFill>
                <a:uFillTx/>
                <a:latin typeface="Lucida Console" pitchFamily="49"/>
                <a:ea typeface="WenQuanYi Micro Hei" pitchFamily="2"/>
                <a:cs typeface="Lohit Devanagari" pitchFamily="2"/>
              </a:rPr>
              <a:t>  		throw;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666666"/>
              </a:solidFill>
              <a:uFillTx/>
              <a:latin typeface="Lucida Console" pitchFamily="49"/>
              <a:ea typeface="WenQuanYi Micro Hei" pitchFamily="2"/>
              <a:cs typeface="Lohit Devanagari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666666"/>
                </a:solidFill>
                <a:uFillTx/>
                <a:latin typeface="Lucida Console" pitchFamily="49"/>
                <a:ea typeface="WenQuanYi Micro Hei" pitchFamily="2"/>
                <a:cs typeface="Lohit Devanagari" pitchFamily="2"/>
              </a:rPr>
              <a:t>  	...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666666"/>
                </a:solidFill>
                <a:uFillTx/>
                <a:latin typeface="Lucida Console" pitchFamily="49"/>
                <a:ea typeface="WenQuanYi Micro Hei" pitchFamily="2"/>
                <a:cs typeface="Lohit Devanagari" pitchFamily="2"/>
              </a:rPr>
              <a:t>	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666666"/>
                </a:solidFill>
                <a:uFillTx/>
                <a:latin typeface="Lucida Console" pitchFamily="49"/>
                <a:ea typeface="WenQuanYi Micro Hei" pitchFamily="2"/>
                <a:cs typeface="Lohit Devanagari" pitchFamily="2"/>
              </a:rPr>
              <a:t>	Transfer(msg.sender, 0, balances[msg.sender]);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666666"/>
                </a:solidFill>
                <a:uFillTx/>
                <a:latin typeface="Lucida Console" pitchFamily="49"/>
                <a:ea typeface="WenQuanYi Micro Hei" pitchFamily="2"/>
                <a:cs typeface="Lohit Devanagari" pitchFamily="2"/>
              </a:rPr>
              <a:t>	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666666"/>
                </a:solidFill>
                <a:uFillTx/>
                <a:latin typeface="Lucida Console" pitchFamily="49"/>
                <a:ea typeface="WenQuanYi Micro Hei" pitchFamily="2"/>
                <a:cs typeface="Lohit Devanagari" pitchFamily="2"/>
              </a:rPr>
              <a:t>	</a:t>
            </a:r>
            <a:r>
              <a:rPr lang="en-US" sz="1400" b="0" i="0" u="none" strike="noStrike" kern="1200" cap="none" spc="0" baseline="0">
                <a:solidFill>
                  <a:srgbClr val="333333"/>
                </a:solidFill>
                <a:uFillTx/>
                <a:latin typeface="Lucida Console" pitchFamily="49"/>
                <a:ea typeface="WenQuanYi Micro Hei" pitchFamily="2"/>
                <a:cs typeface="Lohit Devanagari" pitchFamily="2"/>
              </a:rPr>
              <a:t>withdrawRewardFor(msg.sender); // PROFIT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333333"/>
              </a:solidFill>
              <a:uFillTx/>
              <a:latin typeface="Lucida Console" pitchFamily="49"/>
              <a:ea typeface="WenQuanYi Micro Hei" pitchFamily="2"/>
              <a:cs typeface="Lohit Devanagari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333333"/>
                </a:solidFill>
                <a:uFillTx/>
                <a:latin typeface="Lucida Console" pitchFamily="49"/>
                <a:ea typeface="WenQuanYi Micro Hei" pitchFamily="2"/>
                <a:cs typeface="Lohit Devanagari" pitchFamily="2"/>
              </a:rPr>
              <a:t>  	totalSupply -= balances[msg.sender]; 		  	balances[msg.sender] = 0; 				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333333"/>
                </a:solidFill>
                <a:uFillTx/>
                <a:latin typeface="Lucida Console" pitchFamily="49"/>
                <a:ea typeface="WenQuanYi Micro Hei" pitchFamily="2"/>
                <a:cs typeface="Lohit Devanagari" pitchFamily="2"/>
              </a:rPr>
              <a:t>  	paidOut[msg.sender] = 0;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333333"/>
                </a:solidFill>
                <a:uFillTx/>
                <a:latin typeface="Lucida Console" pitchFamily="49"/>
                <a:ea typeface="WenQuanYi Micro Hei" pitchFamily="2"/>
                <a:cs typeface="Lohit Devanagari" pitchFamily="2"/>
              </a:rPr>
              <a:t>  	return true;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666666"/>
                </a:solidFill>
                <a:uFillTx/>
                <a:latin typeface="Lucida Console" pitchFamily="49"/>
                <a:ea typeface="WenQuanYi Micro Hei" pitchFamily="2"/>
                <a:cs typeface="Lohit Devanagari" pitchFamily="2"/>
              </a:rPr>
              <a:t>}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BB37D65-FA55-45F4-9067-6664F0D68F55}"/>
              </a:ext>
            </a:extLst>
          </p:cNvPr>
          <p:cNvSpPr/>
          <p:nvPr/>
        </p:nvSpPr>
        <p:spPr>
          <a:xfrm>
            <a:off x="1089205" y="4702475"/>
            <a:ext cx="4641028" cy="306360"/>
          </a:xfrm>
          <a:custGeom>
            <a:avLst>
              <a:gd name="f8" fmla="val 2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000"/>
              <a:gd name="f9" fmla="+- 0 0 0"/>
              <a:gd name="f10" fmla="abs f4"/>
              <a:gd name="f11" fmla="abs f5"/>
              <a:gd name="f12" fmla="abs f6"/>
              <a:gd name="f13" fmla="val f8"/>
              <a:gd name="f14" fmla="*/ f9 f1 1"/>
              <a:gd name="f15" fmla="?: f10 f4 1"/>
              <a:gd name="f16" fmla="?: f11 f5 1"/>
              <a:gd name="f17" fmla="?: f12 f6 1"/>
              <a:gd name="f18" fmla="+- f7 f13 0"/>
              <a:gd name="f19" fmla="*/ f14 1 f3"/>
              <a:gd name="f20" fmla="*/ f15 1 21600"/>
              <a:gd name="f21" fmla="*/ f16 1 21600"/>
              <a:gd name="f22" fmla="*/ 21600 f15 1"/>
              <a:gd name="f23" fmla="*/ 21600 f16 1"/>
              <a:gd name="f24" fmla="+- f19 0 f2"/>
              <a:gd name="f25" fmla="min f21 f20"/>
              <a:gd name="f26" fmla="*/ f22 1 f17"/>
              <a:gd name="f27" fmla="*/ f23 1 f17"/>
              <a:gd name="f28" fmla="val f26"/>
              <a:gd name="f29" fmla="val f27"/>
              <a:gd name="f30" fmla="*/ f18 f25 1"/>
              <a:gd name="f31" fmla="*/ f7 f25 1"/>
              <a:gd name="f32" fmla="+- f28 0 f13"/>
              <a:gd name="f33" fmla="+- f29 0 f13"/>
              <a:gd name="f34" fmla="*/ f28 f25 1"/>
              <a:gd name="f35" fmla="*/ f29 f25 1"/>
              <a:gd name="f36" fmla="*/ f32 f25 1"/>
              <a:gd name="f37" fmla="*/ f33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1" y="f31"/>
              </a:cxn>
              <a:cxn ang="f24">
                <a:pos x="f34" y="f31"/>
              </a:cxn>
              <a:cxn ang="f24">
                <a:pos x="f34" y="f35"/>
              </a:cxn>
              <a:cxn ang="f24">
                <a:pos x="f31" y="f35"/>
              </a:cxn>
              <a:cxn ang="f24">
                <a:pos x="f30" y="f30"/>
              </a:cxn>
              <a:cxn ang="f24">
                <a:pos x="f36" y="f30"/>
              </a:cxn>
              <a:cxn ang="f24">
                <a:pos x="f36" y="f37"/>
              </a:cxn>
              <a:cxn ang="f24">
                <a:pos x="f30" y="f37"/>
              </a:cxn>
            </a:cxnLst>
            <a:rect l="f30" t="f30" r="f36" b="f37"/>
            <a:pathLst>
              <a:path>
                <a:moveTo>
                  <a:pt x="f31" y="f31"/>
                </a:moveTo>
                <a:lnTo>
                  <a:pt x="f34" y="f31"/>
                </a:lnTo>
                <a:lnTo>
                  <a:pt x="f34" y="f35"/>
                </a:lnTo>
                <a:lnTo>
                  <a:pt x="f31" y="f35"/>
                </a:lnTo>
                <a:close/>
                <a:moveTo>
                  <a:pt x="f30" y="f30"/>
                </a:moveTo>
                <a:lnTo>
                  <a:pt x="f36" y="f30"/>
                </a:lnTo>
                <a:lnTo>
                  <a:pt x="f36" y="f37"/>
                </a:lnTo>
                <a:lnTo>
                  <a:pt x="f30" y="f37"/>
                </a:lnTo>
                <a:close/>
              </a:path>
            </a:pathLst>
          </a:custGeom>
          <a:solidFill>
            <a:srgbClr val="CC0000"/>
          </a:solidFill>
          <a:ln cap="flat">
            <a:noFill/>
            <a:prstDash val="solid"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99F090D-2FF4-4812-A224-9B70707108BB}"/>
              </a:ext>
            </a:extLst>
          </p:cNvPr>
          <p:cNvSpPr/>
          <p:nvPr/>
        </p:nvSpPr>
        <p:spPr>
          <a:xfrm>
            <a:off x="1089214" y="5030663"/>
            <a:ext cx="4641028" cy="899870"/>
          </a:xfrm>
          <a:custGeom>
            <a:avLst>
              <a:gd name="f8" fmla="val 893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893"/>
              <a:gd name="f9" fmla="+- 0 0 0"/>
              <a:gd name="f10" fmla="abs f4"/>
              <a:gd name="f11" fmla="abs f5"/>
              <a:gd name="f12" fmla="abs f6"/>
              <a:gd name="f13" fmla="val f8"/>
              <a:gd name="f14" fmla="*/ f9 f1 1"/>
              <a:gd name="f15" fmla="?: f10 f4 1"/>
              <a:gd name="f16" fmla="?: f11 f5 1"/>
              <a:gd name="f17" fmla="?: f12 f6 1"/>
              <a:gd name="f18" fmla="+- f7 f13 0"/>
              <a:gd name="f19" fmla="*/ f14 1 f3"/>
              <a:gd name="f20" fmla="*/ f15 1 21600"/>
              <a:gd name="f21" fmla="*/ f16 1 21600"/>
              <a:gd name="f22" fmla="*/ 21600 f15 1"/>
              <a:gd name="f23" fmla="*/ 21600 f16 1"/>
              <a:gd name="f24" fmla="+- f19 0 f2"/>
              <a:gd name="f25" fmla="min f21 f20"/>
              <a:gd name="f26" fmla="*/ f22 1 f17"/>
              <a:gd name="f27" fmla="*/ f23 1 f17"/>
              <a:gd name="f28" fmla="val f26"/>
              <a:gd name="f29" fmla="val f27"/>
              <a:gd name="f30" fmla="*/ f18 f25 1"/>
              <a:gd name="f31" fmla="*/ f7 f25 1"/>
              <a:gd name="f32" fmla="+- f28 0 f13"/>
              <a:gd name="f33" fmla="+- f29 0 f13"/>
              <a:gd name="f34" fmla="*/ f28 f25 1"/>
              <a:gd name="f35" fmla="*/ f29 f25 1"/>
              <a:gd name="f36" fmla="*/ f32 f25 1"/>
              <a:gd name="f37" fmla="*/ f33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1" y="f31"/>
              </a:cxn>
              <a:cxn ang="f24">
                <a:pos x="f34" y="f31"/>
              </a:cxn>
              <a:cxn ang="f24">
                <a:pos x="f34" y="f35"/>
              </a:cxn>
              <a:cxn ang="f24">
                <a:pos x="f31" y="f35"/>
              </a:cxn>
              <a:cxn ang="f24">
                <a:pos x="f30" y="f30"/>
              </a:cxn>
              <a:cxn ang="f24">
                <a:pos x="f36" y="f30"/>
              </a:cxn>
              <a:cxn ang="f24">
                <a:pos x="f36" y="f37"/>
              </a:cxn>
              <a:cxn ang="f24">
                <a:pos x="f30" y="f37"/>
              </a:cxn>
            </a:cxnLst>
            <a:rect l="f30" t="f30" r="f36" b="f37"/>
            <a:pathLst>
              <a:path>
                <a:moveTo>
                  <a:pt x="f31" y="f31"/>
                </a:moveTo>
                <a:lnTo>
                  <a:pt x="f34" y="f31"/>
                </a:lnTo>
                <a:lnTo>
                  <a:pt x="f34" y="f35"/>
                </a:lnTo>
                <a:lnTo>
                  <a:pt x="f31" y="f35"/>
                </a:lnTo>
                <a:close/>
                <a:moveTo>
                  <a:pt x="f30" y="f30"/>
                </a:moveTo>
                <a:lnTo>
                  <a:pt x="f36" y="f30"/>
                </a:lnTo>
                <a:lnTo>
                  <a:pt x="f36" y="f37"/>
                </a:lnTo>
                <a:lnTo>
                  <a:pt x="f30" y="f37"/>
                </a:lnTo>
                <a:close/>
              </a:path>
            </a:pathLst>
          </a:custGeom>
          <a:solidFill>
            <a:srgbClr val="CC0000"/>
          </a:solidFill>
          <a:ln cap="flat">
            <a:noFill/>
            <a:prstDash val="solid"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4FF6A-4F32-405D-BB06-C9300222EB2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43401" y="4274417"/>
            <a:ext cx="3216237" cy="241236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861A-6B66-4A16-A469-2FA83F8311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04800" y="324509"/>
            <a:ext cx="9359900" cy="958850"/>
          </a:xfrm>
        </p:spPr>
        <p:txBody>
          <a:bodyPr/>
          <a:lstStyle/>
          <a:p>
            <a:pPr lvl="0"/>
            <a:r>
              <a:rPr lang="en-US" dirty="0" err="1"/>
              <a:t>withdrawRewardFor</a:t>
            </a:r>
            <a:r>
              <a:rPr lang="en-US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C540B-5CC3-423F-ADA5-92C610B36E11}"/>
              </a:ext>
            </a:extLst>
          </p:cNvPr>
          <p:cNvSpPr txBox="1"/>
          <p:nvPr/>
        </p:nvSpPr>
        <p:spPr>
          <a:xfrm>
            <a:off x="215277" y="1859395"/>
            <a:ext cx="9036036" cy="328437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808080"/>
                </a:solidFill>
                <a:uFillTx/>
                <a:latin typeface="Calibri"/>
                <a:ea typeface="WenQuanYi Micro Hei" pitchFamily="2"/>
                <a:cs typeface="Lohit Devanagari" pitchFamily="2"/>
              </a:rPr>
              <a:t>function withdrawRewardFor(address _account) noEther internal returns (bool _success) { 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808080"/>
              </a:solidFill>
              <a:uFillTx/>
              <a:latin typeface="Calibri"/>
              <a:ea typeface="WenQuanYi Micro Hei" pitchFamily="2"/>
              <a:cs typeface="Lohit Devanagari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808080"/>
                </a:solidFill>
                <a:uFillTx/>
                <a:latin typeface="Calibri"/>
                <a:ea typeface="WenQuanYi Micro Hei" pitchFamily="2"/>
                <a:cs typeface="Lohit Devanagari" pitchFamily="2"/>
              </a:rPr>
              <a:t>	if ((balanceOf(_account) * rewardAccount.accumulatedInput()) / totalSupply &lt; paidOut[_account])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808080"/>
                </a:solidFill>
                <a:uFillTx/>
                <a:latin typeface="Calibri"/>
                <a:ea typeface="WenQuanYi Micro Hei" pitchFamily="2"/>
                <a:cs typeface="Lohit Devanagari" pitchFamily="2"/>
              </a:rPr>
              <a:t>		throw;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808080"/>
              </a:solidFill>
              <a:uFillTx/>
              <a:latin typeface="Calibri"/>
              <a:ea typeface="WenQuanYi Micro Hei" pitchFamily="2"/>
              <a:cs typeface="Lohit Devanagari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808080"/>
                </a:solidFill>
                <a:uFillTx/>
                <a:latin typeface="Calibri"/>
                <a:ea typeface="WenQuanYi Micro Hei" pitchFamily="2"/>
                <a:cs typeface="Lohit Devanagari" pitchFamily="2"/>
              </a:rPr>
              <a:t>	uint reward = (balanceOf(_account) * rewardAccount.accumulatedInput()) / totalSupply - paidOut[_account];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808080"/>
                </a:solidFill>
                <a:uFillTx/>
                <a:latin typeface="Calibri"/>
                <a:ea typeface="WenQuanYi Micro Hei" pitchFamily="2"/>
                <a:cs typeface="Lohit Devanagari" pitchFamily="2"/>
              </a:rPr>
              <a:t>	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808080"/>
                </a:solidFill>
                <a:uFillTx/>
                <a:latin typeface="Calibri"/>
                <a:ea typeface="WenQuanYi Micro Hei" pitchFamily="2"/>
                <a:cs typeface="Lohit Devanagari" pitchFamily="2"/>
              </a:rPr>
              <a:t>	</a:t>
            </a:r>
            <a:r>
              <a:rPr lang="en-US" sz="1400" b="0" i="0" u="none" strike="noStrike" kern="1200" cap="none" spc="0" baseline="0">
                <a:solidFill>
                  <a:srgbClr val="333333"/>
                </a:solidFill>
                <a:uFillTx/>
                <a:latin typeface="Calibri"/>
                <a:ea typeface="WenQuanYi Micro Hei" pitchFamily="2"/>
                <a:cs typeface="Lohit Devanagari" pitchFamily="2"/>
              </a:rPr>
              <a:t>if (!rewardAccount.payOut(_account, reward))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333333"/>
                </a:solidFill>
                <a:uFillTx/>
                <a:latin typeface="Calibri"/>
                <a:ea typeface="WenQuanYi Micro Hei" pitchFamily="2"/>
                <a:cs typeface="Lohit Devanagari" pitchFamily="2"/>
              </a:rPr>
              <a:t>		Throw;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808080"/>
                </a:solidFill>
                <a:uFillTx/>
                <a:latin typeface="Calibri"/>
                <a:ea typeface="WenQuanYi Micro Hei" pitchFamily="2"/>
                <a:cs typeface="Lohit Devanagari" pitchFamily="2"/>
              </a:rPr>
              <a:t>	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808080"/>
                </a:solidFill>
                <a:uFillTx/>
                <a:latin typeface="Calibri"/>
                <a:ea typeface="WenQuanYi Micro Hei" pitchFamily="2"/>
                <a:cs typeface="Lohit Devanagari" pitchFamily="2"/>
              </a:rPr>
              <a:t>	paidOut[_account] += reward;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808080"/>
                </a:solidFill>
                <a:uFillTx/>
                <a:latin typeface="Calibri"/>
                <a:ea typeface="WenQuanYi Micro Hei" pitchFamily="2"/>
                <a:cs typeface="Lohit Devanagari" pitchFamily="2"/>
              </a:rPr>
              <a:t>	return true;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808080"/>
              </a:solidFill>
              <a:uFillTx/>
              <a:latin typeface="Calibri"/>
              <a:ea typeface="WenQuanYi Micro Hei" pitchFamily="2"/>
              <a:cs typeface="Lohit Devanagari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808080"/>
                </a:solidFill>
                <a:uFillTx/>
                <a:latin typeface="Calibri"/>
                <a:ea typeface="WenQuanYi Micro Hei" pitchFamily="2"/>
                <a:cs typeface="Lohit Devanagari" pitchFamily="2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1C0FA-04E6-4B6F-B06C-5C1F4175B877}"/>
              </a:ext>
            </a:extLst>
          </p:cNvPr>
          <p:cNvSpPr txBox="1"/>
          <p:nvPr/>
        </p:nvSpPr>
        <p:spPr>
          <a:xfrm>
            <a:off x="801041" y="5336996"/>
            <a:ext cx="8678232" cy="8576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The rewardAccount is managed by the attacker,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The bad stuff happens when this function gets called…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8AE712-9849-4CBD-9C4A-F6F122AB10B5}"/>
              </a:ext>
            </a:extLst>
          </p:cNvPr>
          <p:cNvSpPr/>
          <p:nvPr/>
        </p:nvSpPr>
        <p:spPr>
          <a:xfrm>
            <a:off x="801041" y="3371456"/>
            <a:ext cx="4651561" cy="554400"/>
          </a:xfrm>
          <a:custGeom>
            <a:avLst>
              <a:gd name="f8" fmla="val 1261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261"/>
              <a:gd name="f9" fmla="+- 0 0 0"/>
              <a:gd name="f10" fmla="abs f4"/>
              <a:gd name="f11" fmla="abs f5"/>
              <a:gd name="f12" fmla="abs f6"/>
              <a:gd name="f13" fmla="val f8"/>
              <a:gd name="f14" fmla="*/ f9 f1 1"/>
              <a:gd name="f15" fmla="?: f10 f4 1"/>
              <a:gd name="f16" fmla="?: f11 f5 1"/>
              <a:gd name="f17" fmla="?: f12 f6 1"/>
              <a:gd name="f18" fmla="+- f7 f13 0"/>
              <a:gd name="f19" fmla="*/ f14 1 f3"/>
              <a:gd name="f20" fmla="*/ f15 1 21600"/>
              <a:gd name="f21" fmla="*/ f16 1 21600"/>
              <a:gd name="f22" fmla="*/ 21600 f15 1"/>
              <a:gd name="f23" fmla="*/ 21600 f16 1"/>
              <a:gd name="f24" fmla="+- f19 0 f2"/>
              <a:gd name="f25" fmla="min f21 f20"/>
              <a:gd name="f26" fmla="*/ f22 1 f17"/>
              <a:gd name="f27" fmla="*/ f23 1 f17"/>
              <a:gd name="f28" fmla="val f26"/>
              <a:gd name="f29" fmla="val f27"/>
              <a:gd name="f30" fmla="*/ f18 f25 1"/>
              <a:gd name="f31" fmla="*/ f7 f25 1"/>
              <a:gd name="f32" fmla="+- f28 0 f13"/>
              <a:gd name="f33" fmla="+- f29 0 f13"/>
              <a:gd name="f34" fmla="*/ f28 f25 1"/>
              <a:gd name="f35" fmla="*/ f29 f25 1"/>
              <a:gd name="f36" fmla="*/ f32 f25 1"/>
              <a:gd name="f37" fmla="*/ f33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1" y="f31"/>
              </a:cxn>
              <a:cxn ang="f24">
                <a:pos x="f34" y="f31"/>
              </a:cxn>
              <a:cxn ang="f24">
                <a:pos x="f34" y="f35"/>
              </a:cxn>
              <a:cxn ang="f24">
                <a:pos x="f31" y="f35"/>
              </a:cxn>
              <a:cxn ang="f24">
                <a:pos x="f30" y="f30"/>
              </a:cxn>
              <a:cxn ang="f24">
                <a:pos x="f36" y="f30"/>
              </a:cxn>
              <a:cxn ang="f24">
                <a:pos x="f36" y="f37"/>
              </a:cxn>
              <a:cxn ang="f24">
                <a:pos x="f30" y="f37"/>
              </a:cxn>
            </a:cxnLst>
            <a:rect l="f30" t="f30" r="f36" b="f37"/>
            <a:pathLst>
              <a:path>
                <a:moveTo>
                  <a:pt x="f31" y="f31"/>
                </a:moveTo>
                <a:lnTo>
                  <a:pt x="f34" y="f31"/>
                </a:lnTo>
                <a:lnTo>
                  <a:pt x="f34" y="f35"/>
                </a:lnTo>
                <a:lnTo>
                  <a:pt x="f31" y="f35"/>
                </a:lnTo>
                <a:close/>
                <a:moveTo>
                  <a:pt x="f30" y="f30"/>
                </a:moveTo>
                <a:lnTo>
                  <a:pt x="f36" y="f30"/>
                </a:lnTo>
                <a:lnTo>
                  <a:pt x="f36" y="f37"/>
                </a:lnTo>
                <a:lnTo>
                  <a:pt x="f30" y="f37"/>
                </a:lnTo>
                <a:close/>
              </a:path>
            </a:pathLst>
          </a:custGeom>
          <a:solidFill>
            <a:srgbClr val="CC0000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0C299-4FA8-441D-9731-963801036F0E}"/>
              </a:ext>
            </a:extLst>
          </p:cNvPr>
          <p:cNvSpPr txBox="1"/>
          <p:nvPr/>
        </p:nvSpPr>
        <p:spPr>
          <a:xfrm>
            <a:off x="7228798" y="3442075"/>
            <a:ext cx="1957318" cy="6569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8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Here’s the culprit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E9D5947-5EFC-4652-8E2D-B62060C78B84}"/>
              </a:ext>
            </a:extLst>
          </p:cNvPr>
          <p:cNvSpPr/>
          <p:nvPr/>
        </p:nvSpPr>
        <p:spPr>
          <a:xfrm>
            <a:off x="5554641" y="3639842"/>
            <a:ext cx="1572118" cy="6117"/>
          </a:xfrm>
          <a:custGeom>
            <a:avLst/>
            <a:gdLst>
              <a:gd name="f0" fmla="val w"/>
              <a:gd name="f1" fmla="val h"/>
              <a:gd name="f2" fmla="val 0"/>
              <a:gd name="f3" fmla="val 4368"/>
              <a:gd name="f4" fmla="val 18"/>
              <a:gd name="f5" fmla="*/ f0 1 4368"/>
              <a:gd name="f6" fmla="*/ f1 1 18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368"/>
              <a:gd name="f13" fmla="*/ f10 1 18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368" h="18" fill="none">
                <a:moveTo>
                  <a:pt x="f3" y="f4"/>
                </a:moveTo>
                <a:lnTo>
                  <a:pt x="f2" y="f2"/>
                </a:lnTo>
              </a:path>
            </a:pathLst>
          </a:custGeom>
          <a:noFill/>
          <a:ln w="38157" cap="flat">
            <a:solidFill>
              <a:srgbClr val="808080"/>
            </a:solidFill>
            <a:prstDash val="solid"/>
            <a:miter/>
            <a:tailEnd type="arrow"/>
          </a:ln>
        </p:spPr>
        <p:txBody>
          <a:bodyPr vert="horz" wrap="none" lIns="109078" tIns="64081" rIns="109078" bIns="64081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8CED-299D-4737-B6B1-23213D7A5C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94968" y="291793"/>
            <a:ext cx="9359900" cy="958850"/>
          </a:xfrm>
        </p:spPr>
        <p:txBody>
          <a:bodyPr/>
          <a:lstStyle/>
          <a:p>
            <a:pPr lvl="0"/>
            <a:r>
              <a:rPr lang="en-US" dirty="0"/>
              <a:t>USEFUL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368CA-6744-45CC-8DC3-2065BC372D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94968" y="1812464"/>
            <a:ext cx="9359900" cy="5040312"/>
          </a:xfrm>
        </p:spPr>
        <p:txBody>
          <a:bodyPr/>
          <a:lstStyle/>
          <a:p>
            <a:pPr lvl="0"/>
            <a:r>
              <a:rPr lang="en-US" sz="1800" dirty="0"/>
              <a:t>Creator of the malicious DAO:</a:t>
            </a:r>
            <a:r>
              <a:rPr lang="en-US" sz="2000" dirty="0"/>
              <a:t> </a:t>
            </a:r>
            <a:r>
              <a:rPr lang="en-US" sz="1600" dirty="0"/>
              <a:t>0x4a574510c7014e4ae985403536074abe582adfc8</a:t>
            </a:r>
          </a:p>
          <a:p>
            <a:pPr lvl="0"/>
            <a:r>
              <a:rPr lang="en-US" sz="1800" dirty="0"/>
              <a:t>Start of the drain: </a:t>
            </a:r>
            <a:r>
              <a:rPr lang="en-US" sz="1600" dirty="0"/>
              <a:t>2016–06–17 03:34:48 UTC, block 1718497</a:t>
            </a:r>
          </a:p>
          <a:p>
            <a:pPr lvl="0"/>
            <a:r>
              <a:rPr lang="en-US" sz="1800" dirty="0"/>
              <a:t>The malicious child DAO aka “The Dark DAO”:</a:t>
            </a:r>
            <a:r>
              <a:rPr lang="en-US" sz="2000" dirty="0"/>
              <a:t> </a:t>
            </a:r>
            <a:r>
              <a:rPr lang="en-US" sz="1600" dirty="0"/>
              <a:t>0x304a554a310c7e546dfe434669c62820b7d83490</a:t>
            </a:r>
          </a:p>
          <a:p>
            <a:pPr lvl="0"/>
            <a:r>
              <a:rPr lang="en-US" sz="1800" dirty="0"/>
              <a:t>Malicious token holders aka “Dark token holders”. These are the accounts that control the malicious DAO:</a:t>
            </a:r>
            <a:r>
              <a:rPr lang="en-US" sz="2000" dirty="0"/>
              <a:t> </a:t>
            </a:r>
            <a:r>
              <a:rPr lang="en-US" sz="1400" dirty="0"/>
              <a:t>0xc0ee9db1a9e07ca63e4ff0d5fb6f86bf68d47b890xf835a0247b0063c04ef22006ebe57c5f11977cc4</a:t>
            </a:r>
          </a:p>
          <a:p>
            <a:pPr lvl="0"/>
            <a:r>
              <a:rPr lang="en-US" sz="1800" dirty="0"/>
              <a:t>Curator of the malicious DAO and creator of the malicious proposal:                       </a:t>
            </a:r>
            <a:r>
              <a:rPr lang="en-US" sz="1600" dirty="0"/>
              <a:t>0xb656b2a9c3b2416437a811e07466ca712f5a5b5a</a:t>
            </a:r>
          </a:p>
          <a:p>
            <a:pPr lvl="0"/>
            <a:r>
              <a:rPr lang="en-US" sz="1800" dirty="0"/>
              <a:t>The malicious proposal from which the attack was launched: #59, aka “lonely, so lonely”, 2016–06–08 05:38:01 UTC, before the recursion call bug went public on 2016–06–10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630</Words>
  <Application>Microsoft Office PowerPoint</Application>
  <PresentationFormat>Custom</PresentationFormat>
  <Paragraphs>138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Andale Mono</vt:lpstr>
      <vt:lpstr>Arial</vt:lpstr>
      <vt:lpstr>Calibri</vt:lpstr>
      <vt:lpstr>DejaVu Sans</vt:lpstr>
      <vt:lpstr>Liberation Sans</vt:lpstr>
      <vt:lpstr>Liberation Serif</vt:lpstr>
      <vt:lpstr>Lohit Devanagari</vt:lpstr>
      <vt:lpstr>Lucida Console</vt:lpstr>
      <vt:lpstr>Noto Sans</vt:lpstr>
      <vt:lpstr>Source Sans Pro Black</vt:lpstr>
      <vt:lpstr>Source Sans Pro Semibold</vt:lpstr>
      <vt:lpstr>StarSymbol</vt:lpstr>
      <vt:lpstr>WenQuanYi Micro Hei</vt:lpstr>
      <vt:lpstr>源ノ角ゴシック Heavy</vt:lpstr>
      <vt:lpstr>Default</vt:lpstr>
      <vt:lpstr>midnightblue</vt:lpstr>
      <vt:lpstr>PowerPoint Presentation</vt:lpstr>
      <vt:lpstr>A quick recap:  What do we need to know?</vt:lpstr>
      <vt:lpstr>SMART CONTRACTS</vt:lpstr>
      <vt:lpstr>DEMO</vt:lpstr>
      <vt:lpstr>THE TECHNIQUE</vt:lpstr>
      <vt:lpstr>THE TECHNIQUE</vt:lpstr>
      <vt:lpstr>THE ACTUAL CODE: splitDAO()</vt:lpstr>
      <vt:lpstr>withdrawRewardFor()</vt:lpstr>
      <vt:lpstr>USEFUL INFORMATION</vt:lpstr>
      <vt:lpstr>SOLUTIONS?</vt:lpstr>
      <vt:lpstr>EFFECTIVELY CALLBACK-FREE OBJECTS</vt:lpstr>
      <vt:lpstr>TRACING THE CALLS</vt:lpstr>
      <vt:lpstr>A NAÏVE APPROACH TO DETECTION</vt:lpstr>
      <vt:lpstr>THE APPROACH APPROACHES</vt:lpstr>
      <vt:lpstr>What to do next time?</vt:lpstr>
      <vt:lpstr>THE TAKEAWAYS + 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Harmon</dc:creator>
  <cp:lastModifiedBy>Harmon, Wesley Duncan</cp:lastModifiedBy>
  <cp:revision>37</cp:revision>
  <dcterms:created xsi:type="dcterms:W3CDTF">2017-11-24T16:50:23Z</dcterms:created>
  <dcterms:modified xsi:type="dcterms:W3CDTF">2017-11-27T10:45:30Z</dcterms:modified>
</cp:coreProperties>
</file>