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uli"/>
      <p:regular r:id="rId24"/>
      <p:bold r:id="rId25"/>
      <p:italic r:id="rId26"/>
      <p:boldItalic r:id="rId27"/>
    </p:embeddedFont>
    <p:embeddedFont>
      <p:font typeface="Proxima Nova"/>
      <p:regular r:id="rId28"/>
      <p:bold r:id="rId29"/>
      <p:italic r:id="rId30"/>
      <p:boldItalic r:id="rId31"/>
    </p:embeddedFon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
      <p:font typeface="Proxima Nova Semibold"/>
      <p:regular r:id="rId44"/>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ProximaNovaSemibold-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font" Target="fonts/Muli-regular.fntdata"/><Relationship Id="rId46" Type="http://schemas.openxmlformats.org/officeDocument/2006/relationships/font" Target="fonts/ProximaNovaSemibold-boldItalic.fntdata"/><Relationship Id="rId23" Type="http://schemas.openxmlformats.org/officeDocument/2006/relationships/slide" Target="slides/slide18.xml"/><Relationship Id="rId45" Type="http://schemas.openxmlformats.org/officeDocument/2006/relationships/font" Target="fonts/ProximaNova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uli-italic.fntdata"/><Relationship Id="rId25" Type="http://schemas.openxmlformats.org/officeDocument/2006/relationships/font" Target="fonts/Muli-bold.fntdata"/><Relationship Id="rId28" Type="http://schemas.openxmlformats.org/officeDocument/2006/relationships/font" Target="fonts/ProximaNova-regular.fntdata"/><Relationship Id="rId27" Type="http://schemas.openxmlformats.org/officeDocument/2006/relationships/font" Target="fonts/Mul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s.dmarcian.com/detail-viewer/wesleyk.me" TargetMode="External"/><Relationship Id="rId3" Type="http://schemas.openxmlformats.org/officeDocument/2006/relationships/hyperlink" Target="https://pastebin.com/U76TGNzH" TargetMode="External"/><Relationship Id="rId4" Type="http://schemas.openxmlformats.org/officeDocument/2006/relationships/hyperlink" Target="https://pastebin.com/gP1T13px" TargetMode="External"/><Relationship Id="rId5" Type="http://schemas.openxmlformats.org/officeDocument/2006/relationships/hyperlink" Target="https://blogs.msdn.microsoft.com/tzink/2018/05/21/a-way-to-sort-of-approximate-dmarc-aggregate-reports-in-office-365/" TargetMode="External"/><Relationship Id="rId6" Type="http://schemas.openxmlformats.org/officeDocument/2006/relationships/hyperlink" Target="https://blogs.msdn.microsoft.com/tzink/2016/09/27/how-we-moved-microsoft-com-to-a-pquarantine-dmarc-record/" TargetMode="External"/><Relationship Id="rId7" Type="http://schemas.openxmlformats.org/officeDocument/2006/relationships/hyperlink" Target="https://blogs.msdn.microsoft.com/tzink/2014/12/03/using-dmarc-in-office-365/"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ome.dotgov.gov/data/"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thenextdotne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ucidchart.com/documents/view/10784609-a0f8-4eab-9d9b-2b8d4a9fed62"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etf.org/rfc/rfc4408" TargetMode="External"/><Relationship Id="rId3" Type="http://schemas.openxmlformats.org/officeDocument/2006/relationships/hyperlink" Target="https://kb.isc.org/article/AA-00356/0/Can-I-have-a-TXT-or-SPF-record-longer-than-255-characters.html" TargetMode="External"/><Relationship Id="rId4" Type="http://schemas.openxmlformats.org/officeDocument/2006/relationships/hyperlink" Target="https://mxtoolbox.com/SuperTool.aspx?action=spf%3awesleyk.me&amp;run=toolpage" TargetMode="External"/><Relationship Id="rId5" Type="http://schemas.openxmlformats.org/officeDocument/2006/relationships/hyperlink" Target="https://mxtoolbox.com/SuperTool.aspx?action=spf%3adiscovery.com&amp;run=toolpage" TargetMode="External"/><Relationship Id="rId6" Type="http://schemas.openxmlformats.org/officeDocument/2006/relationships/hyperlink" Target="https://dmarcian.com/spf-survey/" TargetMode="External"/><Relationship Id="rId7" Type="http://schemas.openxmlformats.org/officeDocument/2006/relationships/hyperlink" Target="http://www.openspf.org/SPF_Record_Syntax"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s.msdn.microsoft.com/tzink/2016/02/19/common-errors-in-spf-records/" TargetMode="External"/><Relationship Id="rId3" Type="http://schemas.openxmlformats.org/officeDocument/2006/relationships/hyperlink" Target="https://tools.ietf.org/html/rfc7208"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nder_ID#Intellectual_property" TargetMode="External"/><Relationship Id="rId3" Type="http://schemas.openxmlformats.org/officeDocument/2006/relationships/hyperlink" Target="http://www.openspf.org/SPF_vs_Sender_ID" TargetMode="External"/><Relationship Id="rId4" Type="http://schemas.openxmlformats.org/officeDocument/2006/relationships/hyperlink" Target="https://support.signupto.com/hc/en-gb/articles/201806438-An-introduction-to-SPF-Sender-ID-and-DKIM" TargetMode="External"/><Relationship Id="rId5" Type="http://schemas.openxmlformats.org/officeDocument/2006/relationships/hyperlink" Target="https://tools.ietf.org/html/rfc4407" TargetMode="External"/><Relationship Id="rId6" Type="http://schemas.openxmlformats.org/officeDocument/2006/relationships/hyperlink" Target="https://en.wikipedia.org/wiki/Sender_ID#Intellectual_property"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returnpath.com/how-to-explain-dkim-in-plain-english-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ostmarkapp.com/blog/how-to-check-your-domain-reputation" TargetMode="External"/><Relationship Id="rId3" Type="http://schemas.openxmlformats.org/officeDocument/2006/relationships/hyperlink" Target="https://www.talosintelligence.com" TargetMode="External"/><Relationship Id="rId4" Type="http://schemas.openxmlformats.org/officeDocument/2006/relationships/hyperlink" Target="http://www.borderware.com/" TargetMode="External"/><Relationship Id="rId5" Type="http://schemas.openxmlformats.org/officeDocument/2006/relationships/hyperlink" Target="https://gmail.com/postmast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e6dbcfa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e6dbcfa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to show beforehand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fc69e2e2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fc69e2e2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DMARC is all about policy enforcement, </a:t>
            </a:r>
            <a:r>
              <a:rPr lang="en"/>
              <a:t>protecting your Brand Identity, and your users</a:t>
            </a:r>
            <a:endParaRPr/>
          </a:p>
          <a:p>
            <a:pPr indent="-298450" lvl="0" marL="457200" rtl="0" algn="l">
              <a:spcBef>
                <a:spcPts val="0"/>
              </a:spcBef>
              <a:spcAft>
                <a:spcPts val="0"/>
              </a:spcAft>
              <a:buSzPts val="1100"/>
              <a:buChar char="●"/>
            </a:pPr>
            <a:r>
              <a:rPr lang="en"/>
              <a:t>Email forwarding - Just a note</a:t>
            </a:r>
            <a:endParaRPr/>
          </a:p>
          <a:p>
            <a:pPr indent="-298450" lvl="1" marL="914400" rtl="0" algn="l">
              <a:spcBef>
                <a:spcPts val="0"/>
              </a:spcBef>
              <a:spcAft>
                <a:spcPts val="0"/>
              </a:spcAft>
              <a:buSzPts val="1100"/>
              <a:buChar char="○"/>
            </a:pPr>
            <a:r>
              <a:rPr lang="en"/>
              <a:t>During forwarding the return path is modified and will invalidate SPF, another technology that Google is a supporter of it ARC (</a:t>
            </a:r>
            <a:r>
              <a:rPr lang="en"/>
              <a:t>Authenticated</a:t>
            </a:r>
            <a:r>
              <a:rPr lang="en"/>
              <a:t> </a:t>
            </a:r>
            <a:r>
              <a:rPr lang="en"/>
              <a:t>Received</a:t>
            </a:r>
            <a:r>
              <a:rPr lang="en"/>
              <a:t> Chain) that can preserve </a:t>
            </a:r>
            <a:r>
              <a:rPr lang="en"/>
              <a:t>authentication</a:t>
            </a:r>
            <a:r>
              <a:rPr lang="en"/>
              <a:t> results at each hop</a:t>
            </a:r>
            <a:endParaRPr/>
          </a:p>
          <a:p>
            <a:pPr indent="-298450" lvl="1" marL="914400" rtl="0" algn="l">
              <a:spcBef>
                <a:spcPts val="0"/>
              </a:spcBef>
              <a:spcAft>
                <a:spcPts val="0"/>
              </a:spcAft>
              <a:buSzPts val="1100"/>
              <a:buChar char="○"/>
            </a:pPr>
            <a:r>
              <a:rPr lang="en"/>
              <a:t>Show dmarcian example of DMARC forwarding breakage - </a:t>
            </a:r>
            <a:r>
              <a:rPr lang="en" u="sng">
                <a:solidFill>
                  <a:schemeClr val="hlink"/>
                </a:solidFill>
                <a:hlinkClick r:id="rId2"/>
              </a:rPr>
              <a:t>https://us.dmarcian.com/detail-viewer/wesleyk.me</a:t>
            </a:r>
            <a:endParaRPr/>
          </a:p>
          <a:p>
            <a:pPr indent="-298450" lvl="0" marL="457200" rtl="0" algn="l">
              <a:spcBef>
                <a:spcPts val="0"/>
              </a:spcBef>
              <a:spcAft>
                <a:spcPts val="0"/>
              </a:spcAft>
              <a:buSzPts val="1100"/>
              <a:buChar char="●"/>
            </a:pPr>
            <a:r>
              <a:rPr lang="en"/>
              <a:t>Something to remember, all your doing is preventing your brand/mail from getting spoofed. You still need to properly train your users.</a:t>
            </a:r>
            <a:endParaRPr/>
          </a:p>
          <a:p>
            <a:pPr indent="-298450" lvl="0" marL="457200" rtl="0" algn="l">
              <a:spcBef>
                <a:spcPts val="0"/>
              </a:spcBef>
              <a:spcAft>
                <a:spcPts val="0"/>
              </a:spcAft>
              <a:buSzPts val="1100"/>
              <a:buChar char="●"/>
            </a:pPr>
            <a:r>
              <a:rPr lang="en"/>
              <a:t>Alignments</a:t>
            </a:r>
            <a:endParaRPr/>
          </a:p>
          <a:p>
            <a:pPr indent="-298450" lvl="1" marL="914400" rtl="0" algn="l">
              <a:spcBef>
                <a:spcPts val="0"/>
              </a:spcBef>
              <a:spcAft>
                <a:spcPts val="0"/>
              </a:spcAft>
              <a:buSzPts val="1100"/>
              <a:buChar char="○"/>
            </a:pPr>
            <a:r>
              <a:rPr lang="en"/>
              <a:t>DMARC is all about alignment of SPF/DKIM and not just that they are there</a:t>
            </a:r>
            <a:endParaRPr/>
          </a:p>
          <a:p>
            <a:pPr indent="-298450" lvl="1" marL="914400" rtl="0" algn="l">
              <a:spcBef>
                <a:spcPts val="0"/>
              </a:spcBef>
              <a:spcAft>
                <a:spcPts val="0"/>
              </a:spcAft>
              <a:buSzPts val="1100"/>
              <a:buChar char="○"/>
            </a:pPr>
            <a:r>
              <a:rPr lang="en"/>
              <a:t>DKIM Pass - </a:t>
            </a:r>
            <a:r>
              <a:rPr lang="en" u="sng">
                <a:solidFill>
                  <a:schemeClr val="hlink"/>
                </a:solidFill>
                <a:hlinkClick r:id="rId3"/>
              </a:rPr>
              <a:t>https://pastebin.com/U76TGNzH</a:t>
            </a:r>
            <a:endParaRPr/>
          </a:p>
          <a:p>
            <a:pPr indent="-298450" lvl="1" marL="914400" rtl="0" algn="l">
              <a:spcBef>
                <a:spcPts val="0"/>
              </a:spcBef>
              <a:spcAft>
                <a:spcPts val="0"/>
              </a:spcAft>
              <a:buSzPts val="1100"/>
              <a:buChar char="○"/>
            </a:pPr>
            <a:r>
              <a:rPr lang="en"/>
              <a:t>DKIM Fail - </a:t>
            </a:r>
            <a:r>
              <a:rPr lang="en" u="sng">
                <a:solidFill>
                  <a:schemeClr val="hlink"/>
                </a:solidFill>
                <a:hlinkClick r:id="rId4"/>
              </a:rPr>
              <a:t>https://pastebin.com/gP1T13px</a:t>
            </a:r>
            <a:endParaRPr/>
          </a:p>
          <a:p>
            <a:pPr indent="-298450" lvl="2" marL="1371600" rtl="0" algn="l">
              <a:spcBef>
                <a:spcPts val="0"/>
              </a:spcBef>
              <a:spcAft>
                <a:spcPts val="0"/>
              </a:spcAft>
              <a:buSzPts val="1100"/>
              <a:buChar char="■"/>
            </a:pPr>
            <a:r>
              <a:rPr lang="en"/>
              <a:t>Note how DKIM passed but it did not align?</a:t>
            </a:r>
            <a:endParaRPr/>
          </a:p>
          <a:p>
            <a:pPr indent="-298450" lvl="1" marL="914400" rtl="0" algn="l">
              <a:spcBef>
                <a:spcPts val="0"/>
              </a:spcBef>
              <a:spcAft>
                <a:spcPts val="0"/>
              </a:spcAft>
              <a:buSzPts val="1100"/>
              <a:buChar char="○"/>
            </a:pPr>
            <a:r>
              <a:rPr lang="en"/>
              <a:t>SPF Alignment</a:t>
            </a:r>
            <a:endParaRPr/>
          </a:p>
          <a:p>
            <a:pPr indent="-298450" lvl="2" marL="1371600" rtl="0" algn="l">
              <a:spcBef>
                <a:spcPts val="0"/>
              </a:spcBef>
              <a:spcAft>
                <a:spcPts val="0"/>
              </a:spcAft>
              <a:buSzPts val="1100"/>
              <a:buChar char="■"/>
            </a:pPr>
            <a:r>
              <a:rPr lang="en"/>
              <a:t>Things to note, SPF does not survive mail forwarding or indirect mail flows such as SDR (Split Domain Routing)</a:t>
            </a:r>
            <a:endParaRPr/>
          </a:p>
          <a:p>
            <a:pPr indent="-298450" lvl="2" marL="1371600" rtl="0" algn="l">
              <a:spcBef>
                <a:spcPts val="0"/>
              </a:spcBef>
              <a:spcAft>
                <a:spcPts val="0"/>
              </a:spcAft>
              <a:buSzPts val="1100"/>
              <a:buChar char="■"/>
            </a:pPr>
            <a:r>
              <a:rPr lang="en"/>
              <a:t>Aligning the return path domain/ips to your SPF record</a:t>
            </a:r>
            <a:endParaRPr/>
          </a:p>
          <a:p>
            <a:pPr indent="-298450" lvl="1" marL="914400" rtl="0" algn="l">
              <a:spcBef>
                <a:spcPts val="0"/>
              </a:spcBef>
              <a:spcAft>
                <a:spcPts val="0"/>
              </a:spcAft>
              <a:buSzPts val="1100"/>
              <a:buChar char="○"/>
            </a:pPr>
            <a:r>
              <a:rPr lang="en"/>
              <a:t>DKIM alignment</a:t>
            </a:r>
            <a:endParaRPr/>
          </a:p>
          <a:p>
            <a:pPr indent="-298450" lvl="2" marL="1371600" rtl="0" algn="l">
              <a:spcBef>
                <a:spcPts val="0"/>
              </a:spcBef>
              <a:spcAft>
                <a:spcPts val="0"/>
              </a:spcAft>
              <a:buSzPts val="1100"/>
              <a:buChar char="■"/>
            </a:pPr>
            <a:r>
              <a:rPr lang="en"/>
              <a:t>Relaxed - Mail signed as marketing.example.com will still validate for example.com, signing domain and domain mismatch</a:t>
            </a:r>
            <a:endParaRPr/>
          </a:p>
          <a:p>
            <a:pPr indent="-298450" lvl="2" marL="1371600" rtl="0" algn="l">
              <a:spcBef>
                <a:spcPts val="0"/>
              </a:spcBef>
              <a:spcAft>
                <a:spcPts val="0"/>
              </a:spcAft>
              <a:buSzPts val="1100"/>
              <a:buChar char="■"/>
            </a:pPr>
            <a:r>
              <a:rPr lang="en"/>
              <a:t>Strict - </a:t>
            </a:r>
            <a:r>
              <a:rPr lang="en"/>
              <a:t>Digitally </a:t>
            </a:r>
            <a:r>
              <a:rPr lang="en"/>
              <a:t>signed with DKIM on the sending domain, signing domain and header from domain match</a:t>
            </a:r>
            <a:endParaRPr/>
          </a:p>
          <a:p>
            <a:pPr indent="-298450" lvl="0" marL="457200" rtl="0" algn="l">
              <a:spcBef>
                <a:spcPts val="0"/>
              </a:spcBef>
              <a:spcAft>
                <a:spcPts val="0"/>
              </a:spcAft>
              <a:buSzPts val="1100"/>
              <a:buChar char="●"/>
            </a:pPr>
            <a:r>
              <a:rPr lang="en"/>
              <a:t>Reporting</a:t>
            </a:r>
            <a:endParaRPr/>
          </a:p>
          <a:p>
            <a:pPr indent="-298450" lvl="1" marL="914400" rtl="0" algn="l">
              <a:spcBef>
                <a:spcPts val="0"/>
              </a:spcBef>
              <a:spcAft>
                <a:spcPts val="0"/>
              </a:spcAft>
              <a:buSzPts val="1100"/>
              <a:buChar char="○"/>
            </a:pPr>
            <a:r>
              <a:rPr lang="en"/>
              <a:t>NOTE: O365 does not publish DMARC reports and there are no plans to - </a:t>
            </a:r>
            <a:r>
              <a:rPr lang="en" u="sng">
                <a:solidFill>
                  <a:schemeClr val="hlink"/>
                </a:solidFill>
                <a:hlinkClick r:id="rId5"/>
              </a:rPr>
              <a:t>https://blogs.msdn.microsoft.com/tzink/2018/05/21/a-way-to-sort-of-approximate-dmarc-aggregate-reports-in-office-365/</a:t>
            </a:r>
            <a:endParaRPr/>
          </a:p>
          <a:p>
            <a:pPr indent="-298450" lvl="1" marL="914400" rtl="0" algn="l">
              <a:spcBef>
                <a:spcPts val="0"/>
              </a:spcBef>
              <a:spcAft>
                <a:spcPts val="0"/>
              </a:spcAft>
              <a:buSzPts val="1100"/>
              <a:buChar char="○"/>
            </a:pPr>
            <a:r>
              <a:rPr lang="en"/>
              <a:t>Aggregate - Just take my word on this, pay for an actual aggregation service like Dmarcian instead of digging through the reports yourself. It’s a bunch of varying XML reports, that are NOT human readable</a:t>
            </a:r>
            <a:endParaRPr/>
          </a:p>
          <a:p>
            <a:pPr indent="-298450" lvl="1" marL="914400" rtl="0" algn="l">
              <a:spcBef>
                <a:spcPts val="0"/>
              </a:spcBef>
              <a:spcAft>
                <a:spcPts val="0"/>
              </a:spcAft>
              <a:buSzPts val="1100"/>
              <a:buChar char="○"/>
            </a:pPr>
            <a:r>
              <a:rPr lang="en"/>
              <a:t>Forensic - </a:t>
            </a:r>
            <a:r>
              <a:rPr lang="en"/>
              <a:t>Individual copies of redacted emails with header information</a:t>
            </a:r>
            <a:endParaRPr/>
          </a:p>
          <a:p>
            <a:pPr indent="-298450" lvl="2" marL="1371600" rtl="0" algn="l">
              <a:spcBef>
                <a:spcPts val="0"/>
              </a:spcBef>
              <a:spcAft>
                <a:spcPts val="0"/>
              </a:spcAft>
              <a:buSzPts val="1100"/>
              <a:buChar char="■"/>
            </a:pPr>
            <a:r>
              <a:rPr lang="en"/>
              <a:t>Note: Google does not believe in RUF reports for security reasons</a:t>
            </a:r>
            <a:endParaRPr/>
          </a:p>
          <a:p>
            <a:pPr indent="-298450" lvl="3" marL="1828800" rtl="0" algn="l">
              <a:spcBef>
                <a:spcPts val="0"/>
              </a:spcBef>
              <a:spcAft>
                <a:spcPts val="0"/>
              </a:spcAft>
              <a:buSzPts val="1100"/>
              <a:buChar char="●"/>
            </a:pPr>
            <a:r>
              <a:rPr lang="en"/>
              <a:t>Privacy Concerns</a:t>
            </a:r>
            <a:endParaRPr/>
          </a:p>
          <a:p>
            <a:pPr indent="-298450" lvl="3" marL="1828800" rtl="0" algn="l">
              <a:spcBef>
                <a:spcPts val="0"/>
              </a:spcBef>
              <a:spcAft>
                <a:spcPts val="0"/>
              </a:spcAft>
              <a:buSzPts val="1100"/>
              <a:buChar char="●"/>
            </a:pPr>
            <a:r>
              <a:rPr lang="en"/>
              <a:t>Potentially high in volume</a:t>
            </a:r>
            <a:endParaRPr/>
          </a:p>
          <a:p>
            <a:pPr indent="-298450" lvl="3" marL="1828800" rtl="0" algn="l">
              <a:spcBef>
                <a:spcPts val="0"/>
              </a:spcBef>
              <a:spcAft>
                <a:spcPts val="0"/>
              </a:spcAft>
              <a:buSzPts val="1100"/>
              <a:buChar char="●"/>
            </a:pPr>
            <a:r>
              <a:rPr lang="en"/>
              <a:t>Not required to successfully deploy DMARC</a:t>
            </a:r>
            <a:endParaRPr/>
          </a:p>
          <a:p>
            <a:pPr indent="-298450" lvl="0" marL="457200" rtl="0" algn="l">
              <a:spcBef>
                <a:spcPts val="0"/>
              </a:spcBef>
              <a:spcAft>
                <a:spcPts val="0"/>
              </a:spcAft>
              <a:buSzPts val="1100"/>
              <a:buChar char="●"/>
            </a:pPr>
            <a:r>
              <a:rPr lang="en"/>
              <a:t>Policies - Policies are you asking the provider how to handle the mail, they can always do another action (O365)</a:t>
            </a:r>
            <a:endParaRPr/>
          </a:p>
          <a:p>
            <a:pPr indent="-298450" lvl="1" marL="914400" rtl="0" algn="l">
              <a:spcBef>
                <a:spcPts val="0"/>
              </a:spcBef>
              <a:spcAft>
                <a:spcPts val="0"/>
              </a:spcAft>
              <a:buSzPts val="1100"/>
              <a:buChar char="○"/>
            </a:pPr>
            <a:r>
              <a:rPr lang="en"/>
              <a:t>None - Used for data gathering, can also be used to tell if your mail would have passed DMARC</a:t>
            </a:r>
            <a:endParaRPr/>
          </a:p>
          <a:p>
            <a:pPr indent="-298450" lvl="1" marL="914400" rtl="0" algn="l">
              <a:spcBef>
                <a:spcPts val="0"/>
              </a:spcBef>
              <a:spcAft>
                <a:spcPts val="0"/>
              </a:spcAft>
              <a:buSzPts val="1100"/>
              <a:buChar char="○"/>
            </a:pPr>
            <a:r>
              <a:rPr lang="en"/>
              <a:t>Quarantine - Ask the mail provider to quarantine your mail for further analysis or send it to junk</a:t>
            </a:r>
            <a:endParaRPr/>
          </a:p>
          <a:p>
            <a:pPr indent="-298450" lvl="2" marL="1371600" rtl="0" algn="l">
              <a:spcBef>
                <a:spcPts val="0"/>
              </a:spcBef>
              <a:spcAft>
                <a:spcPts val="0"/>
              </a:spcAft>
              <a:buSzPts val="1100"/>
              <a:buChar char="■"/>
            </a:pPr>
            <a:r>
              <a:rPr lang="en"/>
              <a:t>You can do this in percentages with a specific tag, so it’s not a all or none event</a:t>
            </a:r>
            <a:endParaRPr/>
          </a:p>
          <a:p>
            <a:pPr indent="-298450" lvl="1" marL="914400" rtl="0" algn="l">
              <a:spcBef>
                <a:spcPts val="0"/>
              </a:spcBef>
              <a:spcAft>
                <a:spcPts val="0"/>
              </a:spcAft>
              <a:buSzPts val="1100"/>
              <a:buChar char="○"/>
            </a:pPr>
            <a:r>
              <a:rPr lang="en"/>
              <a:t>Reject - Straight up reject any non compliant mail</a:t>
            </a:r>
            <a:endParaRPr/>
          </a:p>
          <a:p>
            <a:pPr indent="-298450" lvl="0" marL="457200" rtl="0" algn="l">
              <a:spcBef>
                <a:spcPts val="0"/>
              </a:spcBef>
              <a:spcAft>
                <a:spcPts val="0"/>
              </a:spcAft>
              <a:buSzPts val="1100"/>
              <a:buChar char="●"/>
            </a:pPr>
            <a:r>
              <a:rPr lang="en"/>
              <a:t>Use cases</a:t>
            </a:r>
            <a:endParaRPr/>
          </a:p>
          <a:p>
            <a:pPr indent="-298450" lvl="1" marL="914400" rtl="0" algn="l">
              <a:spcBef>
                <a:spcPts val="0"/>
              </a:spcBef>
              <a:spcAft>
                <a:spcPts val="0"/>
              </a:spcAft>
              <a:buSzPts val="1100"/>
              <a:buChar char="○"/>
            </a:pPr>
            <a:r>
              <a:rPr lang="en"/>
              <a:t>Phishing Protection</a:t>
            </a:r>
            <a:endParaRPr/>
          </a:p>
          <a:p>
            <a:pPr indent="-298450" lvl="2" marL="1371600" rtl="0" algn="l">
              <a:spcBef>
                <a:spcPts val="0"/>
              </a:spcBef>
              <a:spcAft>
                <a:spcPts val="0"/>
              </a:spcAft>
              <a:buSzPts val="1100"/>
              <a:buChar char="■"/>
            </a:pPr>
            <a:r>
              <a:rPr lang="en"/>
              <a:t>Marking all legitimate and out right rejecting non legitimate mail </a:t>
            </a:r>
            <a:endParaRPr/>
          </a:p>
          <a:p>
            <a:pPr indent="-298450" lvl="1" marL="914400" rtl="0" algn="l">
              <a:spcBef>
                <a:spcPts val="0"/>
              </a:spcBef>
              <a:spcAft>
                <a:spcPts val="0"/>
              </a:spcAft>
              <a:buSzPts val="1100"/>
              <a:buChar char="○"/>
            </a:pPr>
            <a:r>
              <a:rPr lang="en"/>
              <a:t>Simplifying Email Delivery</a:t>
            </a:r>
            <a:endParaRPr/>
          </a:p>
          <a:p>
            <a:pPr indent="-298450" lvl="2" marL="1371600" rtl="0" algn="l">
              <a:spcBef>
                <a:spcPts val="0"/>
              </a:spcBef>
              <a:spcAft>
                <a:spcPts val="0"/>
              </a:spcAft>
              <a:buSzPts val="1100"/>
              <a:buChar char="■"/>
            </a:pPr>
            <a:r>
              <a:rPr lang="en"/>
              <a:t>If mail is DMARC compliant, then it’s safer to bypass spam scanning on messages especially from trusted senders</a:t>
            </a:r>
            <a:endParaRPr/>
          </a:p>
          <a:p>
            <a:pPr indent="-298450" lvl="2" marL="1371600" rtl="0" algn="l">
              <a:spcBef>
                <a:spcPts val="0"/>
              </a:spcBef>
              <a:spcAft>
                <a:spcPts val="0"/>
              </a:spcAft>
              <a:buSzPts val="1100"/>
              <a:buChar char="■"/>
            </a:pPr>
            <a:r>
              <a:rPr lang="en"/>
              <a:t>SPAM filters are just a super complicated set of rules to see if your mail is legit, and all mail is legit on the internet right?</a:t>
            </a:r>
            <a:endParaRPr/>
          </a:p>
          <a:p>
            <a:pPr indent="-298450" lvl="1" marL="914400" rtl="0" algn="l">
              <a:spcBef>
                <a:spcPts val="0"/>
              </a:spcBef>
              <a:spcAft>
                <a:spcPts val="0"/>
              </a:spcAft>
              <a:buSzPts val="1100"/>
              <a:buChar char="○"/>
            </a:pPr>
            <a:r>
              <a:rPr lang="en"/>
              <a:t>Domain Reputation</a:t>
            </a:r>
            <a:endParaRPr/>
          </a:p>
          <a:p>
            <a:pPr indent="-298450" lvl="2" marL="1371600" rtl="0" algn="l">
              <a:spcBef>
                <a:spcPts val="0"/>
              </a:spcBef>
              <a:spcAft>
                <a:spcPts val="0"/>
              </a:spcAft>
              <a:buSzPts val="1100"/>
              <a:buChar char="■"/>
            </a:pPr>
            <a:r>
              <a:rPr lang="en"/>
              <a:t>Less dependant than IPs - Example O365 uses the same IPs for everyone, same thing with Symantec, Mimecast, Rackspace, Sendgrid, Mailchimp, etc.</a:t>
            </a:r>
            <a:endParaRPr/>
          </a:p>
          <a:p>
            <a:pPr indent="-298450" lvl="2" marL="1371600" rtl="0" algn="l">
              <a:spcBef>
                <a:spcPts val="0"/>
              </a:spcBef>
              <a:spcAft>
                <a:spcPts val="0"/>
              </a:spcAft>
              <a:buSzPts val="1100"/>
              <a:buChar char="■"/>
            </a:pPr>
            <a:r>
              <a:rPr lang="en"/>
              <a:t>Why wouldn’t a domain reputation be better than shared IP addresses?</a:t>
            </a:r>
            <a:endParaRPr/>
          </a:p>
          <a:p>
            <a:pPr indent="-298450" lvl="0" marL="457200" rtl="0" algn="l">
              <a:spcBef>
                <a:spcPts val="0"/>
              </a:spcBef>
              <a:spcAft>
                <a:spcPts val="0"/>
              </a:spcAft>
              <a:buSzPts val="1100"/>
              <a:buChar char="●"/>
            </a:pPr>
            <a:r>
              <a:rPr lang="en"/>
              <a:t>DMARC on the 2016 Election</a:t>
            </a:r>
            <a:endParaRPr/>
          </a:p>
          <a:p>
            <a:pPr indent="-298450" lvl="1" marL="914400" rtl="0" algn="l">
              <a:spcBef>
                <a:spcPts val="0"/>
              </a:spcBef>
              <a:spcAft>
                <a:spcPts val="0"/>
              </a:spcAft>
              <a:buSzPts val="1100"/>
              <a:buChar char="○"/>
            </a:pPr>
            <a:r>
              <a:rPr lang="en"/>
              <a:t>donaldjtrump.com is 100% vulnerable to spoofing even to this day</a:t>
            </a:r>
            <a:endParaRPr/>
          </a:p>
          <a:p>
            <a:pPr indent="-298450" lvl="1" marL="914400" rtl="0" algn="l">
              <a:spcBef>
                <a:spcPts val="0"/>
              </a:spcBef>
              <a:spcAft>
                <a:spcPts val="0"/>
              </a:spcAft>
              <a:buSzPts val="1100"/>
              <a:buChar char="○"/>
            </a:pPr>
            <a:r>
              <a:rPr lang="en"/>
              <a:t>Hillaryclinton.com has a quarantine policy in place</a:t>
            </a:r>
            <a:endParaRPr/>
          </a:p>
          <a:p>
            <a:pPr indent="-298450" lvl="0" marL="457200" rtl="0" algn="l">
              <a:spcBef>
                <a:spcPts val="0"/>
              </a:spcBef>
              <a:spcAft>
                <a:spcPts val="0"/>
              </a:spcAft>
              <a:buSzPts val="1100"/>
              <a:buChar char="●"/>
            </a:pPr>
            <a:r>
              <a:rPr lang="en"/>
              <a:t>Fun stuff</a:t>
            </a:r>
            <a:endParaRPr/>
          </a:p>
          <a:p>
            <a:pPr indent="-298450" lvl="1" marL="914400" rtl="0" algn="l">
              <a:spcBef>
                <a:spcPts val="0"/>
              </a:spcBef>
              <a:spcAft>
                <a:spcPts val="0"/>
              </a:spcAft>
              <a:buSzPts val="1100"/>
              <a:buChar char="○"/>
            </a:pPr>
            <a:r>
              <a:rPr lang="en"/>
              <a:t>How Microsoft.com went to DMARC quarantine - </a:t>
            </a:r>
            <a:r>
              <a:rPr lang="en" u="sng">
                <a:solidFill>
                  <a:schemeClr val="hlink"/>
                </a:solidFill>
                <a:hlinkClick r:id="rId6"/>
              </a:rPr>
              <a:t>https://blogs.msdn.microsoft.com/tzink/2016/09/27/how-we-moved-microsoft-com-to-a-pquarantine-dmarc-record/</a:t>
            </a:r>
            <a:endParaRPr/>
          </a:p>
          <a:p>
            <a:pPr indent="-298450" lvl="1" marL="914400" rtl="0" algn="l">
              <a:spcBef>
                <a:spcPts val="0"/>
              </a:spcBef>
              <a:spcAft>
                <a:spcPts val="0"/>
              </a:spcAft>
              <a:buSzPts val="1100"/>
              <a:buChar char="○"/>
            </a:pPr>
            <a:r>
              <a:rPr lang="en"/>
              <a:t>EOP and DMARC: </a:t>
            </a:r>
            <a:r>
              <a:rPr lang="en" u="sng">
                <a:solidFill>
                  <a:schemeClr val="hlink"/>
                </a:solidFill>
                <a:hlinkClick r:id="rId7"/>
              </a:rPr>
              <a:t>https://blogs.msdn.microsoft.com/tzink/2014/12/03/using-dmarc-in-office-365/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279b4398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279b439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DMARC adoption is seeing a sharp uptick in the Financial Services, </a:t>
            </a:r>
            <a:r>
              <a:rPr lang="en"/>
              <a:t>Government</a:t>
            </a:r>
            <a:r>
              <a:rPr lang="en"/>
              <a:t>, Education, and E-commerce areas - Dmarcian</a:t>
            </a:r>
            <a:endParaRPr/>
          </a:p>
          <a:p>
            <a:pPr indent="-298450" lvl="0" marL="457200" rtl="0" algn="l">
              <a:spcBef>
                <a:spcPts val="0"/>
              </a:spcBef>
              <a:spcAft>
                <a:spcPts val="0"/>
              </a:spcAft>
              <a:buSzPts val="1100"/>
              <a:buChar char="●"/>
            </a:pPr>
            <a:r>
              <a:rPr lang="en"/>
              <a:t>I’m not showing who is in </a:t>
            </a:r>
            <a:r>
              <a:rPr lang="en"/>
              <a:t>quarantine mode, as it’s a ramp up process except when your at 100%. Then you’re waiting to flip the switch.</a:t>
            </a:r>
            <a:endParaRPr/>
          </a:p>
          <a:p>
            <a:pPr indent="-298450" lvl="0" marL="457200" rtl="0" algn="l">
              <a:spcBef>
                <a:spcPts val="0"/>
              </a:spcBef>
              <a:spcAft>
                <a:spcPts val="0"/>
              </a:spcAft>
              <a:buSzPts val="1100"/>
              <a:buChar char="●"/>
            </a:pPr>
            <a:r>
              <a:rPr lang="en"/>
              <a:t>Providers who made improvements since last time</a:t>
            </a:r>
            <a:endParaRPr/>
          </a:p>
          <a:p>
            <a:pPr indent="-298450" lvl="1" marL="914400" rtl="0" algn="l">
              <a:spcBef>
                <a:spcPts val="0"/>
              </a:spcBef>
              <a:spcAft>
                <a:spcPts val="0"/>
              </a:spcAft>
              <a:buSzPts val="1100"/>
              <a:buChar char="○"/>
            </a:pPr>
            <a:r>
              <a:rPr lang="en"/>
              <a:t>Apple.com</a:t>
            </a:r>
            <a:endParaRPr/>
          </a:p>
          <a:p>
            <a:pPr indent="-298450" lvl="1" marL="914400" rtl="0" algn="l">
              <a:spcBef>
                <a:spcPts val="0"/>
              </a:spcBef>
              <a:spcAft>
                <a:spcPts val="0"/>
              </a:spcAft>
              <a:buSzPts val="1100"/>
              <a:buChar char="○"/>
            </a:pPr>
            <a:r>
              <a:rPr lang="en"/>
              <a:t>Several domains have changed their percentage but the policy is still to none as of 01/27/19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279b4398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279b4398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of major ESPs and their DMARC policies, at work with some of our web hosting customers. They like to blame us when they spoof a major ESP and their mail doesn’t get through. So we then have to explain to them they don’t own their gmail/aol address, but rather they are using a service they don’t control.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BOD 18-01 - This didn’t go so well, and I’ll let you figure out why</a:t>
            </a:r>
            <a:endParaRPr/>
          </a:p>
          <a:p>
            <a:pPr indent="-298450" lvl="1" marL="914400" rtl="0" algn="l">
              <a:spcBef>
                <a:spcPts val="0"/>
              </a:spcBef>
              <a:spcAft>
                <a:spcPts val="0"/>
              </a:spcAft>
              <a:buSzPts val="1100"/>
              <a:buChar char="○"/>
            </a:pPr>
            <a:r>
              <a:rPr lang="en"/>
              <a:t>Securing our </a:t>
            </a:r>
            <a:r>
              <a:rPr lang="en"/>
              <a:t>governments</a:t>
            </a:r>
            <a:r>
              <a:rPr lang="en"/>
              <a:t> internet facing </a:t>
            </a:r>
            <a:r>
              <a:rPr lang="en"/>
              <a:t>infrastructure</a:t>
            </a:r>
            <a:endParaRPr/>
          </a:p>
          <a:p>
            <a:pPr indent="-298450" lvl="2" marL="1371600" rtl="0" algn="l">
              <a:spcBef>
                <a:spcPts val="0"/>
              </a:spcBef>
              <a:spcAft>
                <a:spcPts val="0"/>
              </a:spcAft>
              <a:buSzPts val="1100"/>
              <a:buChar char="■"/>
            </a:pPr>
            <a:r>
              <a:rPr lang="en"/>
              <a:t>Forcing HTTPS/HSTS connections</a:t>
            </a:r>
            <a:endParaRPr/>
          </a:p>
          <a:p>
            <a:pPr indent="-298450" lvl="2" marL="1371600" rtl="0" algn="l">
              <a:spcBef>
                <a:spcPts val="0"/>
              </a:spcBef>
              <a:spcAft>
                <a:spcPts val="0"/>
              </a:spcAft>
              <a:buSzPts val="1100"/>
              <a:buChar char="■"/>
            </a:pPr>
            <a:r>
              <a:rPr lang="en"/>
              <a:t>Mail servers must offer STARTTLS</a:t>
            </a:r>
            <a:endParaRPr/>
          </a:p>
          <a:p>
            <a:pPr indent="-298450" lvl="2" marL="1371600" rtl="0" algn="l">
              <a:spcBef>
                <a:spcPts val="0"/>
              </a:spcBef>
              <a:spcAft>
                <a:spcPts val="0"/>
              </a:spcAft>
              <a:buSzPts val="1100"/>
              <a:buChar char="■"/>
            </a:pPr>
            <a:r>
              <a:rPr lang="en"/>
              <a:t>SPF and DMARC must be implemented for second level domains (example.com is a second level domain)</a:t>
            </a:r>
            <a:endParaRPr/>
          </a:p>
          <a:p>
            <a:pPr indent="-298450" lvl="2" marL="1371600" rtl="0" algn="l">
              <a:spcBef>
                <a:spcPts val="0"/>
              </a:spcBef>
              <a:spcAft>
                <a:spcPts val="0"/>
              </a:spcAft>
              <a:buSzPts val="1100"/>
              <a:buChar char="■"/>
            </a:pPr>
            <a:r>
              <a:rPr lang="en"/>
              <a:t>Disable legacy encryption protocols</a:t>
            </a:r>
            <a:endParaRPr/>
          </a:p>
          <a:p>
            <a:pPr indent="-298450" lvl="3" marL="1828800" rtl="0" algn="l">
              <a:spcBef>
                <a:spcPts val="0"/>
              </a:spcBef>
              <a:spcAft>
                <a:spcPts val="0"/>
              </a:spcAft>
              <a:buSzPts val="1100"/>
              <a:buChar char="●"/>
            </a:pPr>
            <a:r>
              <a:rPr lang="en"/>
              <a:t>Secure Sockets Layer (SSL)v2 and SSLv3 are disabled on mail servers</a:t>
            </a:r>
            <a:endParaRPr/>
          </a:p>
          <a:p>
            <a:pPr indent="-298450" lvl="3" marL="1828800" rtl="0" algn="l">
              <a:spcBef>
                <a:spcPts val="0"/>
              </a:spcBef>
              <a:spcAft>
                <a:spcPts val="0"/>
              </a:spcAft>
              <a:buSzPts val="1100"/>
              <a:buChar char="●"/>
            </a:pPr>
            <a:r>
              <a:rPr lang="en"/>
              <a:t>3DES and RC4 ciphers are disabled on mail server</a:t>
            </a:r>
            <a:endParaRPr/>
          </a:p>
          <a:p>
            <a:pPr indent="-298450" lvl="1" marL="914400" rtl="0" algn="l">
              <a:spcBef>
                <a:spcPts val="0"/>
              </a:spcBef>
              <a:spcAft>
                <a:spcPts val="0"/>
              </a:spcAft>
              <a:buSzPts val="1100"/>
              <a:buChar char="○"/>
            </a:pPr>
            <a:r>
              <a:rPr lang="en"/>
              <a:t>October 16th, 2018</a:t>
            </a:r>
            <a:endParaRPr/>
          </a:p>
          <a:p>
            <a:pPr indent="-298450" lvl="2" marL="1371600" rtl="0" algn="l">
              <a:spcBef>
                <a:spcPts val="0"/>
              </a:spcBef>
              <a:spcAft>
                <a:spcPts val="0"/>
              </a:spcAft>
              <a:buSzPts val="1100"/>
              <a:buChar char="■"/>
            </a:pPr>
            <a:r>
              <a:rPr lang="en"/>
              <a:t>This is the final compliance date and all government domains MUST be compliant</a:t>
            </a:r>
            <a:endParaRPr/>
          </a:p>
          <a:p>
            <a:pPr indent="-298450" lvl="3" marL="1828800" rtl="0" algn="l">
              <a:spcBef>
                <a:spcPts val="0"/>
              </a:spcBef>
              <a:spcAft>
                <a:spcPts val="0"/>
              </a:spcAft>
              <a:buSzPts val="1100"/>
              <a:buChar char="●"/>
            </a:pPr>
            <a:r>
              <a:rPr lang="en"/>
              <a:t>Now we know some are not compliant, I’m not sure what happened(s) to them</a:t>
            </a:r>
            <a:endParaRPr/>
          </a:p>
          <a:p>
            <a:pPr indent="-298450" lvl="3" marL="1828800" rtl="0" algn="l">
              <a:spcBef>
                <a:spcPts val="0"/>
              </a:spcBef>
              <a:spcAft>
                <a:spcPts val="0"/>
              </a:spcAft>
              <a:buSzPts val="1100"/>
              <a:buChar char="●"/>
            </a:pPr>
            <a:r>
              <a:rPr lang="en"/>
              <a:t>Something to note, form my research domains with no MX records have no DMARC. Which means they are still spoofable</a:t>
            </a:r>
            <a:endParaRPr/>
          </a:p>
          <a:p>
            <a:pPr indent="-298450" lvl="1" marL="914400" rtl="0" algn="l">
              <a:spcBef>
                <a:spcPts val="0"/>
              </a:spcBef>
              <a:spcAft>
                <a:spcPts val="0"/>
              </a:spcAft>
              <a:buSzPts val="1100"/>
              <a:buChar char="○"/>
            </a:pPr>
            <a:r>
              <a:rPr lang="en"/>
              <a:t>All government domains located here - </a:t>
            </a:r>
            <a:r>
              <a:rPr lang="en" u="sng">
                <a:solidFill>
                  <a:schemeClr val="hlink"/>
                </a:solidFill>
                <a:hlinkClick r:id="rId2"/>
              </a:rPr>
              <a:t>https://home.dotgov.gov/data/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 goverment DMARC rollout - https://www.securityweek.com/dmarc-fully-implemented-half-us-government-agencies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6dbcfa7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e6dbcfa7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special thanks to </a:t>
            </a:r>
            <a:r>
              <a:rPr lang="en" u="sng">
                <a:solidFill>
                  <a:schemeClr val="hlink"/>
                </a:solidFill>
                <a:hlinkClick r:id="rId2"/>
              </a:rPr>
              <a:t>Kevin Blumenfeld</a:t>
            </a:r>
            <a:r>
              <a:rPr lang="en"/>
              <a:t> for the breakdown research</a:t>
            </a:r>
            <a:endParaRPr/>
          </a:p>
          <a:p>
            <a:pPr indent="-298450" lvl="0" marL="457200" rtl="0" algn="l">
              <a:spcBef>
                <a:spcPts val="0"/>
              </a:spcBef>
              <a:spcAft>
                <a:spcPts val="0"/>
              </a:spcAft>
              <a:buSzPts val="1100"/>
              <a:buChar char="●"/>
            </a:pPr>
            <a:r>
              <a:rPr lang="en"/>
              <a:t>The return path is our SPF path, showing where the message originally came from</a:t>
            </a:r>
            <a:endParaRPr/>
          </a:p>
          <a:p>
            <a:pPr indent="-298450" lvl="0" marL="457200" rtl="0" algn="l">
              <a:spcBef>
                <a:spcPts val="0"/>
              </a:spcBef>
              <a:spcAft>
                <a:spcPts val="0"/>
              </a:spcAft>
              <a:buSzPts val="1100"/>
              <a:buChar char="●"/>
            </a:pPr>
            <a:r>
              <a:rPr lang="en"/>
              <a:t>Authentication</a:t>
            </a:r>
            <a:r>
              <a:rPr lang="en"/>
              <a:t> Headers</a:t>
            </a:r>
            <a:endParaRPr/>
          </a:p>
          <a:p>
            <a:pPr indent="-298450" lvl="1" marL="914400" rtl="0" algn="l">
              <a:spcBef>
                <a:spcPts val="0"/>
              </a:spcBef>
              <a:spcAft>
                <a:spcPts val="0"/>
              </a:spcAft>
              <a:buSzPts val="1100"/>
              <a:buChar char="○"/>
            </a:pPr>
            <a:r>
              <a:rPr lang="en"/>
              <a:t>These headers are what is enabling DMARC to pass and shows how it was signed and aligned</a:t>
            </a:r>
            <a:endParaRPr/>
          </a:p>
          <a:p>
            <a:pPr indent="-298450" lvl="0" marL="457200" rtl="0" algn="l">
              <a:spcBef>
                <a:spcPts val="0"/>
              </a:spcBef>
              <a:spcAft>
                <a:spcPts val="0"/>
              </a:spcAft>
              <a:buSzPts val="1100"/>
              <a:buChar char="●"/>
            </a:pPr>
            <a:r>
              <a:rPr lang="en"/>
              <a:t>DMARC is checking our FROM path, </a:t>
            </a:r>
            <a:r>
              <a:rPr lang="en"/>
              <a:t>specifically</a:t>
            </a:r>
            <a:r>
              <a:rPr lang="en"/>
              <a:t> the RFC5322.From header</a:t>
            </a:r>
            <a:endParaRPr/>
          </a:p>
          <a:p>
            <a:pPr indent="-298450" lvl="0" marL="457200" rtl="0" algn="l">
              <a:spcBef>
                <a:spcPts val="0"/>
              </a:spcBef>
              <a:spcAft>
                <a:spcPts val="0"/>
              </a:spcAft>
              <a:buSzPts val="1100"/>
              <a:buChar char="●"/>
            </a:pPr>
            <a:r>
              <a:rPr lang="en"/>
              <a:t>Comparing this to a postal letter</a:t>
            </a:r>
            <a:endParaRPr/>
          </a:p>
          <a:p>
            <a:pPr indent="-298450" lvl="1" marL="914400" rtl="0" algn="l">
              <a:spcBef>
                <a:spcPts val="0"/>
              </a:spcBef>
              <a:spcAft>
                <a:spcPts val="0"/>
              </a:spcAft>
              <a:buSzPts val="1100"/>
              <a:buChar char="○"/>
            </a:pPr>
            <a:r>
              <a:rPr lang="en"/>
              <a:t>Sender on envelope - RFC5321.MailFrom</a:t>
            </a:r>
            <a:endParaRPr/>
          </a:p>
          <a:p>
            <a:pPr indent="-298450" lvl="1" marL="914400" rtl="0" algn="l">
              <a:spcBef>
                <a:spcPts val="0"/>
              </a:spcBef>
              <a:spcAft>
                <a:spcPts val="0"/>
              </a:spcAft>
              <a:buSzPts val="1100"/>
              <a:buChar char="○"/>
            </a:pPr>
            <a:r>
              <a:rPr lang="en"/>
              <a:t>Addressee on envelope - RFC5321.RcptTo</a:t>
            </a:r>
            <a:endParaRPr/>
          </a:p>
          <a:p>
            <a:pPr indent="-298450" lvl="1" marL="914400" rtl="0" algn="l">
              <a:spcBef>
                <a:spcPts val="0"/>
              </a:spcBef>
              <a:spcAft>
                <a:spcPts val="0"/>
              </a:spcAft>
              <a:buSzPts val="1100"/>
              <a:buChar char="○"/>
            </a:pPr>
            <a:r>
              <a:rPr lang="en"/>
              <a:t>Date on letter - RFC5322.Date</a:t>
            </a:r>
            <a:endParaRPr/>
          </a:p>
          <a:p>
            <a:pPr indent="-298450" lvl="1" marL="914400" rtl="0" algn="l">
              <a:spcBef>
                <a:spcPts val="0"/>
              </a:spcBef>
              <a:spcAft>
                <a:spcPts val="0"/>
              </a:spcAft>
              <a:buSzPts val="1100"/>
              <a:buChar char="○"/>
            </a:pPr>
            <a:r>
              <a:rPr lang="en"/>
              <a:t>Author on letter - RFC5322.From</a:t>
            </a:r>
            <a:endParaRPr/>
          </a:p>
          <a:p>
            <a:pPr indent="-298450" lvl="1" marL="914400" rtl="0" algn="l">
              <a:spcBef>
                <a:spcPts val="0"/>
              </a:spcBef>
              <a:spcAft>
                <a:spcPts val="0"/>
              </a:spcAft>
              <a:buSzPts val="1100"/>
              <a:buChar char="○"/>
            </a:pPr>
            <a:r>
              <a:rPr lang="en"/>
              <a:t>What it’s about - RFC5322.Subject: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fc69e2e2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fc69e2e2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you register a new domain it is 100% open to any email spoofing it?</a:t>
            </a:r>
            <a:endParaRPr/>
          </a:p>
          <a:p>
            <a:pPr indent="-298450" lvl="1" marL="914400" rtl="0" algn="l">
              <a:spcBef>
                <a:spcPts val="0"/>
              </a:spcBef>
              <a:spcAft>
                <a:spcPts val="0"/>
              </a:spcAft>
              <a:buSzPts val="1100"/>
              <a:buChar char="○"/>
            </a:pPr>
            <a:r>
              <a:rPr lang="en"/>
              <a:t>This is because there are no restriction</a:t>
            </a:r>
            <a:endParaRPr/>
          </a:p>
          <a:p>
            <a:pPr indent="-298450" lvl="0" marL="457200" rtl="0" algn="l">
              <a:spcBef>
                <a:spcPts val="0"/>
              </a:spcBef>
              <a:spcAft>
                <a:spcPts val="0"/>
              </a:spcAft>
              <a:buSzPts val="1100"/>
              <a:buChar char="●"/>
            </a:pPr>
            <a:r>
              <a:rPr lang="en"/>
              <a:t>SPF is all you need</a:t>
            </a:r>
            <a:endParaRPr/>
          </a:p>
          <a:p>
            <a:pPr indent="-298450" lvl="1" marL="914400" rtl="0" algn="l">
              <a:spcBef>
                <a:spcPts val="0"/>
              </a:spcBef>
              <a:spcAft>
                <a:spcPts val="0"/>
              </a:spcAft>
              <a:buSzPts val="1100"/>
              <a:buChar char="○"/>
            </a:pPr>
            <a:r>
              <a:rPr lang="en"/>
              <a:t>When I first started my job I was a big believer in SPF </a:t>
            </a:r>
            <a:r>
              <a:rPr lang="en"/>
              <a:t>because that’s all I ever learned</a:t>
            </a:r>
            <a:endParaRPr/>
          </a:p>
          <a:p>
            <a:pPr indent="-298450" lvl="0" marL="457200" rtl="0" algn="l">
              <a:spcBef>
                <a:spcPts val="0"/>
              </a:spcBef>
              <a:spcAft>
                <a:spcPts val="0"/>
              </a:spcAft>
              <a:buSzPts val="1100"/>
              <a:buChar char="●"/>
            </a:pPr>
            <a:r>
              <a:rPr lang="en"/>
              <a:t>Domain Whitelisting</a:t>
            </a:r>
            <a:endParaRPr/>
          </a:p>
          <a:p>
            <a:pPr indent="-298450" lvl="1" marL="914400" rtl="0" algn="l">
              <a:spcBef>
                <a:spcPts val="0"/>
              </a:spcBef>
              <a:spcAft>
                <a:spcPts val="0"/>
              </a:spcAft>
              <a:buSzPts val="1100"/>
              <a:buChar char="○"/>
            </a:pPr>
            <a:r>
              <a:rPr lang="en"/>
              <a:t>I discovered a fairly massive bug within Rackspaces emailsrvr.com infrastructure that fails to validate DKIM signing - Now fixed</a:t>
            </a:r>
            <a:endParaRPr/>
          </a:p>
          <a:p>
            <a:pPr indent="-298450" lvl="2" marL="1371600" rtl="0" algn="l">
              <a:spcBef>
                <a:spcPts val="0"/>
              </a:spcBef>
              <a:spcAft>
                <a:spcPts val="0"/>
              </a:spcAft>
              <a:buSzPts val="1100"/>
              <a:buChar char="■"/>
            </a:pPr>
            <a:r>
              <a:rPr lang="en"/>
              <a:t>Their workaround is to whitelist any email containing a specific header based upon the header from address, I’ll let you ponder that one for a moment</a:t>
            </a:r>
            <a:endParaRPr/>
          </a:p>
          <a:p>
            <a:pPr indent="-298450" lvl="1" marL="914400" rtl="0" algn="l">
              <a:spcBef>
                <a:spcPts val="0"/>
              </a:spcBef>
              <a:spcAft>
                <a:spcPts val="0"/>
              </a:spcAft>
              <a:buSzPts val="1100"/>
              <a:buChar char="○"/>
            </a:pPr>
            <a:r>
              <a:rPr lang="en"/>
              <a:t>Domain whitelisting as a whole this is a terrible idea, Mimecast actually informed me about it. If you whitelist a domain, your allowing in any mail that claims to be that domain, and it doesn’t have to validate any checks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279b4398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279b4398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If time allows show a demo of each one of these</a:t>
            </a:r>
            <a:endParaRPr b="1"/>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DNSTrails - Historical DNS information, really useful for diagnosing when DNS errors </a:t>
            </a:r>
            <a:r>
              <a:rPr lang="en"/>
              <a:t>occurred</a:t>
            </a:r>
            <a:r>
              <a:rPr lang="en"/>
              <a:t> and for phishing</a:t>
            </a:r>
            <a:endParaRPr/>
          </a:p>
          <a:p>
            <a:pPr indent="-298450" lvl="0" marL="457200" rtl="0" algn="l">
              <a:spcBef>
                <a:spcPts val="0"/>
              </a:spcBef>
              <a:spcAft>
                <a:spcPts val="0"/>
              </a:spcAft>
              <a:buSzPts val="1100"/>
              <a:buChar char="●"/>
            </a:pPr>
            <a:r>
              <a:rPr lang="en"/>
              <a:t>MXToolbox - This website just does everything, SPF, DKIM,  DMARC, Header </a:t>
            </a:r>
            <a:r>
              <a:rPr lang="en"/>
              <a:t>Analysis, DNS, WHOIS, Network checks, TL;DR: It’s amazing and free!</a:t>
            </a:r>
            <a:endParaRPr/>
          </a:p>
          <a:p>
            <a:pPr indent="-298450" lvl="0" marL="457200" rtl="0" algn="l">
              <a:spcBef>
                <a:spcPts val="0"/>
              </a:spcBef>
              <a:spcAft>
                <a:spcPts val="0"/>
              </a:spcAft>
              <a:buSzPts val="1100"/>
              <a:buChar char="●"/>
            </a:pPr>
            <a:r>
              <a:rPr lang="en"/>
              <a:t>EXCRA - Microsoft Header </a:t>
            </a:r>
            <a:r>
              <a:rPr lang="en"/>
              <a:t>Analysis tool, a.k.a Microsoft Remote Connectivity Analyzer</a:t>
            </a:r>
            <a:endParaRPr/>
          </a:p>
          <a:p>
            <a:pPr indent="-298450" lvl="0" marL="457200" rtl="0" algn="l">
              <a:spcBef>
                <a:spcPts val="0"/>
              </a:spcBef>
              <a:spcAft>
                <a:spcPts val="0"/>
              </a:spcAft>
              <a:buSzPts val="1100"/>
              <a:buChar char="●"/>
            </a:pPr>
            <a:r>
              <a:rPr lang="en"/>
              <a:t>CheckTLS - Verify a mail servers security against all possible MX/IP records quickly. Also proof email addresses easily</a:t>
            </a:r>
            <a:endParaRPr/>
          </a:p>
          <a:p>
            <a:pPr indent="-298450" lvl="0" marL="457200" rtl="0" algn="l">
              <a:spcBef>
                <a:spcPts val="0"/>
              </a:spcBef>
              <a:spcAft>
                <a:spcPts val="0"/>
              </a:spcAft>
              <a:buSzPts val="1100"/>
              <a:buChar char="●"/>
            </a:pPr>
            <a:r>
              <a:rPr lang="en"/>
              <a:t>Emkei’s Fake Mail - Test against phishing/spoofing attacks</a:t>
            </a:r>
            <a:endParaRPr/>
          </a:p>
          <a:p>
            <a:pPr indent="-298450" lvl="0" marL="457200" rtl="0" algn="l">
              <a:spcBef>
                <a:spcPts val="0"/>
              </a:spcBef>
              <a:spcAft>
                <a:spcPts val="0"/>
              </a:spcAft>
              <a:buSzPts val="1100"/>
              <a:buChar char="●"/>
            </a:pPr>
            <a:r>
              <a:rPr lang="en"/>
              <a:t>DKIM Validator - Verify SPF and DKIM alignments and information</a:t>
            </a:r>
            <a:endParaRPr/>
          </a:p>
          <a:p>
            <a:pPr indent="-298450" lvl="0" marL="457200" rtl="0" algn="l">
              <a:spcBef>
                <a:spcPts val="0"/>
              </a:spcBef>
              <a:spcAft>
                <a:spcPts val="0"/>
              </a:spcAft>
              <a:buSzPts val="1100"/>
              <a:buChar char="●"/>
            </a:pPr>
            <a:r>
              <a:rPr lang="en"/>
              <a:t>Dmarcian tools - This is just a sample but they have several others to help network/sysadmins</a:t>
            </a:r>
            <a:endParaRPr/>
          </a:p>
          <a:p>
            <a:pPr indent="-298450" lvl="1" marL="914400" rtl="0" algn="l">
              <a:spcBef>
                <a:spcPts val="0"/>
              </a:spcBef>
              <a:spcAft>
                <a:spcPts val="0"/>
              </a:spcAft>
              <a:buSzPts val="1100"/>
              <a:buChar char="○"/>
            </a:pPr>
            <a:r>
              <a:rPr lang="en"/>
              <a:t>Dmarcian’s DMARC Inspector - show all tags and implied tags</a:t>
            </a:r>
            <a:endParaRPr/>
          </a:p>
          <a:p>
            <a:pPr indent="-298450" lvl="1" marL="914400" rtl="0" algn="l">
              <a:spcBef>
                <a:spcPts val="0"/>
              </a:spcBef>
              <a:spcAft>
                <a:spcPts val="0"/>
              </a:spcAft>
              <a:buSzPts val="1100"/>
              <a:buChar char="○"/>
            </a:pPr>
            <a:r>
              <a:rPr lang="en"/>
              <a:t>SPF Surveyor - helps break down your SPF record and flatten it</a:t>
            </a:r>
            <a:endParaRPr/>
          </a:p>
          <a:p>
            <a:pPr indent="-298450" lvl="1" marL="914400" rtl="0" algn="l">
              <a:spcBef>
                <a:spcPts val="0"/>
              </a:spcBef>
              <a:spcAft>
                <a:spcPts val="0"/>
              </a:spcAft>
              <a:buSzPts val="1100"/>
              <a:buChar char="○"/>
            </a:pPr>
            <a:r>
              <a:rPr lang="en"/>
              <a:t>XML-to-Human - Take raw XML reports and make them human readable</a:t>
            </a:r>
            <a:endParaRPr/>
          </a:p>
          <a:p>
            <a:pPr indent="-298450" lvl="1" marL="914400" rtl="0" algn="l">
              <a:spcBef>
                <a:spcPts val="0"/>
              </a:spcBef>
              <a:spcAft>
                <a:spcPts val="0"/>
              </a:spcAft>
              <a:buSzPts val="1100"/>
              <a:buChar char="○"/>
            </a:pPr>
            <a:r>
              <a:rPr lang="en"/>
              <a:t>Domain Checker - A good once over tool to see if you're susceptible to phishing</a:t>
            </a:r>
            <a:endParaRPr/>
          </a:p>
          <a:p>
            <a:pPr indent="-298450" lvl="2" marL="1371600" rtl="0" algn="l">
              <a:spcBef>
                <a:spcPts val="0"/>
              </a:spcBef>
              <a:spcAft>
                <a:spcPts val="0"/>
              </a:spcAft>
              <a:buSzPts val="1100"/>
              <a:buChar char="■"/>
            </a:pPr>
            <a:r>
              <a:rPr lang="en"/>
              <a:t>This is more useful over gathering MXToolbox data and putting it together</a:t>
            </a:r>
            <a:endParaRPr/>
          </a:p>
          <a:p>
            <a:pPr indent="-298450" lvl="1" marL="914400" rtl="0" algn="l">
              <a:spcBef>
                <a:spcPts val="0"/>
              </a:spcBef>
              <a:spcAft>
                <a:spcPts val="0"/>
              </a:spcAft>
              <a:buSzPts val="1100"/>
              <a:buChar char="○"/>
            </a:pPr>
            <a:r>
              <a:rPr lang="en"/>
              <a:t>DMARC Data Providers - A cool infographic to show who is sending DMARC reports to Dmarcian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0a9f5dc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0a9f5dc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a:t>Who wants to </a:t>
            </a:r>
            <a:r>
              <a:rPr lang="en"/>
              <a:t>volunteer</a:t>
            </a:r>
            <a:r>
              <a:rPr lang="en"/>
              <a:t> their personal email domain to check it’s security?</a:t>
            </a:r>
            <a:endParaRPr/>
          </a:p>
          <a:p>
            <a:pPr indent="0" lvl="0" marL="0" marR="0" rtl="0" algn="l">
              <a:lnSpc>
                <a:spcPct val="100000"/>
              </a:lnSpc>
              <a:spcBef>
                <a:spcPts val="0"/>
              </a:spcBef>
              <a:spcAft>
                <a:spcPts val="0"/>
              </a:spcAft>
              <a:buNone/>
            </a:pPr>
            <a:r>
              <a:t/>
            </a:r>
            <a:endParaRPr/>
          </a:p>
          <a:p>
            <a:pPr indent="-298450" lvl="0" marL="457200" marR="0" rtl="0" algn="l">
              <a:lnSpc>
                <a:spcPct val="100000"/>
              </a:lnSpc>
              <a:spcBef>
                <a:spcPts val="0"/>
              </a:spcBef>
              <a:spcAft>
                <a:spcPts val="0"/>
              </a:spcAft>
              <a:buSzPts val="1100"/>
              <a:buChar char="●"/>
            </a:pPr>
            <a:r>
              <a:rPr lang="en"/>
              <a:t>Demo</a:t>
            </a:r>
            <a:endParaRPr/>
          </a:p>
          <a:p>
            <a:pPr indent="-298450" lvl="1" marL="914400" marR="0" rtl="0" algn="l">
              <a:lnSpc>
                <a:spcPct val="100000"/>
              </a:lnSpc>
              <a:spcBef>
                <a:spcPts val="0"/>
              </a:spcBef>
              <a:spcAft>
                <a:spcPts val="0"/>
              </a:spcAft>
              <a:buSzPts val="1100"/>
              <a:buChar char="○"/>
            </a:pPr>
            <a:r>
              <a:rPr lang="en"/>
              <a:t>RDP phishing.thatsnothowthat.works</a:t>
            </a:r>
            <a:r>
              <a:rPr lang="en"/>
              <a:t>:3389</a:t>
            </a:r>
            <a:endParaRPr/>
          </a:p>
          <a:p>
            <a:pPr indent="-298450" lvl="1" marL="914400" marR="0" rtl="0" algn="l">
              <a:lnSpc>
                <a:spcPct val="100000"/>
              </a:lnSpc>
              <a:spcBef>
                <a:spcPts val="0"/>
              </a:spcBef>
              <a:spcAft>
                <a:spcPts val="0"/>
              </a:spcAft>
              <a:buSzPts val="1100"/>
              <a:buChar char="○"/>
            </a:pPr>
            <a:r>
              <a:rPr lang="en"/>
              <a:t>Showcase our domains “security features”</a:t>
            </a:r>
            <a:endParaRPr/>
          </a:p>
          <a:p>
            <a:pPr indent="-298450" lvl="2" marL="1371600" marR="0" rtl="0" algn="l">
              <a:lnSpc>
                <a:spcPct val="100000"/>
              </a:lnSpc>
              <a:spcBef>
                <a:spcPts val="0"/>
              </a:spcBef>
              <a:spcAft>
                <a:spcPts val="0"/>
              </a:spcAft>
              <a:buSzPts val="1100"/>
              <a:buChar char="■"/>
            </a:pPr>
            <a:r>
              <a:rPr lang="en"/>
              <a:t>SPF - Hard Fail</a:t>
            </a:r>
            <a:endParaRPr/>
          </a:p>
          <a:p>
            <a:pPr indent="-298450" lvl="2" marL="1371600" marR="0" rtl="0" algn="l">
              <a:lnSpc>
                <a:spcPct val="100000"/>
              </a:lnSpc>
              <a:spcBef>
                <a:spcPts val="0"/>
              </a:spcBef>
              <a:spcAft>
                <a:spcPts val="0"/>
              </a:spcAft>
              <a:buSzPts val="1100"/>
              <a:buChar char="■"/>
            </a:pPr>
            <a:r>
              <a:rPr lang="en"/>
              <a:t>DMARC - Reject</a:t>
            </a:r>
            <a:endParaRPr/>
          </a:p>
          <a:p>
            <a:pPr indent="-298450" lvl="2" marL="1371600" marR="0" rtl="0" algn="l">
              <a:lnSpc>
                <a:spcPct val="100000"/>
              </a:lnSpc>
              <a:spcBef>
                <a:spcPts val="0"/>
              </a:spcBef>
              <a:spcAft>
                <a:spcPts val="0"/>
              </a:spcAft>
              <a:buSzPts val="1100"/>
              <a:buChar char="■"/>
            </a:pPr>
            <a:r>
              <a:rPr lang="en"/>
              <a:t>Junk Mail Filtering - Or lack of it</a:t>
            </a:r>
            <a:endParaRPr/>
          </a:p>
          <a:p>
            <a:pPr indent="-298450" lvl="2" marL="1371600" marR="0" rtl="0" algn="l">
              <a:lnSpc>
                <a:spcPct val="100000"/>
              </a:lnSpc>
              <a:spcBef>
                <a:spcPts val="0"/>
              </a:spcBef>
              <a:spcAft>
                <a:spcPts val="0"/>
              </a:spcAft>
              <a:buSzPts val="1100"/>
              <a:buChar char="■"/>
            </a:pPr>
            <a:r>
              <a:rPr lang="en"/>
              <a:t>Connectors and transport rules, we are not applying any inbound protection</a:t>
            </a:r>
            <a:endParaRPr/>
          </a:p>
          <a:p>
            <a:pPr indent="-298450" lvl="1" marL="914400" marR="0" rtl="0" algn="l">
              <a:lnSpc>
                <a:spcPct val="100000"/>
              </a:lnSpc>
              <a:spcBef>
                <a:spcPts val="0"/>
              </a:spcBef>
              <a:spcAft>
                <a:spcPts val="0"/>
              </a:spcAft>
              <a:buSzPts val="1100"/>
              <a:buChar char="○"/>
            </a:pPr>
            <a:r>
              <a:rPr lang="en"/>
              <a:t>Test with whitelist of our internal domain</a:t>
            </a:r>
            <a:endParaRPr/>
          </a:p>
          <a:p>
            <a:pPr indent="-298450" lvl="1" marL="914400" marR="0" rtl="0" algn="l">
              <a:lnSpc>
                <a:spcPct val="100000"/>
              </a:lnSpc>
              <a:spcBef>
                <a:spcPts val="0"/>
              </a:spcBef>
              <a:spcAft>
                <a:spcPts val="0"/>
              </a:spcAft>
              <a:buSzPts val="1100"/>
              <a:buChar char="○"/>
            </a:pPr>
            <a:r>
              <a:rPr lang="en"/>
              <a:t>I’ve been able to successfully test this in a hybrid environment and bypass the spam filter. This is because O365 is not very secure by default, and cares more about deliverability rather than security</a:t>
            </a:r>
            <a:endParaRPr/>
          </a:p>
          <a:p>
            <a:pPr indent="-298450" lvl="2" marL="1371600" marR="0" rtl="0" algn="l">
              <a:lnSpc>
                <a:spcPct val="100000"/>
              </a:lnSpc>
              <a:spcBef>
                <a:spcPts val="0"/>
              </a:spcBef>
              <a:spcAft>
                <a:spcPts val="0"/>
              </a:spcAft>
              <a:buSzPts val="1100"/>
              <a:buChar char="■"/>
            </a:pPr>
            <a:r>
              <a:rPr lang="en"/>
              <a:t>Show lucidchart diagram - </a:t>
            </a:r>
            <a:r>
              <a:rPr lang="en" u="sng">
                <a:solidFill>
                  <a:schemeClr val="hlink"/>
                </a:solidFill>
                <a:hlinkClick r:id="rId2"/>
              </a:rPr>
              <a:t>https://www.lucidchart.com/documents/view/10784609-a0f8-4eab-9d9b-2b8d4a9fed62</a:t>
            </a:r>
            <a:endParaRPr/>
          </a:p>
          <a:p>
            <a:pPr indent="-298450" lvl="1" marL="914400" marR="0" rtl="0" algn="l">
              <a:lnSpc>
                <a:spcPct val="100000"/>
              </a:lnSpc>
              <a:spcBef>
                <a:spcPts val="0"/>
              </a:spcBef>
              <a:spcAft>
                <a:spcPts val="0"/>
              </a:spcAft>
              <a:buSzPts val="1100"/>
              <a:buChar char="○"/>
            </a:pPr>
            <a:r>
              <a:rPr lang="en"/>
              <a:t>Note how my fake emails get marked as junk</a:t>
            </a:r>
            <a:endParaRPr/>
          </a:p>
          <a:p>
            <a:pPr indent="-298450" lvl="2" marL="1371600" marR="0" rtl="0" algn="l">
              <a:lnSpc>
                <a:spcPct val="100000"/>
              </a:lnSpc>
              <a:spcBef>
                <a:spcPts val="0"/>
              </a:spcBef>
              <a:spcAft>
                <a:spcPts val="0"/>
              </a:spcAft>
              <a:buSzPts val="1100"/>
              <a:buChar char="■"/>
            </a:pPr>
            <a:r>
              <a:rPr lang="en"/>
              <a:t>Show DMARC oreject header</a:t>
            </a:r>
            <a:endParaRPr/>
          </a:p>
          <a:p>
            <a:pPr indent="-298450" lvl="2" marL="1371600" marR="0" rtl="0" algn="l">
              <a:lnSpc>
                <a:spcPct val="100000"/>
              </a:lnSpc>
              <a:spcBef>
                <a:spcPts val="0"/>
              </a:spcBef>
              <a:spcAft>
                <a:spcPts val="0"/>
              </a:spcAft>
              <a:buSzPts val="1100"/>
              <a:buChar char="■"/>
            </a:pPr>
            <a:r>
              <a:rPr lang="en"/>
              <a:t>SCL is 9</a:t>
            </a:r>
            <a:endParaRPr/>
          </a:p>
          <a:p>
            <a:pPr indent="-298450" lvl="2" marL="1371600" marR="0" rtl="0" algn="l">
              <a:lnSpc>
                <a:spcPct val="100000"/>
              </a:lnSpc>
              <a:spcBef>
                <a:spcPts val="0"/>
              </a:spcBef>
              <a:spcAft>
                <a:spcPts val="0"/>
              </a:spcAft>
              <a:buSzPts val="1100"/>
              <a:buChar char="■"/>
            </a:pPr>
            <a:r>
              <a:rPr lang="en"/>
              <a:t>Need to do more testing, I’m getting SCLs ranging from 5-9</a:t>
            </a:r>
            <a:endParaRPr/>
          </a:p>
          <a:p>
            <a:pPr indent="-298450" lvl="0" marL="457200" marR="0" rtl="0" algn="l">
              <a:lnSpc>
                <a:spcPct val="100000"/>
              </a:lnSpc>
              <a:spcBef>
                <a:spcPts val="0"/>
              </a:spcBef>
              <a:spcAft>
                <a:spcPts val="0"/>
              </a:spcAft>
              <a:buSzPts val="1100"/>
              <a:buChar char="●"/>
            </a:pPr>
            <a:r>
              <a:rPr lang="en"/>
              <a:t>Examples: Fake mailer on wesleyk.me the DMARC rejection will come to SPAM</a:t>
            </a:r>
            <a:endParaRPr/>
          </a:p>
          <a:p>
            <a:pPr indent="-298450" lvl="0" marL="457200" marR="0" rtl="0" algn="l">
              <a:lnSpc>
                <a:spcPct val="100000"/>
              </a:lnSpc>
              <a:spcBef>
                <a:spcPts val="0"/>
              </a:spcBef>
              <a:spcAft>
                <a:spcPts val="0"/>
              </a:spcAft>
              <a:buSzPts val="1100"/>
              <a:buChar char="●"/>
            </a:pPr>
            <a:r>
              <a:rPr lang="en"/>
              <a:t>Header analysis demo</a:t>
            </a:r>
            <a:endParaRPr/>
          </a:p>
          <a:p>
            <a:pPr indent="-298450" lvl="1" marL="914400" marR="0" rtl="0" algn="l">
              <a:lnSpc>
                <a:spcPct val="100000"/>
              </a:lnSpc>
              <a:spcBef>
                <a:spcPts val="0"/>
              </a:spcBef>
              <a:spcAft>
                <a:spcPts val="0"/>
              </a:spcAft>
              <a:buSzPts val="1100"/>
              <a:buChar char="○"/>
            </a:pPr>
            <a:r>
              <a:rPr lang="en"/>
              <a:t>Fun story about a semi local company in town</a:t>
            </a:r>
            <a:endParaRPr/>
          </a:p>
          <a:p>
            <a:pPr indent="-298450" lvl="2" marL="1371600" marR="0" rtl="0" algn="l">
              <a:lnSpc>
                <a:spcPct val="100000"/>
              </a:lnSpc>
              <a:spcBef>
                <a:spcPts val="0"/>
              </a:spcBef>
              <a:spcAft>
                <a:spcPts val="0"/>
              </a:spcAft>
              <a:buSzPts val="1100"/>
              <a:buChar char="■"/>
            </a:pPr>
            <a:r>
              <a:rPr lang="en"/>
              <a:t>I identified that the company wasn’t spoofed like they said but they had a compromised account and emailed them on how to fix their email along with the compromised user. I ended up getting a response form their CEO in less than 24 hours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279b4398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279b439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SzPts val="1100"/>
              <a:buChar char="●"/>
            </a:pPr>
            <a:r>
              <a:rPr lang="en"/>
              <a:t>Cloud native email providers have lowered the barrier to send transaction email by making SPF/DKIM/DMARC entirely optional and not requiring domain verification</a:t>
            </a:r>
            <a:endParaRPr/>
          </a:p>
          <a:p>
            <a:pPr indent="-298450" lvl="0" marL="457200" marR="0" rtl="0" algn="l">
              <a:lnSpc>
                <a:spcPct val="100000"/>
              </a:lnSpc>
              <a:spcBef>
                <a:spcPts val="0"/>
              </a:spcBef>
              <a:spcAft>
                <a:spcPts val="0"/>
              </a:spcAft>
              <a:buSzPts val="1100"/>
              <a:buChar char="●"/>
            </a:pPr>
            <a:r>
              <a:rPr lang="en"/>
              <a:t>Sendgrid - You just need an API key and sendgrid will let you send as any domain without any kind of verification that your affiliated with the domain</a:t>
            </a:r>
            <a:endParaRPr/>
          </a:p>
          <a:p>
            <a:pPr indent="-298450" lvl="1" marL="1371600" marR="0" rtl="0" algn="l">
              <a:lnSpc>
                <a:spcPct val="100000"/>
              </a:lnSpc>
              <a:spcBef>
                <a:spcPts val="0"/>
              </a:spcBef>
              <a:spcAft>
                <a:spcPts val="0"/>
              </a:spcAft>
              <a:buSzPts val="1100"/>
              <a:buChar char="○"/>
            </a:pPr>
            <a:r>
              <a:rPr lang="en"/>
              <a:t>Sendgrid doesn’t have a way to find out what domains you are spoofing which is very </a:t>
            </a:r>
            <a:r>
              <a:rPr lang="en"/>
              <a:t>annoying</a:t>
            </a:r>
            <a:endParaRPr/>
          </a:p>
          <a:p>
            <a:pPr indent="-298450" lvl="0" marL="457200" marR="0" rtl="0" algn="l">
              <a:lnSpc>
                <a:spcPct val="100000"/>
              </a:lnSpc>
              <a:spcBef>
                <a:spcPts val="0"/>
              </a:spcBef>
              <a:spcAft>
                <a:spcPts val="0"/>
              </a:spcAft>
              <a:buSzPts val="1100"/>
              <a:buChar char="●"/>
            </a:pPr>
            <a:r>
              <a:rPr lang="en"/>
              <a:t>Mandrill - Mandrill has a bad taste in my mouth from when the shut down their API service and went to Mailchimp only</a:t>
            </a:r>
            <a:endParaRPr/>
          </a:p>
          <a:p>
            <a:pPr indent="-298450" lvl="0" marL="457200" marR="0" rtl="0" algn="l">
              <a:lnSpc>
                <a:spcPct val="100000"/>
              </a:lnSpc>
              <a:spcBef>
                <a:spcPts val="0"/>
              </a:spcBef>
              <a:spcAft>
                <a:spcPts val="0"/>
              </a:spcAft>
              <a:buSzPts val="1100"/>
              <a:buChar char="●"/>
            </a:pPr>
            <a:r>
              <a:rPr lang="en"/>
              <a:t>MailChimp - Only requires a email verification to start sending mail</a:t>
            </a:r>
            <a:endParaRPr/>
          </a:p>
          <a:p>
            <a:pPr indent="-298450" lvl="1" marL="1371600" marR="0" rtl="0" algn="l">
              <a:lnSpc>
                <a:spcPct val="100000"/>
              </a:lnSpc>
              <a:spcBef>
                <a:spcPts val="0"/>
              </a:spcBef>
              <a:spcAft>
                <a:spcPts val="0"/>
              </a:spcAft>
              <a:buSzPts val="1100"/>
              <a:buChar char="○"/>
            </a:pPr>
            <a:r>
              <a:rPr lang="en"/>
              <a:t>You just have to </a:t>
            </a:r>
            <a:r>
              <a:rPr lang="en"/>
              <a:t>receive an email at the domain and click a verification link (At Least you can say your affiliated with the company in this context)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a:t>
            </a:r>
            <a:r>
              <a:rPr lang="en" sz="1104"/>
              <a:t>We are all at fault for adopting these newer, cloud native email service providers. As consumers, we want the least amount of barrier as possible. This holds true in our personal and professional lives. In the case of SendGrid and Mailchimp and countless others, they have made email authentication (SPF/DKIM/DMARC) optional. They lowered the bar of entry so low that it has taken the email ecosystem back a fair bit. The inverse can also be said though, since DKIM signing on SendGrid is made available to those who really don't know where to start. One would only need to hunt down the related knowledge-base article and follow those steps. We see the biggest diversion from marketing folks, who don't care to work closely with their technical counterparts to get SPF or DKIM up and running. Anyone doing a DMARC project will be able to see these gaps and take action. Reminder, for the most part, email authentication is FREE. It's done almost entirely in DNS. The biggest hurdle is education.”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fc69e2e2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fc69e2e2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notes about our environment</a:t>
            </a:r>
            <a:endParaRPr/>
          </a:p>
          <a:p>
            <a:pPr indent="-298450" lvl="0" marL="457200" rtl="0" algn="l">
              <a:spcBef>
                <a:spcPts val="0"/>
              </a:spcBef>
              <a:spcAft>
                <a:spcPts val="0"/>
              </a:spcAft>
              <a:buSzPts val="1100"/>
              <a:buChar char="●"/>
            </a:pPr>
            <a:r>
              <a:rPr lang="en"/>
              <a:t>We straight up rejection non DMARC compliant mail for our internal DMARC compliant domains</a:t>
            </a:r>
            <a:endParaRPr/>
          </a:p>
          <a:p>
            <a:pPr indent="-298450" lvl="0" marL="457200" rtl="0" algn="l">
              <a:spcBef>
                <a:spcPts val="0"/>
              </a:spcBef>
              <a:spcAft>
                <a:spcPts val="0"/>
              </a:spcAft>
              <a:buSzPts val="1100"/>
              <a:buChar char="●"/>
            </a:pPr>
            <a:r>
              <a:rPr lang="en"/>
              <a:t>We don’t whitelist senders, we make them make their mail compliant</a:t>
            </a:r>
            <a:endParaRPr/>
          </a:p>
          <a:p>
            <a:pPr indent="-298450" lvl="1" marL="914400" rtl="0" algn="l">
              <a:spcBef>
                <a:spcPts val="0"/>
              </a:spcBef>
              <a:spcAft>
                <a:spcPts val="0"/>
              </a:spcAft>
              <a:buSzPts val="1100"/>
              <a:buChar char="○"/>
            </a:pPr>
            <a:r>
              <a:rPr lang="en"/>
              <a:t>Unless they straight up do a SPF hardfail, or fail DKIM then we mark them as spam</a:t>
            </a:r>
            <a:endParaRPr/>
          </a:p>
          <a:p>
            <a:pPr indent="-298450" lvl="1" marL="914400" rtl="0" algn="l">
              <a:spcBef>
                <a:spcPts val="0"/>
              </a:spcBef>
              <a:spcAft>
                <a:spcPts val="0"/>
              </a:spcAft>
              <a:buSzPts val="1100"/>
              <a:buChar char="○"/>
            </a:pPr>
            <a:r>
              <a:rPr lang="en"/>
              <a:t>If they fail DMARC then we bounce the message</a:t>
            </a:r>
            <a:endParaRPr/>
          </a:p>
          <a:p>
            <a:pPr indent="-298450" lvl="2" marL="1371600" rtl="0" algn="l">
              <a:spcBef>
                <a:spcPts val="0"/>
              </a:spcBef>
              <a:spcAft>
                <a:spcPts val="0"/>
              </a:spcAft>
              <a:buSzPts val="1100"/>
              <a:buChar char="■"/>
            </a:pPr>
            <a:r>
              <a:rPr lang="en"/>
              <a:t>I only know of one false positive and that was a lastpass forwarded message and they have an active DKIM signing issue</a:t>
            </a:r>
            <a:endParaRPr/>
          </a:p>
          <a:p>
            <a:pPr indent="-298450" lvl="1" marL="914400" rtl="0" algn="l">
              <a:spcBef>
                <a:spcPts val="0"/>
              </a:spcBef>
              <a:spcAft>
                <a:spcPts val="0"/>
              </a:spcAft>
              <a:buSzPts val="1100"/>
              <a:buChar char="○"/>
            </a:pPr>
            <a:r>
              <a:rPr lang="en"/>
              <a:t>It actually requires a </a:t>
            </a:r>
            <a:r>
              <a:rPr lang="en"/>
              <a:t>significant</a:t>
            </a:r>
            <a:r>
              <a:rPr lang="en"/>
              <a:t> amount of effort to </a:t>
            </a:r>
            <a:r>
              <a:rPr lang="en"/>
              <a:t>truly</a:t>
            </a:r>
            <a:r>
              <a:rPr lang="en"/>
              <a:t> whitelist a domain in Mimecast</a:t>
            </a:r>
            <a:endParaRPr/>
          </a:p>
          <a:p>
            <a:pPr indent="-298450" lvl="0" marL="457200" rtl="0" algn="l">
              <a:spcBef>
                <a:spcPts val="0"/>
              </a:spcBef>
              <a:spcAft>
                <a:spcPts val="0"/>
              </a:spcAft>
              <a:buSzPts val="1100"/>
              <a:buChar char="●"/>
            </a:pPr>
            <a:r>
              <a:rPr lang="en"/>
              <a:t>What to take away?</a:t>
            </a:r>
            <a:endParaRPr/>
          </a:p>
          <a:p>
            <a:pPr indent="-298450" lvl="1" marL="914400" rtl="0" algn="l">
              <a:spcBef>
                <a:spcPts val="0"/>
              </a:spcBef>
              <a:spcAft>
                <a:spcPts val="0"/>
              </a:spcAft>
              <a:buSzPts val="1100"/>
              <a:buChar char="○"/>
            </a:pPr>
            <a:r>
              <a:rPr lang="en"/>
              <a:t>DMARC is a modern technology that builds upon existing </a:t>
            </a:r>
            <a:r>
              <a:rPr lang="en"/>
              <a:t>authentication</a:t>
            </a:r>
            <a:r>
              <a:rPr lang="en"/>
              <a:t> standards</a:t>
            </a:r>
            <a:endParaRPr/>
          </a:p>
          <a:p>
            <a:pPr indent="-298450" lvl="1" marL="914400" rtl="0" algn="l">
              <a:spcBef>
                <a:spcPts val="0"/>
              </a:spcBef>
              <a:spcAft>
                <a:spcPts val="0"/>
              </a:spcAft>
              <a:buSzPts val="1100"/>
              <a:buChar char="○"/>
            </a:pPr>
            <a:r>
              <a:rPr lang="en"/>
              <a:t>Email </a:t>
            </a:r>
            <a:r>
              <a:rPr lang="en"/>
              <a:t>authentication</a:t>
            </a:r>
            <a:r>
              <a:rPr lang="en"/>
              <a:t> is free, it’s all public record on DNS - The biggest hurdle is education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Displayed above is my contact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shameless self plug that I would like to mention. You will see “The PowerShell Conference Book”, earlier this year I had a wonderful </a:t>
            </a:r>
            <a:r>
              <a:rPr lang="en"/>
              <a:t>opportunity to contribute to this book. It’s designed to be conference style talks written in each chapter. With over 30+ chapters, each author is a SME on each subject that they have written about. All royalties go directly to the Devops Collective OnRamp scholarship fund, which helps underrepresented individuals get a head start in the IT Industry. If you are above above a intermediate user to advanced user I highly suggest you check out this book.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Who likes email, and the management of it? - Pause</a:t>
            </a:r>
            <a:endParaRPr/>
          </a:p>
          <a:p>
            <a:pPr indent="-298450" lvl="1" marL="914400" rtl="0" algn="l">
              <a:lnSpc>
                <a:spcPct val="115000"/>
              </a:lnSpc>
              <a:spcBef>
                <a:spcPts val="0"/>
              </a:spcBef>
              <a:spcAft>
                <a:spcPts val="0"/>
              </a:spcAft>
              <a:buSzPts val="1100"/>
              <a:buChar char="○"/>
            </a:pPr>
            <a:r>
              <a:rPr lang="en"/>
              <a:t>Yes?</a:t>
            </a:r>
            <a:endParaRPr/>
          </a:p>
          <a:p>
            <a:pPr indent="-298450" lvl="2" marL="1371600" rtl="0" algn="l">
              <a:lnSpc>
                <a:spcPct val="115000"/>
              </a:lnSpc>
              <a:spcBef>
                <a:spcPts val="0"/>
              </a:spcBef>
              <a:spcAft>
                <a:spcPts val="0"/>
              </a:spcAft>
              <a:buSzPts val="1100"/>
              <a:buChar char="■"/>
            </a:pPr>
            <a:r>
              <a:rPr lang="en"/>
              <a:t>You must be lying, email is a sin and an </a:t>
            </a:r>
            <a:r>
              <a:rPr lang="en"/>
              <a:t>absolutely</a:t>
            </a:r>
            <a:r>
              <a:rPr lang="en"/>
              <a:t> </a:t>
            </a:r>
            <a:r>
              <a:rPr lang="en"/>
              <a:t>terrible</a:t>
            </a:r>
            <a:r>
              <a:rPr lang="en"/>
              <a:t> thing to manage.</a:t>
            </a:r>
            <a:endParaRPr/>
          </a:p>
          <a:p>
            <a:pPr indent="-298450" lvl="1" marL="914400" rtl="0" algn="l">
              <a:lnSpc>
                <a:spcPct val="115000"/>
              </a:lnSpc>
              <a:spcBef>
                <a:spcPts val="0"/>
              </a:spcBef>
              <a:spcAft>
                <a:spcPts val="0"/>
              </a:spcAft>
              <a:buSzPts val="1100"/>
              <a:buChar char="○"/>
            </a:pPr>
            <a:r>
              <a:rPr lang="en"/>
              <a:t>No?</a:t>
            </a:r>
            <a:endParaRPr/>
          </a:p>
          <a:p>
            <a:pPr indent="-298450" lvl="2" marL="1371600" rtl="0" algn="l">
              <a:lnSpc>
                <a:spcPct val="115000"/>
              </a:lnSpc>
              <a:spcBef>
                <a:spcPts val="0"/>
              </a:spcBef>
              <a:spcAft>
                <a:spcPts val="0"/>
              </a:spcAft>
              <a:buSzPts val="1100"/>
              <a:buChar char="■"/>
            </a:pPr>
            <a:r>
              <a:rPr lang="en"/>
              <a:t>Good because neither do I, everything I’m presenting on is from a lesson learned standpoint</a:t>
            </a:r>
            <a:endParaRPr/>
          </a:p>
          <a:p>
            <a:pPr indent="-298450" lvl="0" marL="457200" rtl="0" algn="l">
              <a:lnSpc>
                <a:spcPct val="115000"/>
              </a:lnSpc>
              <a:spcBef>
                <a:spcPts val="0"/>
              </a:spcBef>
              <a:spcAft>
                <a:spcPts val="0"/>
              </a:spcAft>
              <a:buSzPts val="1100"/>
              <a:buChar char="●"/>
            </a:pPr>
            <a:r>
              <a:rPr lang="en"/>
              <a:t>I will be presenting on email security, routing, security, and some really useful websites that you may not know about</a:t>
            </a:r>
            <a:endParaRPr/>
          </a:p>
          <a:p>
            <a:pPr indent="-298450" lvl="0" marL="457200" rtl="0" algn="l">
              <a:lnSpc>
                <a:spcPct val="115000"/>
              </a:lnSpc>
              <a:spcBef>
                <a:spcPts val="0"/>
              </a:spcBef>
              <a:spcAft>
                <a:spcPts val="0"/>
              </a:spcAft>
              <a:buSzPts val="1100"/>
              <a:buChar char="●"/>
            </a:pPr>
            <a:r>
              <a:rPr lang="en"/>
              <a:t>Sponsored partially in part by dmarcian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fc69e2e2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fc69e2e2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Why did I do this?</a:t>
            </a:r>
            <a:endParaRPr/>
          </a:p>
          <a:p>
            <a:pPr indent="-298450" lvl="1" marL="914400" rtl="0" algn="l">
              <a:lnSpc>
                <a:spcPct val="115000"/>
              </a:lnSpc>
              <a:spcBef>
                <a:spcPts val="0"/>
              </a:spcBef>
              <a:spcAft>
                <a:spcPts val="0"/>
              </a:spcAft>
              <a:buSzPts val="1100"/>
              <a:buChar char="○"/>
            </a:pPr>
            <a:r>
              <a:rPr lang="en"/>
              <a:t>A little over a year ago I switched jobs to Ministry Brands to become a Sr. Systems Engineer, with my primary project being to migrate the company to Office 365. Little did I know they didn’t have a list of all of their email domains.</a:t>
            </a:r>
            <a:endParaRPr/>
          </a:p>
          <a:p>
            <a:pPr indent="-298450" lvl="2" marL="1371600" rtl="0" algn="l">
              <a:lnSpc>
                <a:spcPct val="115000"/>
              </a:lnSpc>
              <a:spcBef>
                <a:spcPts val="0"/>
              </a:spcBef>
              <a:spcAft>
                <a:spcPts val="0"/>
              </a:spcAft>
              <a:buSzPts val="1100"/>
              <a:buChar char="■"/>
            </a:pPr>
            <a:r>
              <a:rPr lang="en"/>
              <a:t>I got thrown into the deep end on this and had to learn from the ground up, and I’m hoping to share some of my lessons learned with you all</a:t>
            </a:r>
            <a:endParaRPr/>
          </a:p>
          <a:p>
            <a:pPr indent="-298450" lvl="1" marL="914400" rtl="0" algn="l">
              <a:lnSpc>
                <a:spcPct val="115000"/>
              </a:lnSpc>
              <a:spcBef>
                <a:spcPts val="0"/>
              </a:spcBef>
              <a:spcAft>
                <a:spcPts val="0"/>
              </a:spcAft>
              <a:buSzPts val="1100"/>
              <a:buChar char="○"/>
            </a:pPr>
            <a:r>
              <a:rPr lang="en"/>
              <a:t>Quick Stats</a:t>
            </a:r>
            <a:endParaRPr/>
          </a:p>
          <a:p>
            <a:pPr indent="-298450" lvl="2" marL="1371600" rtl="0" algn="l">
              <a:lnSpc>
                <a:spcPct val="115000"/>
              </a:lnSpc>
              <a:spcBef>
                <a:spcPts val="0"/>
              </a:spcBef>
              <a:spcAft>
                <a:spcPts val="0"/>
              </a:spcAft>
              <a:buSzPts val="1100"/>
              <a:buChar char="■"/>
            </a:pPr>
            <a:r>
              <a:rPr lang="en"/>
              <a:t>2000+ Mailboxes</a:t>
            </a:r>
            <a:endParaRPr/>
          </a:p>
          <a:p>
            <a:pPr indent="-298450" lvl="2" marL="1371600" rtl="0" algn="l">
              <a:lnSpc>
                <a:spcPct val="115000"/>
              </a:lnSpc>
              <a:spcBef>
                <a:spcPts val="0"/>
              </a:spcBef>
              <a:spcAft>
                <a:spcPts val="0"/>
              </a:spcAft>
              <a:buSzPts val="1100"/>
              <a:buChar char="■"/>
            </a:pPr>
            <a:r>
              <a:rPr lang="en"/>
              <a:t>180+ email domains, at one point I was finding 20+ domains a week...</a:t>
            </a:r>
            <a:endParaRPr/>
          </a:p>
          <a:p>
            <a:pPr indent="-298450" lvl="2" marL="1371600" rtl="0" algn="l">
              <a:lnSpc>
                <a:spcPct val="115000"/>
              </a:lnSpc>
              <a:spcBef>
                <a:spcPts val="0"/>
              </a:spcBef>
              <a:spcAft>
                <a:spcPts val="0"/>
              </a:spcAft>
              <a:buSzPts val="1100"/>
              <a:buChar char="■"/>
            </a:pPr>
            <a:r>
              <a:rPr lang="en"/>
              <a:t>10000+ aliases/proxy addresses - Thanks G Suite secondary domains...</a:t>
            </a:r>
            <a:endParaRPr/>
          </a:p>
          <a:p>
            <a:pPr indent="-298450" lvl="2" marL="1371600" rtl="0" algn="l">
              <a:lnSpc>
                <a:spcPct val="115000"/>
              </a:lnSpc>
              <a:spcBef>
                <a:spcPts val="0"/>
              </a:spcBef>
              <a:spcAft>
                <a:spcPts val="0"/>
              </a:spcAft>
              <a:buSzPts val="1100"/>
              <a:buChar char="■"/>
            </a:pPr>
            <a:r>
              <a:rPr lang="en"/>
              <a:t>700+ employees</a:t>
            </a:r>
            <a:endParaRPr/>
          </a:p>
          <a:p>
            <a:pPr indent="-298450" lvl="2" marL="1371600" rtl="0" algn="l">
              <a:lnSpc>
                <a:spcPct val="115000"/>
              </a:lnSpc>
              <a:spcBef>
                <a:spcPts val="0"/>
              </a:spcBef>
              <a:spcAft>
                <a:spcPts val="0"/>
              </a:spcAft>
              <a:buSzPts val="1100"/>
              <a:buChar char="■"/>
            </a:pPr>
            <a:r>
              <a:rPr lang="en"/>
              <a:t>The requirement for users to send as multiple primary addresses and to calendar as them, this is the one that really pains me</a:t>
            </a:r>
            <a:endParaRPr/>
          </a:p>
          <a:p>
            <a:pPr indent="-298450" lvl="2" marL="1371600" rtl="0" algn="l">
              <a:lnSpc>
                <a:spcPct val="115000"/>
              </a:lnSpc>
              <a:spcBef>
                <a:spcPts val="0"/>
              </a:spcBef>
              <a:spcAft>
                <a:spcPts val="0"/>
              </a:spcAft>
              <a:buSzPts val="1100"/>
              <a:buChar char="■"/>
            </a:pPr>
            <a:r>
              <a:rPr lang="en"/>
              <a:t>Oh and my users don’t like OWA</a:t>
            </a:r>
            <a:endParaRPr/>
          </a:p>
          <a:p>
            <a:pPr indent="-298450" lvl="1" marL="914400" rtl="0" algn="l">
              <a:lnSpc>
                <a:spcPct val="115000"/>
              </a:lnSpc>
              <a:spcBef>
                <a:spcPts val="0"/>
              </a:spcBef>
              <a:spcAft>
                <a:spcPts val="0"/>
              </a:spcAft>
              <a:buSzPts val="1100"/>
              <a:buChar char="○"/>
            </a:pPr>
            <a:r>
              <a:rPr lang="en"/>
              <a:t>Every major email system in so many different accounts (~50 different environments)</a:t>
            </a:r>
            <a:endParaRPr/>
          </a:p>
          <a:p>
            <a:pPr indent="-298450" lvl="2" marL="1371600" rtl="0" algn="l">
              <a:lnSpc>
                <a:spcPct val="115000"/>
              </a:lnSpc>
              <a:spcBef>
                <a:spcPts val="0"/>
              </a:spcBef>
              <a:spcAft>
                <a:spcPts val="0"/>
              </a:spcAft>
              <a:buSzPts val="1100"/>
              <a:buChar char="■"/>
            </a:pPr>
            <a:r>
              <a:rPr lang="en"/>
              <a:t>Rackspace Exchange/IMAP</a:t>
            </a:r>
            <a:endParaRPr/>
          </a:p>
          <a:p>
            <a:pPr indent="-298450" lvl="2" marL="1371600" rtl="0" algn="l">
              <a:lnSpc>
                <a:spcPct val="115000"/>
              </a:lnSpc>
              <a:spcBef>
                <a:spcPts val="0"/>
              </a:spcBef>
              <a:spcAft>
                <a:spcPts val="0"/>
              </a:spcAft>
              <a:buSzPts val="1100"/>
              <a:buChar char="■"/>
            </a:pPr>
            <a:r>
              <a:rPr lang="en"/>
              <a:t>G Suite</a:t>
            </a:r>
            <a:endParaRPr/>
          </a:p>
          <a:p>
            <a:pPr indent="-298450" lvl="2" marL="1371600" rtl="0" algn="l">
              <a:lnSpc>
                <a:spcPct val="115000"/>
              </a:lnSpc>
              <a:spcBef>
                <a:spcPts val="0"/>
              </a:spcBef>
              <a:spcAft>
                <a:spcPts val="0"/>
              </a:spcAft>
              <a:buSzPts val="1100"/>
              <a:buChar char="■"/>
            </a:pPr>
            <a:r>
              <a:rPr lang="en"/>
              <a:t>On Premise Exchange</a:t>
            </a:r>
            <a:endParaRPr/>
          </a:p>
          <a:p>
            <a:pPr indent="-298450" lvl="2" marL="1371600" rtl="0" algn="l">
              <a:lnSpc>
                <a:spcPct val="115000"/>
              </a:lnSpc>
              <a:spcBef>
                <a:spcPts val="0"/>
              </a:spcBef>
              <a:spcAft>
                <a:spcPts val="0"/>
              </a:spcAft>
              <a:buSzPts val="1100"/>
              <a:buChar char="■"/>
            </a:pPr>
            <a:r>
              <a:rPr lang="en"/>
              <a:t>AppRiver</a:t>
            </a:r>
            <a:endParaRPr/>
          </a:p>
          <a:p>
            <a:pPr indent="-298450" lvl="2" marL="1371600" rtl="0" algn="l">
              <a:lnSpc>
                <a:spcPct val="115000"/>
              </a:lnSpc>
              <a:spcBef>
                <a:spcPts val="0"/>
              </a:spcBef>
              <a:spcAft>
                <a:spcPts val="0"/>
              </a:spcAft>
              <a:buSzPts val="1100"/>
              <a:buChar char="■"/>
            </a:pPr>
            <a:r>
              <a:rPr lang="en"/>
              <a:t>O365</a:t>
            </a:r>
            <a:endParaRPr/>
          </a:p>
          <a:p>
            <a:pPr indent="-298450" lvl="0" marL="457200" rtl="0" algn="l">
              <a:lnSpc>
                <a:spcPct val="115000"/>
              </a:lnSpc>
              <a:spcBef>
                <a:spcPts val="0"/>
              </a:spcBef>
              <a:spcAft>
                <a:spcPts val="0"/>
              </a:spcAft>
              <a:buSzPts val="1100"/>
              <a:buChar char="●"/>
            </a:pPr>
            <a:r>
              <a:rPr lang="en"/>
              <a:t>This is not about the migration path, but more on how I learned about email security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fc69e2e2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fc69e2e2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It feels like SPF is old, but it’s really not that old by true standards, SPF is </a:t>
            </a:r>
            <a:r>
              <a:rPr lang="en"/>
              <a:t>primarily a</a:t>
            </a:r>
            <a:r>
              <a:rPr lang="en"/>
              <a:t> </a:t>
            </a:r>
            <a:r>
              <a:rPr lang="en"/>
              <a:t>authentication</a:t>
            </a:r>
            <a:r>
              <a:rPr lang="en"/>
              <a:t> mechanism</a:t>
            </a:r>
            <a:endParaRPr/>
          </a:p>
          <a:p>
            <a:pPr indent="-298450" lvl="0" marL="457200" rtl="0" algn="l">
              <a:spcBef>
                <a:spcPts val="0"/>
              </a:spcBef>
              <a:spcAft>
                <a:spcPts val="0"/>
              </a:spcAft>
              <a:buSzPts val="1100"/>
              <a:buChar char="●"/>
            </a:pPr>
            <a:r>
              <a:rPr lang="en"/>
              <a:t>SPF is simply </a:t>
            </a:r>
            <a:r>
              <a:rPr lang="en"/>
              <a:t>giving</a:t>
            </a:r>
            <a:r>
              <a:rPr lang="en"/>
              <a:t> the domain owner an </a:t>
            </a:r>
            <a:r>
              <a:rPr lang="en"/>
              <a:t>opportunity</a:t>
            </a:r>
            <a:r>
              <a:rPr lang="en"/>
              <a:t> to say these IP addresses are allowed to send on behalf of my domain(s). The check is done on the reciever</a:t>
            </a:r>
            <a:endParaRPr/>
          </a:p>
          <a:p>
            <a:pPr indent="-298450" lvl="0" marL="457200" rtl="0" algn="l">
              <a:spcBef>
                <a:spcPts val="0"/>
              </a:spcBef>
              <a:spcAft>
                <a:spcPts val="0"/>
              </a:spcAft>
              <a:buSzPts val="1100"/>
              <a:buChar char="●"/>
            </a:pPr>
            <a:r>
              <a:rPr lang="en"/>
              <a:t>SPF is not always an option, some providers are incapable of adjusting their return paths. Which makes them SPF incapable</a:t>
            </a:r>
            <a:endParaRPr/>
          </a:p>
          <a:p>
            <a:pPr indent="-298450" lvl="1" marL="914400" rtl="0" algn="l">
              <a:spcBef>
                <a:spcPts val="0"/>
              </a:spcBef>
              <a:spcAft>
                <a:spcPts val="0"/>
              </a:spcAft>
              <a:buSzPts val="1100"/>
              <a:buChar char="○"/>
            </a:pPr>
            <a:r>
              <a:rPr lang="en"/>
              <a:t>What I thought about SPF</a:t>
            </a:r>
            <a:endParaRPr/>
          </a:p>
          <a:p>
            <a:pPr indent="-298450" lvl="2" marL="1371600" rtl="0" algn="l">
              <a:spcBef>
                <a:spcPts val="0"/>
              </a:spcBef>
              <a:spcAft>
                <a:spcPts val="0"/>
              </a:spcAft>
              <a:buSzPts val="1100"/>
              <a:buChar char="■"/>
            </a:pPr>
            <a:r>
              <a:rPr lang="en"/>
              <a:t>It was a hard yes/no</a:t>
            </a:r>
            <a:endParaRPr/>
          </a:p>
          <a:p>
            <a:pPr indent="-298450" lvl="2" marL="1371600" rtl="0" algn="l">
              <a:spcBef>
                <a:spcPts val="0"/>
              </a:spcBef>
              <a:spcAft>
                <a:spcPts val="0"/>
              </a:spcAft>
              <a:buSzPts val="1100"/>
              <a:buChar char="■"/>
            </a:pPr>
            <a:r>
              <a:rPr lang="en"/>
              <a:t>You have/had to have it</a:t>
            </a:r>
            <a:endParaRPr/>
          </a:p>
          <a:p>
            <a:pPr indent="-298450" lvl="2" marL="1371600" rtl="0" algn="l">
              <a:spcBef>
                <a:spcPts val="0"/>
              </a:spcBef>
              <a:spcAft>
                <a:spcPts val="0"/>
              </a:spcAft>
              <a:buSzPts val="1100"/>
              <a:buChar char="■"/>
            </a:pPr>
            <a:r>
              <a:rPr lang="en"/>
              <a:t>It was unlimited in length</a:t>
            </a:r>
            <a:endParaRPr/>
          </a:p>
          <a:p>
            <a:pPr indent="-298450" lvl="1" marL="914400" rtl="0" algn="l">
              <a:spcBef>
                <a:spcPts val="0"/>
              </a:spcBef>
              <a:spcAft>
                <a:spcPts val="0"/>
              </a:spcAft>
              <a:buSzPts val="1100"/>
              <a:buChar char="○"/>
            </a:pPr>
            <a:r>
              <a:rPr lang="en"/>
              <a:t>Variable Return paths are called VERP</a:t>
            </a:r>
            <a:endParaRPr/>
          </a:p>
          <a:p>
            <a:pPr indent="-298450" lvl="2" marL="1371600" rtl="0" algn="l">
              <a:spcBef>
                <a:spcPts val="0"/>
              </a:spcBef>
              <a:spcAft>
                <a:spcPts val="0"/>
              </a:spcAft>
              <a:buSzPts val="1100"/>
              <a:buChar char="■"/>
            </a:pPr>
            <a:r>
              <a:rPr lang="en"/>
              <a:t>Very useful for mass mailers</a:t>
            </a:r>
            <a:endParaRPr/>
          </a:p>
          <a:p>
            <a:pPr indent="-298450" lvl="2" marL="1371600" rtl="0" algn="l">
              <a:spcBef>
                <a:spcPts val="0"/>
              </a:spcBef>
              <a:spcAft>
                <a:spcPts val="0"/>
              </a:spcAft>
              <a:buSzPts val="1100"/>
              <a:buChar char="■"/>
            </a:pPr>
            <a:r>
              <a:rPr lang="en"/>
              <a:t>By encoding the </a:t>
            </a:r>
            <a:r>
              <a:rPr lang="en"/>
              <a:t>recipient address in the left half of the email mass mailers can track bounces better</a:t>
            </a:r>
            <a:endParaRPr/>
          </a:p>
          <a:p>
            <a:pPr indent="-298450" lvl="3" marL="1828800" rtl="0" algn="l">
              <a:spcBef>
                <a:spcPts val="0"/>
              </a:spcBef>
              <a:spcAft>
                <a:spcPts val="0"/>
              </a:spcAft>
              <a:buSzPts val="1100"/>
              <a:buChar char="●"/>
            </a:pPr>
            <a:r>
              <a:rPr lang="en"/>
              <a:t>Email halves: left vs right</a:t>
            </a:r>
            <a:endParaRPr/>
          </a:p>
          <a:p>
            <a:pPr indent="-298450" lvl="0" marL="457200" rtl="0" algn="l">
              <a:spcBef>
                <a:spcPts val="0"/>
              </a:spcBef>
              <a:spcAft>
                <a:spcPts val="0"/>
              </a:spcAft>
              <a:buSzPts val="1100"/>
              <a:buChar char="●"/>
            </a:pPr>
            <a:r>
              <a:rPr lang="en"/>
              <a:t>Some DNS providers will offer a resource record type of 99, this is a legacy standard leftover from </a:t>
            </a:r>
            <a:r>
              <a:rPr lang="en" u="sng">
                <a:solidFill>
                  <a:schemeClr val="hlink"/>
                </a:solidFill>
                <a:hlinkClick r:id="rId2"/>
              </a:rPr>
              <a:t>RFC4408</a:t>
            </a:r>
            <a:r>
              <a:rPr lang="en"/>
              <a:t> (Section 3.1.1)</a:t>
            </a:r>
            <a:endParaRPr/>
          </a:p>
          <a:p>
            <a:pPr indent="-298450" lvl="0" marL="457200" rtl="0" algn="l">
              <a:spcBef>
                <a:spcPts val="0"/>
              </a:spcBef>
              <a:spcAft>
                <a:spcPts val="0"/>
              </a:spcAft>
              <a:buSzPts val="1100"/>
              <a:buChar char="●"/>
            </a:pPr>
            <a:r>
              <a:rPr lang="en"/>
              <a:t>Odd Things</a:t>
            </a:r>
            <a:endParaRPr/>
          </a:p>
          <a:p>
            <a:pPr indent="-298450" lvl="1" marL="914400" rtl="0" algn="l">
              <a:spcBef>
                <a:spcPts val="0"/>
              </a:spcBef>
              <a:spcAft>
                <a:spcPts val="0"/>
              </a:spcAft>
              <a:buSzPts val="1100"/>
              <a:buChar char="○"/>
            </a:pPr>
            <a:r>
              <a:rPr lang="en"/>
              <a:t>10 DNS lookup limit</a:t>
            </a:r>
            <a:endParaRPr/>
          </a:p>
          <a:p>
            <a:pPr indent="-298450" lvl="2" marL="1371600" rtl="0" algn="l">
              <a:spcBef>
                <a:spcPts val="0"/>
              </a:spcBef>
              <a:spcAft>
                <a:spcPts val="0"/>
              </a:spcAft>
              <a:buSzPts val="1100"/>
              <a:buChar char="■"/>
            </a:pPr>
            <a:r>
              <a:rPr lang="en"/>
              <a:t>Designed by Scott Kitterman to reduce latency, and DNS abuse, DNS DOS attacks</a:t>
            </a:r>
            <a:endParaRPr/>
          </a:p>
          <a:p>
            <a:pPr indent="-298450" lvl="2" marL="1371600" rtl="0" algn="l">
              <a:spcBef>
                <a:spcPts val="0"/>
              </a:spcBef>
              <a:spcAft>
                <a:spcPts val="0"/>
              </a:spcAft>
              <a:buSzPts val="1100"/>
              <a:buChar char="■"/>
            </a:pPr>
            <a:r>
              <a:rPr lang="en"/>
              <a:t>Mimecast is a major providers who observes this</a:t>
            </a:r>
            <a:endParaRPr/>
          </a:p>
          <a:p>
            <a:pPr indent="-298450" lvl="1" marL="914400" rtl="0" algn="l">
              <a:spcBef>
                <a:spcPts val="0"/>
              </a:spcBef>
              <a:spcAft>
                <a:spcPts val="0"/>
              </a:spcAft>
              <a:buSzPts val="1100"/>
              <a:buChar char="○"/>
            </a:pPr>
            <a:r>
              <a:rPr lang="en"/>
              <a:t>DNS string </a:t>
            </a:r>
            <a:r>
              <a:rPr lang="en"/>
              <a:t>concatenation</a:t>
            </a:r>
            <a:endParaRPr/>
          </a:p>
          <a:p>
            <a:pPr indent="-298450" lvl="2" marL="1371600" rtl="0" algn="l">
              <a:spcBef>
                <a:spcPts val="0"/>
              </a:spcBef>
              <a:spcAft>
                <a:spcPts val="0"/>
              </a:spcAft>
              <a:buSzPts val="1100"/>
              <a:buChar char="■"/>
            </a:pPr>
            <a:r>
              <a:rPr lang="en"/>
              <a:t>This can be used for when you have SPF records over 255 characters, Route 53 supports this and you just can’t have spaces in between your records</a:t>
            </a:r>
            <a:endParaRPr/>
          </a:p>
          <a:p>
            <a:pPr indent="-298450" lvl="2" marL="1371600" rtl="0" algn="l">
              <a:spcBef>
                <a:spcPts val="0"/>
              </a:spcBef>
              <a:spcAft>
                <a:spcPts val="0"/>
              </a:spcAft>
              <a:buSzPts val="1100"/>
              <a:buChar char="■"/>
            </a:pPr>
            <a:r>
              <a:rPr lang="en" u="sng">
                <a:solidFill>
                  <a:schemeClr val="hlink"/>
                </a:solidFill>
                <a:hlinkClick r:id="rId3"/>
              </a:rPr>
              <a:t>https://kb.isc.org/article/AA-00356/0/Can-I-have-a-TXT-or-SPF-record-longer-than-255-characters.html</a:t>
            </a:r>
            <a:endParaRPr/>
          </a:p>
          <a:p>
            <a:pPr indent="-298450" lvl="2" marL="1371600" rtl="0" algn="l">
              <a:spcBef>
                <a:spcPts val="0"/>
              </a:spcBef>
              <a:spcAft>
                <a:spcPts val="0"/>
              </a:spcAft>
              <a:buSzPts val="1100"/>
              <a:buChar char="■"/>
            </a:pPr>
            <a:r>
              <a:rPr lang="en"/>
              <a:t>Still limited to 512 characters/octets (8 bits to an octet)</a:t>
            </a:r>
            <a:endParaRPr/>
          </a:p>
          <a:p>
            <a:pPr indent="-298450" lvl="0" marL="457200" rtl="0" algn="l">
              <a:spcBef>
                <a:spcPts val="0"/>
              </a:spcBef>
              <a:spcAft>
                <a:spcPts val="0"/>
              </a:spcAft>
              <a:buSzPts val="1100"/>
              <a:buChar char="●"/>
            </a:pPr>
            <a:r>
              <a:rPr lang="en"/>
              <a:t>SPF Nesting</a:t>
            </a:r>
            <a:endParaRPr/>
          </a:p>
          <a:p>
            <a:pPr indent="-298450" lvl="1" marL="914400" rtl="0" algn="l">
              <a:spcBef>
                <a:spcPts val="0"/>
              </a:spcBef>
              <a:spcAft>
                <a:spcPts val="0"/>
              </a:spcAft>
              <a:buSzPts val="1100"/>
              <a:buChar char="○"/>
            </a:pPr>
            <a:r>
              <a:rPr lang="en"/>
              <a:t>This is a very common practice, you include a SPF record like GSuite. Since GSuite has so many sending IPs and to avoid DNS string concatenation they include sub SPF records</a:t>
            </a:r>
            <a:endParaRPr/>
          </a:p>
          <a:p>
            <a:pPr indent="-298450" lvl="1" marL="914400" rtl="0" algn="l">
              <a:spcBef>
                <a:spcPts val="0"/>
              </a:spcBef>
              <a:spcAft>
                <a:spcPts val="0"/>
              </a:spcAft>
              <a:buSzPts val="1100"/>
              <a:buChar char="○"/>
            </a:pPr>
            <a:r>
              <a:rPr lang="en"/>
              <a:t>Example on my personal domain</a:t>
            </a:r>
            <a:endParaRPr/>
          </a:p>
          <a:p>
            <a:pPr indent="-298450" lvl="2" marL="1371600" rtl="0" algn="l">
              <a:spcBef>
                <a:spcPts val="0"/>
              </a:spcBef>
              <a:spcAft>
                <a:spcPts val="0"/>
              </a:spcAft>
              <a:buSzPts val="1100"/>
              <a:buChar char="■"/>
            </a:pPr>
            <a:r>
              <a:rPr lang="en" u="sng">
                <a:solidFill>
                  <a:schemeClr val="hlink"/>
                </a:solidFill>
                <a:hlinkClick r:id="rId4"/>
              </a:rPr>
              <a:t>https://mxtoolbox.com/SuperTool.aspx?action=spf%3awesleyk.me&amp;run=toolpage</a:t>
            </a:r>
            <a:endParaRPr/>
          </a:p>
          <a:p>
            <a:pPr indent="-298450" lvl="1" marL="914400" rtl="0" algn="l">
              <a:spcBef>
                <a:spcPts val="0"/>
              </a:spcBef>
              <a:spcAft>
                <a:spcPts val="0"/>
              </a:spcAft>
              <a:buSzPts val="1100"/>
              <a:buChar char="○"/>
            </a:pPr>
            <a:r>
              <a:rPr lang="en"/>
              <a:t>Example on discovery.com</a:t>
            </a:r>
            <a:endParaRPr/>
          </a:p>
          <a:p>
            <a:pPr indent="-298450" lvl="2" marL="1371600" rtl="0" algn="l">
              <a:spcBef>
                <a:spcPts val="0"/>
              </a:spcBef>
              <a:spcAft>
                <a:spcPts val="0"/>
              </a:spcAft>
              <a:buSzPts val="1100"/>
              <a:buChar char="■"/>
            </a:pPr>
            <a:r>
              <a:rPr lang="en"/>
              <a:t>This one is good since it actually </a:t>
            </a:r>
            <a:endParaRPr/>
          </a:p>
          <a:p>
            <a:pPr indent="-298450" lvl="2" marL="1371600" rtl="0" algn="l">
              <a:spcBef>
                <a:spcPts val="0"/>
              </a:spcBef>
              <a:spcAft>
                <a:spcPts val="0"/>
              </a:spcAft>
              <a:buSzPts val="1100"/>
              <a:buChar char="■"/>
            </a:pPr>
            <a:r>
              <a:rPr lang="en" u="sng">
                <a:solidFill>
                  <a:schemeClr val="hlink"/>
                </a:solidFill>
                <a:hlinkClick r:id="rId5"/>
              </a:rPr>
              <a:t>https://mxtoolbox.com/SuperTool.aspx?action=spf%3adiscovery.com&amp;run=toolpage</a:t>
            </a:r>
            <a:endParaRPr/>
          </a:p>
          <a:p>
            <a:pPr indent="-298450" lvl="0" marL="457200" rtl="0" algn="l">
              <a:spcBef>
                <a:spcPts val="0"/>
              </a:spcBef>
              <a:spcAft>
                <a:spcPts val="0"/>
              </a:spcAft>
              <a:buSzPts val="1100"/>
              <a:buChar char="●"/>
            </a:pPr>
            <a:r>
              <a:rPr lang="en"/>
              <a:t>Types</a:t>
            </a:r>
            <a:endParaRPr/>
          </a:p>
          <a:p>
            <a:pPr indent="-298450" lvl="1" marL="914400" rtl="0" algn="l">
              <a:spcBef>
                <a:spcPts val="0"/>
              </a:spcBef>
              <a:spcAft>
                <a:spcPts val="0"/>
              </a:spcAft>
              <a:buSzPts val="1100"/>
              <a:buChar char="○"/>
            </a:pPr>
            <a:r>
              <a:rPr lang="en"/>
              <a:t>A</a:t>
            </a:r>
            <a:endParaRPr/>
          </a:p>
          <a:p>
            <a:pPr indent="-298450" lvl="2" marL="1371600" rtl="0" algn="l">
              <a:spcBef>
                <a:spcPts val="0"/>
              </a:spcBef>
              <a:spcAft>
                <a:spcPts val="0"/>
              </a:spcAft>
              <a:buSzPts val="1100"/>
              <a:buChar char="■"/>
            </a:pPr>
            <a:r>
              <a:rPr lang="en"/>
              <a:t>A records on a domain, if not domain is specified then the current domain in scope</a:t>
            </a:r>
            <a:endParaRPr/>
          </a:p>
          <a:p>
            <a:pPr indent="-298450" lvl="1" marL="914400" rtl="0" algn="l">
              <a:spcBef>
                <a:spcPts val="0"/>
              </a:spcBef>
              <a:spcAft>
                <a:spcPts val="0"/>
              </a:spcAft>
              <a:buSzPts val="1100"/>
              <a:buChar char="○"/>
            </a:pPr>
            <a:r>
              <a:rPr lang="en"/>
              <a:t>MX</a:t>
            </a:r>
            <a:endParaRPr/>
          </a:p>
          <a:p>
            <a:pPr indent="-298450" lvl="2" marL="1371600" rtl="0" algn="l">
              <a:spcBef>
                <a:spcPts val="0"/>
              </a:spcBef>
              <a:spcAft>
                <a:spcPts val="0"/>
              </a:spcAft>
              <a:buSzPts val="1100"/>
              <a:buChar char="■"/>
            </a:pPr>
            <a:r>
              <a:rPr lang="en"/>
              <a:t>This is just a pet </a:t>
            </a:r>
            <a:r>
              <a:rPr lang="en"/>
              <a:t>peeve</a:t>
            </a:r>
            <a:r>
              <a:rPr lang="en"/>
              <a:t> of mine, specify it in CIDR or a DNS include</a:t>
            </a:r>
            <a:endParaRPr/>
          </a:p>
          <a:p>
            <a:pPr indent="-298450" lvl="2" marL="1371600" rtl="0" algn="l">
              <a:spcBef>
                <a:spcPts val="0"/>
              </a:spcBef>
              <a:spcAft>
                <a:spcPts val="0"/>
              </a:spcAft>
              <a:buSzPts val="1100"/>
              <a:buChar char="■"/>
            </a:pPr>
            <a:r>
              <a:rPr lang="en"/>
              <a:t>For example rackspace is a massive email server, their MX servers are not their sending server(s)</a:t>
            </a:r>
            <a:endParaRPr/>
          </a:p>
          <a:p>
            <a:pPr indent="-298450" lvl="1" marL="914400" rtl="0" algn="l">
              <a:spcBef>
                <a:spcPts val="0"/>
              </a:spcBef>
              <a:spcAft>
                <a:spcPts val="0"/>
              </a:spcAft>
              <a:buSzPts val="1100"/>
              <a:buChar char="○"/>
            </a:pPr>
            <a:r>
              <a:rPr lang="en"/>
              <a:t>PTR - </a:t>
            </a:r>
            <a:r>
              <a:rPr lang="en"/>
              <a:t>Discouraged</a:t>
            </a:r>
            <a:endParaRPr/>
          </a:p>
          <a:p>
            <a:pPr indent="-298450" lvl="2" marL="1371600" rtl="0" algn="l">
              <a:spcBef>
                <a:spcPts val="0"/>
              </a:spcBef>
              <a:spcAft>
                <a:spcPts val="0"/>
              </a:spcAft>
              <a:buSzPts val="1100"/>
              <a:buChar char="■"/>
            </a:pPr>
            <a:r>
              <a:rPr lang="en"/>
              <a:t>Causes excessive DNS lookups</a:t>
            </a:r>
            <a:endParaRPr/>
          </a:p>
          <a:p>
            <a:pPr indent="-298450" lvl="1" marL="914400" rtl="0" algn="l">
              <a:spcBef>
                <a:spcPts val="0"/>
              </a:spcBef>
              <a:spcAft>
                <a:spcPts val="0"/>
              </a:spcAft>
              <a:buSzPts val="1100"/>
              <a:buChar char="○"/>
            </a:pPr>
            <a:r>
              <a:rPr lang="en"/>
              <a:t>IP (CIDR or IP)</a:t>
            </a:r>
            <a:endParaRPr/>
          </a:p>
          <a:p>
            <a:pPr indent="-298450" lvl="2" marL="1371600" rtl="0" algn="l">
              <a:spcBef>
                <a:spcPts val="0"/>
              </a:spcBef>
              <a:spcAft>
                <a:spcPts val="0"/>
              </a:spcAft>
              <a:buSzPts val="1100"/>
              <a:buChar char="■"/>
            </a:pPr>
            <a:r>
              <a:rPr lang="en"/>
              <a:t>IP4</a:t>
            </a:r>
            <a:endParaRPr/>
          </a:p>
          <a:p>
            <a:pPr indent="-298450" lvl="2" marL="1371600" rtl="0" algn="l">
              <a:spcBef>
                <a:spcPts val="0"/>
              </a:spcBef>
              <a:spcAft>
                <a:spcPts val="0"/>
              </a:spcAft>
              <a:buSzPts val="1100"/>
              <a:buChar char="■"/>
            </a:pPr>
            <a:r>
              <a:rPr lang="en"/>
              <a:t>IP6</a:t>
            </a:r>
            <a:endParaRPr/>
          </a:p>
          <a:p>
            <a:pPr indent="-298450" lvl="1" marL="914400" rtl="0" algn="l">
              <a:spcBef>
                <a:spcPts val="0"/>
              </a:spcBef>
              <a:spcAft>
                <a:spcPts val="0"/>
              </a:spcAft>
              <a:buSzPts val="1100"/>
              <a:buChar char="○"/>
            </a:pPr>
            <a:r>
              <a:rPr lang="en"/>
              <a:t>Include</a:t>
            </a:r>
            <a:endParaRPr/>
          </a:p>
          <a:p>
            <a:pPr indent="-298450" lvl="2" marL="1371600" rtl="0" algn="l">
              <a:spcBef>
                <a:spcPts val="0"/>
              </a:spcBef>
              <a:spcAft>
                <a:spcPts val="0"/>
              </a:spcAft>
              <a:buSzPts val="1100"/>
              <a:buChar char="■"/>
            </a:pPr>
            <a:r>
              <a:rPr lang="en"/>
              <a:t>Note if a include fails with a perm error it will be passed back up the tree</a:t>
            </a:r>
            <a:endParaRPr/>
          </a:p>
          <a:p>
            <a:pPr indent="-298450" lvl="1" marL="914400" rtl="0" algn="l">
              <a:spcBef>
                <a:spcPts val="0"/>
              </a:spcBef>
              <a:spcAft>
                <a:spcPts val="0"/>
              </a:spcAft>
              <a:buSzPts val="1100"/>
              <a:buChar char="○"/>
            </a:pPr>
            <a:r>
              <a:rPr lang="en"/>
              <a:t>Redirect</a:t>
            </a:r>
            <a:endParaRPr/>
          </a:p>
          <a:p>
            <a:pPr indent="-298450" lvl="2" marL="1371600" rtl="0" algn="l">
              <a:spcBef>
                <a:spcPts val="0"/>
              </a:spcBef>
              <a:spcAft>
                <a:spcPts val="0"/>
              </a:spcAft>
              <a:buSzPts val="1100"/>
              <a:buChar char="■"/>
            </a:pPr>
            <a:r>
              <a:rPr lang="en"/>
              <a:t>Simply redirect your SPF record to another record, very similar to an include</a:t>
            </a:r>
            <a:endParaRPr/>
          </a:p>
          <a:p>
            <a:pPr indent="-298450" lvl="1" marL="914400" rtl="0" algn="l">
              <a:spcBef>
                <a:spcPts val="0"/>
              </a:spcBef>
              <a:spcAft>
                <a:spcPts val="0"/>
              </a:spcAft>
              <a:buSzPts val="1100"/>
              <a:buChar char="○"/>
            </a:pPr>
            <a:r>
              <a:rPr lang="en"/>
              <a:t>Dynamic</a:t>
            </a:r>
            <a:endParaRPr/>
          </a:p>
          <a:p>
            <a:pPr indent="-298450" lvl="2" marL="1371600" rtl="0" algn="l">
              <a:spcBef>
                <a:spcPts val="0"/>
              </a:spcBef>
              <a:spcAft>
                <a:spcPts val="0"/>
              </a:spcAft>
              <a:buSzPts val="1100"/>
              <a:buChar char="■"/>
            </a:pPr>
            <a:r>
              <a:rPr lang="en"/>
              <a:t>This has the ability to create a dynamic SPF record with unlimited DNS includes</a:t>
            </a:r>
            <a:endParaRPr/>
          </a:p>
          <a:p>
            <a:pPr indent="-298450" lvl="3" marL="1828800" rtl="0" algn="l">
              <a:spcBef>
                <a:spcPts val="0"/>
              </a:spcBef>
              <a:spcAft>
                <a:spcPts val="0"/>
              </a:spcAft>
              <a:buSzPts val="1100"/>
              <a:buChar char="●"/>
            </a:pPr>
            <a:r>
              <a:rPr lang="en"/>
              <a:t>Salesforce.com uses this for their MTA (Mail Transport agent)</a:t>
            </a:r>
            <a:endParaRPr/>
          </a:p>
          <a:p>
            <a:pPr indent="-298450" lvl="2" marL="1371600" rtl="0" algn="l">
              <a:spcBef>
                <a:spcPts val="0"/>
              </a:spcBef>
              <a:spcAft>
                <a:spcPts val="0"/>
              </a:spcAft>
              <a:buSzPts val="1100"/>
              <a:buChar char="■"/>
            </a:pPr>
            <a:r>
              <a:rPr lang="en"/>
              <a:t>One option may to do SPF flattening - </a:t>
            </a:r>
            <a:r>
              <a:rPr lang="en" u="sng">
                <a:solidFill>
                  <a:schemeClr val="hlink"/>
                </a:solidFill>
                <a:hlinkClick r:id="rId6"/>
              </a:rPr>
              <a:t>https://dmarcian.com/spf-survey/</a:t>
            </a:r>
            <a:endParaRPr/>
          </a:p>
          <a:p>
            <a:pPr indent="-298450" lvl="3" marL="1828800" rtl="0" algn="l">
              <a:spcBef>
                <a:spcPts val="0"/>
              </a:spcBef>
              <a:spcAft>
                <a:spcPts val="0"/>
              </a:spcAft>
              <a:buSzPts val="1100"/>
              <a:buChar char="●"/>
            </a:pPr>
            <a:r>
              <a:rPr lang="en"/>
              <a:t>You have to keep this up to date, a few online services assist with this</a:t>
            </a:r>
            <a:endParaRPr/>
          </a:p>
          <a:p>
            <a:pPr indent="-298450" lvl="3" marL="1828800" rtl="0" algn="l">
              <a:spcBef>
                <a:spcPts val="0"/>
              </a:spcBef>
              <a:spcAft>
                <a:spcPts val="0"/>
              </a:spcAft>
              <a:buSzPts val="1100"/>
              <a:buChar char="●"/>
            </a:pPr>
            <a:r>
              <a:rPr lang="en"/>
              <a:t>fraudmarc.com</a:t>
            </a:r>
            <a:endParaRPr/>
          </a:p>
          <a:p>
            <a:pPr indent="-298450" lvl="3" marL="1828800" rtl="0" algn="l">
              <a:spcBef>
                <a:spcPts val="0"/>
              </a:spcBef>
              <a:spcAft>
                <a:spcPts val="0"/>
              </a:spcAft>
              <a:buSzPts val="1100"/>
              <a:buChar char="●"/>
            </a:pPr>
            <a:r>
              <a:rPr lang="en"/>
              <a:t>ondmarc.com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a:t>
            </a:r>
            <a:r>
              <a:rPr lang="en" u="sng">
                <a:solidFill>
                  <a:schemeClr val="hlink"/>
                </a:solidFill>
                <a:hlinkClick r:id="rId7"/>
              </a:rPr>
              <a:t>http://www.openspf.org/SPF_Record_Syntax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fc69e2e2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fc69e2e2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SPF Fails</a:t>
            </a:r>
            <a:endParaRPr/>
          </a:p>
          <a:p>
            <a:pPr indent="-298450" lvl="1" marL="914400" rtl="0" algn="l">
              <a:spcBef>
                <a:spcPts val="0"/>
              </a:spcBef>
              <a:spcAft>
                <a:spcPts val="0"/>
              </a:spcAft>
              <a:buSzPts val="1100"/>
              <a:buChar char="○"/>
            </a:pPr>
            <a:r>
              <a:rPr lang="en"/>
              <a:t>Never use +all or ?all - both means the sender doesn’t care about SPF</a:t>
            </a:r>
            <a:endParaRPr/>
          </a:p>
          <a:p>
            <a:pPr indent="-298450" lvl="1" marL="914400" rtl="0" algn="l">
              <a:spcBef>
                <a:spcPts val="0"/>
              </a:spcBef>
              <a:spcAft>
                <a:spcPts val="0"/>
              </a:spcAft>
              <a:buSzPts val="1100"/>
              <a:buChar char="○"/>
            </a:pPr>
            <a:r>
              <a:rPr lang="en"/>
              <a:t>N/A - None this is the default when you register a domain</a:t>
            </a:r>
            <a:endParaRPr/>
          </a:p>
          <a:p>
            <a:pPr indent="-298450" lvl="1" marL="914400" rtl="0" algn="l">
              <a:spcBef>
                <a:spcPts val="0"/>
              </a:spcBef>
              <a:spcAft>
                <a:spcPts val="0"/>
              </a:spcAft>
              <a:buSzPts val="1100"/>
              <a:buChar char="○"/>
            </a:pPr>
            <a:r>
              <a:rPr lang="en"/>
              <a:t>~all - SoftFail, the sending server has a list of authorized IPs and is a weak statement that suggests it’s not an authorized sender and the publisher hasn’t locked down their SPF record</a:t>
            </a:r>
            <a:endParaRPr/>
          </a:p>
          <a:p>
            <a:pPr indent="-298450" lvl="2" marL="1371600" rtl="0" algn="l">
              <a:spcBef>
                <a:spcPts val="0"/>
              </a:spcBef>
              <a:spcAft>
                <a:spcPts val="0"/>
              </a:spcAft>
              <a:buSzPts val="1100"/>
              <a:buChar char="■"/>
            </a:pPr>
            <a:r>
              <a:rPr lang="en"/>
              <a:t>Many email providers will suggest an ~all record for implementation, this means it strongly suggests the sender is not authorized</a:t>
            </a:r>
            <a:endParaRPr/>
          </a:p>
          <a:p>
            <a:pPr indent="-298450" lvl="1" marL="914400" rtl="0" algn="l">
              <a:spcBef>
                <a:spcPts val="0"/>
              </a:spcBef>
              <a:spcAft>
                <a:spcPts val="0"/>
              </a:spcAft>
              <a:buSzPts val="1100"/>
              <a:buChar char="○"/>
            </a:pPr>
            <a:r>
              <a:rPr lang="en"/>
              <a:t>-all - HardFail, if the sending IP isn’t in the SPF it’s not authorized to send on behalf of the domain</a:t>
            </a:r>
            <a:endParaRPr/>
          </a:p>
          <a:p>
            <a:pPr indent="-298450" lvl="0" marL="457200" rtl="0" algn="l">
              <a:spcBef>
                <a:spcPts val="0"/>
              </a:spcBef>
              <a:spcAft>
                <a:spcPts val="0"/>
              </a:spcAft>
              <a:buSzPts val="1100"/>
              <a:buChar char="●"/>
            </a:pPr>
            <a:r>
              <a:rPr lang="en"/>
              <a:t>Various types of errors</a:t>
            </a:r>
            <a:endParaRPr/>
          </a:p>
          <a:p>
            <a:pPr indent="-298450" lvl="1" marL="914400" rtl="0" algn="l">
              <a:spcBef>
                <a:spcPts val="0"/>
              </a:spcBef>
              <a:spcAft>
                <a:spcPts val="0"/>
              </a:spcAft>
              <a:buSzPts val="1100"/>
              <a:buChar char="○"/>
            </a:pPr>
            <a:r>
              <a:rPr lang="en"/>
              <a:t>TempError - This is typically a transient DNS error, in which the packet was lost. Further checks generally are successful</a:t>
            </a:r>
            <a:endParaRPr/>
          </a:p>
          <a:p>
            <a:pPr indent="-298450" lvl="1" marL="914400" rtl="0" algn="l">
              <a:spcBef>
                <a:spcPts val="0"/>
              </a:spcBef>
              <a:spcAft>
                <a:spcPts val="0"/>
              </a:spcAft>
              <a:buSzPts val="1100"/>
              <a:buChar char="○"/>
            </a:pPr>
            <a:r>
              <a:rPr lang="en"/>
              <a:t>PermError - This means the publishers DNS records could not be interpreted correctly</a:t>
            </a:r>
            <a:endParaRPr/>
          </a:p>
          <a:p>
            <a:pPr indent="-298450" lvl="2" marL="1371600" rtl="0" algn="l">
              <a:spcBef>
                <a:spcPts val="0"/>
              </a:spcBef>
              <a:spcAft>
                <a:spcPts val="0"/>
              </a:spcAft>
              <a:buSzPts val="1100"/>
              <a:buChar char="■"/>
            </a:pPr>
            <a:r>
              <a:rPr lang="en"/>
              <a:t>Fun fact </a:t>
            </a:r>
            <a:r>
              <a:rPr lang="en" u="sng">
                <a:solidFill>
                  <a:schemeClr val="hlink"/>
                </a:solidFill>
                <a:hlinkClick r:id="rId2"/>
              </a:rPr>
              <a:t>O365 </a:t>
            </a:r>
            <a:r>
              <a:rPr lang="en"/>
              <a:t>will cut you some slack and treat two separate SPF records</a:t>
            </a:r>
            <a:endParaRPr/>
          </a:p>
          <a:p>
            <a:pPr indent="-298450" lvl="2" marL="1371600" rtl="0" algn="l">
              <a:spcBef>
                <a:spcPts val="0"/>
              </a:spcBef>
              <a:spcAft>
                <a:spcPts val="0"/>
              </a:spcAft>
              <a:buSzPts val="1100"/>
              <a:buChar char="■"/>
            </a:pPr>
            <a:r>
              <a:rPr lang="en"/>
              <a:t>O365 will also do other fun things for you so you almost always accept email</a:t>
            </a:r>
            <a:endParaRPr/>
          </a:p>
          <a:p>
            <a:pPr indent="-298450" lvl="0" marL="457200" rtl="0" algn="l">
              <a:spcBef>
                <a:spcPts val="0"/>
              </a:spcBef>
              <a:spcAft>
                <a:spcPts val="0"/>
              </a:spcAft>
              <a:buSzPts val="1100"/>
              <a:buChar char="●"/>
            </a:pPr>
            <a:r>
              <a:rPr lang="en"/>
              <a:t>Why -all isn’t always an option</a:t>
            </a:r>
            <a:endParaRPr/>
          </a:p>
          <a:p>
            <a:pPr indent="-298450" lvl="1" marL="914400" rtl="0" algn="l">
              <a:spcBef>
                <a:spcPts val="0"/>
              </a:spcBef>
              <a:spcAft>
                <a:spcPts val="0"/>
              </a:spcAft>
              <a:buSzPts val="1100"/>
              <a:buChar char="○"/>
            </a:pPr>
            <a:r>
              <a:rPr lang="en"/>
              <a:t>Earlier I mentioned SPF incapable mailers, this is the only legitimate reason for ~all (SoftFail)</a:t>
            </a:r>
            <a:endParaRPr/>
          </a:p>
          <a:p>
            <a:pPr indent="-298450" lvl="2" marL="1371600" rtl="0" algn="l">
              <a:spcBef>
                <a:spcPts val="0"/>
              </a:spcBef>
              <a:spcAft>
                <a:spcPts val="0"/>
              </a:spcAft>
              <a:buSzPts val="1100"/>
              <a:buChar char="■"/>
            </a:pPr>
            <a:r>
              <a:rPr lang="en"/>
              <a:t>This would only be used when you have non compliant SPF mailers and your receivers don’t comply with DMARC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a:t>
            </a:r>
            <a:r>
              <a:rPr lang="en" u="sng">
                <a:solidFill>
                  <a:schemeClr val="hlink"/>
                </a:solidFill>
                <a:hlinkClick r:id="rId3"/>
              </a:rPr>
              <a:t>https://tools.ietf.org/html/rfc7208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279b439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279b439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was a failed attempt to improve email </a:t>
            </a:r>
            <a:r>
              <a:rPr lang="en"/>
              <a:t>deliverability to Outlook domains but it was never proven.</a:t>
            </a:r>
            <a:endParaRPr/>
          </a:p>
          <a:p>
            <a:pPr indent="-298450" lvl="0" marL="457200" rtl="0" algn="l">
              <a:spcBef>
                <a:spcPts val="0"/>
              </a:spcBef>
              <a:spcAft>
                <a:spcPts val="0"/>
              </a:spcAft>
              <a:buSzPts val="1100"/>
              <a:buChar char="●"/>
            </a:pPr>
            <a:r>
              <a:rPr lang="en"/>
              <a:t>It was very much like a Betamax vs VHS tape argument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 actually learned about this while doing research on this topic, Microsoft was a large supporter of Sender ID and licensed it</a:t>
            </a:r>
            <a:endParaRPr/>
          </a:p>
          <a:p>
            <a:pPr indent="-298450" lvl="1" marL="914400" rtl="0" algn="l">
              <a:spcBef>
                <a:spcPts val="0"/>
              </a:spcBef>
              <a:spcAft>
                <a:spcPts val="0"/>
              </a:spcAft>
              <a:buSzPts val="1100"/>
              <a:buChar char="○"/>
            </a:pPr>
            <a:r>
              <a:rPr lang="en"/>
              <a:t>Eventually it was put under the Microsoft Open Specification Promise - </a:t>
            </a:r>
            <a:r>
              <a:rPr lang="en" u="sng">
                <a:solidFill>
                  <a:schemeClr val="hlink"/>
                </a:solidFill>
                <a:hlinkClick r:id="rId2"/>
              </a:rPr>
              <a:t>https://en.wikipedia.org/wiki/Sender_ID#Intellectual_property</a:t>
            </a:r>
            <a:endParaRPr/>
          </a:p>
          <a:p>
            <a:pPr indent="-298450" lvl="1" marL="914400" rtl="0" algn="l">
              <a:spcBef>
                <a:spcPts val="0"/>
              </a:spcBef>
              <a:spcAft>
                <a:spcPts val="0"/>
              </a:spcAft>
              <a:buSzPts val="1100"/>
              <a:buChar char="○"/>
            </a:pPr>
            <a:r>
              <a:rPr lang="en"/>
              <a:t>Not compatible with all open source licenses including GNU 3.0</a:t>
            </a:r>
            <a:endParaRPr/>
          </a:p>
          <a:p>
            <a:pPr indent="-298450" lvl="1" marL="914400" rtl="0" algn="l">
              <a:spcBef>
                <a:spcPts val="0"/>
              </a:spcBef>
              <a:spcAft>
                <a:spcPts val="0"/>
              </a:spcAft>
              <a:buSzPts val="1100"/>
              <a:buChar char="○"/>
            </a:pPr>
            <a:r>
              <a:rPr lang="en"/>
              <a:t>The OSP is not a licence, but rather a Covenant Not to Sue. It promises protection but does not grant any rights.</a:t>
            </a:r>
            <a:endParaRPr/>
          </a:p>
          <a:p>
            <a:pPr indent="-298450" lvl="0" marL="457200" rtl="0" algn="l">
              <a:spcBef>
                <a:spcPts val="0"/>
              </a:spcBef>
              <a:spcAft>
                <a:spcPts val="0"/>
              </a:spcAft>
              <a:buSzPts val="1100"/>
              <a:buChar char="●"/>
            </a:pPr>
            <a:r>
              <a:rPr lang="en"/>
              <a:t>It’s not actually SPF 2.0 and never will be, it’s called Sender ID</a:t>
            </a:r>
            <a:endParaRPr/>
          </a:p>
          <a:p>
            <a:pPr indent="-298450" lvl="0" marL="457200" rtl="0" algn="l">
              <a:spcBef>
                <a:spcPts val="0"/>
              </a:spcBef>
              <a:spcAft>
                <a:spcPts val="0"/>
              </a:spcAft>
              <a:buSzPts val="1100"/>
              <a:buChar char="●"/>
            </a:pPr>
            <a:r>
              <a:rPr lang="en"/>
              <a:t>Example - Notice how they are almost exactly the same?, which </a:t>
            </a:r>
            <a:endParaRPr/>
          </a:p>
          <a:p>
            <a:pPr indent="-298450" lvl="1" marL="914400" rtl="0" algn="l">
              <a:spcBef>
                <a:spcPts val="0"/>
              </a:spcBef>
              <a:spcAft>
                <a:spcPts val="0"/>
              </a:spcAft>
              <a:buSzPts val="1100"/>
              <a:buChar char="○"/>
            </a:pPr>
            <a:r>
              <a:rPr lang="en"/>
              <a:t>SPF</a:t>
            </a:r>
            <a:endParaRPr/>
          </a:p>
          <a:p>
            <a:pPr indent="-298450" lvl="1" marL="914400" rtl="0" algn="l">
              <a:spcBef>
                <a:spcPts val="0"/>
              </a:spcBef>
              <a:spcAft>
                <a:spcPts val="0"/>
              </a:spcAft>
              <a:buSzPts val="1100"/>
              <a:buChar char="○"/>
            </a:pPr>
            <a:r>
              <a:rPr lang="en"/>
              <a:t>Sender ID - pra (Purported Responsible Address)</a:t>
            </a:r>
            <a:endParaRPr/>
          </a:p>
          <a:p>
            <a:pPr indent="-298450" lvl="1" marL="914400" rtl="0" algn="l">
              <a:spcBef>
                <a:spcPts val="0"/>
              </a:spcBef>
              <a:spcAft>
                <a:spcPts val="0"/>
              </a:spcAft>
              <a:buSzPts val="1100"/>
              <a:buChar char="○"/>
            </a:pPr>
            <a:r>
              <a:rPr lang="en"/>
              <a:t>Sender ID - pra (Purported Responsible Address)/mfrom (Mail From)</a:t>
            </a:r>
            <a:endParaRPr/>
          </a:p>
          <a:p>
            <a:pPr indent="-298450" lvl="0" marL="457200" rtl="0" algn="l">
              <a:spcBef>
                <a:spcPts val="0"/>
              </a:spcBef>
              <a:spcAft>
                <a:spcPts val="0"/>
              </a:spcAft>
              <a:buSzPts val="1100"/>
              <a:buChar char="●"/>
            </a:pPr>
            <a:r>
              <a:rPr lang="en"/>
              <a:t>PRA</a:t>
            </a:r>
            <a:endParaRPr/>
          </a:p>
          <a:p>
            <a:pPr indent="-298450" lvl="1" marL="914400" rtl="0" algn="l">
              <a:spcBef>
                <a:spcPts val="0"/>
              </a:spcBef>
              <a:spcAft>
                <a:spcPts val="0"/>
              </a:spcAft>
              <a:buSzPts val="1100"/>
              <a:buChar char="○"/>
            </a:pPr>
            <a:r>
              <a:rPr lang="en"/>
              <a:t>Purported Responsible Address - Selected via a algorithm</a:t>
            </a:r>
            <a:endParaRPr/>
          </a:p>
          <a:p>
            <a:pPr indent="-298450" lvl="0" marL="457200" rtl="0" algn="l">
              <a:spcBef>
                <a:spcPts val="0"/>
              </a:spcBef>
              <a:spcAft>
                <a:spcPts val="0"/>
              </a:spcAft>
              <a:buSzPts val="1100"/>
              <a:buChar char="●"/>
            </a:pPr>
            <a:r>
              <a:rPr lang="en"/>
              <a:t>Sources:</a:t>
            </a:r>
            <a:endParaRPr/>
          </a:p>
          <a:p>
            <a:pPr indent="-298450" lvl="1" marL="914400" rtl="0" algn="l">
              <a:spcBef>
                <a:spcPts val="0"/>
              </a:spcBef>
              <a:spcAft>
                <a:spcPts val="0"/>
              </a:spcAft>
              <a:buSzPts val="1100"/>
              <a:buChar char="○"/>
            </a:pPr>
            <a:r>
              <a:rPr lang="en" u="sng">
                <a:solidFill>
                  <a:schemeClr val="hlink"/>
                </a:solidFill>
                <a:hlinkClick r:id="rId3"/>
              </a:rPr>
              <a:t>http://www.openspf.org/SPF_vs_Sender_ID</a:t>
            </a:r>
            <a:endParaRPr/>
          </a:p>
          <a:p>
            <a:pPr indent="-298450" lvl="1" marL="914400" rtl="0" algn="l">
              <a:spcBef>
                <a:spcPts val="0"/>
              </a:spcBef>
              <a:spcAft>
                <a:spcPts val="0"/>
              </a:spcAft>
              <a:buSzPts val="1100"/>
              <a:buChar char="○"/>
            </a:pPr>
            <a:r>
              <a:rPr lang="en" u="sng">
                <a:solidFill>
                  <a:schemeClr val="hlink"/>
                </a:solidFill>
                <a:hlinkClick r:id="rId4"/>
              </a:rPr>
              <a:t>https://support.signupto.com/hc/en-gb/articles/201806438-An-introduction-to-SPF-Sender-ID-and-DKIM</a:t>
            </a:r>
            <a:endParaRPr/>
          </a:p>
          <a:p>
            <a:pPr indent="-298450" lvl="1" marL="914400" rtl="0" algn="l">
              <a:spcBef>
                <a:spcPts val="0"/>
              </a:spcBef>
              <a:spcAft>
                <a:spcPts val="0"/>
              </a:spcAft>
              <a:buSzPts val="1100"/>
              <a:buChar char="○"/>
            </a:pPr>
            <a:r>
              <a:rPr lang="en" u="sng">
                <a:solidFill>
                  <a:schemeClr val="hlink"/>
                </a:solidFill>
                <a:hlinkClick r:id="rId5"/>
              </a:rPr>
              <a:t>https://tools.ietf.org/html/rfc4407</a:t>
            </a:r>
            <a:endParaRPr/>
          </a:p>
          <a:p>
            <a:pPr indent="-298450" lvl="1" marL="914400" rtl="0" algn="l">
              <a:spcBef>
                <a:spcPts val="0"/>
              </a:spcBef>
              <a:spcAft>
                <a:spcPts val="0"/>
              </a:spcAft>
              <a:buSzPts val="1100"/>
              <a:buChar char="○"/>
            </a:pPr>
            <a:r>
              <a:rPr lang="en" u="sng">
                <a:solidFill>
                  <a:schemeClr val="hlink"/>
                </a:solidFill>
                <a:hlinkClick r:id="rId6"/>
              </a:rPr>
              <a:t>https://en.wikipedia.org/wiki/Sender_ID#Intellectual_property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fc69e2e2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fc69e2e2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Used to verify the integrity of your mail in transit, </a:t>
            </a:r>
            <a:r>
              <a:rPr lang="en"/>
              <a:t>primarily</a:t>
            </a:r>
            <a:r>
              <a:rPr lang="en"/>
              <a:t> for mail </a:t>
            </a:r>
            <a:r>
              <a:rPr lang="en"/>
              <a:t>authentication</a:t>
            </a:r>
            <a:endParaRPr/>
          </a:p>
          <a:p>
            <a:pPr indent="-298450" lvl="0" marL="457200" rtl="0" algn="l">
              <a:spcBef>
                <a:spcPts val="0"/>
              </a:spcBef>
              <a:spcAft>
                <a:spcPts val="0"/>
              </a:spcAft>
              <a:buSzPts val="1100"/>
              <a:buChar char="●"/>
            </a:pPr>
            <a:r>
              <a:rPr lang="en"/>
              <a:t>The sender can choose whether to sign the headers and or the body. Most senders sign the full message body and a subset of message headers that are related to the origin of the message</a:t>
            </a:r>
            <a:endParaRPr/>
          </a:p>
          <a:p>
            <a:pPr indent="-298450" lvl="0" marL="457200" rtl="0" algn="l">
              <a:spcBef>
                <a:spcPts val="0"/>
              </a:spcBef>
              <a:spcAft>
                <a:spcPts val="0"/>
              </a:spcAft>
              <a:buSzPts val="1100"/>
              <a:buChar char="●"/>
            </a:pPr>
            <a:r>
              <a:rPr lang="en"/>
              <a:t>Actions - DKIM does not inform the </a:t>
            </a:r>
            <a:r>
              <a:rPr lang="en"/>
              <a:t>receiver</a:t>
            </a:r>
            <a:r>
              <a:rPr lang="en"/>
              <a:t> to take a specific action</a:t>
            </a:r>
            <a:endParaRPr/>
          </a:p>
          <a:p>
            <a:pPr indent="-298450" lvl="1" marL="914400" rtl="0" algn="l">
              <a:spcBef>
                <a:spcPts val="0"/>
              </a:spcBef>
              <a:spcAft>
                <a:spcPts val="0"/>
              </a:spcAft>
              <a:buSzPts val="1100"/>
              <a:buChar char="○"/>
            </a:pPr>
            <a:r>
              <a:rPr lang="en"/>
              <a:t>Pass - Your mail might as well be happy</a:t>
            </a:r>
            <a:endParaRPr/>
          </a:p>
          <a:p>
            <a:pPr indent="-298450" lvl="1" marL="914400" rtl="0" algn="l">
              <a:spcBef>
                <a:spcPts val="0"/>
              </a:spcBef>
              <a:spcAft>
                <a:spcPts val="0"/>
              </a:spcAft>
              <a:buSzPts val="1100"/>
              <a:buChar char="○"/>
            </a:pPr>
            <a:r>
              <a:rPr lang="en"/>
              <a:t>Fail - You can take action on this and mark it as spam or straight up reject</a:t>
            </a:r>
            <a:endParaRPr/>
          </a:p>
          <a:p>
            <a:pPr indent="-298450" lvl="0" marL="457200" rtl="0" algn="l">
              <a:spcBef>
                <a:spcPts val="0"/>
              </a:spcBef>
              <a:spcAft>
                <a:spcPts val="0"/>
              </a:spcAft>
              <a:buSzPts val="1100"/>
              <a:buChar char="●"/>
            </a:pPr>
            <a:r>
              <a:rPr lang="en"/>
              <a:t>Adoption</a:t>
            </a:r>
            <a:endParaRPr/>
          </a:p>
          <a:p>
            <a:pPr indent="-298450" lvl="1" marL="914400" rtl="0" algn="l">
              <a:spcBef>
                <a:spcPts val="0"/>
              </a:spcBef>
              <a:spcAft>
                <a:spcPts val="0"/>
              </a:spcAft>
              <a:buSzPts val="1100"/>
              <a:buChar char="○"/>
            </a:pPr>
            <a:r>
              <a:rPr lang="en"/>
              <a:t>Has not been as fast as had hoped</a:t>
            </a:r>
            <a:endParaRPr/>
          </a:p>
          <a:p>
            <a:pPr indent="-298450" lvl="1" marL="914400" rtl="0" algn="l">
              <a:spcBef>
                <a:spcPts val="0"/>
              </a:spcBef>
              <a:spcAft>
                <a:spcPts val="0"/>
              </a:spcAft>
              <a:buSzPts val="1100"/>
              <a:buChar char="○"/>
            </a:pPr>
            <a:r>
              <a:rPr lang="en"/>
              <a:t>Besides security, it really only helps with DMARC</a:t>
            </a:r>
            <a:endParaRPr/>
          </a:p>
          <a:p>
            <a:pPr indent="-298450" lvl="0" marL="457200" rtl="0" algn="l">
              <a:spcBef>
                <a:spcPts val="0"/>
              </a:spcBef>
              <a:spcAft>
                <a:spcPts val="0"/>
              </a:spcAft>
              <a:buSzPts val="1100"/>
              <a:buChar char="●"/>
            </a:pPr>
            <a:r>
              <a:rPr lang="en"/>
              <a:t>Notes</a:t>
            </a:r>
            <a:endParaRPr/>
          </a:p>
          <a:p>
            <a:pPr indent="-298450" lvl="1" marL="914400" rtl="0" algn="l">
              <a:spcBef>
                <a:spcPts val="0"/>
              </a:spcBef>
              <a:spcAft>
                <a:spcPts val="0"/>
              </a:spcAft>
              <a:buSzPts val="1100"/>
              <a:buChar char="○"/>
            </a:pPr>
            <a:r>
              <a:rPr lang="en"/>
              <a:t>Some older versions of Exchange modify the body which invalidates it for forwarding</a:t>
            </a:r>
            <a:endParaRPr/>
          </a:p>
          <a:p>
            <a:pPr indent="-298450" lvl="1" marL="914400" rtl="0" algn="l">
              <a:spcBef>
                <a:spcPts val="0"/>
              </a:spcBef>
              <a:spcAft>
                <a:spcPts val="0"/>
              </a:spcAft>
              <a:buSzPts val="1100"/>
              <a:buChar char="○"/>
            </a:pPr>
            <a:r>
              <a:rPr lang="en"/>
              <a:t>Yahoo modifies the body to say forwarded by Yahoo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Sources:</a:t>
            </a:r>
            <a:endParaRPr/>
          </a:p>
          <a:p>
            <a:pPr indent="0" lvl="0" marL="0" rtl="0" algn="l">
              <a:spcBef>
                <a:spcPts val="0"/>
              </a:spcBef>
              <a:spcAft>
                <a:spcPts val="0"/>
              </a:spcAft>
              <a:buNone/>
            </a:pPr>
            <a:r>
              <a:rPr lang="en" u="sng">
                <a:solidFill>
                  <a:schemeClr val="hlink"/>
                </a:solidFill>
                <a:hlinkClick r:id="rId2"/>
              </a:rPr>
              <a:t>https://blog.returnpath.com/how-to-explain-dkim-in-plain-english-2/</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e6dbcfa7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4e6dbcfa7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DMARC - I can remember almost every IT acronym except for this which is to long!</a:t>
            </a:r>
            <a:endParaRPr/>
          </a:p>
          <a:p>
            <a:pPr indent="-298450" lvl="0" marL="457200" rtl="0" algn="l">
              <a:spcBef>
                <a:spcPts val="0"/>
              </a:spcBef>
              <a:spcAft>
                <a:spcPts val="0"/>
              </a:spcAft>
              <a:buSzPts val="1100"/>
              <a:buChar char="●"/>
            </a:pPr>
            <a:r>
              <a:rPr lang="en"/>
              <a:t>Why was DMARC created?</a:t>
            </a:r>
            <a:endParaRPr/>
          </a:p>
          <a:p>
            <a:pPr indent="-298450" lvl="1" marL="914400" rtl="0" algn="l">
              <a:spcBef>
                <a:spcPts val="0"/>
              </a:spcBef>
              <a:spcAft>
                <a:spcPts val="0"/>
              </a:spcAft>
              <a:buSzPts val="1100"/>
              <a:buChar char="○"/>
            </a:pPr>
            <a:r>
              <a:rPr lang="en"/>
              <a:t>Fun backstory I was told, Paypal was the most spoofed brand in the world (I always remember sending phishing emails to them). They had asked for a better solution and with the help of a few major mail providers they saw an overnight difference</a:t>
            </a:r>
            <a:endParaRPr/>
          </a:p>
          <a:p>
            <a:pPr indent="-298450" lvl="0" marL="457200" rtl="0" algn="l">
              <a:spcBef>
                <a:spcPts val="0"/>
              </a:spcBef>
              <a:spcAft>
                <a:spcPts val="0"/>
              </a:spcAft>
              <a:buSzPts val="1100"/>
              <a:buChar char="●"/>
            </a:pPr>
            <a:r>
              <a:rPr lang="en"/>
              <a:t>1 - What is DMARC?</a:t>
            </a:r>
            <a:endParaRPr/>
          </a:p>
          <a:p>
            <a:pPr indent="-298450" lvl="1" marL="914400" rtl="0" algn="l">
              <a:spcBef>
                <a:spcPts val="0"/>
              </a:spcBef>
              <a:spcAft>
                <a:spcPts val="0"/>
              </a:spcAft>
              <a:buSzPts val="1100"/>
              <a:buChar char="○"/>
            </a:pPr>
            <a:r>
              <a:rPr lang="en"/>
              <a:t>Built upon existing authentication standards such as SPF and DKIM</a:t>
            </a:r>
            <a:endParaRPr/>
          </a:p>
          <a:p>
            <a:pPr indent="-298450" lvl="0" marL="457200" rtl="0" algn="l">
              <a:spcBef>
                <a:spcPts val="0"/>
              </a:spcBef>
              <a:spcAft>
                <a:spcPts val="0"/>
              </a:spcAft>
              <a:buSzPts val="1100"/>
              <a:buChar char="●"/>
            </a:pPr>
            <a:r>
              <a:rPr lang="en"/>
              <a:t>2 - Modern protocol that protects and legitimizes mail</a:t>
            </a:r>
            <a:endParaRPr/>
          </a:p>
          <a:p>
            <a:pPr indent="-298450" lvl="0" marL="457200" rtl="0" algn="l">
              <a:spcBef>
                <a:spcPts val="0"/>
              </a:spcBef>
              <a:spcAft>
                <a:spcPts val="0"/>
              </a:spcAft>
              <a:buSzPts val="1100"/>
              <a:buChar char="●"/>
            </a:pPr>
            <a:r>
              <a:rPr lang="en"/>
              <a:t>3 - Works throughout all modern email systems</a:t>
            </a:r>
            <a:endParaRPr/>
          </a:p>
          <a:p>
            <a:pPr indent="-298450" lvl="0" marL="457200" rtl="0" algn="l">
              <a:spcBef>
                <a:spcPts val="0"/>
              </a:spcBef>
              <a:spcAft>
                <a:spcPts val="0"/>
              </a:spcAft>
              <a:buSzPts val="1100"/>
              <a:buChar char="●"/>
            </a:pPr>
            <a:r>
              <a:rPr lang="en"/>
              <a:t>4 - Built on top of existing established standards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e6dbcfa7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e6dbcfa7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Security</a:t>
            </a:r>
            <a:endParaRPr/>
          </a:p>
          <a:p>
            <a:pPr indent="-298450" lvl="1" marL="914400" rtl="0" algn="l">
              <a:spcBef>
                <a:spcPts val="0"/>
              </a:spcBef>
              <a:spcAft>
                <a:spcPts val="0"/>
              </a:spcAft>
              <a:buSzPts val="1100"/>
              <a:buChar char="○"/>
            </a:pPr>
            <a:r>
              <a:rPr lang="en"/>
              <a:t>I like to describe security like a lock. You work for Company A and you’re the email admin, Jeff in marketing decides to use a new tool to mass spam your customers</a:t>
            </a:r>
            <a:endParaRPr/>
          </a:p>
          <a:p>
            <a:pPr indent="-298450" lvl="1" marL="914400" rtl="0" algn="l">
              <a:spcBef>
                <a:spcPts val="0"/>
              </a:spcBef>
              <a:spcAft>
                <a:spcPts val="0"/>
              </a:spcAft>
              <a:buSzPts val="1100"/>
              <a:buChar char="○"/>
            </a:pPr>
            <a:r>
              <a:rPr lang="en"/>
              <a:t>Thanks to DMARC his mail is blocked, and will fail</a:t>
            </a:r>
            <a:endParaRPr/>
          </a:p>
          <a:p>
            <a:pPr indent="-298450" lvl="1" marL="914400" rtl="0" algn="l">
              <a:spcBef>
                <a:spcPts val="0"/>
              </a:spcBef>
              <a:spcAft>
                <a:spcPts val="0"/>
              </a:spcAft>
              <a:buSzPts val="1100"/>
              <a:buChar char="○"/>
            </a:pPr>
            <a:r>
              <a:rPr lang="en"/>
              <a:t>Jeff then needs to open a ticket asking for his mail to be </a:t>
            </a:r>
            <a:r>
              <a:rPr lang="en"/>
              <a:t>authenticated</a:t>
            </a:r>
            <a:endParaRPr/>
          </a:p>
          <a:p>
            <a:pPr indent="-298450" lvl="1" marL="914400" rtl="0" algn="l">
              <a:spcBef>
                <a:spcPts val="0"/>
              </a:spcBef>
              <a:spcAft>
                <a:spcPts val="0"/>
              </a:spcAft>
              <a:buSzPts val="1100"/>
              <a:buChar char="○"/>
            </a:pPr>
            <a:r>
              <a:rPr lang="en"/>
              <a:t>If the provider can’t </a:t>
            </a:r>
            <a:r>
              <a:rPr lang="en"/>
              <a:t>authenticate</a:t>
            </a:r>
            <a:r>
              <a:rPr lang="en"/>
              <a:t> their mail they should be dropped</a:t>
            </a:r>
            <a:endParaRPr/>
          </a:p>
          <a:p>
            <a:pPr indent="-298450" lvl="0" marL="457200" rtl="0" algn="l">
              <a:spcBef>
                <a:spcPts val="0"/>
              </a:spcBef>
              <a:spcAft>
                <a:spcPts val="0"/>
              </a:spcAft>
              <a:buSzPts val="1100"/>
              <a:buChar char="●"/>
            </a:pPr>
            <a:r>
              <a:rPr lang="en"/>
              <a:t>Delivery</a:t>
            </a:r>
            <a:endParaRPr/>
          </a:p>
          <a:p>
            <a:pPr indent="-298450" lvl="1" marL="914400" rtl="0" algn="l">
              <a:spcBef>
                <a:spcPts val="0"/>
              </a:spcBef>
              <a:spcAft>
                <a:spcPts val="0"/>
              </a:spcAft>
              <a:buSzPts val="1100"/>
              <a:buChar char="○"/>
            </a:pPr>
            <a:r>
              <a:rPr lang="en"/>
              <a:t>Many providers will treat mail better if it is DMARC compliant, this helps reduce the chance that is spam</a:t>
            </a:r>
            <a:endParaRPr/>
          </a:p>
          <a:p>
            <a:pPr indent="-298450" lvl="1" marL="914400" rtl="0" algn="l">
              <a:spcBef>
                <a:spcPts val="0"/>
              </a:spcBef>
              <a:spcAft>
                <a:spcPts val="0"/>
              </a:spcAft>
              <a:buSzPts val="1100"/>
              <a:buChar char="○"/>
            </a:pPr>
            <a:r>
              <a:rPr lang="en"/>
              <a:t>This is all based upon confidence in the mail is coming from who it says it is</a:t>
            </a:r>
            <a:endParaRPr/>
          </a:p>
          <a:p>
            <a:pPr indent="-298450" lvl="0" marL="457200" rtl="0" algn="l">
              <a:spcBef>
                <a:spcPts val="0"/>
              </a:spcBef>
              <a:spcAft>
                <a:spcPts val="0"/>
              </a:spcAft>
              <a:buSzPts val="1100"/>
              <a:buChar char="●"/>
            </a:pPr>
            <a:r>
              <a:rPr lang="en"/>
              <a:t>Visability</a:t>
            </a:r>
            <a:endParaRPr/>
          </a:p>
          <a:p>
            <a:pPr indent="-298450" lvl="1" marL="914400" rtl="0" algn="l">
              <a:spcBef>
                <a:spcPts val="0"/>
              </a:spcBef>
              <a:spcAft>
                <a:spcPts val="0"/>
              </a:spcAft>
              <a:buSzPts val="1100"/>
              <a:buChar char="○"/>
            </a:pPr>
            <a:r>
              <a:rPr lang="en"/>
              <a:t>This is one of my favorite aspects about DMARC, now I can tell what providers are spoofing us</a:t>
            </a:r>
            <a:endParaRPr/>
          </a:p>
          <a:p>
            <a:pPr indent="-298450" lvl="0" marL="457200" rtl="0" algn="l">
              <a:spcBef>
                <a:spcPts val="0"/>
              </a:spcBef>
              <a:spcAft>
                <a:spcPts val="0"/>
              </a:spcAft>
              <a:buSzPts val="1100"/>
              <a:buChar char="●"/>
            </a:pPr>
            <a:r>
              <a:rPr lang="en"/>
              <a:t>Domain Reputation</a:t>
            </a:r>
            <a:endParaRPr/>
          </a:p>
          <a:p>
            <a:pPr indent="-298450" lvl="1" marL="914400" rtl="0" algn="l">
              <a:spcBef>
                <a:spcPts val="0"/>
              </a:spcBef>
              <a:spcAft>
                <a:spcPts val="0"/>
              </a:spcAft>
              <a:buSzPts val="1100"/>
              <a:buChar char="○"/>
            </a:pPr>
            <a:r>
              <a:rPr lang="en"/>
              <a:t>With you controlling who can spoof your domain, you can help control the </a:t>
            </a:r>
            <a:r>
              <a:rPr lang="en"/>
              <a:t>reputation</a:t>
            </a:r>
            <a:endParaRPr/>
          </a:p>
          <a:p>
            <a:pPr indent="-298450" lvl="1" marL="914400" rtl="0" algn="l">
              <a:spcBef>
                <a:spcPts val="0"/>
              </a:spcBef>
              <a:spcAft>
                <a:spcPts val="0"/>
              </a:spcAft>
              <a:buSzPts val="1100"/>
              <a:buChar char="○"/>
            </a:pPr>
            <a:r>
              <a:rPr lang="en"/>
              <a:t>Most domain reputations are kept internal to the provider</a:t>
            </a:r>
            <a:endParaRPr/>
          </a:p>
          <a:p>
            <a:pPr indent="-298450" lvl="1" marL="914400" rtl="0" algn="l">
              <a:spcBef>
                <a:spcPts val="0"/>
              </a:spcBef>
              <a:spcAft>
                <a:spcPts val="0"/>
              </a:spcAft>
              <a:buSzPts val="1100"/>
              <a:buChar char="○"/>
            </a:pPr>
            <a:r>
              <a:rPr lang="en"/>
              <a:t>IP reputation is less of a thing now, but still appear on RBLs</a:t>
            </a:r>
            <a:endParaRPr/>
          </a:p>
          <a:p>
            <a:pPr indent="-298450" lvl="1" marL="914400" rtl="0" algn="l">
              <a:spcBef>
                <a:spcPts val="0"/>
              </a:spcBef>
              <a:spcAft>
                <a:spcPts val="0"/>
              </a:spcAft>
              <a:buSzPts val="1100"/>
              <a:buChar char="○"/>
            </a:pPr>
            <a:r>
              <a:rPr lang="en"/>
              <a:t>Check your reputation with some of these tools</a:t>
            </a:r>
            <a:endParaRPr/>
          </a:p>
          <a:p>
            <a:pPr indent="-298450" lvl="2" marL="1371600" rtl="0" algn="l">
              <a:spcBef>
                <a:spcPts val="0"/>
              </a:spcBef>
              <a:spcAft>
                <a:spcPts val="0"/>
              </a:spcAft>
              <a:buSzPts val="1100"/>
              <a:buChar char="■"/>
            </a:pPr>
            <a:r>
              <a:rPr lang="en" u="sng">
                <a:solidFill>
                  <a:schemeClr val="hlink"/>
                </a:solidFill>
                <a:hlinkClick r:id="rId2"/>
              </a:rPr>
              <a:t>PostMark</a:t>
            </a:r>
            <a:endParaRPr/>
          </a:p>
          <a:p>
            <a:pPr indent="-298450" lvl="2" marL="1371600" rtl="0" algn="l">
              <a:spcBef>
                <a:spcPts val="0"/>
              </a:spcBef>
              <a:spcAft>
                <a:spcPts val="0"/>
              </a:spcAft>
              <a:buSzPts val="1100"/>
              <a:buChar char="■"/>
            </a:pPr>
            <a:r>
              <a:rPr lang="en" u="sng">
                <a:solidFill>
                  <a:schemeClr val="hlink"/>
                </a:solidFill>
                <a:hlinkClick r:id="rId3"/>
              </a:rPr>
              <a:t>Talos</a:t>
            </a:r>
            <a:endParaRPr/>
          </a:p>
          <a:p>
            <a:pPr indent="-298450" lvl="2" marL="1371600" rtl="0" algn="l">
              <a:spcBef>
                <a:spcPts val="0"/>
              </a:spcBef>
              <a:spcAft>
                <a:spcPts val="0"/>
              </a:spcAft>
              <a:buSzPts val="1100"/>
              <a:buChar char="■"/>
            </a:pPr>
            <a:r>
              <a:rPr lang="en" u="sng">
                <a:solidFill>
                  <a:schemeClr val="hlink"/>
                </a:solidFill>
                <a:hlinkClick r:id="rId4"/>
              </a:rPr>
              <a:t>Watchguard Borderware</a:t>
            </a:r>
            <a:endParaRPr/>
          </a:p>
          <a:p>
            <a:pPr indent="-298450" lvl="2" marL="1371600" rtl="0" algn="l">
              <a:spcBef>
                <a:spcPts val="0"/>
              </a:spcBef>
              <a:spcAft>
                <a:spcPts val="0"/>
              </a:spcAft>
              <a:buSzPts val="1100"/>
              <a:buChar char="■"/>
            </a:pPr>
            <a:r>
              <a:rPr lang="en" u="sng">
                <a:solidFill>
                  <a:schemeClr val="hlink"/>
                </a:solidFill>
                <a:hlinkClick r:id="rId5"/>
              </a:rPr>
              <a:t>Google postmaster tools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krebsonsecurity.com/2016/07/trump-dnc-rnc-flunk-email-security-te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dmarc.org/who-is-using-dmar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cyber.dhs.gov/bod/18-0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marc.org/2016/07/how-many-from-addresses-are-there/"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dmarcian.com/dmarc-inspector/" TargetMode="External"/><Relationship Id="rId10" Type="http://schemas.openxmlformats.org/officeDocument/2006/relationships/hyperlink" Target="https://dmarcian.com/dmarc-inspector/" TargetMode="External"/><Relationship Id="rId13" Type="http://schemas.openxmlformats.org/officeDocument/2006/relationships/hyperlink" Target="https://us.dmarcian.com/dmarc-xml/" TargetMode="External"/><Relationship Id="rId12" Type="http://schemas.openxmlformats.org/officeDocument/2006/relationships/hyperlink" Target="https://us.dmarcian.com/spf-survey/"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nstrails.com" TargetMode="External"/><Relationship Id="rId4" Type="http://schemas.openxmlformats.org/officeDocument/2006/relationships/hyperlink" Target="https://mxtoolbox.com" TargetMode="External"/><Relationship Id="rId9" Type="http://schemas.openxmlformats.org/officeDocument/2006/relationships/hyperlink" Target="http://dkimvalidator.com" TargetMode="External"/><Relationship Id="rId15" Type="http://schemas.openxmlformats.org/officeDocument/2006/relationships/hyperlink" Target="https://us.dmarcian.com/dmarc-data-providers/" TargetMode="External"/><Relationship Id="rId14" Type="http://schemas.openxmlformats.org/officeDocument/2006/relationships/hyperlink" Target="https://dmarcian.com/domain-checker/" TargetMode="External"/><Relationship Id="rId5" Type="http://schemas.openxmlformats.org/officeDocument/2006/relationships/hyperlink" Target="https://testconnectivity.microsoft.com/" TargetMode="External"/><Relationship Id="rId6" Type="http://schemas.openxmlformats.org/officeDocument/2006/relationships/hyperlink" Target="https://www.checktls.com/" TargetMode="External"/><Relationship Id="rId7" Type="http://schemas.openxmlformats.org/officeDocument/2006/relationships/hyperlink" Target="https://emkei.cz/" TargetMode="External"/><Relationship Id="rId8" Type="http://schemas.openxmlformats.org/officeDocument/2006/relationships/hyperlink" Target="https://emkei.c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wesleykirkland/PowerShell-Email-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tools.ietf.org/html/rfc4408" TargetMode="External"/><Relationship Id="rId4" Type="http://schemas.openxmlformats.org/officeDocument/2006/relationships/hyperlink" Target="https://tools.ietf.org/html/rfc7208" TargetMode="External"/><Relationship Id="rId5" Type="http://schemas.openxmlformats.org/officeDocument/2006/relationships/hyperlink" Target="mailto:example.org@example.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tools.ietf.org/html/rfc4871" TargetMode="External"/><Relationship Id="rId4" Type="http://schemas.openxmlformats.org/officeDocument/2006/relationships/hyperlink" Target="https://tools.ietf.org/html/rfc637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3" name="Shape 13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DMARC</a:t>
            </a:r>
            <a:endParaRPr/>
          </a:p>
        </p:txBody>
      </p:sp>
      <p:sp>
        <p:nvSpPr>
          <p:cNvPr id="216" name="Google Shape;216;p2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SPF Alignments</a:t>
            </a:r>
            <a:endParaRPr/>
          </a:p>
          <a:p>
            <a:pPr indent="-311150" lvl="0" marL="457200" rtl="0" algn="l">
              <a:spcBef>
                <a:spcPts val="0"/>
              </a:spcBef>
              <a:spcAft>
                <a:spcPts val="0"/>
              </a:spcAft>
              <a:buSzPts val="1300"/>
              <a:buChar char="●"/>
            </a:pPr>
            <a:r>
              <a:rPr lang="en"/>
              <a:t>DKIM Alignments</a:t>
            </a:r>
            <a:endParaRPr/>
          </a:p>
          <a:p>
            <a:pPr indent="-311150" lvl="0" marL="457200" rtl="0" algn="l">
              <a:spcBef>
                <a:spcPts val="0"/>
              </a:spcBef>
              <a:spcAft>
                <a:spcPts val="0"/>
              </a:spcAft>
              <a:buSzPts val="1300"/>
              <a:buChar char="●"/>
            </a:pPr>
            <a:r>
              <a:rPr lang="en"/>
              <a:t>Reporting</a:t>
            </a:r>
            <a:endParaRPr/>
          </a:p>
          <a:p>
            <a:pPr indent="-298450" lvl="1" marL="914400" rtl="0" algn="l">
              <a:spcBef>
                <a:spcPts val="0"/>
              </a:spcBef>
              <a:spcAft>
                <a:spcPts val="0"/>
              </a:spcAft>
              <a:buSzPts val="1100"/>
              <a:buAutoNum type="alphaLcPeriod"/>
            </a:pPr>
            <a:r>
              <a:rPr lang="en"/>
              <a:t>Aggregate</a:t>
            </a:r>
            <a:endParaRPr/>
          </a:p>
          <a:p>
            <a:pPr indent="-298450" lvl="1" marL="914400" rtl="0" algn="l">
              <a:spcBef>
                <a:spcPts val="0"/>
              </a:spcBef>
              <a:spcAft>
                <a:spcPts val="0"/>
              </a:spcAft>
              <a:buSzPts val="1100"/>
              <a:buAutoNum type="alphaLcPeriod"/>
            </a:pPr>
            <a:r>
              <a:rPr lang="en"/>
              <a:t>Forensic</a:t>
            </a:r>
            <a:endParaRPr/>
          </a:p>
          <a:p>
            <a:pPr indent="-311150" lvl="0" marL="457200" rtl="0" algn="l">
              <a:spcBef>
                <a:spcPts val="0"/>
              </a:spcBef>
              <a:spcAft>
                <a:spcPts val="0"/>
              </a:spcAft>
              <a:buSzPts val="1300"/>
              <a:buChar char="●"/>
            </a:pPr>
            <a:r>
              <a:rPr lang="en"/>
              <a:t>Policies</a:t>
            </a:r>
            <a:endParaRPr/>
          </a:p>
          <a:p>
            <a:pPr indent="-298450" lvl="1" marL="914400" rtl="0" algn="l">
              <a:spcBef>
                <a:spcPts val="0"/>
              </a:spcBef>
              <a:spcAft>
                <a:spcPts val="0"/>
              </a:spcAft>
              <a:buSzPts val="1100"/>
              <a:buAutoNum type="alphaLcPeriod"/>
            </a:pPr>
            <a:r>
              <a:rPr lang="en"/>
              <a:t>None</a:t>
            </a:r>
            <a:endParaRPr/>
          </a:p>
          <a:p>
            <a:pPr indent="-298450" lvl="1" marL="914400" rtl="0" algn="l">
              <a:spcBef>
                <a:spcPts val="0"/>
              </a:spcBef>
              <a:spcAft>
                <a:spcPts val="0"/>
              </a:spcAft>
              <a:buSzPts val="1100"/>
              <a:buAutoNum type="alphaLcPeriod"/>
            </a:pPr>
            <a:r>
              <a:rPr lang="en"/>
              <a:t>Quarantine</a:t>
            </a:r>
            <a:endParaRPr/>
          </a:p>
          <a:p>
            <a:pPr indent="-298450" lvl="1" marL="914400" rtl="0" algn="l">
              <a:spcBef>
                <a:spcPts val="0"/>
              </a:spcBef>
              <a:spcAft>
                <a:spcPts val="0"/>
              </a:spcAft>
              <a:buSzPts val="1100"/>
              <a:buAutoNum type="alphaLcPeriod"/>
            </a:pPr>
            <a:r>
              <a:rPr lang="en"/>
              <a:t>Reject</a:t>
            </a:r>
            <a:endParaRPr/>
          </a:p>
          <a:p>
            <a:pPr indent="-311150" lvl="0" marL="457200" rtl="0" algn="l">
              <a:spcBef>
                <a:spcPts val="0"/>
              </a:spcBef>
              <a:spcAft>
                <a:spcPts val="0"/>
              </a:spcAft>
              <a:buSzPts val="1300"/>
              <a:buChar char="●"/>
            </a:pPr>
            <a:r>
              <a:rPr lang="en"/>
              <a:t>Use cases</a:t>
            </a:r>
            <a:endParaRPr/>
          </a:p>
          <a:p>
            <a:pPr indent="-298450" lvl="1" marL="914400" rtl="0" algn="l">
              <a:spcBef>
                <a:spcPts val="0"/>
              </a:spcBef>
              <a:spcAft>
                <a:spcPts val="0"/>
              </a:spcAft>
              <a:buSzPts val="1100"/>
              <a:buAutoNum type="alphaLcPeriod"/>
            </a:pPr>
            <a:r>
              <a:rPr lang="en"/>
              <a:t>Phishing Protection</a:t>
            </a:r>
            <a:endParaRPr/>
          </a:p>
          <a:p>
            <a:pPr indent="-298450" lvl="1" marL="914400" rtl="0" algn="l">
              <a:spcBef>
                <a:spcPts val="0"/>
              </a:spcBef>
              <a:spcAft>
                <a:spcPts val="0"/>
              </a:spcAft>
              <a:buSzPts val="1100"/>
              <a:buAutoNum type="alphaLcPeriod"/>
            </a:pPr>
            <a:r>
              <a:rPr lang="en"/>
              <a:t>Simplifying Email Delivery</a:t>
            </a:r>
            <a:endParaRPr/>
          </a:p>
          <a:p>
            <a:pPr indent="-298450" lvl="1" marL="914400" rtl="0" algn="l">
              <a:spcBef>
                <a:spcPts val="0"/>
              </a:spcBef>
              <a:spcAft>
                <a:spcPts val="0"/>
              </a:spcAft>
              <a:buSzPts val="1100"/>
              <a:buAutoNum type="alphaLcPeriod"/>
            </a:pPr>
            <a:r>
              <a:rPr lang="en"/>
              <a:t>Domain </a:t>
            </a:r>
            <a:r>
              <a:rPr lang="en"/>
              <a:t>Reputation</a:t>
            </a:r>
            <a:endParaRPr/>
          </a:p>
          <a:p>
            <a:pPr indent="-311150" lvl="0" marL="457200" rtl="0" algn="l">
              <a:spcBef>
                <a:spcPts val="0"/>
              </a:spcBef>
              <a:spcAft>
                <a:spcPts val="0"/>
              </a:spcAft>
              <a:buSzPts val="1300"/>
              <a:buChar char="●"/>
            </a:pPr>
            <a:r>
              <a:rPr lang="en" u="sng">
                <a:solidFill>
                  <a:schemeClr val="hlink"/>
                </a:solidFill>
                <a:hlinkClick r:id="rId3"/>
              </a:rPr>
              <a:t>DMARC on the 2016 Election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Who uses DMARC</a:t>
            </a:r>
            <a:endParaRPr sz="4000"/>
          </a:p>
        </p:txBody>
      </p:sp>
      <p:sp>
        <p:nvSpPr>
          <p:cNvPr id="222" name="Google Shape;222;p23"/>
          <p:cNvSpPr txBox="1"/>
          <p:nvPr>
            <p:ph idx="1" type="body"/>
          </p:nvPr>
        </p:nvSpPr>
        <p:spPr>
          <a:xfrm>
            <a:off x="1297500" y="1567550"/>
            <a:ext cx="3403200" cy="30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None</a:t>
            </a:r>
            <a:endParaRPr/>
          </a:p>
          <a:p>
            <a:pPr indent="-311150" lvl="0" marL="457200" rtl="0" algn="l">
              <a:spcBef>
                <a:spcPts val="1600"/>
              </a:spcBef>
              <a:spcAft>
                <a:spcPts val="0"/>
              </a:spcAft>
              <a:buSzPts val="1300"/>
              <a:buChar char="●"/>
            </a:pPr>
            <a:r>
              <a:rPr lang="en"/>
              <a:t>cars.com - SPF SoftFail</a:t>
            </a:r>
            <a:endParaRPr/>
          </a:p>
          <a:p>
            <a:pPr indent="-311150" lvl="0" marL="457200" rtl="0" algn="l">
              <a:spcBef>
                <a:spcPts val="0"/>
              </a:spcBef>
              <a:spcAft>
                <a:spcPts val="0"/>
              </a:spcAft>
              <a:buSzPts val="1300"/>
              <a:buChar char="●"/>
            </a:pPr>
            <a:r>
              <a:rPr lang="en"/>
              <a:t>cisco.com - SPF SoftFail</a:t>
            </a:r>
            <a:endParaRPr/>
          </a:p>
          <a:p>
            <a:pPr indent="-311150" lvl="0" marL="457200" rtl="0" algn="l">
              <a:spcBef>
                <a:spcPts val="0"/>
              </a:spcBef>
              <a:spcAft>
                <a:spcPts val="0"/>
              </a:spcAft>
              <a:buSzPts val="1300"/>
              <a:buChar char="●"/>
            </a:pPr>
            <a:r>
              <a:rPr lang="en"/>
              <a:t>costco.com - SPF HardFail</a:t>
            </a:r>
            <a:endParaRPr/>
          </a:p>
          <a:p>
            <a:pPr indent="-311150" lvl="0" marL="457200" rtl="0" algn="l">
              <a:spcBef>
                <a:spcPts val="0"/>
              </a:spcBef>
              <a:spcAft>
                <a:spcPts val="0"/>
              </a:spcAft>
              <a:buSzPts val="1300"/>
              <a:buChar char="●"/>
            </a:pPr>
            <a:r>
              <a:rPr lang="en"/>
              <a:t>dell.com - SPF SoftFail</a:t>
            </a:r>
            <a:endParaRPr/>
          </a:p>
          <a:p>
            <a:pPr indent="-311150" lvl="0" marL="457200" rtl="0" algn="l">
              <a:spcBef>
                <a:spcPts val="0"/>
              </a:spcBef>
              <a:spcAft>
                <a:spcPts val="0"/>
              </a:spcAft>
              <a:buSzPts val="1300"/>
              <a:buChar char="●"/>
            </a:pPr>
            <a:r>
              <a:rPr lang="en"/>
              <a:t>delta.com - SPF HardFail</a:t>
            </a:r>
            <a:endParaRPr/>
          </a:p>
          <a:p>
            <a:pPr indent="-311150" lvl="0" marL="457200" rtl="0" algn="l">
              <a:spcBef>
                <a:spcPts val="0"/>
              </a:spcBef>
              <a:spcAft>
                <a:spcPts val="0"/>
              </a:spcAft>
              <a:buSzPts val="1300"/>
              <a:buChar char="●"/>
            </a:pPr>
            <a:r>
              <a:rPr lang="en"/>
              <a:t>discover.com - SPF SoftFail</a:t>
            </a:r>
            <a:endParaRPr/>
          </a:p>
          <a:p>
            <a:pPr indent="-311150" lvl="0" marL="457200" rtl="0" algn="l">
              <a:spcBef>
                <a:spcPts val="0"/>
              </a:spcBef>
              <a:spcAft>
                <a:spcPts val="0"/>
              </a:spcAft>
              <a:buSzPts val="1300"/>
              <a:buChar char="●"/>
            </a:pPr>
            <a:r>
              <a:rPr lang="en"/>
              <a:t>house.gov - SPF HardFail</a:t>
            </a:r>
            <a:endParaRPr/>
          </a:p>
          <a:p>
            <a:pPr indent="-311150" lvl="0" marL="457200" rtl="0" algn="l">
              <a:spcBef>
                <a:spcPts val="0"/>
              </a:spcBef>
              <a:spcAft>
                <a:spcPts val="0"/>
              </a:spcAft>
              <a:buSzPts val="1300"/>
              <a:buChar char="●"/>
            </a:pPr>
            <a:r>
              <a:rPr lang="en"/>
              <a:t>Hgtv.com - SPF HardFail</a:t>
            </a:r>
            <a:endParaRPr/>
          </a:p>
          <a:p>
            <a:pPr indent="-311150" lvl="0" marL="457200" rtl="0" algn="l">
              <a:spcBef>
                <a:spcPts val="0"/>
              </a:spcBef>
              <a:spcAft>
                <a:spcPts val="0"/>
              </a:spcAft>
              <a:buSzPts val="1300"/>
              <a:buChar char="●"/>
            </a:pPr>
            <a:r>
              <a:rPr lang="en"/>
              <a:t>godaddy.com - SPF SoftFail</a:t>
            </a:r>
            <a:endParaRPr/>
          </a:p>
          <a:p>
            <a:pPr indent="-311150" lvl="0" marL="457200" rtl="0" algn="l">
              <a:spcBef>
                <a:spcPts val="0"/>
              </a:spcBef>
              <a:spcAft>
                <a:spcPts val="0"/>
              </a:spcAft>
              <a:buSzPts val="1300"/>
              <a:buChar char="●"/>
            </a:pPr>
            <a:r>
              <a:rPr lang="en"/>
              <a:t>kroger.com - SPF HardFail</a:t>
            </a:r>
            <a:endParaRPr/>
          </a:p>
          <a:p>
            <a:pPr indent="-311150" lvl="0" marL="457200" rtl="0" algn="l">
              <a:spcBef>
                <a:spcPts val="0"/>
              </a:spcBef>
              <a:spcAft>
                <a:spcPts val="0"/>
              </a:spcAft>
              <a:buSzPts val="1300"/>
              <a:buChar char="●"/>
            </a:pPr>
            <a:r>
              <a:rPr lang="en"/>
              <a:t>salesforce.com - SPF SoftFail</a:t>
            </a:r>
            <a:endParaRPr/>
          </a:p>
        </p:txBody>
      </p:sp>
      <p:sp>
        <p:nvSpPr>
          <p:cNvPr id="223" name="Google Shape;223;p23"/>
          <p:cNvSpPr txBox="1"/>
          <p:nvPr>
            <p:ph idx="2" type="body"/>
          </p:nvPr>
        </p:nvSpPr>
        <p:spPr>
          <a:xfrm>
            <a:off x="4933225" y="1567550"/>
            <a:ext cx="3403200" cy="30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Reject</a:t>
            </a:r>
            <a:endParaRPr/>
          </a:p>
          <a:p>
            <a:pPr indent="-311150" lvl="0" marL="457200" rtl="0" algn="l">
              <a:spcBef>
                <a:spcPts val="1600"/>
              </a:spcBef>
              <a:spcAft>
                <a:spcPts val="0"/>
              </a:spcAft>
              <a:buSzPts val="1300"/>
              <a:buChar char="●"/>
            </a:pPr>
            <a:r>
              <a:rPr lang="en"/>
              <a:t>americanexpress.com, aexp.com</a:t>
            </a:r>
            <a:endParaRPr/>
          </a:p>
          <a:p>
            <a:pPr indent="-311150" lvl="0" marL="457200" rtl="0" algn="l">
              <a:spcBef>
                <a:spcPts val="0"/>
              </a:spcBef>
              <a:spcAft>
                <a:spcPts val="0"/>
              </a:spcAft>
              <a:buSzPts val="1300"/>
              <a:buChar char="●"/>
            </a:pPr>
            <a:r>
              <a:rPr lang="en"/>
              <a:t>britishairways.com</a:t>
            </a:r>
            <a:endParaRPr/>
          </a:p>
          <a:p>
            <a:pPr indent="-311150" lvl="0" marL="457200" rtl="0" algn="l">
              <a:spcBef>
                <a:spcPts val="0"/>
              </a:spcBef>
              <a:spcAft>
                <a:spcPts val="0"/>
              </a:spcAft>
              <a:buSzPts val="1300"/>
              <a:buChar char="●"/>
            </a:pPr>
            <a:r>
              <a:rPr lang="en"/>
              <a:t>citibank.com</a:t>
            </a:r>
            <a:endParaRPr/>
          </a:p>
          <a:p>
            <a:pPr indent="-311150" lvl="0" marL="457200" rtl="0" algn="l">
              <a:spcBef>
                <a:spcPts val="0"/>
              </a:spcBef>
              <a:spcAft>
                <a:spcPts val="0"/>
              </a:spcAft>
              <a:buSzPts val="1300"/>
              <a:buChar char="●"/>
            </a:pPr>
            <a:r>
              <a:rPr lang="en"/>
              <a:t>facebook.com</a:t>
            </a:r>
            <a:endParaRPr/>
          </a:p>
          <a:p>
            <a:pPr indent="-311150" lvl="0" marL="457200" rtl="0" algn="l">
              <a:spcBef>
                <a:spcPts val="0"/>
              </a:spcBef>
              <a:spcAft>
                <a:spcPts val="0"/>
              </a:spcAft>
              <a:buSzPts val="1300"/>
              <a:buChar char="●"/>
            </a:pPr>
            <a:r>
              <a:rPr lang="en"/>
              <a:t>fedex.com</a:t>
            </a:r>
            <a:endParaRPr/>
          </a:p>
          <a:p>
            <a:pPr indent="-311150" lvl="0" marL="457200" rtl="0" algn="l">
              <a:spcBef>
                <a:spcPts val="0"/>
              </a:spcBef>
              <a:spcAft>
                <a:spcPts val="0"/>
              </a:spcAft>
              <a:buSzPts val="1300"/>
              <a:buChar char="●"/>
            </a:pPr>
            <a:r>
              <a:rPr lang="en"/>
              <a:t>linkedin.com</a:t>
            </a:r>
            <a:endParaRPr/>
          </a:p>
          <a:p>
            <a:pPr indent="-311150" lvl="0" marL="457200" rtl="0" algn="l">
              <a:spcBef>
                <a:spcPts val="0"/>
              </a:spcBef>
              <a:spcAft>
                <a:spcPts val="0"/>
              </a:spcAft>
              <a:buSzPts val="1300"/>
              <a:buChar char="●"/>
            </a:pPr>
            <a:r>
              <a:rPr lang="en"/>
              <a:t>ups.com</a:t>
            </a:r>
            <a:endParaRPr/>
          </a:p>
          <a:p>
            <a:pPr indent="-311150" lvl="0" marL="457200" rtl="0" algn="l">
              <a:spcBef>
                <a:spcPts val="0"/>
              </a:spcBef>
              <a:spcAft>
                <a:spcPts val="0"/>
              </a:spcAft>
              <a:buSzPts val="1300"/>
              <a:buChar char="●"/>
            </a:pPr>
            <a:r>
              <a:rPr lang="en"/>
              <a:t>ftc.gov</a:t>
            </a:r>
            <a:endParaRPr/>
          </a:p>
          <a:p>
            <a:pPr indent="-311150" lvl="0" marL="457200" rtl="0" algn="l">
              <a:spcBef>
                <a:spcPts val="0"/>
              </a:spcBef>
              <a:spcAft>
                <a:spcPts val="0"/>
              </a:spcAft>
              <a:buSzPts val="1300"/>
              <a:buChar char="●"/>
            </a:pPr>
            <a:r>
              <a:rPr lang="en"/>
              <a:t>senate.gov</a:t>
            </a:r>
            <a:endParaRPr/>
          </a:p>
          <a:p>
            <a:pPr indent="-311150" lvl="0" marL="457200" rtl="0" algn="l">
              <a:spcBef>
                <a:spcPts val="0"/>
              </a:spcBef>
              <a:spcAft>
                <a:spcPts val="0"/>
              </a:spcAft>
              <a:buSzPts val="1300"/>
              <a:buChar char="●"/>
            </a:pPr>
            <a:r>
              <a:rPr lang="en"/>
              <a:t>usps.gov</a:t>
            </a:r>
            <a:endParaRPr/>
          </a:p>
          <a:p>
            <a:pPr indent="-311150" lvl="0" marL="457200" rtl="0" algn="l">
              <a:spcBef>
                <a:spcPts val="0"/>
              </a:spcBef>
              <a:spcAft>
                <a:spcPts val="0"/>
              </a:spcAft>
              <a:buSzPts val="1300"/>
              <a:buChar char="●"/>
            </a:pPr>
            <a:r>
              <a:rPr lang="en"/>
              <a:t>wellsfargo.com</a:t>
            </a:r>
            <a:endParaRPr/>
          </a:p>
        </p:txBody>
      </p:sp>
      <p:sp>
        <p:nvSpPr>
          <p:cNvPr id="224" name="Google Shape;224;p23"/>
          <p:cNvSpPr txBox="1"/>
          <p:nvPr/>
        </p:nvSpPr>
        <p:spPr>
          <a:xfrm>
            <a:off x="1297400" y="4714875"/>
            <a:ext cx="70389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Source: </a:t>
            </a:r>
            <a:r>
              <a:rPr lang="en" u="sng">
                <a:solidFill>
                  <a:schemeClr val="hlink"/>
                </a:solidFill>
                <a:hlinkClick r:id="rId3"/>
              </a:rPr>
              <a:t>https://dmarc.org/who-is-using-dmarc/</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DMARC &amp; Common ESPs</a:t>
            </a:r>
            <a:endParaRPr sz="4000"/>
          </a:p>
        </p:txBody>
      </p:sp>
      <p:sp>
        <p:nvSpPr>
          <p:cNvPr id="230" name="Google Shape;230;p24"/>
          <p:cNvSpPr txBox="1"/>
          <p:nvPr>
            <p:ph idx="1" type="body"/>
          </p:nvPr>
        </p:nvSpPr>
        <p:spPr>
          <a:xfrm>
            <a:off x="1297500" y="1567550"/>
            <a:ext cx="3403200" cy="305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Sub Domain </a:t>
            </a:r>
            <a:r>
              <a:rPr lang="en"/>
              <a:t>Quarantine</a:t>
            </a:r>
            <a:endParaRPr/>
          </a:p>
          <a:p>
            <a:pPr indent="-298450" lvl="1" marL="914400" rtl="0" algn="l">
              <a:spcBef>
                <a:spcPts val="0"/>
              </a:spcBef>
              <a:spcAft>
                <a:spcPts val="0"/>
              </a:spcAft>
              <a:buSzPts val="1100"/>
              <a:buChar char="○"/>
            </a:pPr>
            <a:r>
              <a:rPr lang="en"/>
              <a:t>Gmail.com</a:t>
            </a:r>
            <a:endParaRPr/>
          </a:p>
          <a:p>
            <a:pPr indent="-298450" lvl="1" marL="914400" rtl="0" algn="l">
              <a:spcBef>
                <a:spcPts val="0"/>
              </a:spcBef>
              <a:spcAft>
                <a:spcPts val="0"/>
              </a:spcAft>
              <a:buSzPts val="1100"/>
              <a:buChar char="○"/>
            </a:pPr>
            <a:r>
              <a:rPr lang="en"/>
              <a:t>Live.com</a:t>
            </a:r>
            <a:endParaRPr/>
          </a:p>
          <a:p>
            <a:pPr indent="-298450" lvl="1" marL="914400" rtl="0" algn="l">
              <a:spcBef>
                <a:spcPts val="0"/>
              </a:spcBef>
              <a:spcAft>
                <a:spcPts val="0"/>
              </a:spcAft>
              <a:buSzPts val="1100"/>
              <a:buChar char="○"/>
            </a:pPr>
            <a:r>
              <a:rPr lang="en"/>
              <a:t>Hotmail.com</a:t>
            </a:r>
            <a:endParaRPr/>
          </a:p>
          <a:p>
            <a:pPr indent="-298450" lvl="1" marL="914400" rtl="0" algn="l">
              <a:spcBef>
                <a:spcPts val="0"/>
              </a:spcBef>
              <a:spcAft>
                <a:spcPts val="0"/>
              </a:spcAft>
              <a:buSzPts val="1100"/>
              <a:buChar char="○"/>
            </a:pPr>
            <a:r>
              <a:rPr lang="en"/>
              <a:t>Outlook.com</a:t>
            </a:r>
            <a:endParaRPr/>
          </a:p>
          <a:p>
            <a:pPr indent="-311150" lvl="0" marL="457200" rtl="0" algn="l">
              <a:spcBef>
                <a:spcPts val="0"/>
              </a:spcBef>
              <a:spcAft>
                <a:spcPts val="0"/>
              </a:spcAft>
              <a:buSzPts val="1300"/>
              <a:buChar char="●"/>
            </a:pPr>
            <a:r>
              <a:rPr lang="en"/>
              <a:t>Quarantine</a:t>
            </a:r>
            <a:endParaRPr/>
          </a:p>
          <a:p>
            <a:pPr indent="-298450" lvl="1" marL="914400" rtl="0" algn="l">
              <a:spcBef>
                <a:spcPts val="0"/>
              </a:spcBef>
              <a:spcAft>
                <a:spcPts val="0"/>
              </a:spcAft>
              <a:buSzPts val="1100"/>
              <a:buChar char="○"/>
            </a:pPr>
            <a:r>
              <a:rPr lang="en"/>
              <a:t>icloud.com</a:t>
            </a:r>
            <a:endParaRPr/>
          </a:p>
          <a:p>
            <a:pPr indent="-298450" lvl="1" marL="914400" rtl="0" algn="l">
              <a:spcBef>
                <a:spcPts val="0"/>
              </a:spcBef>
              <a:spcAft>
                <a:spcPts val="0"/>
              </a:spcAft>
              <a:buSzPts val="1100"/>
              <a:buChar char="○"/>
            </a:pPr>
            <a:r>
              <a:rPr lang="en"/>
              <a:t>Me.com</a:t>
            </a:r>
            <a:endParaRPr/>
          </a:p>
          <a:p>
            <a:pPr indent="-298450" lvl="1" marL="914400" rtl="0" algn="l">
              <a:spcBef>
                <a:spcPts val="0"/>
              </a:spcBef>
              <a:spcAft>
                <a:spcPts val="0"/>
              </a:spcAft>
              <a:buSzPts val="1100"/>
              <a:buChar char="○"/>
            </a:pPr>
            <a:r>
              <a:rPr lang="en"/>
              <a:t>Mac.com</a:t>
            </a:r>
            <a:endParaRPr/>
          </a:p>
          <a:p>
            <a:pPr indent="-311150" lvl="0" marL="457200" rtl="0" algn="l">
              <a:spcBef>
                <a:spcPts val="0"/>
              </a:spcBef>
              <a:spcAft>
                <a:spcPts val="0"/>
              </a:spcAft>
              <a:buSzPts val="1300"/>
              <a:buChar char="●"/>
            </a:pPr>
            <a:r>
              <a:rPr lang="en"/>
              <a:t>Reject</a:t>
            </a:r>
            <a:endParaRPr/>
          </a:p>
          <a:p>
            <a:pPr indent="-298450" lvl="1" marL="914400" rtl="0" algn="l">
              <a:spcBef>
                <a:spcPts val="0"/>
              </a:spcBef>
              <a:spcAft>
                <a:spcPts val="0"/>
              </a:spcAft>
              <a:buSzPts val="1100"/>
              <a:buChar char="○"/>
            </a:pPr>
            <a:r>
              <a:rPr lang="en"/>
              <a:t>Yahoo.com </a:t>
            </a:r>
            <a:endParaRPr/>
          </a:p>
          <a:p>
            <a:pPr indent="-298450" lvl="1" marL="914400" rtl="0" algn="l">
              <a:spcBef>
                <a:spcPts val="0"/>
              </a:spcBef>
              <a:spcAft>
                <a:spcPts val="0"/>
              </a:spcAft>
              <a:buSzPts val="1100"/>
              <a:buChar char="○"/>
            </a:pPr>
            <a:r>
              <a:rPr lang="en"/>
              <a:t>Aol.com </a:t>
            </a:r>
            <a:endParaRPr/>
          </a:p>
        </p:txBody>
      </p:sp>
      <p:sp>
        <p:nvSpPr>
          <p:cNvPr id="231" name="Google Shape;231;p24"/>
          <p:cNvSpPr txBox="1"/>
          <p:nvPr>
            <p:ph idx="2" type="body"/>
          </p:nvPr>
        </p:nvSpPr>
        <p:spPr>
          <a:xfrm>
            <a:off x="4933225" y="1567550"/>
            <a:ext cx="3403200" cy="305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US </a:t>
            </a:r>
            <a:r>
              <a:rPr lang="en"/>
              <a:t>Government</a:t>
            </a:r>
            <a:r>
              <a:rPr lang="en"/>
              <a:t> </a:t>
            </a:r>
            <a:r>
              <a:rPr lang="en" u="sng">
                <a:solidFill>
                  <a:schemeClr val="hlink"/>
                </a:solidFill>
                <a:hlinkClick r:id="rId3"/>
              </a:rPr>
              <a:t>BOD 18-01</a:t>
            </a:r>
            <a:endParaRPr/>
          </a:p>
          <a:p>
            <a:pPr indent="-298450" lvl="1" marL="914400" rtl="0" algn="l">
              <a:spcBef>
                <a:spcPts val="0"/>
              </a:spcBef>
              <a:spcAft>
                <a:spcPts val="0"/>
              </a:spcAft>
              <a:buSzPts val="1100"/>
              <a:buChar char="○"/>
            </a:pPr>
            <a:r>
              <a:rPr lang="en"/>
              <a:t>HTTPS Only</a:t>
            </a:r>
            <a:endParaRPr/>
          </a:p>
          <a:p>
            <a:pPr indent="-298450" lvl="1" marL="914400" rtl="0" algn="l">
              <a:spcBef>
                <a:spcPts val="0"/>
              </a:spcBef>
              <a:spcAft>
                <a:spcPts val="0"/>
              </a:spcAft>
              <a:buSzPts val="1100"/>
              <a:buChar char="○"/>
            </a:pPr>
            <a:r>
              <a:rPr lang="en"/>
              <a:t>HSTS</a:t>
            </a:r>
            <a:endParaRPr/>
          </a:p>
          <a:p>
            <a:pPr indent="-298450" lvl="1" marL="914400" rtl="0" algn="l">
              <a:spcBef>
                <a:spcPts val="0"/>
              </a:spcBef>
              <a:spcAft>
                <a:spcPts val="0"/>
              </a:spcAft>
              <a:buSzPts val="1100"/>
              <a:buChar char="○"/>
            </a:pPr>
            <a:r>
              <a:rPr lang="en"/>
              <a:t>STARTTLS</a:t>
            </a:r>
            <a:endParaRPr/>
          </a:p>
          <a:p>
            <a:pPr indent="-298450" lvl="1" marL="914400" rtl="0" algn="l">
              <a:spcBef>
                <a:spcPts val="0"/>
              </a:spcBef>
              <a:spcAft>
                <a:spcPts val="0"/>
              </a:spcAft>
              <a:buSzPts val="1100"/>
              <a:buChar char="○"/>
            </a:pPr>
            <a:r>
              <a:rPr lang="en"/>
              <a:t>SPF/DMARC</a:t>
            </a:r>
            <a:endParaRPr/>
          </a:p>
          <a:p>
            <a:pPr indent="-298450" lvl="1" marL="914400" rtl="0" algn="l">
              <a:spcBef>
                <a:spcPts val="0"/>
              </a:spcBef>
              <a:spcAft>
                <a:spcPts val="0"/>
              </a:spcAft>
              <a:buSzPts val="1100"/>
              <a:buChar char="○"/>
            </a:pPr>
            <a:r>
              <a:rPr b="1" lang="en"/>
              <a:t>October 16th, 2018</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Anatomy of Headers</a:t>
            </a:r>
            <a:endParaRPr sz="3000"/>
          </a:p>
        </p:txBody>
      </p:sp>
      <p:sp>
        <p:nvSpPr>
          <p:cNvPr id="237" name="Google Shape;237;p25"/>
          <p:cNvSpPr txBox="1"/>
          <p:nvPr/>
        </p:nvSpPr>
        <p:spPr>
          <a:xfrm>
            <a:off x="-5100" y="4762500"/>
            <a:ext cx="65235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More Reading: </a:t>
            </a:r>
            <a:r>
              <a:rPr lang="en" u="sng">
                <a:solidFill>
                  <a:schemeClr val="hlink"/>
                </a:solidFill>
                <a:hlinkClick r:id="rId3"/>
              </a:rPr>
              <a:t>https://dmarc.org/2016/07/how-many-from-addresses-are-there/</a:t>
            </a:r>
            <a:endParaRPr>
              <a:solidFill>
                <a:schemeClr val="lt1"/>
              </a:solidFill>
            </a:endParaRPr>
          </a:p>
        </p:txBody>
      </p:sp>
      <p:pic>
        <p:nvPicPr>
          <p:cNvPr id="238" name="Google Shape;238;p25"/>
          <p:cNvPicPr preferRelativeResize="0"/>
          <p:nvPr/>
        </p:nvPicPr>
        <p:blipFill>
          <a:blip r:embed="rId4">
            <a:alphaModFix/>
          </a:blip>
          <a:stretch>
            <a:fillRect/>
          </a:stretch>
        </p:blipFill>
        <p:spPr>
          <a:xfrm>
            <a:off x="1066800" y="926850"/>
            <a:ext cx="8022599" cy="3714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Commonly Misunderstood Things</a:t>
            </a:r>
            <a:endParaRPr sz="3000"/>
          </a:p>
        </p:txBody>
      </p:sp>
      <p:sp>
        <p:nvSpPr>
          <p:cNvPr id="244" name="Google Shape;244;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New Domains</a:t>
            </a:r>
            <a:endParaRPr/>
          </a:p>
          <a:p>
            <a:pPr indent="-311150" lvl="0" marL="457200" rtl="0" algn="l">
              <a:spcBef>
                <a:spcPts val="0"/>
              </a:spcBef>
              <a:spcAft>
                <a:spcPts val="0"/>
              </a:spcAft>
              <a:buSzPts val="1300"/>
              <a:buChar char="●"/>
            </a:pPr>
            <a:r>
              <a:rPr lang="en"/>
              <a:t>SPF is all your need</a:t>
            </a:r>
            <a:endParaRPr/>
          </a:p>
          <a:p>
            <a:pPr indent="-311150" lvl="0" marL="457200" rtl="0" algn="l">
              <a:spcBef>
                <a:spcPts val="0"/>
              </a:spcBef>
              <a:spcAft>
                <a:spcPts val="0"/>
              </a:spcAft>
              <a:buSzPts val="1300"/>
              <a:buChar char="●"/>
            </a:pPr>
            <a:r>
              <a:rPr lang="en"/>
              <a:t>Domain whitelisting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Tools	</a:t>
            </a:r>
            <a:endParaRPr/>
          </a:p>
        </p:txBody>
      </p:sp>
      <p:sp>
        <p:nvSpPr>
          <p:cNvPr id="250" name="Google Shape;25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DNSTrails</a:t>
            </a:r>
            <a:endParaRPr/>
          </a:p>
          <a:p>
            <a:pPr indent="-311150" lvl="0" marL="457200" rtl="0" algn="l">
              <a:spcBef>
                <a:spcPts val="0"/>
              </a:spcBef>
              <a:spcAft>
                <a:spcPts val="0"/>
              </a:spcAft>
              <a:buSzPts val="1300"/>
              <a:buChar char="●"/>
            </a:pPr>
            <a:r>
              <a:rPr lang="en" u="sng">
                <a:solidFill>
                  <a:schemeClr val="hlink"/>
                </a:solidFill>
                <a:hlinkClick r:id="rId4"/>
              </a:rPr>
              <a:t>MXToolbox</a:t>
            </a:r>
            <a:endParaRPr/>
          </a:p>
          <a:p>
            <a:pPr indent="-311150" lvl="0" marL="457200" rtl="0" algn="l">
              <a:spcBef>
                <a:spcPts val="0"/>
              </a:spcBef>
              <a:spcAft>
                <a:spcPts val="0"/>
              </a:spcAft>
              <a:buSzPts val="1300"/>
              <a:buChar char="●"/>
            </a:pPr>
            <a:r>
              <a:rPr lang="en" u="sng">
                <a:solidFill>
                  <a:schemeClr val="hlink"/>
                </a:solidFill>
                <a:hlinkClick r:id="rId5"/>
              </a:rPr>
              <a:t>EXCRA</a:t>
            </a:r>
            <a:endParaRPr/>
          </a:p>
          <a:p>
            <a:pPr indent="-311150" lvl="0" marL="457200" rtl="0" algn="l">
              <a:spcBef>
                <a:spcPts val="0"/>
              </a:spcBef>
              <a:spcAft>
                <a:spcPts val="0"/>
              </a:spcAft>
              <a:buSzPts val="1300"/>
              <a:buChar char="●"/>
            </a:pPr>
            <a:r>
              <a:rPr lang="en" u="sng">
                <a:solidFill>
                  <a:schemeClr val="hlink"/>
                </a:solidFill>
                <a:hlinkClick r:id="rId6"/>
              </a:rPr>
              <a:t>CheckTLS</a:t>
            </a:r>
            <a:endParaRPr/>
          </a:p>
          <a:p>
            <a:pPr indent="-311150" lvl="0" marL="457200" rtl="0" algn="l">
              <a:spcBef>
                <a:spcPts val="0"/>
              </a:spcBef>
              <a:spcAft>
                <a:spcPts val="0"/>
              </a:spcAft>
              <a:buSzPts val="1300"/>
              <a:buChar char="●"/>
            </a:pPr>
            <a:r>
              <a:rPr lang="en" u="sng">
                <a:solidFill>
                  <a:schemeClr val="hlink"/>
                </a:solidFill>
                <a:hlinkClick r:id="rId7"/>
              </a:rPr>
              <a:t>Emkei’s</a:t>
            </a:r>
            <a:r>
              <a:rPr lang="en" u="sng">
                <a:solidFill>
                  <a:schemeClr val="hlink"/>
                </a:solidFill>
                <a:hlinkClick r:id="rId8"/>
              </a:rPr>
              <a:t> Fake Mailer</a:t>
            </a:r>
            <a:endParaRPr/>
          </a:p>
          <a:p>
            <a:pPr indent="-311150" lvl="0" marL="457200" rtl="0" algn="l">
              <a:spcBef>
                <a:spcPts val="0"/>
              </a:spcBef>
              <a:spcAft>
                <a:spcPts val="0"/>
              </a:spcAft>
              <a:buSzPts val="1300"/>
              <a:buChar char="●"/>
            </a:pPr>
            <a:r>
              <a:rPr lang="en" u="sng">
                <a:solidFill>
                  <a:schemeClr val="hlink"/>
                </a:solidFill>
                <a:hlinkClick r:id="rId9"/>
              </a:rPr>
              <a:t>DKIM Validator</a:t>
            </a:r>
            <a:endParaRPr/>
          </a:p>
          <a:p>
            <a:pPr indent="-311150" lvl="0" marL="457200" rtl="0" algn="l">
              <a:spcBef>
                <a:spcPts val="0"/>
              </a:spcBef>
              <a:spcAft>
                <a:spcPts val="0"/>
              </a:spcAft>
              <a:buSzPts val="1300"/>
              <a:buChar char="●"/>
            </a:pPr>
            <a:r>
              <a:rPr lang="en"/>
              <a:t>Dmarcian Tools</a:t>
            </a:r>
            <a:endParaRPr/>
          </a:p>
          <a:p>
            <a:pPr indent="-298450" lvl="1" marL="914400" rtl="0" algn="l">
              <a:spcBef>
                <a:spcPts val="0"/>
              </a:spcBef>
              <a:spcAft>
                <a:spcPts val="0"/>
              </a:spcAft>
              <a:buSzPts val="1100"/>
              <a:buChar char="○"/>
            </a:pPr>
            <a:r>
              <a:rPr lang="en" u="sng">
                <a:solidFill>
                  <a:schemeClr val="hlink"/>
                </a:solidFill>
                <a:hlinkClick r:id="rId10"/>
              </a:rPr>
              <a:t>DMARC </a:t>
            </a:r>
            <a:r>
              <a:rPr lang="en" u="sng">
                <a:solidFill>
                  <a:schemeClr val="hlink"/>
                </a:solidFill>
                <a:hlinkClick r:id="rId11"/>
              </a:rPr>
              <a:t>Inspector</a:t>
            </a:r>
            <a:endParaRPr/>
          </a:p>
          <a:p>
            <a:pPr indent="-298450" lvl="1" marL="914400" rtl="0" algn="l">
              <a:spcBef>
                <a:spcPts val="0"/>
              </a:spcBef>
              <a:spcAft>
                <a:spcPts val="0"/>
              </a:spcAft>
              <a:buSzPts val="1100"/>
              <a:buChar char="○"/>
            </a:pPr>
            <a:r>
              <a:rPr lang="en" u="sng">
                <a:solidFill>
                  <a:schemeClr val="hlink"/>
                </a:solidFill>
                <a:hlinkClick r:id="rId12"/>
              </a:rPr>
              <a:t>SPF Surveyor</a:t>
            </a:r>
            <a:endParaRPr/>
          </a:p>
          <a:p>
            <a:pPr indent="-298450" lvl="1" marL="914400" rtl="0" algn="l">
              <a:spcBef>
                <a:spcPts val="0"/>
              </a:spcBef>
              <a:spcAft>
                <a:spcPts val="0"/>
              </a:spcAft>
              <a:buSzPts val="1100"/>
              <a:buChar char="○"/>
            </a:pPr>
            <a:r>
              <a:rPr lang="en" u="sng">
                <a:solidFill>
                  <a:schemeClr val="hlink"/>
                </a:solidFill>
                <a:hlinkClick r:id="rId13"/>
              </a:rPr>
              <a:t>XML-to-Human</a:t>
            </a:r>
            <a:endParaRPr/>
          </a:p>
          <a:p>
            <a:pPr indent="-298450" lvl="1" marL="914400" rtl="0" algn="l">
              <a:spcBef>
                <a:spcPts val="0"/>
              </a:spcBef>
              <a:spcAft>
                <a:spcPts val="0"/>
              </a:spcAft>
              <a:buSzPts val="1100"/>
              <a:buChar char="○"/>
            </a:pPr>
            <a:r>
              <a:rPr lang="en" u="sng">
                <a:solidFill>
                  <a:schemeClr val="hlink"/>
                </a:solidFill>
                <a:hlinkClick r:id="rId14"/>
              </a:rPr>
              <a:t>Domain Checker</a:t>
            </a:r>
            <a:endParaRPr/>
          </a:p>
          <a:p>
            <a:pPr indent="-298450" lvl="1" marL="914400" rtl="0" algn="l">
              <a:spcBef>
                <a:spcPts val="0"/>
              </a:spcBef>
              <a:spcAft>
                <a:spcPts val="0"/>
              </a:spcAft>
              <a:buSzPts val="1100"/>
              <a:buChar char="○"/>
            </a:pPr>
            <a:r>
              <a:rPr lang="en" u="sng">
                <a:solidFill>
                  <a:schemeClr val="hlink"/>
                </a:solidFill>
                <a:hlinkClick r:id="rId15"/>
              </a:rPr>
              <a:t>DMARC Data Providers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O365 Phishing &amp; Fake Email Sending</a:t>
            </a:r>
            <a:endParaRPr sz="3000"/>
          </a:p>
        </p:txBody>
      </p:sp>
      <p:pic>
        <p:nvPicPr>
          <p:cNvPr id="256" name="Google Shape;256;p28"/>
          <p:cNvPicPr preferRelativeResize="0"/>
          <p:nvPr/>
        </p:nvPicPr>
        <p:blipFill>
          <a:blip r:embed="rId3">
            <a:alphaModFix/>
          </a:blip>
          <a:stretch>
            <a:fillRect/>
          </a:stretch>
        </p:blipFill>
        <p:spPr>
          <a:xfrm>
            <a:off x="2111850" y="1554825"/>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Bad Bulk Mailers</a:t>
            </a:r>
            <a:endParaRPr sz="3000"/>
          </a:p>
        </p:txBody>
      </p:sp>
      <p:sp>
        <p:nvSpPr>
          <p:cNvPr id="262" name="Google Shape;262;p29"/>
          <p:cNvSpPr txBox="1"/>
          <p:nvPr>
            <p:ph idx="1" type="body"/>
          </p:nvPr>
        </p:nvSpPr>
        <p:spPr>
          <a:xfrm>
            <a:off x="1297500" y="1567550"/>
            <a:ext cx="3504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SendGrid</a:t>
            </a:r>
            <a:endParaRPr/>
          </a:p>
          <a:p>
            <a:pPr indent="-311150" lvl="0" marL="457200" rtl="0" algn="l">
              <a:spcBef>
                <a:spcPts val="0"/>
              </a:spcBef>
              <a:spcAft>
                <a:spcPts val="0"/>
              </a:spcAft>
              <a:buSzPts val="1300"/>
              <a:buChar char="●"/>
            </a:pPr>
            <a:r>
              <a:rPr lang="en"/>
              <a:t>Mandrill/</a:t>
            </a:r>
            <a:r>
              <a:rPr lang="en"/>
              <a:t>Mail Chimp</a:t>
            </a:r>
            <a:endParaRPr/>
          </a:p>
          <a:p>
            <a:pPr indent="-311150" lvl="0" marL="457200" rtl="0" algn="l">
              <a:spcBef>
                <a:spcPts val="0"/>
              </a:spcBef>
              <a:spcAft>
                <a:spcPts val="0"/>
              </a:spcAft>
              <a:buSzPts val="1300"/>
              <a:buChar char="●"/>
            </a:pPr>
            <a:r>
              <a:rPr lang="en"/>
              <a:t>Countless others</a:t>
            </a:r>
            <a:endParaRPr/>
          </a:p>
        </p:txBody>
      </p:sp>
      <p:pic>
        <p:nvPicPr>
          <p:cNvPr id="263" name="Google Shape;263;p29"/>
          <p:cNvPicPr preferRelativeResize="0"/>
          <p:nvPr/>
        </p:nvPicPr>
        <p:blipFill>
          <a:blip r:embed="rId3">
            <a:alphaModFix/>
          </a:blip>
          <a:stretch>
            <a:fillRect/>
          </a:stretch>
        </p:blipFill>
        <p:spPr>
          <a:xfrm>
            <a:off x="5408674" y="393750"/>
            <a:ext cx="2927726" cy="408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Get-Contact</a:t>
            </a:r>
            <a:endParaRPr sz="4000"/>
          </a:p>
        </p:txBody>
      </p:sp>
      <p:sp>
        <p:nvSpPr>
          <p:cNvPr id="269" name="Google Shape;269;p30"/>
          <p:cNvSpPr txBox="1"/>
          <p:nvPr>
            <p:ph idx="1" type="body"/>
          </p:nvPr>
        </p:nvSpPr>
        <p:spPr>
          <a:xfrm>
            <a:off x="1145100" y="1567550"/>
            <a:ext cx="5261400" cy="2911200"/>
          </a:xfrm>
          <a:prstGeom prst="rect">
            <a:avLst/>
          </a:prstGeom>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Github: https://github.com/wesleykirkland</a:t>
            </a:r>
            <a:endParaRPr sz="1400">
              <a:latin typeface="Muli"/>
              <a:ea typeface="Muli"/>
              <a:cs typeface="Muli"/>
              <a:sym typeface="Muli"/>
            </a:endParaRPr>
          </a:p>
          <a:p>
            <a:pPr indent="-228600" lvl="0" marL="457200" rtl="0" algn="l">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Email: wesley@wesleyk.me</a:t>
            </a:r>
            <a:endParaRPr sz="1400">
              <a:latin typeface="Muli"/>
              <a:ea typeface="Muli"/>
              <a:cs typeface="Muli"/>
              <a:sym typeface="Muli"/>
            </a:endParaRPr>
          </a:p>
          <a:p>
            <a:pPr indent="-228600" lvl="0" marL="457200" rtl="0" algn="l">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Web: wesleyk.me</a:t>
            </a:r>
            <a:endParaRPr sz="1400">
              <a:latin typeface="Muli"/>
              <a:ea typeface="Muli"/>
              <a:cs typeface="Muli"/>
              <a:sym typeface="Muli"/>
            </a:endParaRPr>
          </a:p>
          <a:p>
            <a:pPr indent="-228600" lvl="0" marL="457200" rtl="0" algn="l">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Linkedin: WesleyKirkland</a:t>
            </a:r>
            <a:endParaRPr sz="1400">
              <a:latin typeface="Muli"/>
              <a:ea typeface="Muli"/>
              <a:cs typeface="Muli"/>
              <a:sym typeface="Muli"/>
            </a:endParaRPr>
          </a:p>
          <a:p>
            <a:pPr indent="-228600" lvl="0" marL="457200" rtl="0" algn="l">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Twitter: @UnleashTheCloud</a:t>
            </a:r>
            <a:endParaRPr sz="1400">
              <a:latin typeface="Muli"/>
              <a:ea typeface="Muli"/>
              <a:cs typeface="Muli"/>
              <a:sym typeface="Muli"/>
            </a:endParaRPr>
          </a:p>
          <a:p>
            <a:pPr indent="0" lvl="0" marL="0" rtl="0" algn="l">
              <a:lnSpc>
                <a:spcPct val="100000"/>
              </a:lnSpc>
              <a:spcBef>
                <a:spcPts val="0"/>
              </a:spcBef>
              <a:spcAft>
                <a:spcPts val="0"/>
              </a:spcAft>
              <a:buNone/>
            </a:pPr>
            <a:r>
              <a:t/>
            </a:r>
            <a:endParaRPr sz="1400">
              <a:latin typeface="Muli"/>
              <a:ea typeface="Muli"/>
              <a:cs typeface="Muli"/>
              <a:sym typeface="Muli"/>
            </a:endParaRPr>
          </a:p>
          <a:p>
            <a:pPr indent="0" lvl="0" marL="0" rtl="0" algn="l">
              <a:lnSpc>
                <a:spcPct val="100000"/>
              </a:lnSpc>
              <a:spcBef>
                <a:spcPts val="0"/>
              </a:spcBef>
              <a:spcAft>
                <a:spcPts val="0"/>
              </a:spcAft>
              <a:buNone/>
            </a:pPr>
            <a:r>
              <a:rPr lang="en" sz="1400">
                <a:latin typeface="Muli"/>
                <a:ea typeface="Muli"/>
                <a:cs typeface="Muli"/>
                <a:sym typeface="Muli"/>
              </a:rPr>
              <a:t>All examples can be found be found below</a:t>
            </a:r>
            <a:endParaRPr sz="1400">
              <a:latin typeface="Muli"/>
              <a:ea typeface="Muli"/>
              <a:cs typeface="Muli"/>
              <a:sym typeface="Muli"/>
            </a:endParaRPr>
          </a:p>
          <a:p>
            <a:pPr indent="0" lvl="0" marL="0" rtl="0" algn="l">
              <a:lnSpc>
                <a:spcPct val="100000"/>
              </a:lnSpc>
              <a:spcBef>
                <a:spcPts val="0"/>
              </a:spcBef>
              <a:spcAft>
                <a:spcPts val="0"/>
              </a:spcAft>
              <a:buNone/>
            </a:pPr>
            <a:r>
              <a:rPr b="1" lang="en" sz="1600" u="sng">
                <a:solidFill>
                  <a:schemeClr val="hlink"/>
                </a:solidFill>
                <a:latin typeface="Muli"/>
                <a:ea typeface="Muli"/>
                <a:cs typeface="Muli"/>
                <a:sym typeface="Muli"/>
                <a:hlinkClick r:id="rId3"/>
              </a:rPr>
              <a:t>https://github.com/wesleykirkland/PowerShell-Email-Security</a:t>
            </a:r>
            <a:endParaRPr b="1" sz="1600">
              <a:latin typeface="Muli"/>
              <a:ea typeface="Muli"/>
              <a:cs typeface="Muli"/>
              <a:sym typeface="Muli"/>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a:t>
            </a:r>
            <a:r>
              <a:rPr lang="en"/>
              <a:t>Phishing</a:t>
            </a:r>
            <a:r>
              <a:rPr lang="en"/>
              <a:t> with Email!</a:t>
            </a:r>
            <a:endParaRPr/>
          </a:p>
        </p:txBody>
      </p:sp>
      <p:pic>
        <p:nvPicPr>
          <p:cNvPr id="139" name="Google Shape;139;p14"/>
          <p:cNvPicPr preferRelativeResize="0"/>
          <p:nvPr/>
        </p:nvPicPr>
        <p:blipFill>
          <a:blip r:embed="rId3">
            <a:alphaModFix/>
          </a:blip>
          <a:stretch>
            <a:fillRect/>
          </a:stretch>
        </p:blipFill>
        <p:spPr>
          <a:xfrm>
            <a:off x="3544625" y="3266800"/>
            <a:ext cx="5353712" cy="1681400"/>
          </a:xfrm>
          <a:prstGeom prst="rect">
            <a:avLst/>
          </a:prstGeom>
          <a:noFill/>
          <a:ln>
            <a:noFill/>
          </a:ln>
        </p:spPr>
      </p:pic>
      <p:pic>
        <p:nvPicPr>
          <p:cNvPr id="140" name="Google Shape;140;p14"/>
          <p:cNvPicPr preferRelativeResize="0"/>
          <p:nvPr/>
        </p:nvPicPr>
        <p:blipFill>
          <a:blip r:embed="rId4">
            <a:alphaModFix/>
          </a:blip>
          <a:stretch>
            <a:fillRect/>
          </a:stretch>
        </p:blipFill>
        <p:spPr>
          <a:xfrm>
            <a:off x="125250" y="4462750"/>
            <a:ext cx="2968989" cy="48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ctrTitle"/>
          </p:nvPr>
        </p:nvSpPr>
        <p:spPr>
          <a:xfrm>
            <a:off x="2749650" y="446125"/>
            <a:ext cx="6066600" cy="7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Write-Output “Hello”</a:t>
            </a:r>
            <a:endParaRPr/>
          </a:p>
        </p:txBody>
      </p:sp>
      <p:sp>
        <p:nvSpPr>
          <p:cNvPr id="146" name="Google Shape;146;p15"/>
          <p:cNvSpPr txBox="1"/>
          <p:nvPr>
            <p:ph idx="1" type="subTitle"/>
          </p:nvPr>
        </p:nvSpPr>
        <p:spPr>
          <a:xfrm>
            <a:off x="3968850" y="1791650"/>
            <a:ext cx="4847400" cy="26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9BBD5"/>
              </a:buClr>
              <a:buFont typeface="Muli"/>
              <a:buNone/>
            </a:pPr>
            <a:r>
              <a:rPr b="1" lang="en" sz="3400">
                <a:latin typeface="Muli"/>
                <a:ea typeface="Muli"/>
                <a:cs typeface="Muli"/>
                <a:sym typeface="Muli"/>
              </a:rPr>
              <a:t>I’m Wesley Kirkland</a:t>
            </a:r>
            <a:endParaRPr sz="1400">
              <a:latin typeface="Muli"/>
              <a:ea typeface="Muli"/>
              <a:cs typeface="Muli"/>
              <a:sym typeface="Muli"/>
            </a:endParaRPr>
          </a:p>
          <a:p>
            <a:pPr indent="0" lvl="0" marL="0" rtl="0" algn="l">
              <a:spcBef>
                <a:spcPts val="0"/>
              </a:spcBef>
              <a:spcAft>
                <a:spcPts val="0"/>
              </a:spcAft>
              <a:buClr>
                <a:srgbClr val="19BBD5"/>
              </a:buClr>
              <a:buFont typeface="Muli"/>
              <a:buNone/>
            </a:pPr>
            <a:r>
              <a:t/>
            </a:r>
            <a:endParaRPr sz="1400">
              <a:latin typeface="Muli"/>
              <a:ea typeface="Muli"/>
              <a:cs typeface="Muli"/>
              <a:sym typeface="Muli"/>
            </a:endParaRPr>
          </a:p>
          <a:p>
            <a:pPr indent="0" lvl="0" marL="0" rtl="0" algn="l">
              <a:spcBef>
                <a:spcPts val="0"/>
              </a:spcBef>
              <a:spcAft>
                <a:spcPts val="0"/>
              </a:spcAft>
              <a:buClr>
                <a:srgbClr val="19BBD5"/>
              </a:buClr>
              <a:buFont typeface="Muli"/>
              <a:buNone/>
            </a:pPr>
            <a:r>
              <a:rPr lang="en" sz="1400">
                <a:latin typeface="Muli"/>
                <a:ea typeface="Muli"/>
                <a:cs typeface="Muli"/>
                <a:sym typeface="Muli"/>
              </a:rPr>
              <a:t>I have over 3 years of Systems </a:t>
            </a:r>
            <a:r>
              <a:rPr lang="en" sz="1400">
                <a:latin typeface="Muli"/>
                <a:ea typeface="Muli"/>
                <a:cs typeface="Muli"/>
                <a:sym typeface="Muli"/>
              </a:rPr>
              <a:t>Infrastructure</a:t>
            </a:r>
            <a:r>
              <a:rPr lang="en" sz="1400">
                <a:latin typeface="Muli"/>
                <a:ea typeface="Muli"/>
                <a:cs typeface="Muli"/>
                <a:sym typeface="Muli"/>
              </a:rPr>
              <a:t>/Engineering experience consisting of On Premise, Cloud, and automation. Currently I work at Ministry Brands as a Sr. Systems Engineer working with PowerShell, Azure, and Office 365.</a:t>
            </a:r>
            <a:endParaRPr sz="1400">
              <a:latin typeface="Muli"/>
              <a:ea typeface="Muli"/>
              <a:cs typeface="Muli"/>
              <a:sym typeface="Muli"/>
            </a:endParaRPr>
          </a:p>
          <a:p>
            <a:pPr indent="0" lvl="0" marL="0" rtl="0" algn="l">
              <a:spcBef>
                <a:spcPts val="0"/>
              </a:spcBef>
              <a:spcAft>
                <a:spcPts val="0"/>
              </a:spcAft>
              <a:buNone/>
            </a:pPr>
            <a:r>
              <a:t/>
            </a:r>
            <a:endParaRPr/>
          </a:p>
        </p:txBody>
      </p:sp>
      <p:pic>
        <p:nvPicPr>
          <p:cNvPr id="147" name="Google Shape;147;p15"/>
          <p:cNvPicPr preferRelativeResize="0"/>
          <p:nvPr/>
        </p:nvPicPr>
        <p:blipFill>
          <a:blip r:embed="rId3">
            <a:alphaModFix/>
          </a:blip>
          <a:stretch>
            <a:fillRect/>
          </a:stretch>
        </p:blipFill>
        <p:spPr>
          <a:xfrm>
            <a:off x="609600" y="2826250"/>
            <a:ext cx="2012451" cy="2012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SPF </a:t>
            </a:r>
            <a:r>
              <a:rPr lang="en"/>
              <a:t>(Sender Policy Framework)</a:t>
            </a:r>
            <a:endParaRPr/>
          </a:p>
        </p:txBody>
      </p:sp>
      <p:sp>
        <p:nvSpPr>
          <p:cNvPr id="153" name="Google Shape;153;p16"/>
          <p:cNvSpPr txBox="1"/>
          <p:nvPr>
            <p:ph idx="1" type="body"/>
          </p:nvPr>
        </p:nvSpPr>
        <p:spPr>
          <a:xfrm>
            <a:off x="1068900" y="1567550"/>
            <a:ext cx="4056900" cy="316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Declared Experimental in 2006 (</a:t>
            </a:r>
            <a:r>
              <a:rPr lang="en" u="sng">
                <a:solidFill>
                  <a:schemeClr val="hlink"/>
                </a:solidFill>
                <a:hlinkClick r:id="rId3"/>
              </a:rPr>
              <a:t>RFC4408</a:t>
            </a:r>
            <a:r>
              <a:rPr lang="en"/>
              <a:t>)</a:t>
            </a:r>
            <a:endParaRPr/>
          </a:p>
          <a:p>
            <a:pPr indent="-311150" lvl="0" marL="457200" rtl="0" algn="l">
              <a:spcBef>
                <a:spcPts val="0"/>
              </a:spcBef>
              <a:spcAft>
                <a:spcPts val="0"/>
              </a:spcAft>
              <a:buSzPts val="1300"/>
              <a:buChar char="●"/>
            </a:pPr>
            <a:r>
              <a:rPr lang="en"/>
              <a:t>Proposed Standard (</a:t>
            </a:r>
            <a:r>
              <a:rPr lang="en" u="sng">
                <a:solidFill>
                  <a:schemeClr val="hlink"/>
                </a:solidFill>
                <a:hlinkClick r:id="rId4"/>
              </a:rPr>
              <a:t>RFC7208</a:t>
            </a:r>
            <a:r>
              <a:rPr lang="en"/>
              <a:t>)</a:t>
            </a:r>
            <a:endParaRPr/>
          </a:p>
          <a:p>
            <a:pPr indent="-311150" lvl="0" marL="457200" rtl="0" algn="l">
              <a:spcBef>
                <a:spcPts val="0"/>
              </a:spcBef>
              <a:spcAft>
                <a:spcPts val="0"/>
              </a:spcAft>
              <a:buSzPts val="1300"/>
              <a:buChar char="●"/>
            </a:pPr>
            <a:r>
              <a:rPr lang="en"/>
              <a:t>DNS Records: TXT and not Type 99</a:t>
            </a:r>
            <a:endParaRPr/>
          </a:p>
          <a:p>
            <a:pPr indent="-311150" lvl="0" marL="457200" rtl="0" algn="l">
              <a:spcBef>
                <a:spcPts val="0"/>
              </a:spcBef>
              <a:spcAft>
                <a:spcPts val="0"/>
              </a:spcAft>
              <a:buSzPts val="1300"/>
              <a:buChar char="●"/>
            </a:pPr>
            <a:r>
              <a:rPr lang="en"/>
              <a:t>VERP (Variable envelope return path)</a:t>
            </a:r>
            <a:endParaRPr/>
          </a:p>
          <a:p>
            <a:pPr indent="-298450" lvl="1" marL="914400" rtl="0" algn="l">
              <a:spcBef>
                <a:spcPts val="0"/>
              </a:spcBef>
              <a:spcAft>
                <a:spcPts val="0"/>
              </a:spcAft>
              <a:buSzPts val="1100"/>
              <a:buChar char="○"/>
            </a:pPr>
            <a:r>
              <a:rPr lang="en"/>
              <a:t>Example: </a:t>
            </a:r>
            <a:r>
              <a:rPr lang="en"/>
              <a:t>wikipedians-owner+bob=</a:t>
            </a:r>
            <a:r>
              <a:rPr lang="en" u="sng">
                <a:solidFill>
                  <a:schemeClr val="hlink"/>
                </a:solidFill>
                <a:hlinkClick r:id="rId5"/>
              </a:rPr>
              <a:t>example.org@example.net</a:t>
            </a:r>
            <a:endParaRPr/>
          </a:p>
          <a:p>
            <a:pPr indent="-311150" lvl="0" marL="457200" rtl="0" algn="l">
              <a:spcBef>
                <a:spcPts val="0"/>
              </a:spcBef>
              <a:spcAft>
                <a:spcPts val="0"/>
              </a:spcAft>
              <a:buSzPts val="1300"/>
              <a:buChar char="●"/>
            </a:pPr>
            <a:r>
              <a:rPr lang="en"/>
              <a:t>SPF Oddities</a:t>
            </a:r>
            <a:endParaRPr/>
          </a:p>
          <a:p>
            <a:pPr indent="-311150" lvl="0" marL="457200" rtl="0" algn="l">
              <a:spcBef>
                <a:spcPts val="0"/>
              </a:spcBef>
              <a:spcAft>
                <a:spcPts val="0"/>
              </a:spcAft>
              <a:buSzPts val="1300"/>
              <a:buChar char="●"/>
            </a:pPr>
            <a:r>
              <a:rPr lang="en"/>
              <a:t>SPF Nesting</a:t>
            </a:r>
            <a:endParaRPr/>
          </a:p>
          <a:p>
            <a:pPr indent="-311150" lvl="0" marL="457200" rtl="0" algn="l">
              <a:spcBef>
                <a:spcPts val="0"/>
              </a:spcBef>
              <a:spcAft>
                <a:spcPts val="0"/>
              </a:spcAft>
              <a:buSzPts val="1300"/>
              <a:buChar char="●"/>
            </a:pPr>
            <a:r>
              <a:rPr lang="en"/>
              <a:t>Example</a:t>
            </a:r>
            <a:endParaRPr/>
          </a:p>
          <a:p>
            <a:pPr indent="-298450" lvl="1" marL="914400" rtl="0" algn="l">
              <a:spcBef>
                <a:spcPts val="0"/>
              </a:spcBef>
              <a:spcAft>
                <a:spcPts val="0"/>
              </a:spcAft>
              <a:buSzPts val="1100"/>
              <a:buChar char="○"/>
            </a:pPr>
            <a:r>
              <a:rPr lang="en"/>
              <a:t>“v=spf=1 ip:1.2.3.4 include:_spf.google.com”</a:t>
            </a:r>
            <a:endParaRPr/>
          </a:p>
        </p:txBody>
      </p:sp>
      <p:sp>
        <p:nvSpPr>
          <p:cNvPr id="154" name="Google Shape;154;p1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Include Types</a:t>
            </a:r>
            <a:endParaRPr/>
          </a:p>
          <a:p>
            <a:pPr indent="-298450" lvl="1" marL="914400" rtl="0" algn="l">
              <a:spcBef>
                <a:spcPts val="0"/>
              </a:spcBef>
              <a:spcAft>
                <a:spcPts val="0"/>
              </a:spcAft>
              <a:buSzPts val="1100"/>
              <a:buChar char="○"/>
            </a:pPr>
            <a:r>
              <a:rPr lang="en"/>
              <a:t>A</a:t>
            </a:r>
            <a:endParaRPr/>
          </a:p>
          <a:p>
            <a:pPr indent="-298450" lvl="1" marL="914400" rtl="0" algn="l">
              <a:spcBef>
                <a:spcPts val="0"/>
              </a:spcBef>
              <a:spcAft>
                <a:spcPts val="0"/>
              </a:spcAft>
              <a:buSzPts val="1100"/>
              <a:buChar char="○"/>
            </a:pPr>
            <a:r>
              <a:rPr lang="en"/>
              <a:t>MX</a:t>
            </a:r>
            <a:endParaRPr/>
          </a:p>
          <a:p>
            <a:pPr indent="-298450" lvl="1" marL="914400" rtl="0" algn="l">
              <a:spcBef>
                <a:spcPts val="0"/>
              </a:spcBef>
              <a:spcAft>
                <a:spcPts val="0"/>
              </a:spcAft>
              <a:buSzPts val="1100"/>
              <a:buChar char="○"/>
            </a:pPr>
            <a:r>
              <a:rPr lang="en"/>
              <a:t>PTR</a:t>
            </a:r>
            <a:endParaRPr/>
          </a:p>
          <a:p>
            <a:pPr indent="-298450" lvl="1" marL="914400" rtl="0" algn="l">
              <a:spcBef>
                <a:spcPts val="0"/>
              </a:spcBef>
              <a:spcAft>
                <a:spcPts val="0"/>
              </a:spcAft>
              <a:buSzPts val="1100"/>
              <a:buChar char="○"/>
            </a:pPr>
            <a:r>
              <a:rPr lang="en"/>
              <a:t>IP4</a:t>
            </a:r>
            <a:endParaRPr/>
          </a:p>
          <a:p>
            <a:pPr indent="-298450" lvl="1" marL="914400" rtl="0" algn="l">
              <a:spcBef>
                <a:spcPts val="0"/>
              </a:spcBef>
              <a:spcAft>
                <a:spcPts val="0"/>
              </a:spcAft>
              <a:buSzPts val="1100"/>
              <a:buChar char="○"/>
            </a:pPr>
            <a:r>
              <a:rPr lang="en"/>
              <a:t>IP6</a:t>
            </a:r>
            <a:endParaRPr/>
          </a:p>
          <a:p>
            <a:pPr indent="-298450" lvl="1" marL="914400" rtl="0" algn="l">
              <a:spcBef>
                <a:spcPts val="0"/>
              </a:spcBef>
              <a:spcAft>
                <a:spcPts val="0"/>
              </a:spcAft>
              <a:buSzPts val="1100"/>
              <a:buChar char="○"/>
            </a:pPr>
            <a:r>
              <a:rPr lang="en"/>
              <a:t>Include</a:t>
            </a:r>
            <a:endParaRPr/>
          </a:p>
          <a:p>
            <a:pPr indent="-298450" lvl="1" marL="914400" rtl="0" algn="l">
              <a:spcBef>
                <a:spcPts val="0"/>
              </a:spcBef>
              <a:spcAft>
                <a:spcPts val="0"/>
              </a:spcAft>
              <a:buSzPts val="1100"/>
              <a:buChar char="○"/>
            </a:pPr>
            <a:r>
              <a:rPr lang="en"/>
              <a:t>Redirect</a:t>
            </a:r>
            <a:endParaRPr/>
          </a:p>
          <a:p>
            <a:pPr indent="-298450" lvl="1" marL="914400" rtl="0" algn="l">
              <a:spcBef>
                <a:spcPts val="0"/>
              </a:spcBef>
              <a:spcAft>
                <a:spcPts val="0"/>
              </a:spcAft>
              <a:buSzPts val="1100"/>
              <a:buChar char="○"/>
            </a:pPr>
            <a:r>
              <a:rPr lang="en"/>
              <a:t>Exists</a:t>
            </a:r>
            <a:endParaRPr/>
          </a:p>
          <a:p>
            <a:pPr indent="-298450" lvl="2" marL="1371600" rtl="0" algn="l">
              <a:spcBef>
                <a:spcPts val="0"/>
              </a:spcBef>
              <a:spcAft>
                <a:spcPts val="0"/>
              </a:spcAft>
              <a:buSzPts val="1100"/>
              <a:buChar char="■"/>
            </a:pPr>
            <a:r>
              <a:rPr lang="en"/>
              <a:t>Dynamic</a:t>
            </a:r>
            <a:endParaRPr/>
          </a:p>
          <a:p>
            <a:pPr indent="-298450" lvl="2" marL="1371600" rtl="0" algn="l">
              <a:spcBef>
                <a:spcPts val="0"/>
              </a:spcBef>
              <a:spcAft>
                <a:spcPts val="0"/>
              </a:spcAft>
              <a:buSzPts val="1100"/>
              <a:buChar char="■"/>
            </a:pPr>
            <a:r>
              <a:rPr lang="en"/>
              <a:t>%{i}._spf.s$domain.$tld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SPF Types and Errors</a:t>
            </a:r>
            <a:endParaRPr sz="4000"/>
          </a:p>
        </p:txBody>
      </p:sp>
      <p:sp>
        <p:nvSpPr>
          <p:cNvPr id="160" name="Google Shape;160;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N/A</a:t>
            </a:r>
            <a:endParaRPr/>
          </a:p>
          <a:p>
            <a:pPr indent="-311150" lvl="0" marL="457200" rtl="0" algn="l">
              <a:spcBef>
                <a:spcPts val="0"/>
              </a:spcBef>
              <a:spcAft>
                <a:spcPts val="0"/>
              </a:spcAft>
              <a:buSzPts val="1300"/>
              <a:buChar char="●"/>
            </a:pPr>
            <a:r>
              <a:rPr lang="en"/>
              <a:t>+all</a:t>
            </a:r>
            <a:endParaRPr/>
          </a:p>
          <a:p>
            <a:pPr indent="-311150" lvl="0" marL="457200" rtl="0" algn="l">
              <a:spcBef>
                <a:spcPts val="0"/>
              </a:spcBef>
              <a:spcAft>
                <a:spcPts val="0"/>
              </a:spcAft>
              <a:buSzPts val="1300"/>
              <a:buChar char="●"/>
            </a:pPr>
            <a:r>
              <a:rPr lang="en"/>
              <a:t>?all</a:t>
            </a:r>
            <a:endParaRPr/>
          </a:p>
          <a:p>
            <a:pPr indent="-311150" lvl="0" marL="457200" rtl="0" algn="l">
              <a:spcBef>
                <a:spcPts val="0"/>
              </a:spcBef>
              <a:spcAft>
                <a:spcPts val="0"/>
              </a:spcAft>
              <a:buSzPts val="1300"/>
              <a:buChar char="●"/>
            </a:pPr>
            <a:r>
              <a:rPr lang="en"/>
              <a:t>~all</a:t>
            </a:r>
            <a:endParaRPr/>
          </a:p>
          <a:p>
            <a:pPr indent="-311150" lvl="0" marL="457200" rtl="0" algn="l">
              <a:spcBef>
                <a:spcPts val="0"/>
              </a:spcBef>
              <a:spcAft>
                <a:spcPts val="0"/>
              </a:spcAft>
              <a:buSzPts val="1300"/>
              <a:buChar char="●"/>
            </a:pPr>
            <a:r>
              <a:rPr lang="en"/>
              <a:t>-all</a:t>
            </a:r>
            <a:endParaRPr/>
          </a:p>
        </p:txBody>
      </p:sp>
      <p:sp>
        <p:nvSpPr>
          <p:cNvPr id="161" name="Google Shape;161;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TempError</a:t>
            </a:r>
            <a:endParaRPr/>
          </a:p>
          <a:p>
            <a:pPr indent="-311150" lvl="0" marL="457200" rtl="0" algn="l">
              <a:spcBef>
                <a:spcPts val="0"/>
              </a:spcBef>
              <a:spcAft>
                <a:spcPts val="0"/>
              </a:spcAft>
              <a:buSzPts val="1300"/>
              <a:buChar char="●"/>
            </a:pPr>
            <a:r>
              <a:rPr lang="en"/>
              <a:t>PermError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SPF 2.0</a:t>
            </a:r>
            <a:endParaRPr sz="4000"/>
          </a:p>
        </p:txBody>
      </p:sp>
      <p:sp>
        <p:nvSpPr>
          <p:cNvPr id="167" name="Google Shape;167;p18"/>
          <p:cNvSpPr txBox="1"/>
          <p:nvPr>
            <p:ph idx="1" type="body"/>
          </p:nvPr>
        </p:nvSpPr>
        <p:spPr>
          <a:xfrm>
            <a:off x="1297500" y="1567550"/>
            <a:ext cx="7038900" cy="312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Wait What!</a:t>
            </a:r>
            <a:endParaRPr b="1" sz="2000"/>
          </a:p>
          <a:p>
            <a:pPr indent="-311150" lvl="0" marL="457200" rtl="0" algn="l">
              <a:spcBef>
                <a:spcPts val="0"/>
              </a:spcBef>
              <a:spcAft>
                <a:spcPts val="0"/>
              </a:spcAft>
              <a:buSzPts val="1300"/>
              <a:buChar char="●"/>
            </a:pPr>
            <a:r>
              <a:rPr lang="en"/>
              <a:t>Sender ID</a:t>
            </a:r>
            <a:endParaRPr/>
          </a:p>
          <a:p>
            <a:pPr indent="-298450" lvl="1" marL="914400" rtl="0" algn="l">
              <a:spcBef>
                <a:spcPts val="0"/>
              </a:spcBef>
              <a:spcAft>
                <a:spcPts val="0"/>
              </a:spcAft>
              <a:buSzPts val="1100"/>
              <a:buChar char="○"/>
            </a:pPr>
            <a:r>
              <a:rPr lang="en"/>
              <a:t>Obsolete</a:t>
            </a:r>
            <a:endParaRPr/>
          </a:p>
          <a:p>
            <a:pPr indent="-298450" lvl="1" marL="914400" rtl="0" algn="l">
              <a:spcBef>
                <a:spcPts val="0"/>
              </a:spcBef>
              <a:spcAft>
                <a:spcPts val="0"/>
              </a:spcAft>
              <a:buSzPts val="1100"/>
              <a:buChar char="○"/>
            </a:pPr>
            <a:r>
              <a:rPr lang="en"/>
              <a:t>Independent</a:t>
            </a:r>
            <a:endParaRPr/>
          </a:p>
          <a:p>
            <a:pPr indent="-311150" lvl="0" marL="457200" rtl="0" algn="l">
              <a:spcBef>
                <a:spcPts val="0"/>
              </a:spcBef>
              <a:spcAft>
                <a:spcPts val="0"/>
              </a:spcAft>
              <a:buSzPts val="1300"/>
              <a:buChar char="●"/>
            </a:pPr>
            <a:r>
              <a:rPr lang="en"/>
              <a:t>Microsoft</a:t>
            </a:r>
            <a:endParaRPr/>
          </a:p>
          <a:p>
            <a:pPr indent="-298450" lvl="1" marL="914400" rtl="0" algn="l">
              <a:spcBef>
                <a:spcPts val="0"/>
              </a:spcBef>
              <a:spcAft>
                <a:spcPts val="0"/>
              </a:spcAft>
              <a:buSzPts val="1100"/>
              <a:buChar char="○"/>
            </a:pPr>
            <a:r>
              <a:rPr lang="en"/>
              <a:t>Developer</a:t>
            </a:r>
            <a:endParaRPr/>
          </a:p>
          <a:p>
            <a:pPr indent="-298450" lvl="1" marL="914400" rtl="0" algn="l">
              <a:spcBef>
                <a:spcPts val="0"/>
              </a:spcBef>
              <a:spcAft>
                <a:spcPts val="0"/>
              </a:spcAft>
              <a:buSzPts val="1100"/>
              <a:buChar char="○"/>
            </a:pPr>
            <a:r>
              <a:rPr lang="en"/>
              <a:t>Open </a:t>
            </a:r>
            <a:r>
              <a:rPr lang="en"/>
              <a:t>Specification</a:t>
            </a:r>
            <a:r>
              <a:rPr lang="en"/>
              <a:t> Promise</a:t>
            </a:r>
            <a:endParaRPr/>
          </a:p>
          <a:p>
            <a:pPr indent="-311150" lvl="0" marL="457200" rtl="0" algn="l">
              <a:spcBef>
                <a:spcPts val="0"/>
              </a:spcBef>
              <a:spcAft>
                <a:spcPts val="0"/>
              </a:spcAft>
              <a:buSzPts val="1300"/>
              <a:buChar char="●"/>
            </a:pPr>
            <a:r>
              <a:rPr lang="en"/>
              <a:t>Example:</a:t>
            </a:r>
            <a:endParaRPr/>
          </a:p>
          <a:p>
            <a:pPr indent="-298450" lvl="1" marL="914400" rtl="0" algn="l">
              <a:spcBef>
                <a:spcPts val="0"/>
              </a:spcBef>
              <a:spcAft>
                <a:spcPts val="0"/>
              </a:spcAft>
              <a:buSzPts val="1100"/>
              <a:buChar char="○"/>
            </a:pPr>
            <a:r>
              <a:rPr lang="en"/>
              <a:t>SPF: v=spf1 include:spf.sign-up.to ~all </a:t>
            </a:r>
            <a:endParaRPr/>
          </a:p>
          <a:p>
            <a:pPr indent="-298450" lvl="1" marL="914400" rtl="0" algn="l">
              <a:spcBef>
                <a:spcPts val="0"/>
              </a:spcBef>
              <a:spcAft>
                <a:spcPts val="0"/>
              </a:spcAft>
              <a:buSzPts val="1100"/>
              <a:buChar char="○"/>
            </a:pPr>
            <a:r>
              <a:rPr lang="en"/>
              <a:t>Sender ID:spf2.0/pra include:spf.sign-up.to ~all</a:t>
            </a:r>
            <a:endParaRPr/>
          </a:p>
          <a:p>
            <a:pPr indent="-298450" lvl="1" marL="914400" rtl="0" algn="l">
              <a:spcBef>
                <a:spcPts val="0"/>
              </a:spcBef>
              <a:spcAft>
                <a:spcPts val="0"/>
              </a:spcAft>
              <a:buSzPts val="1100"/>
              <a:buChar char="○"/>
            </a:pPr>
            <a:r>
              <a:rPr lang="en"/>
              <a:t>Sender ID: spf2.0/pra,mfrom</a:t>
            </a:r>
            <a:r>
              <a:rPr lang="en"/>
              <a:t> include:spf.sign-up.to ~all</a:t>
            </a:r>
            <a:endParaRPr/>
          </a:p>
          <a:p>
            <a:pPr indent="-311150" lvl="0" marL="457200" rtl="0" algn="l">
              <a:spcBef>
                <a:spcPts val="0"/>
              </a:spcBef>
              <a:spcAft>
                <a:spcPts val="0"/>
              </a:spcAft>
              <a:buSzPts val="1300"/>
              <a:buChar char="●"/>
            </a:pPr>
            <a:r>
              <a:rPr lang="en"/>
              <a:t>Major ESPs (Email Service Providers)</a:t>
            </a:r>
            <a:endParaRPr/>
          </a:p>
          <a:p>
            <a:pPr indent="-298450" lvl="1" marL="914400" rtl="0" algn="l">
              <a:spcBef>
                <a:spcPts val="0"/>
              </a:spcBef>
              <a:spcAft>
                <a:spcPts val="0"/>
              </a:spcAft>
              <a:buSzPts val="1100"/>
              <a:buChar char="○"/>
            </a:pPr>
            <a:r>
              <a:rPr lang="en"/>
              <a:t>AOL</a:t>
            </a:r>
            <a:endParaRPr/>
          </a:p>
          <a:p>
            <a:pPr indent="-298450" lvl="1" marL="914400" rtl="0" algn="l">
              <a:spcBef>
                <a:spcPts val="0"/>
              </a:spcBef>
              <a:spcAft>
                <a:spcPts val="0"/>
              </a:spcAft>
              <a:buSzPts val="1100"/>
              <a:buChar char="○"/>
            </a:pPr>
            <a:r>
              <a:rPr lang="en"/>
              <a:t>Bell Canada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DKIM </a:t>
            </a:r>
            <a:r>
              <a:rPr lang="en"/>
              <a:t>(</a:t>
            </a:r>
            <a:r>
              <a:rPr lang="en"/>
              <a:t>DomainKeys</a:t>
            </a:r>
            <a:r>
              <a:rPr lang="en"/>
              <a:t> Identified Mail)</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Proposed Standard in </a:t>
            </a:r>
            <a:r>
              <a:rPr lang="en"/>
              <a:t>2007 (</a:t>
            </a:r>
            <a:r>
              <a:rPr lang="en" u="sng">
                <a:solidFill>
                  <a:schemeClr val="hlink"/>
                </a:solidFill>
                <a:hlinkClick r:id="rId3"/>
              </a:rPr>
              <a:t>RFC4871</a:t>
            </a:r>
            <a:r>
              <a:rPr lang="en"/>
              <a:t>, </a:t>
            </a:r>
            <a:r>
              <a:rPr lang="en" u="sng">
                <a:solidFill>
                  <a:schemeClr val="hlink"/>
                </a:solidFill>
                <a:hlinkClick r:id="rId4"/>
              </a:rPr>
              <a:t>RFC6376</a:t>
            </a:r>
            <a:r>
              <a:rPr lang="en"/>
              <a:t>)</a:t>
            </a:r>
            <a:endParaRPr/>
          </a:p>
          <a:p>
            <a:pPr indent="-311150" lvl="0" marL="457200" rtl="0" algn="l">
              <a:spcBef>
                <a:spcPts val="0"/>
              </a:spcBef>
              <a:spcAft>
                <a:spcPts val="0"/>
              </a:spcAft>
              <a:buSzPts val="1300"/>
              <a:buChar char="●"/>
            </a:pPr>
            <a:r>
              <a:rPr lang="en"/>
              <a:t>Digitally signing email via a</a:t>
            </a:r>
            <a:r>
              <a:rPr lang="en"/>
              <a:t>symmetric</a:t>
            </a:r>
            <a:r>
              <a:rPr lang="en"/>
              <a:t> </a:t>
            </a:r>
            <a:r>
              <a:rPr lang="en"/>
              <a:t>encryption</a:t>
            </a:r>
            <a:endParaRPr/>
          </a:p>
          <a:p>
            <a:pPr indent="-298450" lvl="1" marL="914400" rtl="0" algn="l">
              <a:spcBef>
                <a:spcPts val="0"/>
              </a:spcBef>
              <a:spcAft>
                <a:spcPts val="0"/>
              </a:spcAft>
              <a:buSzPts val="1100"/>
              <a:buChar char="○"/>
            </a:pPr>
            <a:r>
              <a:rPr lang="en"/>
              <a:t>Validated via DNS public key</a:t>
            </a:r>
            <a:endParaRPr/>
          </a:p>
          <a:p>
            <a:pPr indent="-298450" lvl="1" marL="914400" rtl="0" algn="l">
              <a:spcBef>
                <a:spcPts val="0"/>
              </a:spcBef>
              <a:spcAft>
                <a:spcPts val="0"/>
              </a:spcAft>
              <a:buSzPts val="1100"/>
              <a:buChar char="○"/>
            </a:pPr>
            <a:r>
              <a:rPr lang="en"/>
              <a:t>selector1._domainkeys.$domain.$tld</a:t>
            </a:r>
            <a:endParaRPr/>
          </a:p>
          <a:p>
            <a:pPr indent="-311150" lvl="0" marL="457200" rtl="0" algn="l">
              <a:spcBef>
                <a:spcPts val="0"/>
              </a:spcBef>
              <a:spcAft>
                <a:spcPts val="0"/>
              </a:spcAft>
              <a:buSzPts val="1300"/>
              <a:buChar char="●"/>
            </a:pPr>
            <a:r>
              <a:rPr lang="en"/>
              <a:t>Verify the integrity of your mail across the internet</a:t>
            </a:r>
            <a:endParaRPr/>
          </a:p>
          <a:p>
            <a:pPr indent="-311150" lvl="0" marL="457200" rtl="0" algn="l">
              <a:spcBef>
                <a:spcPts val="0"/>
              </a:spcBef>
              <a:spcAft>
                <a:spcPts val="0"/>
              </a:spcAft>
              <a:buSzPts val="1300"/>
              <a:buChar char="●"/>
            </a:pPr>
            <a:r>
              <a:rPr lang="en"/>
              <a:t>Actions (Pass, Fail)</a:t>
            </a:r>
            <a:endParaRPr/>
          </a:p>
          <a:p>
            <a:pPr indent="-311150" lvl="0" marL="457200" rtl="0" algn="l">
              <a:spcBef>
                <a:spcPts val="0"/>
              </a:spcBef>
              <a:spcAft>
                <a:spcPts val="0"/>
              </a:spcAft>
              <a:buSzPts val="1300"/>
              <a:buChar char="●"/>
            </a:pPr>
            <a:r>
              <a:rPr lang="en"/>
              <a:t>Adoption</a:t>
            </a:r>
            <a:endParaRPr/>
          </a:p>
          <a:p>
            <a:pPr indent="-311150" lvl="0" marL="457200" rtl="0" algn="l">
              <a:spcBef>
                <a:spcPts val="0"/>
              </a:spcBef>
              <a:spcAft>
                <a:spcPts val="0"/>
              </a:spcAft>
              <a:buSzPts val="1300"/>
              <a:buChar char="●"/>
            </a:pPr>
            <a:r>
              <a:rPr lang="en"/>
              <a:t>Unlike SPF DKIM survives email forward*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p:nvPr/>
        </p:nvSpPr>
        <p:spPr>
          <a:xfrm>
            <a:off x="1133905" y="1049950"/>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1133905" y="2745000"/>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p:nvPr/>
        </p:nvSpPr>
        <p:spPr>
          <a:xfrm>
            <a:off x="5092030" y="2745000"/>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5092030" y="1037963"/>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txBox="1"/>
          <p:nvPr>
            <p:ph type="title"/>
          </p:nvPr>
        </p:nvSpPr>
        <p:spPr>
          <a:xfrm>
            <a:off x="483100" y="328975"/>
            <a:ext cx="8660700" cy="58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solidFill>
                  <a:srgbClr val="FFFFFF"/>
                </a:solidFill>
                <a:latin typeface="Proxima Nova Semibold"/>
                <a:ea typeface="Proxima Nova Semibold"/>
                <a:cs typeface="Proxima Nova Semibold"/>
                <a:sym typeface="Proxima Nova Semibold"/>
              </a:rPr>
              <a:t>DMARC - Introduction  </a:t>
            </a:r>
            <a:r>
              <a:rPr b="1" lang="en" sz="1100" u="sng">
                <a:solidFill>
                  <a:srgbClr val="FFFFFF"/>
                </a:solidFill>
                <a:latin typeface="Proxima Nova"/>
                <a:ea typeface="Proxima Nova"/>
                <a:cs typeface="Proxima Nova"/>
                <a:sym typeface="Proxima Nova"/>
              </a:rPr>
              <a:t>D</a:t>
            </a:r>
            <a:r>
              <a:rPr lang="en" sz="1100">
                <a:solidFill>
                  <a:srgbClr val="FFFFFF"/>
                </a:solidFill>
                <a:latin typeface="Proxima Nova"/>
                <a:ea typeface="Proxima Nova"/>
                <a:cs typeface="Proxima Nova"/>
                <a:sym typeface="Proxima Nova"/>
              </a:rPr>
              <a:t>omain based </a:t>
            </a:r>
            <a:r>
              <a:rPr b="1" lang="en" sz="1100" u="sng">
                <a:solidFill>
                  <a:srgbClr val="FFFFFF"/>
                </a:solidFill>
                <a:latin typeface="Proxima Nova"/>
                <a:ea typeface="Proxima Nova"/>
                <a:cs typeface="Proxima Nova"/>
                <a:sym typeface="Proxima Nova"/>
              </a:rPr>
              <a:t>M</a:t>
            </a:r>
            <a:r>
              <a:rPr lang="en" sz="1100">
                <a:solidFill>
                  <a:srgbClr val="FFFFFF"/>
                </a:solidFill>
                <a:latin typeface="Proxima Nova"/>
                <a:ea typeface="Proxima Nova"/>
                <a:cs typeface="Proxima Nova"/>
                <a:sym typeface="Proxima Nova"/>
              </a:rPr>
              <a:t>essaging </a:t>
            </a:r>
            <a:r>
              <a:rPr b="1" lang="en" sz="1100" u="sng">
                <a:solidFill>
                  <a:srgbClr val="FFFFFF"/>
                </a:solidFill>
                <a:latin typeface="Proxima Nova"/>
                <a:ea typeface="Proxima Nova"/>
                <a:cs typeface="Proxima Nova"/>
                <a:sym typeface="Proxima Nova"/>
              </a:rPr>
              <a:t>A</a:t>
            </a:r>
            <a:r>
              <a:rPr lang="en" sz="1100">
                <a:solidFill>
                  <a:srgbClr val="FFFFFF"/>
                </a:solidFill>
                <a:latin typeface="Proxima Nova"/>
                <a:ea typeface="Proxima Nova"/>
                <a:cs typeface="Proxima Nova"/>
                <a:sym typeface="Proxima Nova"/>
              </a:rPr>
              <a:t>uthentication, </a:t>
            </a:r>
            <a:r>
              <a:rPr b="1" lang="en" sz="1100" u="sng">
                <a:solidFill>
                  <a:srgbClr val="FFFFFF"/>
                </a:solidFill>
                <a:latin typeface="Proxima Nova"/>
                <a:ea typeface="Proxima Nova"/>
                <a:cs typeface="Proxima Nova"/>
                <a:sym typeface="Proxima Nova"/>
              </a:rPr>
              <a:t>R</a:t>
            </a:r>
            <a:r>
              <a:rPr lang="en" sz="1100">
                <a:solidFill>
                  <a:srgbClr val="FFFFFF"/>
                </a:solidFill>
                <a:latin typeface="Proxima Nova"/>
                <a:ea typeface="Proxima Nova"/>
                <a:cs typeface="Proxima Nova"/>
                <a:sym typeface="Proxima Nova"/>
              </a:rPr>
              <a:t>eporting &amp; </a:t>
            </a:r>
            <a:r>
              <a:rPr b="1" lang="en" sz="1100" u="sng">
                <a:solidFill>
                  <a:srgbClr val="FFFFFF"/>
                </a:solidFill>
                <a:latin typeface="Proxima Nova"/>
                <a:ea typeface="Proxima Nova"/>
                <a:cs typeface="Proxima Nova"/>
                <a:sym typeface="Proxima Nova"/>
              </a:rPr>
              <a:t>C</a:t>
            </a:r>
            <a:r>
              <a:rPr lang="en" sz="1100">
                <a:solidFill>
                  <a:srgbClr val="FFFFFF"/>
                </a:solidFill>
                <a:latin typeface="Proxima Nova"/>
                <a:ea typeface="Proxima Nova"/>
                <a:cs typeface="Proxima Nova"/>
                <a:sym typeface="Proxima Nova"/>
              </a:rPr>
              <a:t>onformance</a:t>
            </a:r>
            <a:endParaRPr sz="1100">
              <a:solidFill>
                <a:srgbClr val="FFFFFF"/>
              </a:solidFill>
              <a:latin typeface="Proxima Nova"/>
              <a:ea typeface="Proxima Nova"/>
              <a:cs typeface="Proxima Nova"/>
              <a:sym typeface="Proxima Nova"/>
            </a:endParaRPr>
          </a:p>
          <a:p>
            <a:pPr indent="0" lvl="0" marL="0" rtl="0" algn="ctr">
              <a:lnSpc>
                <a:spcPct val="100000"/>
              </a:lnSpc>
              <a:spcBef>
                <a:spcPts val="0"/>
              </a:spcBef>
              <a:spcAft>
                <a:spcPts val="0"/>
              </a:spcAft>
              <a:buSzPts val="2800"/>
              <a:buNone/>
            </a:pPr>
            <a:r>
              <a:t/>
            </a:r>
            <a:endParaRPr sz="2400">
              <a:solidFill>
                <a:srgbClr val="FFFFFF"/>
              </a:solidFill>
              <a:latin typeface="Proxima Nova Semibold"/>
              <a:ea typeface="Proxima Nova Semibold"/>
              <a:cs typeface="Proxima Nova Semibold"/>
              <a:sym typeface="Proxima Nova Semibold"/>
            </a:endParaRPr>
          </a:p>
        </p:txBody>
      </p:sp>
      <p:sp>
        <p:nvSpPr>
          <p:cNvPr id="183" name="Google Shape;183;p20"/>
          <p:cNvSpPr txBox="1"/>
          <p:nvPr/>
        </p:nvSpPr>
        <p:spPr>
          <a:xfrm>
            <a:off x="1832125" y="1157275"/>
            <a:ext cx="2969100" cy="1313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666666"/>
                </a:solidFill>
                <a:latin typeface="Proxima Nova"/>
                <a:ea typeface="Proxima Nova"/>
                <a:cs typeface="Proxima Nova"/>
                <a:sym typeface="Proxima Nova"/>
              </a:rPr>
              <a:t>An email industry standard, aimed to give email a reliable identity based on Internet domain</a:t>
            </a:r>
            <a:endParaRPr b="0" i="0" sz="1400" u="none" cap="none" strike="noStrike">
              <a:solidFill>
                <a:srgbClr val="666666"/>
              </a:solidFill>
              <a:latin typeface="Proxima Nova"/>
              <a:ea typeface="Proxima Nova"/>
              <a:cs typeface="Proxima Nova"/>
              <a:sym typeface="Proxima Nova"/>
            </a:endParaRPr>
          </a:p>
        </p:txBody>
      </p:sp>
      <p:sp>
        <p:nvSpPr>
          <p:cNvPr id="184" name="Google Shape;184;p20"/>
          <p:cNvSpPr txBox="1"/>
          <p:nvPr/>
        </p:nvSpPr>
        <p:spPr>
          <a:xfrm>
            <a:off x="5802900" y="1334425"/>
            <a:ext cx="2982600" cy="959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666666"/>
                </a:solidFill>
                <a:latin typeface="Proxima Nova"/>
                <a:ea typeface="Proxima Nova"/>
                <a:cs typeface="Proxima Nova"/>
                <a:sym typeface="Proxima Nova"/>
              </a:rPr>
              <a:t>A modern-day solution that protects against phishing and allows legitimate email to be trustworthy</a:t>
            </a:r>
            <a:endParaRPr b="0" i="0" sz="1400" u="none" cap="none" strike="noStrike">
              <a:solidFill>
                <a:srgbClr val="666666"/>
              </a:solidFill>
              <a:latin typeface="Proxima Nova"/>
              <a:ea typeface="Proxima Nova"/>
              <a:cs typeface="Proxima Nova"/>
              <a:sym typeface="Proxima Nova"/>
            </a:endParaRPr>
          </a:p>
        </p:txBody>
      </p:sp>
      <p:sp>
        <p:nvSpPr>
          <p:cNvPr id="185" name="Google Shape;185;p20"/>
          <p:cNvSpPr txBox="1"/>
          <p:nvPr/>
        </p:nvSpPr>
        <p:spPr>
          <a:xfrm>
            <a:off x="1861675" y="2946175"/>
            <a:ext cx="2910000" cy="1128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666666"/>
                </a:solidFill>
                <a:latin typeface="Proxima Nova"/>
                <a:ea typeface="Proxima Nova"/>
                <a:cs typeface="Proxima Nova"/>
                <a:sym typeface="Proxima Nova"/>
              </a:rPr>
              <a:t>An ecosystem-wide cooperation among domain owners, email providers and receivers</a:t>
            </a:r>
            <a:endParaRPr b="0" i="0" sz="1400" u="none" cap="none" strike="noStrike">
              <a:solidFill>
                <a:srgbClr val="666666"/>
              </a:solidFill>
              <a:latin typeface="Proxima Nova"/>
              <a:ea typeface="Proxima Nova"/>
              <a:cs typeface="Proxima Nova"/>
              <a:sym typeface="Proxima Nova"/>
            </a:endParaRPr>
          </a:p>
        </p:txBody>
      </p:sp>
      <p:sp>
        <p:nvSpPr>
          <p:cNvPr id="186" name="Google Shape;186;p20"/>
          <p:cNvSpPr txBox="1"/>
          <p:nvPr/>
        </p:nvSpPr>
        <p:spPr>
          <a:xfrm>
            <a:off x="5802900" y="2853775"/>
            <a:ext cx="2910000" cy="131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666666"/>
                </a:solidFill>
                <a:latin typeface="Proxima Nova"/>
                <a:ea typeface="Proxima Nova"/>
                <a:cs typeface="Proxima Nova"/>
                <a:sym typeface="Proxima Nova"/>
              </a:rPr>
              <a:t>Built atop established authentication standards, but the first to provide a reporting element and real policy controls</a:t>
            </a:r>
            <a:endParaRPr b="0" i="0" sz="1400" u="none" cap="none" strike="noStrike">
              <a:solidFill>
                <a:srgbClr val="666666"/>
              </a:solidFill>
              <a:latin typeface="Proxima Nova"/>
              <a:ea typeface="Proxima Nova"/>
              <a:cs typeface="Proxima Nova"/>
              <a:sym typeface="Proxima Nova"/>
            </a:endParaRPr>
          </a:p>
        </p:txBody>
      </p:sp>
      <p:sp>
        <p:nvSpPr>
          <p:cNvPr id="187" name="Google Shape;187;p20"/>
          <p:cNvSpPr txBox="1"/>
          <p:nvPr/>
        </p:nvSpPr>
        <p:spPr>
          <a:xfrm>
            <a:off x="0" y="910275"/>
            <a:ext cx="9144000" cy="475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t/>
            </a:r>
            <a:endParaRPr b="0" i="0" sz="1100" u="none" cap="none" strike="noStrike">
              <a:solidFill>
                <a:srgbClr val="000000"/>
              </a:solidFill>
              <a:latin typeface="Proxima Nova"/>
              <a:ea typeface="Proxima Nova"/>
              <a:cs typeface="Proxima Nova"/>
              <a:sym typeface="Proxima Nova"/>
            </a:endParaRPr>
          </a:p>
        </p:txBody>
      </p:sp>
      <p:sp>
        <p:nvSpPr>
          <p:cNvPr id="188" name="Google Shape;188;p20"/>
          <p:cNvSpPr txBox="1"/>
          <p:nvPr/>
        </p:nvSpPr>
        <p:spPr>
          <a:xfrm>
            <a:off x="1085525" y="4244000"/>
            <a:ext cx="6593700" cy="47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1000"/>
              <a:buFont typeface="Arial"/>
              <a:buNone/>
            </a:pPr>
            <a:r>
              <a:rPr b="0" i="0" lang="en" sz="1000" u="none" cap="none" strike="noStrike">
                <a:solidFill>
                  <a:schemeClr val="dk2"/>
                </a:solidFill>
                <a:latin typeface="Proxima Nova"/>
                <a:ea typeface="Proxima Nova"/>
                <a:cs typeface="Proxima Nova"/>
                <a:sym typeface="Proxima Nova"/>
              </a:rPr>
              <a:t>DMARC enforces the relationship between the “From” domain, which users see, with the authentication domains, that receivers see (SPF/DKIM).</a:t>
            </a:r>
            <a:endParaRPr b="0" i="0" sz="1000" u="none" cap="none" strike="noStrike">
              <a:solidFill>
                <a:srgbClr val="000000"/>
              </a:solidFill>
              <a:latin typeface="Proxima Nova"/>
              <a:ea typeface="Proxima Nova"/>
              <a:cs typeface="Proxima Nova"/>
              <a:sym typeface="Proxima Nova"/>
            </a:endParaRPr>
          </a:p>
        </p:txBody>
      </p:sp>
      <p:pic>
        <p:nvPicPr>
          <p:cNvPr id="189" name="Google Shape;189;p20"/>
          <p:cNvPicPr preferRelativeResize="0"/>
          <p:nvPr/>
        </p:nvPicPr>
        <p:blipFill rotWithShape="1">
          <a:blip r:embed="rId3">
            <a:alphaModFix/>
          </a:blip>
          <a:srcRect b="0" l="0" r="0" t="0"/>
          <a:stretch/>
        </p:blipFill>
        <p:spPr>
          <a:xfrm>
            <a:off x="4589361" y="2212449"/>
            <a:ext cx="879675" cy="879700"/>
          </a:xfrm>
          <a:prstGeom prst="rect">
            <a:avLst/>
          </a:prstGeom>
          <a:noFill/>
          <a:ln>
            <a:noFill/>
          </a:ln>
        </p:spPr>
      </p:pic>
      <p:sp>
        <p:nvSpPr>
          <p:cNvPr id="190" name="Google Shape;190;p20"/>
          <p:cNvSpPr/>
          <p:nvPr/>
        </p:nvSpPr>
        <p:spPr>
          <a:xfrm>
            <a:off x="1355875" y="3000850"/>
            <a:ext cx="366900" cy="3669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Proxima Nova"/>
                <a:ea typeface="Proxima Nova"/>
                <a:cs typeface="Proxima Nova"/>
                <a:sym typeface="Proxima Nova"/>
              </a:rPr>
              <a:t>3</a:t>
            </a:r>
            <a:endParaRPr b="0" i="0" sz="1200" u="none" cap="none" strike="noStrike">
              <a:solidFill>
                <a:srgbClr val="434343"/>
              </a:solidFill>
              <a:latin typeface="Proxima Nova"/>
              <a:ea typeface="Proxima Nova"/>
              <a:cs typeface="Proxima Nova"/>
              <a:sym typeface="Proxima Nova"/>
            </a:endParaRPr>
          </a:p>
        </p:txBody>
      </p:sp>
      <p:sp>
        <p:nvSpPr>
          <p:cNvPr id="191" name="Google Shape;191;p20"/>
          <p:cNvSpPr/>
          <p:nvPr/>
        </p:nvSpPr>
        <p:spPr>
          <a:xfrm>
            <a:off x="1355875" y="1309275"/>
            <a:ext cx="366900" cy="3669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Proxima Nova"/>
                <a:ea typeface="Proxima Nova"/>
                <a:cs typeface="Proxima Nova"/>
                <a:sym typeface="Proxima Nova"/>
              </a:rPr>
              <a:t>1</a:t>
            </a:r>
            <a:endParaRPr b="0" i="0" sz="1200" u="none" cap="none" strike="noStrike">
              <a:solidFill>
                <a:srgbClr val="434343"/>
              </a:solidFill>
              <a:latin typeface="Proxima Nova"/>
              <a:ea typeface="Proxima Nova"/>
              <a:cs typeface="Proxima Nova"/>
              <a:sym typeface="Proxima Nova"/>
            </a:endParaRPr>
          </a:p>
        </p:txBody>
      </p:sp>
      <p:sp>
        <p:nvSpPr>
          <p:cNvPr id="192" name="Google Shape;192;p20"/>
          <p:cNvSpPr/>
          <p:nvPr/>
        </p:nvSpPr>
        <p:spPr>
          <a:xfrm>
            <a:off x="5368975" y="3000850"/>
            <a:ext cx="366900" cy="3669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Proxima Nova"/>
                <a:ea typeface="Proxima Nova"/>
                <a:cs typeface="Proxima Nova"/>
                <a:sym typeface="Proxima Nova"/>
              </a:rPr>
              <a:t>4</a:t>
            </a:r>
            <a:endParaRPr b="0" i="0" sz="1200" u="none" cap="none" strike="noStrike">
              <a:solidFill>
                <a:srgbClr val="434343"/>
              </a:solidFill>
              <a:latin typeface="Proxima Nova"/>
              <a:ea typeface="Proxima Nova"/>
              <a:cs typeface="Proxima Nova"/>
              <a:sym typeface="Proxima Nova"/>
            </a:endParaRPr>
          </a:p>
        </p:txBody>
      </p:sp>
      <p:sp>
        <p:nvSpPr>
          <p:cNvPr id="193" name="Google Shape;193;p20"/>
          <p:cNvSpPr/>
          <p:nvPr/>
        </p:nvSpPr>
        <p:spPr>
          <a:xfrm>
            <a:off x="5368975" y="1309275"/>
            <a:ext cx="366900" cy="3669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Proxima Nova"/>
                <a:ea typeface="Proxima Nova"/>
                <a:cs typeface="Proxima Nova"/>
                <a:sym typeface="Proxima Nova"/>
              </a:rPr>
              <a:t>2</a:t>
            </a:r>
            <a:endParaRPr b="0" i="0" sz="1200" u="none" cap="none" strike="noStrike">
              <a:solidFill>
                <a:srgbClr val="43434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1"/>
          <p:cNvSpPr/>
          <p:nvPr/>
        </p:nvSpPr>
        <p:spPr>
          <a:xfrm>
            <a:off x="1133905" y="1049950"/>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a:off x="1133905" y="2745000"/>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a:off x="5092030" y="2745000"/>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a:off x="5092030" y="1037963"/>
            <a:ext cx="3803700" cy="1548600"/>
          </a:xfrm>
          <a:prstGeom prst="roundRect">
            <a:avLst>
              <a:gd fmla="val 6493" name="adj"/>
            </a:avLst>
          </a:prstGeom>
          <a:solidFill>
            <a:srgbClr val="FFFFFF"/>
          </a:solidFill>
          <a:ln>
            <a:noFill/>
          </a:ln>
          <a:effectLst>
            <a:outerShdw blurRad="500063" rotWithShape="0" algn="bl" dist="9525">
              <a:srgbClr val="999999">
                <a:alpha val="3098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txBox="1"/>
          <p:nvPr/>
        </p:nvSpPr>
        <p:spPr>
          <a:xfrm>
            <a:off x="1094050" y="328975"/>
            <a:ext cx="8049900" cy="58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Proxima Nova Semibold"/>
                <a:ea typeface="Proxima Nova Semibold"/>
                <a:cs typeface="Proxima Nova Semibold"/>
                <a:sym typeface="Proxima Nova Semibold"/>
              </a:rPr>
              <a:t>DMARC - Benefits</a:t>
            </a:r>
            <a:endParaRPr sz="4000">
              <a:solidFill>
                <a:srgbClr val="FFFFFF"/>
              </a:solidFill>
              <a:latin typeface="Proxima Nova Semibold"/>
              <a:ea typeface="Proxima Nova Semibold"/>
              <a:cs typeface="Proxima Nova Semibold"/>
              <a:sym typeface="Proxima Nova Semibold"/>
            </a:endParaRPr>
          </a:p>
        </p:txBody>
      </p:sp>
      <p:sp>
        <p:nvSpPr>
          <p:cNvPr id="203" name="Google Shape;203;p21"/>
          <p:cNvSpPr txBox="1"/>
          <p:nvPr/>
        </p:nvSpPr>
        <p:spPr>
          <a:xfrm>
            <a:off x="1776175" y="1420475"/>
            <a:ext cx="2952000" cy="1128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rgbClr val="666666"/>
                </a:solidFill>
                <a:latin typeface="Proxima Nova"/>
                <a:ea typeface="Proxima Nova"/>
                <a:cs typeface="Proxima Nova"/>
                <a:sym typeface="Proxima Nova"/>
              </a:rPr>
              <a:t>Security</a:t>
            </a:r>
            <a:endParaRPr b="1" i="0" sz="18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666666"/>
                </a:solidFill>
                <a:latin typeface="Proxima Nova"/>
                <a:ea typeface="Proxima Nova"/>
                <a:cs typeface="Proxima Nova"/>
                <a:sym typeface="Proxima Nova"/>
              </a:rPr>
              <a:t>Disallow unauthorized use of your email domain to protect employees and users from spam, fraud, and phishing</a:t>
            </a:r>
            <a:endParaRPr b="1" i="0" sz="1100" u="none" cap="none" strike="noStrike">
              <a:solidFill>
                <a:srgbClr val="666666"/>
              </a:solidFill>
              <a:latin typeface="Proxima Nova"/>
              <a:ea typeface="Proxima Nova"/>
              <a:cs typeface="Proxima Nova"/>
              <a:sym typeface="Proxima Nova"/>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3AB44A"/>
              </a:solidFill>
              <a:highlight>
                <a:srgbClr val="FFFFFF"/>
              </a:highlight>
              <a:latin typeface="Calibri"/>
              <a:ea typeface="Calibri"/>
              <a:cs typeface="Calibri"/>
              <a:sym typeface="Calibri"/>
            </a:endParaRPr>
          </a:p>
          <a:p>
            <a:pPr indent="0" lvl="0" marL="0" marR="0" rtl="0" algn="r">
              <a:lnSpc>
                <a:spcPct val="100000"/>
              </a:lnSpc>
              <a:spcBef>
                <a:spcPts val="0"/>
              </a:spcBef>
              <a:spcAft>
                <a:spcPts val="160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p:txBody>
      </p:sp>
      <p:sp>
        <p:nvSpPr>
          <p:cNvPr id="204" name="Google Shape;204;p21"/>
          <p:cNvSpPr txBox="1"/>
          <p:nvPr/>
        </p:nvSpPr>
        <p:spPr>
          <a:xfrm>
            <a:off x="1776175" y="2687250"/>
            <a:ext cx="2874000" cy="1487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rgbClr val="666666"/>
                </a:solidFill>
                <a:latin typeface="Proxima Nova"/>
                <a:ea typeface="Proxima Nova"/>
                <a:cs typeface="Proxima Nova"/>
                <a:sym typeface="Proxima Nova"/>
              </a:rPr>
              <a:t>Visibility</a:t>
            </a:r>
            <a:endParaRPr b="1" i="0" sz="18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666666"/>
                </a:solidFill>
                <a:latin typeface="Proxima Nova"/>
                <a:ea typeface="Proxima Nova"/>
                <a:cs typeface="Proxima Nova"/>
                <a:sym typeface="Proxima Nova"/>
              </a:rPr>
              <a:t>Gain visibility into who and what across the Internet is sending email using your email domain</a:t>
            </a:r>
            <a:endParaRPr b="0" i="0" sz="1100" u="none" cap="none" strike="noStrike">
              <a:solidFill>
                <a:srgbClr val="666666"/>
              </a:solidFill>
              <a:latin typeface="Proxima Nova"/>
              <a:ea typeface="Proxima Nova"/>
              <a:cs typeface="Proxima Nova"/>
              <a:sym typeface="Proxima Nova"/>
            </a:endParaRPr>
          </a:p>
        </p:txBody>
      </p:sp>
      <p:sp>
        <p:nvSpPr>
          <p:cNvPr id="205" name="Google Shape;205;p21"/>
          <p:cNvSpPr txBox="1"/>
          <p:nvPr/>
        </p:nvSpPr>
        <p:spPr>
          <a:xfrm>
            <a:off x="5782175" y="1148225"/>
            <a:ext cx="2874000" cy="13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rgbClr val="666666"/>
                </a:solidFill>
                <a:latin typeface="Proxima Nova"/>
                <a:ea typeface="Proxima Nova"/>
                <a:cs typeface="Proxima Nova"/>
                <a:sym typeface="Proxima Nova"/>
              </a:rPr>
              <a:t>Delivery</a:t>
            </a:r>
            <a:endParaRPr b="1" i="0" sz="18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666666"/>
                </a:solidFill>
                <a:latin typeface="Proxima Nova"/>
                <a:ea typeface="Proxima Nova"/>
                <a:cs typeface="Proxima Nova"/>
                <a:sym typeface="Proxima Nova"/>
              </a:rPr>
              <a:t>Affords receivers (Gmail, Yahoo) the ability to apply favorable reputation scores to legitimate email, leading to improved inbox placement and campaign performance</a:t>
            </a:r>
            <a:endParaRPr b="1" i="0" sz="1100" u="none" cap="none" strike="noStrike">
              <a:solidFill>
                <a:srgbClr val="666666"/>
              </a:solidFill>
              <a:latin typeface="Proxima Nova"/>
              <a:ea typeface="Proxima Nova"/>
              <a:cs typeface="Proxima Nova"/>
              <a:sym typeface="Proxima Nova"/>
            </a:endParaRPr>
          </a:p>
        </p:txBody>
      </p:sp>
      <p:sp>
        <p:nvSpPr>
          <p:cNvPr id="206" name="Google Shape;206;p21"/>
          <p:cNvSpPr txBox="1"/>
          <p:nvPr/>
        </p:nvSpPr>
        <p:spPr>
          <a:xfrm>
            <a:off x="5782175" y="2903250"/>
            <a:ext cx="2799900" cy="10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666666"/>
                </a:solidFill>
                <a:latin typeface="Proxima Nova"/>
                <a:ea typeface="Proxima Nova"/>
                <a:cs typeface="Proxima Nova"/>
                <a:sym typeface="Proxima Nova"/>
              </a:rPr>
              <a:t>Domain Reputation</a:t>
            </a:r>
            <a:endParaRPr b="1" i="0" sz="1800" u="none" cap="none" strike="noStrike">
              <a:solidFill>
                <a:srgbClr val="666666"/>
              </a:solidFill>
              <a:latin typeface="Proxima Nova"/>
              <a:ea typeface="Proxima Nova"/>
              <a:cs typeface="Proxima Nova"/>
              <a:sym typeface="Proxima Nova"/>
            </a:endParaRPr>
          </a:p>
          <a:p>
            <a:pPr indent="0" lvl="0" marL="0" marR="0" rtl="0" algn="l">
              <a:lnSpc>
                <a:spcPct val="90000"/>
              </a:lnSpc>
              <a:spcBef>
                <a:spcPts val="800"/>
              </a:spcBef>
              <a:spcAft>
                <a:spcPts val="0"/>
              </a:spcAft>
              <a:buClr>
                <a:srgbClr val="000000"/>
              </a:buClr>
              <a:buSzPts val="1100"/>
              <a:buFont typeface="Arial"/>
              <a:buNone/>
            </a:pPr>
            <a:r>
              <a:rPr b="0" i="0" lang="en" sz="1100" u="none" cap="none" strike="noStrike">
                <a:solidFill>
                  <a:srgbClr val="666666"/>
                </a:solidFill>
                <a:latin typeface="Proxima Nova"/>
                <a:ea typeface="Proxima Nova"/>
                <a:cs typeface="Proxima Nova"/>
                <a:sym typeface="Proxima Nova"/>
              </a:rPr>
              <a:t>Take an authoritative stance over your digital assets</a:t>
            </a:r>
            <a:endParaRPr b="1" i="0" sz="1100" u="none" cap="none" strike="noStrike">
              <a:solidFill>
                <a:srgbClr val="666666"/>
              </a:solidFill>
              <a:latin typeface="Proxima Nova"/>
              <a:ea typeface="Proxima Nova"/>
              <a:cs typeface="Proxima Nova"/>
              <a:sym typeface="Proxima Nova"/>
            </a:endParaRPr>
          </a:p>
        </p:txBody>
      </p:sp>
      <p:pic>
        <p:nvPicPr>
          <p:cNvPr id="207" name="Google Shape;207;p21"/>
          <p:cNvPicPr preferRelativeResize="0"/>
          <p:nvPr/>
        </p:nvPicPr>
        <p:blipFill rotWithShape="1">
          <a:blip r:embed="rId3">
            <a:alphaModFix/>
          </a:blip>
          <a:srcRect b="0" l="0" r="0" t="0"/>
          <a:stretch/>
        </p:blipFill>
        <p:spPr>
          <a:xfrm>
            <a:off x="1311650" y="1231688"/>
            <a:ext cx="361950" cy="466725"/>
          </a:xfrm>
          <a:prstGeom prst="rect">
            <a:avLst/>
          </a:prstGeom>
          <a:noFill/>
          <a:ln>
            <a:noFill/>
          </a:ln>
        </p:spPr>
      </p:pic>
      <p:pic>
        <p:nvPicPr>
          <p:cNvPr id="208" name="Google Shape;208;p21"/>
          <p:cNvPicPr preferRelativeResize="0"/>
          <p:nvPr/>
        </p:nvPicPr>
        <p:blipFill rotWithShape="1">
          <a:blip r:embed="rId4">
            <a:alphaModFix/>
          </a:blip>
          <a:srcRect b="0" l="0" r="0" t="0"/>
          <a:stretch/>
        </p:blipFill>
        <p:spPr>
          <a:xfrm>
            <a:off x="1264025" y="2966713"/>
            <a:ext cx="457200" cy="352425"/>
          </a:xfrm>
          <a:prstGeom prst="rect">
            <a:avLst/>
          </a:prstGeom>
          <a:noFill/>
          <a:ln>
            <a:noFill/>
          </a:ln>
        </p:spPr>
      </p:pic>
      <p:pic>
        <p:nvPicPr>
          <p:cNvPr id="209" name="Google Shape;209;p21"/>
          <p:cNvPicPr preferRelativeResize="0"/>
          <p:nvPr/>
        </p:nvPicPr>
        <p:blipFill rotWithShape="1">
          <a:blip r:embed="rId5">
            <a:alphaModFix/>
          </a:blip>
          <a:srcRect b="0" l="0" r="0" t="0"/>
          <a:stretch/>
        </p:blipFill>
        <p:spPr>
          <a:xfrm>
            <a:off x="5310838" y="2942763"/>
            <a:ext cx="371475" cy="447675"/>
          </a:xfrm>
          <a:prstGeom prst="rect">
            <a:avLst/>
          </a:prstGeom>
          <a:noFill/>
          <a:ln>
            <a:noFill/>
          </a:ln>
        </p:spPr>
      </p:pic>
      <p:pic>
        <p:nvPicPr>
          <p:cNvPr id="210" name="Google Shape;210;p21"/>
          <p:cNvPicPr preferRelativeResize="0"/>
          <p:nvPr/>
        </p:nvPicPr>
        <p:blipFill rotWithShape="1">
          <a:blip r:embed="rId6">
            <a:alphaModFix/>
          </a:blip>
          <a:srcRect b="0" l="0" r="0" t="0"/>
          <a:stretch/>
        </p:blipFill>
        <p:spPr>
          <a:xfrm>
            <a:off x="5244163" y="1231688"/>
            <a:ext cx="504825" cy="40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