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Lato" panose="020B0604020202020204" charset="0"/>
      <p:regular r:id="rId17"/>
      <p:bold r:id="rId18"/>
      <p:italic r:id="rId19"/>
      <p:boldItalic r:id="rId20"/>
    </p:embeddedFont>
    <p:embeddedFont>
      <p:font typeface="Montserrat" panose="020B0604020202020204" charset="0"/>
      <p:regular r:id="rId21"/>
      <p:bold r:id="rId22"/>
      <p:italic r:id="rId23"/>
      <p:boldItalic r:id="rId24"/>
    </p:embeddedFont>
    <p:embeddedFont>
      <p:font typeface="Muli"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CD5CFF-E35B-4C95-831D-DA48D2F3EA2D}" v="6" dt="2018-09-25T01:40:12.3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183" autoAdjust="0"/>
  </p:normalViewPr>
  <p:slideViewPr>
    <p:cSldViewPr snapToGrid="0">
      <p:cViewPr varScale="1">
        <p:scale>
          <a:sx n="79" d="100"/>
          <a:sy n="79" d="100"/>
        </p:scale>
        <p:origin x="200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sley Kirkland" userId="7660e8f8e7f210c6" providerId="LiveId" clId="{80CD5CFF-E35B-4C95-831D-DA48D2F3EA2D}"/>
    <pc:docChg chg="modSld">
      <pc:chgData name="Wesley Kirkland" userId="7660e8f8e7f210c6" providerId="LiveId" clId="{80CD5CFF-E35B-4C95-831D-DA48D2F3EA2D}" dt="2018-09-25T01:40:12.336" v="5" actId="20577"/>
      <pc:docMkLst>
        <pc:docMk/>
      </pc:docMkLst>
      <pc:sldChg chg="modNotesTx">
        <pc:chgData name="Wesley Kirkland" userId="7660e8f8e7f210c6" providerId="LiveId" clId="{80CD5CFF-E35B-4C95-831D-DA48D2F3EA2D}" dt="2018-09-25T01:40:12.336" v="5" actId="20577"/>
        <pc:sldMkLst>
          <pc:docMk/>
          <pc:sldMk cId="0" sldId="257"/>
        </pc:sldMkLst>
      </pc:sldChg>
      <pc:sldChg chg="modNotesTx">
        <pc:chgData name="Wesley Kirkland" userId="7660e8f8e7f210c6" providerId="LiveId" clId="{80CD5CFF-E35B-4C95-831D-DA48D2F3EA2D}" dt="2018-09-25T01:39:36.897" v="1" actId="20577"/>
        <pc:sldMkLst>
          <pc:docMk/>
          <pc:sldMk cId="0" sldId="26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lucidchart.com/documents/view/10784609-a0f8-4eab-9d9b-2b8d4a9fed62"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www.openspf.org/SPF_Record_Syntax" TargetMode="External"/><Relationship Id="rId3" Type="http://schemas.openxmlformats.org/officeDocument/2006/relationships/hyperlink" Target="https://www.ietf.org/rfc/rfc4408" TargetMode="External"/><Relationship Id="rId7" Type="http://schemas.openxmlformats.org/officeDocument/2006/relationships/hyperlink" Target="https://dmarcian.com/spf-survey/"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mxtoolbox.com/SuperTool.aspx?action=spf:discovery.com&amp;run=toolpage" TargetMode="External"/><Relationship Id="rId5" Type="http://schemas.openxmlformats.org/officeDocument/2006/relationships/hyperlink" Target="https://mxtoolbox.com/SuperTool.aspx?action=spf:wesleyk.me&amp;run=toolpage" TargetMode="External"/><Relationship Id="rId4" Type="http://schemas.openxmlformats.org/officeDocument/2006/relationships/hyperlink" Target="https://kb.isc.org/article/AA-00356/0/Can-I-have-a-TXT-or-SPF-record-longer-than-255-characters.html"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blogs.msdn.microsoft.com/tzink/2016/02/19/common-errors-in-spf-records/"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tools.ietf.org/html/rfc7208"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Sender_ID#Intellectual_property"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tools.ietf.org/html/rfc4407" TargetMode="External"/><Relationship Id="rId5" Type="http://schemas.openxmlformats.org/officeDocument/2006/relationships/hyperlink" Target="https://support.signupto.com/hc/en-gb/articles/201806438-An-introduction-to-SPF-Sender-ID-and-DKIM" TargetMode="External"/><Relationship Id="rId4" Type="http://schemas.openxmlformats.org/officeDocument/2006/relationships/hyperlink" Target="http://www.openspf.org/SPF_vs_Sender_ID"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blog.returnpath.com/how-to-explain-dkim-in-plain-english-2/"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blogs.msdn.microsoft.com/tzink/2018/05/21/a-way-to-sort-of-approximate-dmarc-aggregate-reports-in-office-365/"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blogs.msdn.microsoft.com/tzink/2014/12/03/using-dmarc-in-office-365/" TargetMode="External"/><Relationship Id="rId4" Type="http://schemas.openxmlformats.org/officeDocument/2006/relationships/hyperlink" Target="https://blogs.msdn.microsoft.com/tzink/2016/09/27/how-we-moved-microsoft-com-to-a-pquarantine-dmarc-record/"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SzPts val="1100"/>
              <a:buChar char="●"/>
            </a:pPr>
            <a:r>
              <a:rPr lang="en"/>
              <a:t>Who likes email, and the management of it? - Pause</a:t>
            </a:r>
            <a:endParaRPr/>
          </a:p>
          <a:p>
            <a:pPr marL="914400" lvl="1" indent="-298450" algn="l" rtl="0">
              <a:lnSpc>
                <a:spcPct val="115000"/>
              </a:lnSpc>
              <a:spcBef>
                <a:spcPts val="0"/>
              </a:spcBef>
              <a:spcAft>
                <a:spcPts val="0"/>
              </a:spcAft>
              <a:buSzPts val="1100"/>
              <a:buChar char="○"/>
            </a:pPr>
            <a:r>
              <a:rPr lang="en"/>
              <a:t>Yes?</a:t>
            </a:r>
            <a:endParaRPr/>
          </a:p>
          <a:p>
            <a:pPr marL="1371600" lvl="2" indent="-298450" algn="l" rtl="0">
              <a:lnSpc>
                <a:spcPct val="115000"/>
              </a:lnSpc>
              <a:spcBef>
                <a:spcPts val="0"/>
              </a:spcBef>
              <a:spcAft>
                <a:spcPts val="0"/>
              </a:spcAft>
              <a:buSzPts val="1100"/>
              <a:buChar char="■"/>
            </a:pPr>
            <a:r>
              <a:rPr lang="en"/>
              <a:t>You must be lying, email is a sin and an absolutely terrible thing to manage.</a:t>
            </a:r>
            <a:endParaRPr/>
          </a:p>
          <a:p>
            <a:pPr marL="914400" lvl="1" indent="-298450" algn="l" rtl="0">
              <a:lnSpc>
                <a:spcPct val="115000"/>
              </a:lnSpc>
              <a:spcBef>
                <a:spcPts val="0"/>
              </a:spcBef>
              <a:spcAft>
                <a:spcPts val="0"/>
              </a:spcAft>
              <a:buSzPts val="1100"/>
              <a:buChar char="○"/>
            </a:pPr>
            <a:r>
              <a:rPr lang="en"/>
              <a:t>No?</a:t>
            </a:r>
            <a:endParaRPr/>
          </a:p>
          <a:p>
            <a:pPr marL="1371600" lvl="2" indent="-298450" algn="l" rtl="0">
              <a:lnSpc>
                <a:spcPct val="115000"/>
              </a:lnSpc>
              <a:spcBef>
                <a:spcPts val="0"/>
              </a:spcBef>
              <a:spcAft>
                <a:spcPts val="0"/>
              </a:spcAft>
              <a:buSzPts val="1100"/>
              <a:buChar char="■"/>
            </a:pPr>
            <a:r>
              <a:rPr lang="en"/>
              <a:t>Good because neither do I, everything I’m presenting on is from a lesson learned standpoint</a:t>
            </a:r>
            <a:endParaRPr/>
          </a:p>
          <a:p>
            <a:pPr marL="457200" lvl="0" indent="-298450" algn="l" rtl="0">
              <a:lnSpc>
                <a:spcPct val="115000"/>
              </a:lnSpc>
              <a:spcBef>
                <a:spcPts val="0"/>
              </a:spcBef>
              <a:spcAft>
                <a:spcPts val="0"/>
              </a:spcAft>
              <a:buSzPts val="1100"/>
              <a:buChar char="●"/>
            </a:pPr>
            <a:r>
              <a:rPr lang="en"/>
              <a:t>I will be presenting on email security, routing, security, and some really useful websites that you may not know about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fc69e2e2f_0_2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fc69e2e2f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When you register a new domain it is 100% open to any email spoofing it?</a:t>
            </a:r>
            <a:endParaRPr/>
          </a:p>
          <a:p>
            <a:pPr marL="914400" lvl="1" indent="-298450" algn="l" rtl="0">
              <a:spcBef>
                <a:spcPts val="0"/>
              </a:spcBef>
              <a:spcAft>
                <a:spcPts val="0"/>
              </a:spcAft>
              <a:buSzPts val="1100"/>
              <a:buChar char="○"/>
            </a:pPr>
            <a:r>
              <a:rPr lang="en"/>
              <a:t>This is because there are no restriction</a:t>
            </a:r>
            <a:endParaRPr/>
          </a:p>
          <a:p>
            <a:pPr marL="457200" lvl="0" indent="-298450" algn="l" rtl="0">
              <a:spcBef>
                <a:spcPts val="0"/>
              </a:spcBef>
              <a:spcAft>
                <a:spcPts val="0"/>
              </a:spcAft>
              <a:buSzPts val="1100"/>
              <a:buChar char="●"/>
            </a:pPr>
            <a:r>
              <a:rPr lang="en"/>
              <a:t>SPF is all you need</a:t>
            </a:r>
            <a:endParaRPr/>
          </a:p>
          <a:p>
            <a:pPr marL="914400" lvl="1" indent="-298450" algn="l" rtl="0">
              <a:spcBef>
                <a:spcPts val="0"/>
              </a:spcBef>
              <a:spcAft>
                <a:spcPts val="0"/>
              </a:spcAft>
              <a:buSzPts val="1100"/>
              <a:buChar char="○"/>
            </a:pPr>
            <a:r>
              <a:rPr lang="en"/>
              <a:t>When I first started my job I was a big believer in SPF because that’s all I ever learned</a:t>
            </a:r>
            <a:endParaRPr/>
          </a:p>
          <a:p>
            <a:pPr marL="457200" lvl="0" indent="-298450" algn="l" rtl="0">
              <a:spcBef>
                <a:spcPts val="0"/>
              </a:spcBef>
              <a:spcAft>
                <a:spcPts val="0"/>
              </a:spcAft>
              <a:buSzPts val="1100"/>
              <a:buChar char="●"/>
            </a:pPr>
            <a:r>
              <a:rPr lang="en"/>
              <a:t>Domain Whitelisting</a:t>
            </a:r>
            <a:endParaRPr/>
          </a:p>
          <a:p>
            <a:pPr marL="914400" lvl="1" indent="-298450" algn="l" rtl="0">
              <a:spcBef>
                <a:spcPts val="0"/>
              </a:spcBef>
              <a:spcAft>
                <a:spcPts val="0"/>
              </a:spcAft>
              <a:buSzPts val="1100"/>
              <a:buChar char="○"/>
            </a:pPr>
            <a:r>
              <a:rPr lang="en"/>
              <a:t>I’ve actually discovered a fairly massive bug within Rackspaces emailsrvr.com infrastructure that fails to validate DKIM signing</a:t>
            </a:r>
            <a:endParaRPr/>
          </a:p>
          <a:p>
            <a:pPr marL="1371600" lvl="2" indent="-298450" algn="l" rtl="0">
              <a:spcBef>
                <a:spcPts val="0"/>
              </a:spcBef>
              <a:spcAft>
                <a:spcPts val="0"/>
              </a:spcAft>
              <a:buSzPts val="1100"/>
              <a:buChar char="■"/>
            </a:pPr>
            <a:r>
              <a:rPr lang="en"/>
              <a:t>Their current workaround is to whitelist any email containing a specific header based upon the header from address, I’ll let you ponder that one for a moment</a:t>
            </a:r>
            <a:endParaRPr/>
          </a:p>
          <a:p>
            <a:pPr marL="914400" lvl="1" indent="-298450" algn="l" rtl="0">
              <a:spcBef>
                <a:spcPts val="0"/>
              </a:spcBef>
              <a:spcAft>
                <a:spcPts val="0"/>
              </a:spcAft>
              <a:buSzPts val="1100"/>
              <a:buChar char="○"/>
            </a:pPr>
            <a:r>
              <a:rPr lang="en"/>
              <a:t>As for domain whitelisting as a whole this is a terrible idea, Mimecast actually informed me about it. If you whitelist a domain, your allowing in any mail that claims to be that domain, and it doesn’t have to validate any checks (FACT CHECK, and test)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4279b4398a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4279b4398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b="1"/>
              <a:t>If time allows show a demo of each one of these</a:t>
            </a:r>
            <a:endParaRPr b="1"/>
          </a:p>
          <a:p>
            <a:pPr marL="457200" lvl="0" indent="0" algn="l" rtl="0">
              <a:spcBef>
                <a:spcPts val="0"/>
              </a:spcBef>
              <a:spcAft>
                <a:spcPts val="0"/>
              </a:spcAft>
              <a:buNone/>
            </a:pPr>
            <a:endParaRPr/>
          </a:p>
          <a:p>
            <a:pPr marL="457200" lvl="0" indent="-298450" algn="l" rtl="0">
              <a:spcBef>
                <a:spcPts val="0"/>
              </a:spcBef>
              <a:spcAft>
                <a:spcPts val="0"/>
              </a:spcAft>
              <a:buSzPts val="1100"/>
              <a:buChar char="●"/>
            </a:pPr>
            <a:r>
              <a:rPr lang="en"/>
              <a:t>DNSTrails - Historical DNS information, really useful for diagnosing when DNS errors occurred and for phishing</a:t>
            </a:r>
            <a:endParaRPr/>
          </a:p>
          <a:p>
            <a:pPr marL="457200" lvl="0" indent="-298450" algn="l" rtl="0">
              <a:spcBef>
                <a:spcPts val="0"/>
              </a:spcBef>
              <a:spcAft>
                <a:spcPts val="0"/>
              </a:spcAft>
              <a:buSzPts val="1100"/>
              <a:buChar char="●"/>
            </a:pPr>
            <a:r>
              <a:rPr lang="en"/>
              <a:t>MXToolbox - This website just does everything, SPF, DKIM,  DMARC, Header Analysis, DNS, WHOIS, Network checks, TL;DR: It’s amazing and free!</a:t>
            </a:r>
            <a:endParaRPr/>
          </a:p>
          <a:p>
            <a:pPr marL="457200" lvl="0" indent="-298450" algn="l" rtl="0">
              <a:spcBef>
                <a:spcPts val="0"/>
              </a:spcBef>
              <a:spcAft>
                <a:spcPts val="0"/>
              </a:spcAft>
              <a:buSzPts val="1100"/>
              <a:buChar char="●"/>
            </a:pPr>
            <a:r>
              <a:rPr lang="en"/>
              <a:t>EXCRA - Microsoft Header Analysis tool, a.k.a Microsoft Remote Connectivity Analyzer</a:t>
            </a:r>
            <a:endParaRPr/>
          </a:p>
          <a:p>
            <a:pPr marL="457200" lvl="0" indent="-298450" algn="l" rtl="0">
              <a:spcBef>
                <a:spcPts val="0"/>
              </a:spcBef>
              <a:spcAft>
                <a:spcPts val="0"/>
              </a:spcAft>
              <a:buSzPts val="1100"/>
              <a:buChar char="●"/>
            </a:pPr>
            <a:r>
              <a:rPr lang="en"/>
              <a:t>Dmarcian’s DMARC Inspector, show all tags and implied tags</a:t>
            </a:r>
            <a:endParaRPr/>
          </a:p>
          <a:p>
            <a:pPr marL="457200" lvl="0" indent="-298450" algn="l" rtl="0">
              <a:spcBef>
                <a:spcPts val="0"/>
              </a:spcBef>
              <a:spcAft>
                <a:spcPts val="0"/>
              </a:spcAft>
              <a:buSzPts val="1100"/>
              <a:buChar char="●"/>
            </a:pPr>
            <a:r>
              <a:rPr lang="en"/>
              <a:t>CheckTLS - Verify a mail servers security against all possible MX/IP records quickly. Also proof email addresses easily</a:t>
            </a:r>
            <a:endParaRPr/>
          </a:p>
          <a:p>
            <a:pPr marL="457200" lvl="0" indent="-298450" algn="l" rtl="0">
              <a:spcBef>
                <a:spcPts val="0"/>
              </a:spcBef>
              <a:spcAft>
                <a:spcPts val="0"/>
              </a:spcAft>
              <a:buSzPts val="1100"/>
              <a:buChar char="●"/>
            </a:pPr>
            <a:r>
              <a:rPr lang="en"/>
              <a:t>Emkei’s Fake Mail - Test against phishing/spoofing attacks</a:t>
            </a:r>
            <a:endParaRPr/>
          </a:p>
          <a:p>
            <a:pPr marL="457200" lvl="0" indent="-298450" algn="l" rtl="0">
              <a:spcBef>
                <a:spcPts val="0"/>
              </a:spcBef>
              <a:spcAft>
                <a:spcPts val="0"/>
              </a:spcAft>
              <a:buSzPts val="1100"/>
              <a:buChar char="●"/>
            </a:pPr>
            <a:r>
              <a:rPr lang="en"/>
              <a:t>DKIM Validator - Verify SPF and DKIM alignments and information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40a9f5dc6d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40a9f5dc6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
              <a:t>Who wants to volunteer their personal email domain</a:t>
            </a:r>
            <a:endParaRPr/>
          </a:p>
          <a:p>
            <a:pPr marL="457200" marR="0" lvl="0" indent="-298450" algn="l" rtl="0">
              <a:lnSpc>
                <a:spcPct val="100000"/>
              </a:lnSpc>
              <a:spcBef>
                <a:spcPts val="0"/>
              </a:spcBef>
              <a:spcAft>
                <a:spcPts val="0"/>
              </a:spcAft>
              <a:buSzPts val="1100"/>
              <a:buChar char="●"/>
            </a:pPr>
            <a:r>
              <a:rPr lang="en"/>
              <a:t>Demo</a:t>
            </a:r>
            <a:endParaRPr/>
          </a:p>
          <a:p>
            <a:pPr marL="914400" marR="0" lvl="1" indent="-298450" algn="l" rtl="0">
              <a:lnSpc>
                <a:spcPct val="100000"/>
              </a:lnSpc>
              <a:spcBef>
                <a:spcPts val="0"/>
              </a:spcBef>
              <a:spcAft>
                <a:spcPts val="0"/>
              </a:spcAft>
              <a:buSzPts val="1100"/>
              <a:buChar char="○"/>
            </a:pPr>
            <a:r>
              <a:rPr lang="en"/>
              <a:t>RDP phishing.thatsnothowthat.works:3389</a:t>
            </a:r>
            <a:endParaRPr/>
          </a:p>
          <a:p>
            <a:pPr marL="914400" marR="0" lvl="1" indent="-298450" algn="l" rtl="0">
              <a:lnSpc>
                <a:spcPct val="100000"/>
              </a:lnSpc>
              <a:spcBef>
                <a:spcPts val="0"/>
              </a:spcBef>
              <a:spcAft>
                <a:spcPts val="0"/>
              </a:spcAft>
              <a:buSzPts val="1100"/>
              <a:buChar char="○"/>
            </a:pPr>
            <a:r>
              <a:rPr lang="en"/>
              <a:t>Showcase our domains “security features”</a:t>
            </a:r>
            <a:endParaRPr/>
          </a:p>
          <a:p>
            <a:pPr marL="1371600" marR="0" lvl="2" indent="-298450" algn="l" rtl="0">
              <a:lnSpc>
                <a:spcPct val="100000"/>
              </a:lnSpc>
              <a:spcBef>
                <a:spcPts val="0"/>
              </a:spcBef>
              <a:spcAft>
                <a:spcPts val="0"/>
              </a:spcAft>
              <a:buSzPts val="1100"/>
              <a:buChar char="■"/>
            </a:pPr>
            <a:r>
              <a:rPr lang="en"/>
              <a:t>SPF - Hard Fail</a:t>
            </a:r>
            <a:endParaRPr/>
          </a:p>
          <a:p>
            <a:pPr marL="1371600" marR="0" lvl="2" indent="-298450" algn="l" rtl="0">
              <a:lnSpc>
                <a:spcPct val="100000"/>
              </a:lnSpc>
              <a:spcBef>
                <a:spcPts val="0"/>
              </a:spcBef>
              <a:spcAft>
                <a:spcPts val="0"/>
              </a:spcAft>
              <a:buSzPts val="1100"/>
              <a:buChar char="■"/>
            </a:pPr>
            <a:r>
              <a:rPr lang="en"/>
              <a:t>DMARC - Reject</a:t>
            </a:r>
            <a:endParaRPr/>
          </a:p>
          <a:p>
            <a:pPr marL="1371600" marR="0" lvl="2" indent="-298450" algn="l" rtl="0">
              <a:lnSpc>
                <a:spcPct val="100000"/>
              </a:lnSpc>
              <a:spcBef>
                <a:spcPts val="0"/>
              </a:spcBef>
              <a:spcAft>
                <a:spcPts val="0"/>
              </a:spcAft>
              <a:buSzPts val="1100"/>
              <a:buChar char="■"/>
            </a:pPr>
            <a:r>
              <a:rPr lang="en"/>
              <a:t>Junk Mail Filtering - Or lack of it</a:t>
            </a:r>
            <a:endParaRPr/>
          </a:p>
          <a:p>
            <a:pPr marL="1371600" marR="0" lvl="2" indent="-298450" algn="l" rtl="0">
              <a:lnSpc>
                <a:spcPct val="100000"/>
              </a:lnSpc>
              <a:spcBef>
                <a:spcPts val="0"/>
              </a:spcBef>
              <a:spcAft>
                <a:spcPts val="0"/>
              </a:spcAft>
              <a:buSzPts val="1100"/>
              <a:buChar char="■"/>
            </a:pPr>
            <a:r>
              <a:rPr lang="en"/>
              <a:t>Connectors and transport rules, we are not applying any inbound protection</a:t>
            </a:r>
            <a:endParaRPr/>
          </a:p>
          <a:p>
            <a:pPr marL="914400" marR="0" lvl="1" indent="-298450" algn="l" rtl="0">
              <a:lnSpc>
                <a:spcPct val="100000"/>
              </a:lnSpc>
              <a:spcBef>
                <a:spcPts val="0"/>
              </a:spcBef>
              <a:spcAft>
                <a:spcPts val="0"/>
              </a:spcAft>
              <a:buSzPts val="1100"/>
              <a:buChar char="○"/>
            </a:pPr>
            <a:r>
              <a:rPr lang="en"/>
              <a:t>Test with whitelist of our internal domain</a:t>
            </a:r>
            <a:endParaRPr/>
          </a:p>
          <a:p>
            <a:pPr marL="914400" marR="0" lvl="1" indent="-298450" algn="l" rtl="0">
              <a:lnSpc>
                <a:spcPct val="100000"/>
              </a:lnSpc>
              <a:spcBef>
                <a:spcPts val="0"/>
              </a:spcBef>
              <a:spcAft>
                <a:spcPts val="0"/>
              </a:spcAft>
              <a:buSzPts val="1100"/>
              <a:buChar char="○"/>
            </a:pPr>
            <a:r>
              <a:rPr lang="en"/>
              <a:t>I’ve been able to successfully test this in a hybrid environment and bypass the spam filter. This is because O365 is not very secure by default, and cares more about deliverability rather than security</a:t>
            </a:r>
            <a:endParaRPr/>
          </a:p>
          <a:p>
            <a:pPr marL="1371600" marR="0" lvl="2" indent="-298450" algn="l" rtl="0">
              <a:lnSpc>
                <a:spcPct val="100000"/>
              </a:lnSpc>
              <a:spcBef>
                <a:spcPts val="0"/>
              </a:spcBef>
              <a:spcAft>
                <a:spcPts val="0"/>
              </a:spcAft>
              <a:buSzPts val="1100"/>
              <a:buChar char="■"/>
            </a:pPr>
            <a:r>
              <a:rPr lang="en"/>
              <a:t>Show lucidchart diagram - </a:t>
            </a:r>
            <a:r>
              <a:rPr lang="en" u="sng">
                <a:solidFill>
                  <a:schemeClr val="hlink"/>
                </a:solidFill>
                <a:hlinkClick r:id="rId3"/>
              </a:rPr>
              <a:t>https://www.lucidchart.com/documents/view/10784609-a0f8-4eab-9d9b-2b8d4a9fed62</a:t>
            </a:r>
            <a:endParaRPr/>
          </a:p>
          <a:p>
            <a:pPr marL="914400" marR="0" lvl="1" indent="-298450" algn="l" rtl="0">
              <a:lnSpc>
                <a:spcPct val="100000"/>
              </a:lnSpc>
              <a:spcBef>
                <a:spcPts val="0"/>
              </a:spcBef>
              <a:spcAft>
                <a:spcPts val="0"/>
              </a:spcAft>
              <a:buSzPts val="1100"/>
              <a:buChar char="○"/>
            </a:pPr>
            <a:r>
              <a:rPr lang="en"/>
              <a:t>Note how my fake emails get marked as junk</a:t>
            </a:r>
            <a:endParaRPr/>
          </a:p>
          <a:p>
            <a:pPr marL="1371600" marR="0" lvl="2" indent="-298450" algn="l" rtl="0">
              <a:lnSpc>
                <a:spcPct val="100000"/>
              </a:lnSpc>
              <a:spcBef>
                <a:spcPts val="0"/>
              </a:spcBef>
              <a:spcAft>
                <a:spcPts val="0"/>
              </a:spcAft>
              <a:buSzPts val="1100"/>
              <a:buChar char="■"/>
            </a:pPr>
            <a:r>
              <a:rPr lang="en"/>
              <a:t>This wasn’t true when I started this demo, maybe try on work VPN if time allows</a:t>
            </a:r>
            <a:endParaRPr/>
          </a:p>
          <a:p>
            <a:pPr marL="1828800" marR="0" lvl="3" indent="-298450" algn="l" rtl="0">
              <a:lnSpc>
                <a:spcPct val="100000"/>
              </a:lnSpc>
              <a:spcBef>
                <a:spcPts val="0"/>
              </a:spcBef>
              <a:spcAft>
                <a:spcPts val="0"/>
              </a:spcAft>
              <a:buSzPts val="1100"/>
              <a:buChar char="●"/>
            </a:pPr>
            <a:r>
              <a:rPr lang="en"/>
              <a:t>SCL is 9</a:t>
            </a:r>
            <a:endParaRPr/>
          </a:p>
          <a:p>
            <a:pPr marL="1371600" marR="0" lvl="2" indent="-298450" algn="l" rtl="0">
              <a:lnSpc>
                <a:spcPct val="100000"/>
              </a:lnSpc>
              <a:spcBef>
                <a:spcPts val="0"/>
              </a:spcBef>
              <a:spcAft>
                <a:spcPts val="0"/>
              </a:spcAft>
              <a:buSzPts val="1100"/>
              <a:buChar char="■"/>
            </a:pPr>
            <a:r>
              <a:rPr lang="en"/>
              <a:t>Need to do more testing, I’m getting SCLs ranging from 5-9</a:t>
            </a:r>
            <a:endParaRPr/>
          </a:p>
          <a:p>
            <a:pPr marL="457200" marR="0" lvl="0" indent="-298450" algn="l" rtl="0">
              <a:lnSpc>
                <a:spcPct val="100000"/>
              </a:lnSpc>
              <a:spcBef>
                <a:spcPts val="0"/>
              </a:spcBef>
              <a:spcAft>
                <a:spcPts val="0"/>
              </a:spcAft>
              <a:buSzPts val="1100"/>
              <a:buChar char="●"/>
            </a:pPr>
            <a:r>
              <a:rPr lang="en"/>
              <a:t>Examples: Fake mailer on wesleyk.me the DMARC rejection will come to SPAM</a:t>
            </a:r>
            <a:endParaRPr/>
          </a:p>
          <a:p>
            <a:pPr marL="457200" marR="0" lvl="0" indent="-298450" algn="l" rtl="0">
              <a:lnSpc>
                <a:spcPct val="100000"/>
              </a:lnSpc>
              <a:spcBef>
                <a:spcPts val="0"/>
              </a:spcBef>
              <a:spcAft>
                <a:spcPts val="0"/>
              </a:spcAft>
              <a:buSzPts val="1100"/>
              <a:buChar char="●"/>
            </a:pPr>
            <a:r>
              <a:rPr lang="en"/>
              <a:t>Header analysis demo</a:t>
            </a:r>
            <a:endParaRPr/>
          </a:p>
          <a:p>
            <a:pPr marL="914400" marR="0" lvl="1" indent="-298450" algn="l" rtl="0">
              <a:lnSpc>
                <a:spcPct val="100000"/>
              </a:lnSpc>
              <a:spcBef>
                <a:spcPts val="0"/>
              </a:spcBef>
              <a:spcAft>
                <a:spcPts val="0"/>
              </a:spcAft>
              <a:buSzPts val="1100"/>
              <a:buChar char="○"/>
            </a:pPr>
            <a:r>
              <a:rPr lang="en"/>
              <a:t>Fun story about a semi local company in town</a:t>
            </a:r>
            <a:endParaRPr/>
          </a:p>
          <a:p>
            <a:pPr marL="1371600" marR="0" lvl="2" indent="-298450" algn="l" rtl="0">
              <a:lnSpc>
                <a:spcPct val="100000"/>
              </a:lnSpc>
              <a:spcBef>
                <a:spcPts val="0"/>
              </a:spcBef>
              <a:spcAft>
                <a:spcPts val="0"/>
              </a:spcAft>
              <a:buSzPts val="1100"/>
              <a:buChar char="■"/>
            </a:pPr>
            <a:r>
              <a:rPr lang="en"/>
              <a:t>I identified they weren’t spoofed but hacked and emailed them on how to fix their email, I ended up getting a response form their CEO in less than 24 hours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4279b4398a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4279b4398a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SzPts val="1100"/>
              <a:buChar char="●"/>
            </a:pPr>
            <a:r>
              <a:rPr lang="en"/>
              <a:t>Sendgrid - You just need an API key and sendgrid will let you send as any domain without any kind of verification that your affiliated with the domain. This truely pisses me since they have no default security and primarily care about profit</a:t>
            </a:r>
            <a:endParaRPr/>
          </a:p>
          <a:p>
            <a:pPr marL="1371600" marR="0" lvl="1" indent="-298450" algn="l" rtl="0">
              <a:lnSpc>
                <a:spcPct val="100000"/>
              </a:lnSpc>
              <a:spcBef>
                <a:spcPts val="0"/>
              </a:spcBef>
              <a:spcAft>
                <a:spcPts val="0"/>
              </a:spcAft>
              <a:buSzPts val="1100"/>
              <a:buChar char="○"/>
            </a:pPr>
            <a:r>
              <a:rPr lang="en"/>
              <a:t>Sendgrid doesn’t have a way to find out what domains you are spoofing which is very annoyinh</a:t>
            </a:r>
            <a:endParaRPr/>
          </a:p>
          <a:p>
            <a:pPr marL="457200" marR="0" lvl="0" indent="-298450" algn="l" rtl="0">
              <a:lnSpc>
                <a:spcPct val="100000"/>
              </a:lnSpc>
              <a:spcBef>
                <a:spcPts val="0"/>
              </a:spcBef>
              <a:spcAft>
                <a:spcPts val="0"/>
              </a:spcAft>
              <a:buSzPts val="1100"/>
              <a:buChar char="●"/>
            </a:pPr>
            <a:r>
              <a:rPr lang="en"/>
              <a:t>Mandrill - Mandrill has a bad taste in my mouth from when the shut down their API service and went to Mailchimp only</a:t>
            </a:r>
            <a:endParaRPr/>
          </a:p>
          <a:p>
            <a:pPr marL="457200" marR="0" lvl="0" indent="-298450" algn="l" rtl="0">
              <a:lnSpc>
                <a:spcPct val="100000"/>
              </a:lnSpc>
              <a:spcBef>
                <a:spcPts val="0"/>
              </a:spcBef>
              <a:spcAft>
                <a:spcPts val="0"/>
              </a:spcAft>
              <a:buSzPts val="1100"/>
              <a:buChar char="●"/>
            </a:pPr>
            <a:r>
              <a:rPr lang="en"/>
              <a:t>MailChimp - Only requires a email verification to start sending mail</a:t>
            </a:r>
            <a:endParaRPr/>
          </a:p>
          <a:p>
            <a:pPr marL="1371600" marR="0" lvl="1" indent="-298450" algn="l" rtl="0">
              <a:lnSpc>
                <a:spcPct val="100000"/>
              </a:lnSpc>
              <a:spcBef>
                <a:spcPts val="0"/>
              </a:spcBef>
              <a:spcAft>
                <a:spcPts val="0"/>
              </a:spcAft>
              <a:buSzPts val="1100"/>
              <a:buChar char="○"/>
            </a:pPr>
            <a:r>
              <a:rPr lang="en"/>
              <a:t>You just have to receive an email at the domain and click a verification link</a:t>
            </a:r>
            <a:endParaRPr/>
          </a:p>
          <a:p>
            <a:pPr marL="1371600" marR="0" lvl="1" indent="-298450" algn="l" rtl="0">
              <a:lnSpc>
                <a:spcPct val="100000"/>
              </a:lnSpc>
              <a:spcBef>
                <a:spcPts val="0"/>
              </a:spcBef>
              <a:spcAft>
                <a:spcPts val="0"/>
              </a:spcAft>
              <a:buSzPts val="1100"/>
              <a:buChar char="○"/>
            </a:pPr>
            <a:r>
              <a:rPr lang="en"/>
              <a:t>They don’t require you to do SPF and DKIM validation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3fc69e2e2f_0_2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3fc69e2e2f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Some more notes about our environment</a:t>
            </a:r>
            <a:endParaRPr/>
          </a:p>
          <a:p>
            <a:pPr marL="457200" lvl="0" indent="-298450" algn="l" rtl="0">
              <a:spcBef>
                <a:spcPts val="0"/>
              </a:spcBef>
              <a:spcAft>
                <a:spcPts val="0"/>
              </a:spcAft>
              <a:buSzPts val="1100"/>
              <a:buChar char="●"/>
            </a:pPr>
            <a:r>
              <a:rPr lang="en"/>
              <a:t>We straight up rejection non DMARC compliant mail for our internal DMARC compliant domains</a:t>
            </a:r>
            <a:endParaRPr/>
          </a:p>
          <a:p>
            <a:pPr marL="457200" lvl="0" indent="-298450" algn="l" rtl="0">
              <a:spcBef>
                <a:spcPts val="0"/>
              </a:spcBef>
              <a:spcAft>
                <a:spcPts val="0"/>
              </a:spcAft>
              <a:buSzPts val="1100"/>
              <a:buChar char="●"/>
            </a:pPr>
            <a:r>
              <a:rPr lang="en"/>
              <a:t>We don’t whitelist senders, we make them make their mail compliant</a:t>
            </a:r>
            <a:endParaRPr/>
          </a:p>
          <a:p>
            <a:pPr marL="914400" lvl="1" indent="-298450" algn="l" rtl="0">
              <a:spcBef>
                <a:spcPts val="0"/>
              </a:spcBef>
              <a:spcAft>
                <a:spcPts val="0"/>
              </a:spcAft>
              <a:buSzPts val="1100"/>
              <a:buChar char="○"/>
            </a:pPr>
            <a:r>
              <a:rPr lang="en"/>
              <a:t>Unless they straight up do a SPF hardfail, or fail DKIM then we mark them as spam</a:t>
            </a:r>
            <a:endParaRPr/>
          </a:p>
          <a:p>
            <a:pPr marL="914400" lvl="1" indent="-298450" algn="l" rtl="0">
              <a:spcBef>
                <a:spcPts val="0"/>
              </a:spcBef>
              <a:spcAft>
                <a:spcPts val="0"/>
              </a:spcAft>
              <a:buSzPts val="1100"/>
              <a:buChar char="○"/>
            </a:pPr>
            <a:r>
              <a:rPr lang="en"/>
              <a:t>If they fail DMARC then we bounce the message</a:t>
            </a:r>
            <a:endParaRPr/>
          </a:p>
          <a:p>
            <a:pPr marL="1371600" lvl="2" indent="-298450" algn="l" rtl="0">
              <a:spcBef>
                <a:spcPts val="0"/>
              </a:spcBef>
              <a:spcAft>
                <a:spcPts val="0"/>
              </a:spcAft>
              <a:buSzPts val="1100"/>
              <a:buChar char="■"/>
            </a:pPr>
            <a:r>
              <a:rPr lang="en"/>
              <a:t>I only know of one false positive and that was a lastpass forwarded message and they have an active DKIM signing issue</a:t>
            </a:r>
            <a:endParaRPr/>
          </a:p>
          <a:p>
            <a:pPr marL="914400" lvl="1" indent="-298450" algn="l" rtl="0">
              <a:spcBef>
                <a:spcPts val="0"/>
              </a:spcBef>
              <a:spcAft>
                <a:spcPts val="0"/>
              </a:spcAft>
              <a:buSzPts val="1100"/>
              <a:buChar char="○"/>
            </a:pPr>
            <a:r>
              <a:rPr lang="en"/>
              <a:t>It actually requires a significant amount of effort to truly whitelist a domain in Mimecast</a:t>
            </a:r>
            <a:endParaRPr/>
          </a:p>
          <a:p>
            <a:pPr marL="457200" lvl="0" indent="-298450" algn="l" rtl="0">
              <a:spcBef>
                <a:spcPts val="0"/>
              </a:spcBef>
              <a:spcAft>
                <a:spcPts val="0"/>
              </a:spcAft>
              <a:buSzPts val="1100"/>
              <a:buChar char="●"/>
            </a:pPr>
            <a:r>
              <a:rPr lang="en"/>
              <a:t>We employ a tactic called greylisting, yeah it pisses some of our users off. But we bounce 1200 messages a week currently that don’t even make it to spam</a:t>
            </a:r>
            <a:endParaRPr/>
          </a:p>
          <a:p>
            <a:pPr marL="0" lvl="0" indent="0" algn="l" rtl="0">
              <a:spcBef>
                <a:spcPts val="0"/>
              </a:spcBef>
              <a:spcAft>
                <a:spcPts val="0"/>
              </a:spcAft>
              <a:buNone/>
            </a:pPr>
            <a:endParaRPr/>
          </a:p>
          <a:p>
            <a:pPr marL="0" lvl="0" indent="0" algn="l" rtl="0">
              <a:spcBef>
                <a:spcPts val="0"/>
              </a:spcBef>
              <a:spcAft>
                <a:spcPts val="0"/>
              </a:spcAft>
              <a:buNone/>
            </a:pPr>
            <a:r>
              <a:rPr lang="en"/>
              <a:t>Displayed above is my contact information.</a:t>
            </a:r>
            <a:endParaRPr/>
          </a:p>
          <a:p>
            <a:pPr marL="0" lvl="0" indent="0" algn="l" rtl="0">
              <a:spcBef>
                <a:spcPts val="0"/>
              </a:spcBef>
              <a:spcAft>
                <a:spcPts val="0"/>
              </a:spcAft>
              <a:buNone/>
            </a:pPr>
            <a:endParaRPr/>
          </a:p>
          <a:p>
            <a:pPr marL="0" lvl="0" indent="0" algn="l" rtl="0">
              <a:spcBef>
                <a:spcPts val="0"/>
              </a:spcBef>
              <a:spcAft>
                <a:spcPts val="0"/>
              </a:spcAft>
              <a:buNone/>
            </a:pPr>
            <a:r>
              <a:rPr lang="en"/>
              <a:t>There is a shameless self plug that I would like to mention. You will see “The PowerShell Conference Book”, earlier this year I had a wonderful opportunity to contribute to this book. It’s designed to be conference style talks written in each chapter. With over 30+ chapters, each author is a SME on each subject that they have written about. All royalties go directly to the Devops Collective OnRamp scholarship fund, which helps underrepresented individuals get a head start in the IT Industry. If you are above above a intermediate user to advanced user I highly suggest you check out this book.</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fc69e2e2f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fc69e2e2f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SzPts val="1100"/>
              <a:buChar char="●"/>
            </a:pPr>
            <a:r>
              <a:rPr lang="en" dirty="0"/>
              <a:t>Why did I do this?</a:t>
            </a:r>
            <a:endParaRPr dirty="0"/>
          </a:p>
          <a:p>
            <a:pPr marL="914400" lvl="1" indent="-298450" algn="l" rtl="0">
              <a:lnSpc>
                <a:spcPct val="115000"/>
              </a:lnSpc>
              <a:spcBef>
                <a:spcPts val="0"/>
              </a:spcBef>
              <a:spcAft>
                <a:spcPts val="0"/>
              </a:spcAft>
              <a:buSzPts val="1100"/>
              <a:buChar char="○"/>
            </a:pPr>
            <a:r>
              <a:rPr lang="en" dirty="0"/>
              <a:t>A little over a year ago I switched jobs to Ministry Brands to become a Sr. Systems Engineer, with my primary project being to migrate the company to Office 365</a:t>
            </a:r>
            <a:endParaRPr dirty="0"/>
          </a:p>
          <a:p>
            <a:pPr marL="1371600" lvl="2" indent="-298450" algn="l" rtl="0">
              <a:lnSpc>
                <a:spcPct val="115000"/>
              </a:lnSpc>
              <a:spcBef>
                <a:spcPts val="0"/>
              </a:spcBef>
              <a:spcAft>
                <a:spcPts val="0"/>
              </a:spcAft>
              <a:buSzPts val="1100"/>
              <a:buChar char="■"/>
            </a:pPr>
            <a:r>
              <a:rPr lang="en" dirty="0"/>
              <a:t>I got thrown into the deep end on this and had to learn from the ground up, and I’m hoping to share some of my lessons learned</a:t>
            </a:r>
            <a:endParaRPr dirty="0"/>
          </a:p>
          <a:p>
            <a:pPr marL="914400" lvl="1" indent="-298450" algn="l" rtl="0">
              <a:lnSpc>
                <a:spcPct val="115000"/>
              </a:lnSpc>
              <a:spcBef>
                <a:spcPts val="0"/>
              </a:spcBef>
              <a:spcAft>
                <a:spcPts val="0"/>
              </a:spcAft>
              <a:buSzPts val="1100"/>
              <a:buChar char="○"/>
            </a:pPr>
            <a:r>
              <a:rPr lang="en" dirty="0"/>
              <a:t>Every major email system in so many different accounts (~50 different environments)</a:t>
            </a:r>
            <a:endParaRPr dirty="0"/>
          </a:p>
          <a:p>
            <a:pPr marL="1371600" lvl="2" indent="-298450" algn="l" rtl="0">
              <a:lnSpc>
                <a:spcPct val="115000"/>
              </a:lnSpc>
              <a:spcBef>
                <a:spcPts val="0"/>
              </a:spcBef>
              <a:spcAft>
                <a:spcPts val="0"/>
              </a:spcAft>
              <a:buSzPts val="1100"/>
              <a:buChar char="■"/>
            </a:pPr>
            <a:r>
              <a:rPr lang="en" dirty="0"/>
              <a:t>Rackspace Exchange/IMAP</a:t>
            </a:r>
            <a:endParaRPr dirty="0"/>
          </a:p>
          <a:p>
            <a:pPr marL="1371600" lvl="2" indent="-298450" algn="l" rtl="0">
              <a:lnSpc>
                <a:spcPct val="115000"/>
              </a:lnSpc>
              <a:spcBef>
                <a:spcPts val="0"/>
              </a:spcBef>
              <a:spcAft>
                <a:spcPts val="0"/>
              </a:spcAft>
              <a:buSzPts val="1100"/>
              <a:buChar char="■"/>
            </a:pPr>
            <a:r>
              <a:rPr lang="en" dirty="0"/>
              <a:t>G Suite</a:t>
            </a:r>
            <a:endParaRPr dirty="0"/>
          </a:p>
          <a:p>
            <a:pPr marL="1371600" lvl="2" indent="-298450" algn="l" rtl="0">
              <a:lnSpc>
                <a:spcPct val="115000"/>
              </a:lnSpc>
              <a:spcBef>
                <a:spcPts val="0"/>
              </a:spcBef>
              <a:spcAft>
                <a:spcPts val="0"/>
              </a:spcAft>
              <a:buSzPts val="1100"/>
              <a:buChar char="■"/>
            </a:pPr>
            <a:r>
              <a:rPr lang="en" dirty="0"/>
              <a:t>On Premise Exchange</a:t>
            </a:r>
            <a:endParaRPr dirty="0"/>
          </a:p>
          <a:p>
            <a:pPr marL="1371600" lvl="2" indent="-298450" algn="l" rtl="0">
              <a:lnSpc>
                <a:spcPct val="115000"/>
              </a:lnSpc>
              <a:spcBef>
                <a:spcPts val="0"/>
              </a:spcBef>
              <a:spcAft>
                <a:spcPts val="0"/>
              </a:spcAft>
              <a:buSzPts val="1100"/>
              <a:buChar char="■"/>
            </a:pPr>
            <a:r>
              <a:rPr lang="en" dirty="0"/>
              <a:t>AppRiver</a:t>
            </a:r>
            <a:endParaRPr dirty="0"/>
          </a:p>
          <a:p>
            <a:pPr marL="1371600" lvl="2" indent="-298450" algn="l" rtl="0">
              <a:lnSpc>
                <a:spcPct val="115000"/>
              </a:lnSpc>
              <a:spcBef>
                <a:spcPts val="0"/>
              </a:spcBef>
              <a:spcAft>
                <a:spcPts val="0"/>
              </a:spcAft>
              <a:buSzPts val="1100"/>
              <a:buChar char="■"/>
            </a:pPr>
            <a:r>
              <a:rPr lang="en" dirty="0"/>
              <a:t>O365</a:t>
            </a:r>
            <a:endParaRPr dirty="0"/>
          </a:p>
          <a:p>
            <a:pPr marL="457200" lvl="0" indent="-298450" algn="l" rtl="0">
              <a:lnSpc>
                <a:spcPct val="115000"/>
              </a:lnSpc>
              <a:spcBef>
                <a:spcPts val="0"/>
              </a:spcBef>
              <a:spcAft>
                <a:spcPts val="0"/>
              </a:spcAft>
              <a:buSzPts val="1100"/>
              <a:buChar char="●"/>
            </a:pPr>
            <a:r>
              <a:rPr lang="en" dirty="0"/>
              <a:t>This is not about the migration path, but more on how I learned about email security</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fc69e2e2f_0_2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fc69e2e2f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It feels like SPF is old, but it’s really not that old by true standards, SPF is primarily a authentication mechanism</a:t>
            </a:r>
            <a:endParaRPr/>
          </a:p>
          <a:p>
            <a:pPr marL="457200" lvl="0" indent="-298450" algn="l" rtl="0">
              <a:spcBef>
                <a:spcPts val="0"/>
              </a:spcBef>
              <a:spcAft>
                <a:spcPts val="0"/>
              </a:spcAft>
              <a:buSzPts val="1100"/>
              <a:buChar char="●"/>
            </a:pPr>
            <a:r>
              <a:rPr lang="en"/>
              <a:t>SPF uses the alignment of the domain in the return path of a message</a:t>
            </a:r>
            <a:endParaRPr/>
          </a:p>
          <a:p>
            <a:pPr marL="457200" lvl="0" indent="-298450" algn="l" rtl="0">
              <a:spcBef>
                <a:spcPts val="0"/>
              </a:spcBef>
              <a:spcAft>
                <a:spcPts val="0"/>
              </a:spcAft>
              <a:buSzPts val="1100"/>
              <a:buChar char="●"/>
            </a:pPr>
            <a:r>
              <a:rPr lang="en"/>
              <a:t>SPF is not always an option, some providers are incapable of adjusting their return paths. Which makes them SPF incapable</a:t>
            </a:r>
            <a:endParaRPr/>
          </a:p>
          <a:p>
            <a:pPr marL="914400" lvl="1" indent="-298450" algn="l" rtl="0">
              <a:spcBef>
                <a:spcPts val="0"/>
              </a:spcBef>
              <a:spcAft>
                <a:spcPts val="0"/>
              </a:spcAft>
              <a:buSzPts val="1100"/>
              <a:buChar char="○"/>
            </a:pPr>
            <a:r>
              <a:rPr lang="en"/>
              <a:t>What I thought about SPF</a:t>
            </a:r>
            <a:endParaRPr/>
          </a:p>
          <a:p>
            <a:pPr marL="1371600" lvl="2" indent="-298450" algn="l" rtl="0">
              <a:spcBef>
                <a:spcPts val="0"/>
              </a:spcBef>
              <a:spcAft>
                <a:spcPts val="0"/>
              </a:spcAft>
              <a:buSzPts val="1100"/>
              <a:buChar char="■"/>
            </a:pPr>
            <a:r>
              <a:rPr lang="en"/>
              <a:t>It was a hard yes/no</a:t>
            </a:r>
            <a:endParaRPr/>
          </a:p>
          <a:p>
            <a:pPr marL="1371600" lvl="2" indent="-298450" algn="l" rtl="0">
              <a:spcBef>
                <a:spcPts val="0"/>
              </a:spcBef>
              <a:spcAft>
                <a:spcPts val="0"/>
              </a:spcAft>
              <a:buSzPts val="1100"/>
              <a:buChar char="■"/>
            </a:pPr>
            <a:r>
              <a:rPr lang="en"/>
              <a:t>You have/had to have it</a:t>
            </a:r>
            <a:endParaRPr/>
          </a:p>
          <a:p>
            <a:pPr marL="1371600" lvl="2" indent="-298450" algn="l" rtl="0">
              <a:spcBef>
                <a:spcPts val="0"/>
              </a:spcBef>
              <a:spcAft>
                <a:spcPts val="0"/>
              </a:spcAft>
              <a:buSzPts val="1100"/>
              <a:buChar char="■"/>
            </a:pPr>
            <a:r>
              <a:rPr lang="en"/>
              <a:t>It was unlimited in length</a:t>
            </a:r>
            <a:endParaRPr/>
          </a:p>
          <a:p>
            <a:pPr marL="914400" lvl="1" indent="-298450" algn="l" rtl="0">
              <a:spcBef>
                <a:spcPts val="0"/>
              </a:spcBef>
              <a:spcAft>
                <a:spcPts val="0"/>
              </a:spcAft>
              <a:buSzPts val="1100"/>
              <a:buChar char="○"/>
            </a:pPr>
            <a:r>
              <a:rPr lang="en"/>
              <a:t>We use Campaign Monitor at work and it’s SPF incapable, what is funny is they are not aware of it as their support doesn’t realize it</a:t>
            </a:r>
            <a:endParaRPr/>
          </a:p>
          <a:p>
            <a:pPr marL="914400" lvl="1" indent="-298450" algn="l" rtl="0">
              <a:spcBef>
                <a:spcPts val="0"/>
              </a:spcBef>
              <a:spcAft>
                <a:spcPts val="0"/>
              </a:spcAft>
              <a:buSzPts val="1100"/>
              <a:buChar char="○"/>
            </a:pPr>
            <a:r>
              <a:rPr lang="en"/>
              <a:t>Variable Return paths are called VERP</a:t>
            </a:r>
            <a:endParaRPr/>
          </a:p>
          <a:p>
            <a:pPr marL="1371600" lvl="2" indent="-298450" algn="l" rtl="0">
              <a:spcBef>
                <a:spcPts val="0"/>
              </a:spcBef>
              <a:spcAft>
                <a:spcPts val="0"/>
              </a:spcAft>
              <a:buSzPts val="1100"/>
              <a:buChar char="■"/>
            </a:pPr>
            <a:r>
              <a:rPr lang="en"/>
              <a:t>Very useful for mass mailers</a:t>
            </a:r>
            <a:endParaRPr/>
          </a:p>
          <a:p>
            <a:pPr marL="1371600" lvl="2" indent="-298450" algn="l" rtl="0">
              <a:spcBef>
                <a:spcPts val="0"/>
              </a:spcBef>
              <a:spcAft>
                <a:spcPts val="0"/>
              </a:spcAft>
              <a:buSzPts val="1100"/>
              <a:buChar char="■"/>
            </a:pPr>
            <a:r>
              <a:rPr lang="en"/>
              <a:t>By encoding the recipient address in the left half of the email mass mailers can track bounces better</a:t>
            </a:r>
            <a:endParaRPr/>
          </a:p>
          <a:p>
            <a:pPr marL="1828800" lvl="3" indent="-298450" algn="l" rtl="0">
              <a:spcBef>
                <a:spcPts val="0"/>
              </a:spcBef>
              <a:spcAft>
                <a:spcPts val="0"/>
              </a:spcAft>
              <a:buSzPts val="1100"/>
              <a:buChar char="●"/>
            </a:pPr>
            <a:r>
              <a:rPr lang="en"/>
              <a:t>Email halfs left vs right</a:t>
            </a:r>
            <a:endParaRPr/>
          </a:p>
          <a:p>
            <a:pPr marL="457200" lvl="0" indent="-298450" algn="l" rtl="0">
              <a:spcBef>
                <a:spcPts val="0"/>
              </a:spcBef>
              <a:spcAft>
                <a:spcPts val="0"/>
              </a:spcAft>
              <a:buSzPts val="1100"/>
              <a:buChar char="●"/>
            </a:pPr>
            <a:r>
              <a:rPr lang="en"/>
              <a:t>Some DNS providers will offer a resource record type of 99, this is a legacy standard leftover from </a:t>
            </a:r>
            <a:r>
              <a:rPr lang="en" u="sng">
                <a:solidFill>
                  <a:schemeClr val="hlink"/>
                </a:solidFill>
                <a:hlinkClick r:id="rId3"/>
              </a:rPr>
              <a:t>RFC4408</a:t>
            </a:r>
            <a:r>
              <a:rPr lang="en"/>
              <a:t> (Section 3.1.1)</a:t>
            </a:r>
            <a:endParaRPr/>
          </a:p>
          <a:p>
            <a:pPr marL="457200" lvl="0" indent="-298450" algn="l" rtl="0">
              <a:spcBef>
                <a:spcPts val="0"/>
              </a:spcBef>
              <a:spcAft>
                <a:spcPts val="0"/>
              </a:spcAft>
              <a:buSzPts val="1100"/>
              <a:buChar char="●"/>
            </a:pPr>
            <a:r>
              <a:rPr lang="en"/>
              <a:t>Odd Things</a:t>
            </a:r>
            <a:endParaRPr/>
          </a:p>
          <a:p>
            <a:pPr marL="914400" lvl="1" indent="-298450" algn="l" rtl="0">
              <a:spcBef>
                <a:spcPts val="0"/>
              </a:spcBef>
              <a:spcAft>
                <a:spcPts val="0"/>
              </a:spcAft>
              <a:buSzPts val="1100"/>
              <a:buChar char="○"/>
            </a:pPr>
            <a:r>
              <a:rPr lang="en"/>
              <a:t>10 DNS lookup limit</a:t>
            </a:r>
            <a:endParaRPr/>
          </a:p>
          <a:p>
            <a:pPr marL="1371600" lvl="2" indent="-298450" algn="l" rtl="0">
              <a:spcBef>
                <a:spcPts val="0"/>
              </a:spcBef>
              <a:spcAft>
                <a:spcPts val="0"/>
              </a:spcAft>
              <a:buSzPts val="1100"/>
              <a:buChar char="■"/>
            </a:pPr>
            <a:r>
              <a:rPr lang="en"/>
              <a:t>Designed by Scott Kitterman to reduce latency, and DNS abuse, DNS DOS attacks</a:t>
            </a:r>
            <a:endParaRPr/>
          </a:p>
          <a:p>
            <a:pPr marL="1371600" lvl="2" indent="-298450" algn="l" rtl="0">
              <a:spcBef>
                <a:spcPts val="0"/>
              </a:spcBef>
              <a:spcAft>
                <a:spcPts val="0"/>
              </a:spcAft>
              <a:buSzPts val="1100"/>
              <a:buChar char="■"/>
            </a:pPr>
            <a:r>
              <a:rPr lang="en"/>
              <a:t>Mimecast is one of the major providers who observes this</a:t>
            </a:r>
            <a:endParaRPr/>
          </a:p>
          <a:p>
            <a:pPr marL="914400" lvl="1" indent="-298450" algn="l" rtl="0">
              <a:spcBef>
                <a:spcPts val="0"/>
              </a:spcBef>
              <a:spcAft>
                <a:spcPts val="0"/>
              </a:spcAft>
              <a:buSzPts val="1100"/>
              <a:buChar char="○"/>
            </a:pPr>
            <a:r>
              <a:rPr lang="en"/>
              <a:t>DNS string concatenation</a:t>
            </a:r>
            <a:endParaRPr/>
          </a:p>
          <a:p>
            <a:pPr marL="1371600" lvl="2" indent="-298450" algn="l" rtl="0">
              <a:spcBef>
                <a:spcPts val="0"/>
              </a:spcBef>
              <a:spcAft>
                <a:spcPts val="0"/>
              </a:spcAft>
              <a:buSzPts val="1100"/>
              <a:buChar char="■"/>
            </a:pPr>
            <a:r>
              <a:rPr lang="en"/>
              <a:t>This can be used for when you have SPF records over 255 characters, Route 53 supports this and you just can’t have spaces in between your records</a:t>
            </a:r>
            <a:endParaRPr/>
          </a:p>
          <a:p>
            <a:pPr marL="1371600" lvl="2" indent="-298450" algn="l" rtl="0">
              <a:spcBef>
                <a:spcPts val="0"/>
              </a:spcBef>
              <a:spcAft>
                <a:spcPts val="0"/>
              </a:spcAft>
              <a:buSzPts val="1100"/>
              <a:buChar char="■"/>
            </a:pPr>
            <a:r>
              <a:rPr lang="en" u="sng">
                <a:solidFill>
                  <a:schemeClr val="hlink"/>
                </a:solidFill>
                <a:hlinkClick r:id="rId4"/>
              </a:rPr>
              <a:t>https://kb.isc.org/article/AA-00356/0/Can-I-have-a-TXT-or-SPF-record-longer-than-255-characters.html</a:t>
            </a:r>
            <a:endParaRPr/>
          </a:p>
          <a:p>
            <a:pPr marL="1371600" lvl="2" indent="-298450" algn="l" rtl="0">
              <a:spcBef>
                <a:spcPts val="0"/>
              </a:spcBef>
              <a:spcAft>
                <a:spcPts val="0"/>
              </a:spcAft>
              <a:buSzPts val="1100"/>
              <a:buChar char="■"/>
            </a:pPr>
            <a:r>
              <a:rPr lang="en"/>
              <a:t>Still limited to 512 characters/octets (8 bits to an octet)</a:t>
            </a:r>
            <a:endParaRPr/>
          </a:p>
          <a:p>
            <a:pPr marL="457200" lvl="0" indent="-298450" algn="l" rtl="0">
              <a:spcBef>
                <a:spcPts val="0"/>
              </a:spcBef>
              <a:spcAft>
                <a:spcPts val="0"/>
              </a:spcAft>
              <a:buSzPts val="1100"/>
              <a:buChar char="●"/>
            </a:pPr>
            <a:r>
              <a:rPr lang="en"/>
              <a:t>SPF Nesting</a:t>
            </a:r>
            <a:endParaRPr/>
          </a:p>
          <a:p>
            <a:pPr marL="914400" lvl="1" indent="-298450" algn="l" rtl="0">
              <a:spcBef>
                <a:spcPts val="0"/>
              </a:spcBef>
              <a:spcAft>
                <a:spcPts val="0"/>
              </a:spcAft>
              <a:buSzPts val="1100"/>
              <a:buChar char="○"/>
            </a:pPr>
            <a:r>
              <a:rPr lang="en"/>
              <a:t>This is a very common practice, you include a SPF record like GSuite. Since GSuite has so many sending IPs and to avoid DNS string concatenation they include sub SPF records</a:t>
            </a:r>
            <a:endParaRPr/>
          </a:p>
          <a:p>
            <a:pPr marL="914400" lvl="1" indent="-298450" algn="l" rtl="0">
              <a:spcBef>
                <a:spcPts val="0"/>
              </a:spcBef>
              <a:spcAft>
                <a:spcPts val="0"/>
              </a:spcAft>
              <a:buSzPts val="1100"/>
              <a:buChar char="○"/>
            </a:pPr>
            <a:r>
              <a:rPr lang="en"/>
              <a:t>Example on my personal domain</a:t>
            </a:r>
            <a:endParaRPr/>
          </a:p>
          <a:p>
            <a:pPr marL="1371600" lvl="2" indent="-298450" algn="l" rtl="0">
              <a:spcBef>
                <a:spcPts val="0"/>
              </a:spcBef>
              <a:spcAft>
                <a:spcPts val="0"/>
              </a:spcAft>
              <a:buSzPts val="1100"/>
              <a:buChar char="■"/>
            </a:pPr>
            <a:r>
              <a:rPr lang="en" u="sng">
                <a:solidFill>
                  <a:schemeClr val="hlink"/>
                </a:solidFill>
                <a:hlinkClick r:id="rId5"/>
              </a:rPr>
              <a:t>https://mxtoolbox.com/SuperTool.aspx?action=spf%3awesleyk.me&amp;run=toolpage</a:t>
            </a:r>
            <a:endParaRPr/>
          </a:p>
          <a:p>
            <a:pPr marL="914400" lvl="1" indent="-298450" algn="l" rtl="0">
              <a:spcBef>
                <a:spcPts val="0"/>
              </a:spcBef>
              <a:spcAft>
                <a:spcPts val="0"/>
              </a:spcAft>
              <a:buSzPts val="1100"/>
              <a:buChar char="○"/>
            </a:pPr>
            <a:r>
              <a:rPr lang="en"/>
              <a:t>Example on discovery.com</a:t>
            </a:r>
            <a:endParaRPr/>
          </a:p>
          <a:p>
            <a:pPr marL="1371600" lvl="2" indent="-298450" algn="l" rtl="0">
              <a:spcBef>
                <a:spcPts val="0"/>
              </a:spcBef>
              <a:spcAft>
                <a:spcPts val="0"/>
              </a:spcAft>
              <a:buSzPts val="1100"/>
              <a:buChar char="■"/>
            </a:pPr>
            <a:r>
              <a:rPr lang="en"/>
              <a:t>This one is good since it actually </a:t>
            </a:r>
            <a:endParaRPr/>
          </a:p>
          <a:p>
            <a:pPr marL="1371600" lvl="2" indent="-298450" algn="l" rtl="0">
              <a:spcBef>
                <a:spcPts val="0"/>
              </a:spcBef>
              <a:spcAft>
                <a:spcPts val="0"/>
              </a:spcAft>
              <a:buSzPts val="1100"/>
              <a:buChar char="■"/>
            </a:pPr>
            <a:r>
              <a:rPr lang="en" u="sng">
                <a:solidFill>
                  <a:schemeClr val="hlink"/>
                </a:solidFill>
                <a:hlinkClick r:id="rId6"/>
              </a:rPr>
              <a:t>https://mxtoolbox.com/SuperTool.aspx?action=spf%3adiscovery.com&amp;run=toolpage</a:t>
            </a:r>
            <a:endParaRPr/>
          </a:p>
          <a:p>
            <a:pPr marL="457200" lvl="0" indent="-298450" algn="l" rtl="0">
              <a:spcBef>
                <a:spcPts val="0"/>
              </a:spcBef>
              <a:spcAft>
                <a:spcPts val="0"/>
              </a:spcAft>
              <a:buSzPts val="1100"/>
              <a:buChar char="●"/>
            </a:pPr>
            <a:r>
              <a:rPr lang="en"/>
              <a:t>Types</a:t>
            </a:r>
            <a:endParaRPr/>
          </a:p>
          <a:p>
            <a:pPr marL="914400" lvl="1" indent="-298450" algn="l" rtl="0">
              <a:spcBef>
                <a:spcPts val="0"/>
              </a:spcBef>
              <a:spcAft>
                <a:spcPts val="0"/>
              </a:spcAft>
              <a:buSzPts val="1100"/>
              <a:buChar char="○"/>
            </a:pPr>
            <a:r>
              <a:rPr lang="en"/>
              <a:t>A</a:t>
            </a:r>
            <a:endParaRPr/>
          </a:p>
          <a:p>
            <a:pPr marL="1371600" lvl="2" indent="-298450" algn="l" rtl="0">
              <a:spcBef>
                <a:spcPts val="0"/>
              </a:spcBef>
              <a:spcAft>
                <a:spcPts val="0"/>
              </a:spcAft>
              <a:buSzPts val="1100"/>
              <a:buChar char="■"/>
            </a:pPr>
            <a:r>
              <a:rPr lang="en"/>
              <a:t>A records on a domain, if not domain is specified then the current domain in scope</a:t>
            </a:r>
            <a:endParaRPr/>
          </a:p>
          <a:p>
            <a:pPr marL="914400" lvl="1" indent="-298450" algn="l" rtl="0">
              <a:spcBef>
                <a:spcPts val="0"/>
              </a:spcBef>
              <a:spcAft>
                <a:spcPts val="0"/>
              </a:spcAft>
              <a:buSzPts val="1100"/>
              <a:buChar char="○"/>
            </a:pPr>
            <a:r>
              <a:rPr lang="en"/>
              <a:t>MX</a:t>
            </a:r>
            <a:endParaRPr/>
          </a:p>
          <a:p>
            <a:pPr marL="1371600" lvl="2" indent="-298450" algn="l" rtl="0">
              <a:spcBef>
                <a:spcPts val="0"/>
              </a:spcBef>
              <a:spcAft>
                <a:spcPts val="0"/>
              </a:spcAft>
              <a:buSzPts val="1100"/>
              <a:buChar char="■"/>
            </a:pPr>
            <a:r>
              <a:rPr lang="en"/>
              <a:t>This is just a pet peeve of mine, specify it in CIDR or a DNS include</a:t>
            </a:r>
            <a:endParaRPr/>
          </a:p>
          <a:p>
            <a:pPr marL="1371600" lvl="2" indent="-298450" algn="l" rtl="0">
              <a:spcBef>
                <a:spcPts val="0"/>
              </a:spcBef>
              <a:spcAft>
                <a:spcPts val="0"/>
              </a:spcAft>
              <a:buSzPts val="1100"/>
              <a:buChar char="■"/>
            </a:pPr>
            <a:r>
              <a:rPr lang="en"/>
              <a:t>For example rackspace is a massive email server, their MX servers are not their sending server(s)</a:t>
            </a:r>
            <a:endParaRPr/>
          </a:p>
          <a:p>
            <a:pPr marL="914400" lvl="1" indent="-298450" algn="l" rtl="0">
              <a:spcBef>
                <a:spcPts val="0"/>
              </a:spcBef>
              <a:spcAft>
                <a:spcPts val="0"/>
              </a:spcAft>
              <a:buSzPts val="1100"/>
              <a:buChar char="○"/>
            </a:pPr>
            <a:r>
              <a:rPr lang="en"/>
              <a:t>PTR - Discouraged</a:t>
            </a:r>
            <a:endParaRPr/>
          </a:p>
          <a:p>
            <a:pPr marL="1371600" lvl="2" indent="-298450" algn="l" rtl="0">
              <a:spcBef>
                <a:spcPts val="0"/>
              </a:spcBef>
              <a:spcAft>
                <a:spcPts val="0"/>
              </a:spcAft>
              <a:buSzPts val="1100"/>
              <a:buChar char="■"/>
            </a:pPr>
            <a:r>
              <a:rPr lang="en"/>
              <a:t>Causes excessive DNS lookups</a:t>
            </a:r>
            <a:endParaRPr/>
          </a:p>
          <a:p>
            <a:pPr marL="914400" lvl="1" indent="-298450" algn="l" rtl="0">
              <a:spcBef>
                <a:spcPts val="0"/>
              </a:spcBef>
              <a:spcAft>
                <a:spcPts val="0"/>
              </a:spcAft>
              <a:buSzPts val="1100"/>
              <a:buChar char="○"/>
            </a:pPr>
            <a:r>
              <a:rPr lang="en"/>
              <a:t>IP (CIDR or IP)</a:t>
            </a:r>
            <a:endParaRPr/>
          </a:p>
          <a:p>
            <a:pPr marL="1371600" lvl="2" indent="-298450" algn="l" rtl="0">
              <a:spcBef>
                <a:spcPts val="0"/>
              </a:spcBef>
              <a:spcAft>
                <a:spcPts val="0"/>
              </a:spcAft>
              <a:buSzPts val="1100"/>
              <a:buChar char="■"/>
            </a:pPr>
            <a:r>
              <a:rPr lang="en"/>
              <a:t>IP4</a:t>
            </a:r>
            <a:endParaRPr/>
          </a:p>
          <a:p>
            <a:pPr marL="1371600" lvl="2" indent="-298450" algn="l" rtl="0">
              <a:spcBef>
                <a:spcPts val="0"/>
              </a:spcBef>
              <a:spcAft>
                <a:spcPts val="0"/>
              </a:spcAft>
              <a:buSzPts val="1100"/>
              <a:buChar char="■"/>
            </a:pPr>
            <a:r>
              <a:rPr lang="en"/>
              <a:t>IP6</a:t>
            </a:r>
            <a:endParaRPr/>
          </a:p>
          <a:p>
            <a:pPr marL="914400" lvl="1" indent="-298450" algn="l" rtl="0">
              <a:spcBef>
                <a:spcPts val="0"/>
              </a:spcBef>
              <a:spcAft>
                <a:spcPts val="0"/>
              </a:spcAft>
              <a:buSzPts val="1100"/>
              <a:buChar char="○"/>
            </a:pPr>
            <a:r>
              <a:rPr lang="en"/>
              <a:t>Include</a:t>
            </a:r>
            <a:endParaRPr/>
          </a:p>
          <a:p>
            <a:pPr marL="1371600" lvl="2" indent="-298450" algn="l" rtl="0">
              <a:spcBef>
                <a:spcPts val="0"/>
              </a:spcBef>
              <a:spcAft>
                <a:spcPts val="0"/>
              </a:spcAft>
              <a:buSzPts val="1100"/>
              <a:buChar char="■"/>
            </a:pPr>
            <a:r>
              <a:rPr lang="en"/>
              <a:t>Note if a include fails with a perm error it will be passed back up the tree</a:t>
            </a:r>
            <a:endParaRPr/>
          </a:p>
          <a:p>
            <a:pPr marL="914400" lvl="1" indent="-298450" algn="l" rtl="0">
              <a:spcBef>
                <a:spcPts val="0"/>
              </a:spcBef>
              <a:spcAft>
                <a:spcPts val="0"/>
              </a:spcAft>
              <a:buSzPts val="1100"/>
              <a:buChar char="○"/>
            </a:pPr>
            <a:r>
              <a:rPr lang="en"/>
              <a:t>Redirect</a:t>
            </a:r>
            <a:endParaRPr/>
          </a:p>
          <a:p>
            <a:pPr marL="1371600" lvl="2" indent="-298450" algn="l" rtl="0">
              <a:spcBef>
                <a:spcPts val="0"/>
              </a:spcBef>
              <a:spcAft>
                <a:spcPts val="0"/>
              </a:spcAft>
              <a:buSzPts val="1100"/>
              <a:buChar char="■"/>
            </a:pPr>
            <a:r>
              <a:rPr lang="en"/>
              <a:t>Simply redirect your SPF record</a:t>
            </a:r>
            <a:endParaRPr/>
          </a:p>
          <a:p>
            <a:pPr marL="914400" lvl="1" indent="-298450" algn="l" rtl="0">
              <a:spcBef>
                <a:spcPts val="0"/>
              </a:spcBef>
              <a:spcAft>
                <a:spcPts val="0"/>
              </a:spcAft>
              <a:buSzPts val="1100"/>
              <a:buChar char="○"/>
            </a:pPr>
            <a:r>
              <a:rPr lang="en"/>
              <a:t>Dynamic</a:t>
            </a:r>
            <a:endParaRPr/>
          </a:p>
          <a:p>
            <a:pPr marL="1371600" lvl="2" indent="-298450" algn="l" rtl="0">
              <a:spcBef>
                <a:spcPts val="0"/>
              </a:spcBef>
              <a:spcAft>
                <a:spcPts val="0"/>
              </a:spcAft>
              <a:buSzPts val="1100"/>
              <a:buChar char="■"/>
            </a:pPr>
            <a:r>
              <a:rPr lang="en"/>
              <a:t>This has the ability to create a dynamic SPF record with unlimited DNS includes</a:t>
            </a:r>
            <a:endParaRPr/>
          </a:p>
          <a:p>
            <a:pPr marL="1828800" lvl="3" indent="-298450" algn="l" rtl="0">
              <a:spcBef>
                <a:spcPts val="0"/>
              </a:spcBef>
              <a:spcAft>
                <a:spcPts val="0"/>
              </a:spcAft>
              <a:buSzPts val="1100"/>
              <a:buChar char="●"/>
            </a:pPr>
            <a:r>
              <a:rPr lang="en"/>
              <a:t>Salesforce.com uses this for their MTA (Mail Transport agent)</a:t>
            </a:r>
            <a:endParaRPr/>
          </a:p>
          <a:p>
            <a:pPr marL="1371600" lvl="2" indent="-298450" algn="l" rtl="0">
              <a:spcBef>
                <a:spcPts val="0"/>
              </a:spcBef>
              <a:spcAft>
                <a:spcPts val="0"/>
              </a:spcAft>
              <a:buSzPts val="1100"/>
              <a:buChar char="■"/>
            </a:pPr>
            <a:r>
              <a:rPr lang="en"/>
              <a:t>One option may to do SPF flattening - </a:t>
            </a:r>
            <a:r>
              <a:rPr lang="en" u="sng">
                <a:solidFill>
                  <a:schemeClr val="hlink"/>
                </a:solidFill>
                <a:hlinkClick r:id="rId7"/>
              </a:rPr>
              <a:t>https://dmarcian.com/spf-survey/</a:t>
            </a:r>
            <a:endParaRPr/>
          </a:p>
          <a:p>
            <a:pPr marL="1828800" lvl="3" indent="-298450" algn="l" rtl="0">
              <a:spcBef>
                <a:spcPts val="0"/>
              </a:spcBef>
              <a:spcAft>
                <a:spcPts val="0"/>
              </a:spcAft>
              <a:buSzPts val="1100"/>
              <a:buChar char="●"/>
            </a:pPr>
            <a:r>
              <a:rPr lang="en"/>
              <a:t>You have to keep this up to date, a few online services assist with this</a:t>
            </a:r>
            <a:endParaRPr/>
          </a:p>
          <a:p>
            <a:pPr marL="1828800" lvl="3" indent="-298450" algn="l" rtl="0">
              <a:spcBef>
                <a:spcPts val="0"/>
              </a:spcBef>
              <a:spcAft>
                <a:spcPts val="0"/>
              </a:spcAft>
              <a:buSzPts val="1100"/>
              <a:buChar char="●"/>
            </a:pPr>
            <a:r>
              <a:rPr lang="en"/>
              <a:t>fraudmarc.com</a:t>
            </a:r>
            <a:endParaRPr/>
          </a:p>
          <a:p>
            <a:pPr marL="1828800" lvl="3" indent="-298450" algn="l" rtl="0">
              <a:spcBef>
                <a:spcPts val="0"/>
              </a:spcBef>
              <a:spcAft>
                <a:spcPts val="0"/>
              </a:spcAft>
              <a:buSzPts val="1100"/>
              <a:buChar char="●"/>
            </a:pPr>
            <a:r>
              <a:rPr lang="en"/>
              <a:t>ondmarc.com</a:t>
            </a:r>
            <a:endParaRPr/>
          </a:p>
          <a:p>
            <a:pPr marL="0" lvl="0" indent="0" algn="l" rtl="0">
              <a:spcBef>
                <a:spcPts val="0"/>
              </a:spcBef>
              <a:spcAft>
                <a:spcPts val="0"/>
              </a:spcAft>
              <a:buNone/>
            </a:pPr>
            <a:endParaRPr/>
          </a:p>
          <a:p>
            <a:pPr marL="0" lvl="0" indent="0" algn="l" rtl="0">
              <a:spcBef>
                <a:spcPts val="0"/>
              </a:spcBef>
              <a:spcAft>
                <a:spcPts val="0"/>
              </a:spcAft>
              <a:buNone/>
            </a:pPr>
            <a:r>
              <a:rPr lang="en"/>
              <a:t>Source: </a:t>
            </a:r>
            <a:r>
              <a:rPr lang="en" u="sng">
                <a:solidFill>
                  <a:schemeClr val="hlink"/>
                </a:solidFill>
                <a:hlinkClick r:id="rId8"/>
              </a:rPr>
              <a:t>http://www.openspf.org/SPF_Record_Syntax</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fc69e2e2f_0_2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fc69e2e2f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SPF Fails</a:t>
            </a:r>
            <a:endParaRPr/>
          </a:p>
          <a:p>
            <a:pPr marL="914400" lvl="1" indent="-298450" algn="l" rtl="0">
              <a:spcBef>
                <a:spcPts val="0"/>
              </a:spcBef>
              <a:spcAft>
                <a:spcPts val="0"/>
              </a:spcAft>
              <a:buSzPts val="1100"/>
              <a:buChar char="○"/>
            </a:pPr>
            <a:r>
              <a:rPr lang="en"/>
              <a:t>+all - The owner of the domain doesn’t care or thinks SPF is useless</a:t>
            </a:r>
            <a:endParaRPr/>
          </a:p>
          <a:p>
            <a:pPr marL="914400" lvl="1" indent="-298450" algn="l" rtl="0">
              <a:spcBef>
                <a:spcPts val="0"/>
              </a:spcBef>
              <a:spcAft>
                <a:spcPts val="0"/>
              </a:spcAft>
              <a:buSzPts val="1100"/>
              <a:buChar char="○"/>
            </a:pPr>
            <a:r>
              <a:rPr lang="en"/>
              <a:t>N/A - None this is the default when you register a domain</a:t>
            </a:r>
            <a:endParaRPr/>
          </a:p>
          <a:p>
            <a:pPr marL="914400" lvl="1" indent="-298450" algn="l" rtl="0">
              <a:spcBef>
                <a:spcPts val="0"/>
              </a:spcBef>
              <a:spcAft>
                <a:spcPts val="0"/>
              </a:spcAft>
              <a:buSzPts val="1100"/>
              <a:buChar char="○"/>
            </a:pPr>
            <a:r>
              <a:rPr lang="en"/>
              <a:t>?all - Neutral, the sending server does not specifically authorize or deny any sending IPs</a:t>
            </a:r>
            <a:endParaRPr/>
          </a:p>
          <a:p>
            <a:pPr marL="914400" lvl="1" indent="-298450" algn="l" rtl="0">
              <a:spcBef>
                <a:spcPts val="0"/>
              </a:spcBef>
              <a:spcAft>
                <a:spcPts val="0"/>
              </a:spcAft>
              <a:buSzPts val="1100"/>
              <a:buChar char="○"/>
            </a:pPr>
            <a:r>
              <a:rPr lang="en"/>
              <a:t>~all - SoftFail, the sending server has a list of authorized IPs and is a weak statement that suggests it’s not an authorized sender and the publisher hasn’t locked down their SPF record</a:t>
            </a:r>
            <a:endParaRPr/>
          </a:p>
          <a:p>
            <a:pPr marL="1371600" lvl="2" indent="-298450" algn="l" rtl="0">
              <a:spcBef>
                <a:spcPts val="0"/>
              </a:spcBef>
              <a:spcAft>
                <a:spcPts val="0"/>
              </a:spcAft>
              <a:buSzPts val="1100"/>
              <a:buChar char="■"/>
            </a:pPr>
            <a:r>
              <a:rPr lang="en"/>
              <a:t>Many email providers will suggest an ~all record for implementation, this basically means anyone can send as you</a:t>
            </a:r>
            <a:endParaRPr/>
          </a:p>
          <a:p>
            <a:pPr marL="914400" lvl="1" indent="-298450" algn="l" rtl="0">
              <a:spcBef>
                <a:spcPts val="0"/>
              </a:spcBef>
              <a:spcAft>
                <a:spcPts val="0"/>
              </a:spcAft>
              <a:buSzPts val="1100"/>
              <a:buChar char="○"/>
            </a:pPr>
            <a:r>
              <a:rPr lang="en"/>
              <a:t>-all - HardFail, if the sending IP isn’t in the SPF it’s not authorized to send on behalf of the domain</a:t>
            </a:r>
            <a:endParaRPr/>
          </a:p>
          <a:p>
            <a:pPr marL="457200" lvl="0" indent="-298450" algn="l" rtl="0">
              <a:spcBef>
                <a:spcPts val="0"/>
              </a:spcBef>
              <a:spcAft>
                <a:spcPts val="0"/>
              </a:spcAft>
              <a:buSzPts val="1100"/>
              <a:buChar char="●"/>
            </a:pPr>
            <a:r>
              <a:rPr lang="en"/>
              <a:t>Various types of errors</a:t>
            </a:r>
            <a:endParaRPr/>
          </a:p>
          <a:p>
            <a:pPr marL="914400" lvl="1" indent="-298450" algn="l" rtl="0">
              <a:spcBef>
                <a:spcPts val="0"/>
              </a:spcBef>
              <a:spcAft>
                <a:spcPts val="0"/>
              </a:spcAft>
              <a:buSzPts val="1100"/>
              <a:buChar char="○"/>
            </a:pPr>
            <a:r>
              <a:rPr lang="en"/>
              <a:t>TempError - This is typically a transient DNS error, in which the packet was lost. Further checks generally are successful</a:t>
            </a:r>
            <a:endParaRPr/>
          </a:p>
          <a:p>
            <a:pPr marL="914400" lvl="1" indent="-298450" algn="l" rtl="0">
              <a:spcBef>
                <a:spcPts val="0"/>
              </a:spcBef>
              <a:spcAft>
                <a:spcPts val="0"/>
              </a:spcAft>
              <a:buSzPts val="1100"/>
              <a:buChar char="○"/>
            </a:pPr>
            <a:r>
              <a:rPr lang="en"/>
              <a:t>PermError - This means the publishers DNS records could not be interpreted correctly</a:t>
            </a:r>
            <a:endParaRPr/>
          </a:p>
          <a:p>
            <a:pPr marL="1371600" lvl="2" indent="-298450" algn="l" rtl="0">
              <a:spcBef>
                <a:spcPts val="0"/>
              </a:spcBef>
              <a:spcAft>
                <a:spcPts val="0"/>
              </a:spcAft>
              <a:buSzPts val="1100"/>
              <a:buChar char="■"/>
            </a:pPr>
            <a:r>
              <a:rPr lang="en"/>
              <a:t>Fun fact </a:t>
            </a:r>
            <a:r>
              <a:rPr lang="en" u="sng">
                <a:solidFill>
                  <a:schemeClr val="hlink"/>
                </a:solidFill>
                <a:hlinkClick r:id="rId3"/>
              </a:rPr>
              <a:t>O365 </a:t>
            </a:r>
            <a:r>
              <a:rPr lang="en"/>
              <a:t>will cut you some slack and treat two separate SPF records</a:t>
            </a:r>
            <a:endParaRPr/>
          </a:p>
          <a:p>
            <a:pPr marL="1371600" lvl="2" indent="-298450" algn="l" rtl="0">
              <a:spcBef>
                <a:spcPts val="0"/>
              </a:spcBef>
              <a:spcAft>
                <a:spcPts val="0"/>
              </a:spcAft>
              <a:buSzPts val="1100"/>
              <a:buChar char="■"/>
            </a:pPr>
            <a:r>
              <a:rPr lang="en"/>
              <a:t>O365 will also do other fun things for you so you almost always accept email</a:t>
            </a:r>
            <a:endParaRPr/>
          </a:p>
          <a:p>
            <a:pPr marL="457200" lvl="0" indent="-298450" algn="l" rtl="0">
              <a:spcBef>
                <a:spcPts val="0"/>
              </a:spcBef>
              <a:spcAft>
                <a:spcPts val="0"/>
              </a:spcAft>
              <a:buSzPts val="1100"/>
              <a:buChar char="●"/>
            </a:pPr>
            <a:r>
              <a:rPr lang="en"/>
              <a:t>Why -all isn’t always an option</a:t>
            </a:r>
            <a:endParaRPr/>
          </a:p>
          <a:p>
            <a:pPr marL="914400" lvl="1" indent="-298450" algn="l" rtl="0">
              <a:spcBef>
                <a:spcPts val="0"/>
              </a:spcBef>
              <a:spcAft>
                <a:spcPts val="0"/>
              </a:spcAft>
              <a:buSzPts val="1100"/>
              <a:buChar char="○"/>
            </a:pPr>
            <a:r>
              <a:rPr lang="en"/>
              <a:t>Earlier I mentioned SPF incapable mailers, this is the only legitimate reason for ~all (SoftFail)</a:t>
            </a:r>
            <a:endParaRPr/>
          </a:p>
          <a:p>
            <a:pPr marL="1371600" lvl="2" indent="-298450" algn="l" rtl="0">
              <a:spcBef>
                <a:spcPts val="0"/>
              </a:spcBef>
              <a:spcAft>
                <a:spcPts val="0"/>
              </a:spcAft>
              <a:buSzPts val="1100"/>
              <a:buChar char="■"/>
            </a:pPr>
            <a:r>
              <a:rPr lang="en"/>
              <a:t>This would only be used when you have non compliant SPF mailers and your recievers don’t comply with DMARC</a:t>
            </a:r>
            <a:endParaRPr/>
          </a:p>
          <a:p>
            <a:pPr marL="0" lvl="0" indent="0" algn="l" rtl="0">
              <a:spcBef>
                <a:spcPts val="0"/>
              </a:spcBef>
              <a:spcAft>
                <a:spcPts val="0"/>
              </a:spcAft>
              <a:buNone/>
            </a:pPr>
            <a:endParaRPr/>
          </a:p>
          <a:p>
            <a:pPr marL="0" lvl="0" indent="0" algn="l" rtl="0">
              <a:spcBef>
                <a:spcPts val="0"/>
              </a:spcBef>
              <a:spcAft>
                <a:spcPts val="0"/>
              </a:spcAft>
              <a:buNone/>
            </a:pPr>
            <a:r>
              <a:rPr lang="en"/>
              <a:t>Source: </a:t>
            </a:r>
            <a:r>
              <a:rPr lang="en" u="sng">
                <a:solidFill>
                  <a:schemeClr val="hlink"/>
                </a:solidFill>
                <a:hlinkClick r:id="rId4"/>
              </a:rPr>
              <a:t>https://tools.ietf.org/html/rfc7208</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4279b4398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4279b4398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I actually learned about this while doing research on this topic, Microsoft was a large supporter of Sender ID and licensed it</a:t>
            </a:r>
            <a:endParaRPr/>
          </a:p>
          <a:p>
            <a:pPr marL="914400" lvl="1" indent="-298450" algn="l" rtl="0">
              <a:spcBef>
                <a:spcPts val="0"/>
              </a:spcBef>
              <a:spcAft>
                <a:spcPts val="0"/>
              </a:spcAft>
              <a:buSzPts val="1100"/>
              <a:buChar char="○"/>
            </a:pPr>
            <a:r>
              <a:rPr lang="en"/>
              <a:t>Eventually it was put under the Microsoft Open Specification Promise - </a:t>
            </a:r>
            <a:r>
              <a:rPr lang="en" u="sng">
                <a:solidFill>
                  <a:schemeClr val="hlink"/>
                </a:solidFill>
                <a:hlinkClick r:id="rId3"/>
              </a:rPr>
              <a:t>https://en.wikipedia.org/wiki/Sender_ID#Intellectual_property</a:t>
            </a:r>
            <a:endParaRPr/>
          </a:p>
          <a:p>
            <a:pPr marL="914400" lvl="1" indent="-298450" algn="l" rtl="0">
              <a:spcBef>
                <a:spcPts val="0"/>
              </a:spcBef>
              <a:spcAft>
                <a:spcPts val="0"/>
              </a:spcAft>
              <a:buSzPts val="1100"/>
              <a:buChar char="○"/>
            </a:pPr>
            <a:r>
              <a:rPr lang="en"/>
              <a:t>Not compatible with all open source licenses including GNU 3.0</a:t>
            </a:r>
            <a:endParaRPr/>
          </a:p>
          <a:p>
            <a:pPr marL="914400" lvl="1" indent="-298450" algn="l" rtl="0">
              <a:spcBef>
                <a:spcPts val="0"/>
              </a:spcBef>
              <a:spcAft>
                <a:spcPts val="0"/>
              </a:spcAft>
              <a:buSzPts val="1100"/>
              <a:buChar char="○"/>
            </a:pPr>
            <a:r>
              <a:rPr lang="en"/>
              <a:t>The OSP is not a licence, but rather a Covenant Not to Sue. It promises protection but does not grant any rights.</a:t>
            </a:r>
            <a:endParaRPr/>
          </a:p>
          <a:p>
            <a:pPr marL="457200" lvl="0" indent="-298450" algn="l" rtl="0">
              <a:spcBef>
                <a:spcPts val="0"/>
              </a:spcBef>
              <a:spcAft>
                <a:spcPts val="0"/>
              </a:spcAft>
              <a:buSzPts val="1100"/>
              <a:buChar char="●"/>
            </a:pPr>
            <a:r>
              <a:rPr lang="en"/>
              <a:t>It’s not actually SPF 2.0 and never will be, it’s called Sender ID</a:t>
            </a:r>
            <a:endParaRPr/>
          </a:p>
          <a:p>
            <a:pPr marL="457200" lvl="0" indent="-298450" algn="l" rtl="0">
              <a:spcBef>
                <a:spcPts val="0"/>
              </a:spcBef>
              <a:spcAft>
                <a:spcPts val="0"/>
              </a:spcAft>
              <a:buSzPts val="1100"/>
              <a:buChar char="●"/>
            </a:pPr>
            <a:r>
              <a:rPr lang="en"/>
              <a:t>Example - Notice how they are almost exactly the same?, which </a:t>
            </a:r>
            <a:endParaRPr/>
          </a:p>
          <a:p>
            <a:pPr marL="914400" lvl="1" indent="-298450" algn="l" rtl="0">
              <a:spcBef>
                <a:spcPts val="0"/>
              </a:spcBef>
              <a:spcAft>
                <a:spcPts val="0"/>
              </a:spcAft>
              <a:buSzPts val="1100"/>
              <a:buChar char="○"/>
            </a:pPr>
            <a:r>
              <a:rPr lang="en"/>
              <a:t>SPF</a:t>
            </a:r>
            <a:endParaRPr/>
          </a:p>
          <a:p>
            <a:pPr marL="914400" lvl="1" indent="-298450" algn="l" rtl="0">
              <a:spcBef>
                <a:spcPts val="0"/>
              </a:spcBef>
              <a:spcAft>
                <a:spcPts val="0"/>
              </a:spcAft>
              <a:buSzPts val="1100"/>
              <a:buChar char="○"/>
            </a:pPr>
            <a:r>
              <a:rPr lang="en"/>
              <a:t>Sender ID - pra (Purported Responsible Address)</a:t>
            </a:r>
            <a:endParaRPr/>
          </a:p>
          <a:p>
            <a:pPr marL="914400" lvl="1" indent="-298450" algn="l" rtl="0">
              <a:spcBef>
                <a:spcPts val="0"/>
              </a:spcBef>
              <a:spcAft>
                <a:spcPts val="0"/>
              </a:spcAft>
              <a:buSzPts val="1100"/>
              <a:buChar char="○"/>
            </a:pPr>
            <a:r>
              <a:rPr lang="en"/>
              <a:t>Sender ID - pra (Purported Responsible Address)/mfrom (Mail From)</a:t>
            </a:r>
            <a:endParaRPr/>
          </a:p>
          <a:p>
            <a:pPr marL="457200" lvl="0" indent="-298450" algn="l" rtl="0">
              <a:spcBef>
                <a:spcPts val="0"/>
              </a:spcBef>
              <a:spcAft>
                <a:spcPts val="0"/>
              </a:spcAft>
              <a:buSzPts val="1100"/>
              <a:buChar char="●"/>
            </a:pPr>
            <a:r>
              <a:rPr lang="en"/>
              <a:t>PRA</a:t>
            </a:r>
            <a:endParaRPr/>
          </a:p>
          <a:p>
            <a:pPr marL="914400" lvl="1" indent="-298450" algn="l" rtl="0">
              <a:spcBef>
                <a:spcPts val="0"/>
              </a:spcBef>
              <a:spcAft>
                <a:spcPts val="0"/>
              </a:spcAft>
              <a:buSzPts val="1100"/>
              <a:buChar char="○"/>
            </a:pPr>
            <a:r>
              <a:rPr lang="en"/>
              <a:t>Purported Responsible Address - Selected via a algorithm</a:t>
            </a:r>
            <a:endParaRPr/>
          </a:p>
          <a:p>
            <a:pPr marL="457200" lvl="0" indent="-298450" algn="l" rtl="0">
              <a:spcBef>
                <a:spcPts val="0"/>
              </a:spcBef>
              <a:spcAft>
                <a:spcPts val="0"/>
              </a:spcAft>
              <a:buSzPts val="1100"/>
              <a:buChar char="●"/>
            </a:pPr>
            <a:r>
              <a:rPr lang="en"/>
              <a:t>Sources:</a:t>
            </a:r>
            <a:endParaRPr/>
          </a:p>
          <a:p>
            <a:pPr marL="914400" lvl="1" indent="-298450" algn="l" rtl="0">
              <a:spcBef>
                <a:spcPts val="0"/>
              </a:spcBef>
              <a:spcAft>
                <a:spcPts val="0"/>
              </a:spcAft>
              <a:buSzPts val="1100"/>
              <a:buChar char="○"/>
            </a:pPr>
            <a:r>
              <a:rPr lang="en" u="sng">
                <a:solidFill>
                  <a:schemeClr val="hlink"/>
                </a:solidFill>
                <a:hlinkClick r:id="rId4"/>
              </a:rPr>
              <a:t>http://www.openspf.org/SPF_vs_Sender_ID</a:t>
            </a:r>
            <a:endParaRPr/>
          </a:p>
          <a:p>
            <a:pPr marL="914400" lvl="1" indent="-298450" algn="l" rtl="0">
              <a:spcBef>
                <a:spcPts val="0"/>
              </a:spcBef>
              <a:spcAft>
                <a:spcPts val="0"/>
              </a:spcAft>
              <a:buSzPts val="1100"/>
              <a:buChar char="○"/>
            </a:pPr>
            <a:r>
              <a:rPr lang="en" u="sng">
                <a:solidFill>
                  <a:schemeClr val="hlink"/>
                </a:solidFill>
                <a:hlinkClick r:id="rId5"/>
              </a:rPr>
              <a:t>https://support.signupto.com/hc/en-gb/articles/201806438-An-introduction-to-SPF-Sender-ID-and-DKIM</a:t>
            </a:r>
            <a:endParaRPr/>
          </a:p>
          <a:p>
            <a:pPr marL="914400" lvl="1" indent="-298450" algn="l" rtl="0">
              <a:spcBef>
                <a:spcPts val="0"/>
              </a:spcBef>
              <a:spcAft>
                <a:spcPts val="0"/>
              </a:spcAft>
              <a:buSzPts val="1100"/>
              <a:buChar char="○"/>
            </a:pPr>
            <a:r>
              <a:rPr lang="en" u="sng">
                <a:solidFill>
                  <a:schemeClr val="hlink"/>
                </a:solidFill>
                <a:hlinkClick r:id="rId6"/>
              </a:rPr>
              <a:t>https://tools.ietf.org/html/rfc4407</a:t>
            </a:r>
            <a:endParaRPr/>
          </a:p>
          <a:p>
            <a:pPr marL="914400" lvl="1" indent="-298450" algn="l" rtl="0">
              <a:spcBef>
                <a:spcPts val="0"/>
              </a:spcBef>
              <a:spcAft>
                <a:spcPts val="0"/>
              </a:spcAft>
              <a:buSzPts val="1100"/>
              <a:buChar char="○"/>
            </a:pPr>
            <a:r>
              <a:rPr lang="en"/>
              <a:t>https://en.wikipedia.org/wiki/Sender_ID#Intellectual_property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fc69e2e2f_0_2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fc69e2e2f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Used to verify the integrity of your mail in transit, primarily for mail authentication</a:t>
            </a:r>
            <a:endParaRPr/>
          </a:p>
          <a:p>
            <a:pPr marL="457200" lvl="0" indent="-298450" algn="l" rtl="0">
              <a:spcBef>
                <a:spcPts val="0"/>
              </a:spcBef>
              <a:spcAft>
                <a:spcPts val="0"/>
              </a:spcAft>
              <a:buSzPts val="1100"/>
              <a:buChar char="●"/>
            </a:pPr>
            <a:r>
              <a:rPr lang="en"/>
              <a:t>Usually you sign the body of the messages only, most email providers modify headers in transit</a:t>
            </a:r>
            <a:endParaRPr/>
          </a:p>
          <a:p>
            <a:pPr marL="457200" lvl="0" indent="-298450" algn="l" rtl="0">
              <a:spcBef>
                <a:spcPts val="0"/>
              </a:spcBef>
              <a:spcAft>
                <a:spcPts val="0"/>
              </a:spcAft>
              <a:buSzPts val="1100"/>
              <a:buChar char="●"/>
            </a:pPr>
            <a:r>
              <a:rPr lang="en"/>
              <a:t>Actions - DKIM does not inform the receiver to take a specific action</a:t>
            </a:r>
            <a:endParaRPr/>
          </a:p>
          <a:p>
            <a:pPr marL="914400" lvl="1" indent="-298450" algn="l" rtl="0">
              <a:spcBef>
                <a:spcPts val="0"/>
              </a:spcBef>
              <a:spcAft>
                <a:spcPts val="0"/>
              </a:spcAft>
              <a:buSzPts val="1100"/>
              <a:buChar char="○"/>
            </a:pPr>
            <a:r>
              <a:rPr lang="en"/>
              <a:t>Pass - Your mail might as well be happy</a:t>
            </a:r>
            <a:endParaRPr/>
          </a:p>
          <a:p>
            <a:pPr marL="914400" lvl="1" indent="-298450" algn="l" rtl="0">
              <a:spcBef>
                <a:spcPts val="0"/>
              </a:spcBef>
              <a:spcAft>
                <a:spcPts val="0"/>
              </a:spcAft>
              <a:buSzPts val="1100"/>
              <a:buChar char="○"/>
            </a:pPr>
            <a:r>
              <a:rPr lang="en"/>
              <a:t>Fail - You can take action on this and mark it as spam or straight up reject</a:t>
            </a:r>
            <a:endParaRPr/>
          </a:p>
          <a:p>
            <a:pPr marL="457200" lvl="0" indent="-298450" algn="l" rtl="0">
              <a:spcBef>
                <a:spcPts val="0"/>
              </a:spcBef>
              <a:spcAft>
                <a:spcPts val="0"/>
              </a:spcAft>
              <a:buSzPts val="1100"/>
              <a:buChar char="●"/>
            </a:pPr>
            <a:r>
              <a:rPr lang="en"/>
              <a:t>Adoption</a:t>
            </a:r>
            <a:endParaRPr/>
          </a:p>
          <a:p>
            <a:pPr marL="914400" lvl="1" indent="-298450" algn="l" rtl="0">
              <a:spcBef>
                <a:spcPts val="0"/>
              </a:spcBef>
              <a:spcAft>
                <a:spcPts val="0"/>
              </a:spcAft>
              <a:buSzPts val="1100"/>
              <a:buChar char="○"/>
            </a:pPr>
            <a:r>
              <a:rPr lang="en"/>
              <a:t>Has not been as fast as had hoped</a:t>
            </a:r>
            <a:endParaRPr/>
          </a:p>
          <a:p>
            <a:pPr marL="914400" lvl="1" indent="-298450" algn="l" rtl="0">
              <a:spcBef>
                <a:spcPts val="0"/>
              </a:spcBef>
              <a:spcAft>
                <a:spcPts val="0"/>
              </a:spcAft>
              <a:buSzPts val="1100"/>
              <a:buChar char="○"/>
            </a:pPr>
            <a:r>
              <a:rPr lang="en"/>
              <a:t>Besides security, it really only helps with DMARC</a:t>
            </a:r>
            <a:endParaRPr/>
          </a:p>
          <a:p>
            <a:pPr marL="457200" lvl="0" indent="-298450" algn="l" rtl="0">
              <a:spcBef>
                <a:spcPts val="0"/>
              </a:spcBef>
              <a:spcAft>
                <a:spcPts val="0"/>
              </a:spcAft>
              <a:buSzPts val="1100"/>
              <a:buChar char="●"/>
            </a:pPr>
            <a:r>
              <a:rPr lang="en"/>
              <a:t>Notes</a:t>
            </a:r>
            <a:endParaRPr/>
          </a:p>
          <a:p>
            <a:pPr marL="914400" lvl="1" indent="-298450" algn="l" rtl="0">
              <a:spcBef>
                <a:spcPts val="0"/>
              </a:spcBef>
              <a:spcAft>
                <a:spcPts val="0"/>
              </a:spcAft>
              <a:buSzPts val="1100"/>
              <a:buChar char="○"/>
            </a:pPr>
            <a:r>
              <a:rPr lang="en"/>
              <a:t>Some older versions of Exchange modify the body which invalidates it for forwarding</a:t>
            </a:r>
            <a:endParaRPr/>
          </a:p>
          <a:p>
            <a:pPr marL="914400" lvl="1" indent="-298450" algn="l" rtl="0">
              <a:spcBef>
                <a:spcPts val="0"/>
              </a:spcBef>
              <a:spcAft>
                <a:spcPts val="0"/>
              </a:spcAft>
              <a:buSzPts val="1100"/>
              <a:buChar char="○"/>
            </a:pPr>
            <a:r>
              <a:rPr lang="en"/>
              <a:t>Yahoo modifies the body to say forwarded by Yahoo</a:t>
            </a:r>
            <a:endParaRPr/>
          </a:p>
          <a:p>
            <a:pPr marL="0" lvl="0" indent="0" algn="l" rtl="0">
              <a:spcBef>
                <a:spcPts val="0"/>
              </a:spcBef>
              <a:spcAft>
                <a:spcPts val="0"/>
              </a:spcAft>
              <a:buNone/>
            </a:pPr>
            <a:endParaRPr/>
          </a:p>
          <a:p>
            <a:pPr marL="0" lvl="0" indent="0" algn="l" rtl="0">
              <a:spcBef>
                <a:spcPts val="0"/>
              </a:spcBef>
              <a:spcAft>
                <a:spcPts val="0"/>
              </a:spcAft>
              <a:buNone/>
            </a:pPr>
            <a:r>
              <a:rPr lang="en"/>
              <a:t>Sources:</a:t>
            </a:r>
            <a:endParaRPr/>
          </a:p>
          <a:p>
            <a:pPr marL="0" lvl="0" indent="0" algn="l" rtl="0">
              <a:spcBef>
                <a:spcPts val="0"/>
              </a:spcBef>
              <a:spcAft>
                <a:spcPts val="0"/>
              </a:spcAft>
              <a:buNone/>
            </a:pPr>
            <a:r>
              <a:rPr lang="en" u="sng">
                <a:solidFill>
                  <a:schemeClr val="hlink"/>
                </a:solidFill>
                <a:hlinkClick r:id="rId3"/>
              </a:rPr>
              <a:t>https://blog.returnpath.com/how-to-explain-dkim-in-plain-english-2/</a:t>
            </a: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fc69e2e2f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3fc69e2e2f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dirty="0"/>
              <a:t>DMARC - I can remember almost every IT acronym except for this which is to long!</a:t>
            </a:r>
            <a:endParaRPr dirty="0"/>
          </a:p>
          <a:p>
            <a:pPr marL="457200" lvl="0" indent="-298450" algn="l" rtl="0">
              <a:spcBef>
                <a:spcPts val="0"/>
              </a:spcBef>
              <a:spcAft>
                <a:spcPts val="0"/>
              </a:spcAft>
              <a:buSzPts val="1100"/>
              <a:buChar char="●"/>
            </a:pPr>
            <a:r>
              <a:rPr lang="en" dirty="0"/>
              <a:t>DMARC is all about policy enforcement, your protecting your Brand Identity and your users</a:t>
            </a:r>
            <a:endParaRPr dirty="0"/>
          </a:p>
          <a:p>
            <a:pPr marL="457200" lvl="0" indent="-298450" algn="l" rtl="0">
              <a:spcBef>
                <a:spcPts val="0"/>
              </a:spcBef>
              <a:spcAft>
                <a:spcPts val="0"/>
              </a:spcAft>
              <a:buSzPts val="1100"/>
              <a:buChar char="●"/>
            </a:pPr>
            <a:r>
              <a:rPr lang="en" dirty="0"/>
              <a:t>Email forwarding</a:t>
            </a:r>
            <a:endParaRPr dirty="0"/>
          </a:p>
          <a:p>
            <a:pPr marL="914400" lvl="1" indent="-298450" algn="l" rtl="0">
              <a:spcBef>
                <a:spcPts val="0"/>
              </a:spcBef>
              <a:spcAft>
                <a:spcPts val="0"/>
              </a:spcAft>
              <a:buSzPts val="1100"/>
              <a:buChar char="○"/>
            </a:pPr>
            <a:r>
              <a:rPr lang="en" dirty="0"/>
              <a:t>DMARC can actually break email forwarding and break it 100% if you don’t use DKIM</a:t>
            </a:r>
            <a:endParaRPr dirty="0"/>
          </a:p>
          <a:p>
            <a:pPr marL="914400" lvl="1" indent="-298450" algn="l" rtl="0">
              <a:spcBef>
                <a:spcPts val="0"/>
              </a:spcBef>
              <a:spcAft>
                <a:spcPts val="0"/>
              </a:spcAft>
              <a:buSzPts val="1100"/>
              <a:buChar char="○"/>
            </a:pPr>
            <a:r>
              <a:rPr lang="en" dirty="0"/>
              <a:t>During forwarding the return path is modified and will invalidate SPF, another technology that Google is a supporter of it ARC (Authenticated Received Chain)</a:t>
            </a:r>
            <a:endParaRPr dirty="0"/>
          </a:p>
          <a:p>
            <a:pPr marL="914400" lvl="1" indent="-298450" algn="l" rtl="0">
              <a:spcBef>
                <a:spcPts val="0"/>
              </a:spcBef>
              <a:spcAft>
                <a:spcPts val="0"/>
              </a:spcAft>
              <a:buSzPts val="1100"/>
              <a:buChar char="○"/>
            </a:pPr>
            <a:r>
              <a:rPr lang="en" dirty="0"/>
              <a:t>DKIM survives email forwarding most of the time, unless you modify the content of the email</a:t>
            </a:r>
            <a:endParaRPr dirty="0"/>
          </a:p>
          <a:p>
            <a:pPr marL="914400" lvl="1" indent="-298450" algn="l" rtl="0">
              <a:spcBef>
                <a:spcPts val="0"/>
              </a:spcBef>
              <a:spcAft>
                <a:spcPts val="0"/>
              </a:spcAft>
              <a:buSzPts val="1100"/>
              <a:buChar char="○"/>
            </a:pPr>
            <a:r>
              <a:rPr lang="en" dirty="0"/>
              <a:t>Show dmarcian example of DMARC forwarding breakag</a:t>
            </a:r>
            <a:endParaRPr dirty="0"/>
          </a:p>
          <a:p>
            <a:pPr marL="457200" lvl="0" indent="-298450" algn="l" rtl="0">
              <a:spcBef>
                <a:spcPts val="0"/>
              </a:spcBef>
              <a:spcAft>
                <a:spcPts val="0"/>
              </a:spcAft>
              <a:buSzPts val="1100"/>
              <a:buChar char="●"/>
            </a:pPr>
            <a:r>
              <a:rPr lang="en" dirty="0"/>
              <a:t>Something to remember, all your doing is preventing your brand/mail from getting spoofed. You still need to properly train your users.</a:t>
            </a:r>
            <a:endParaRPr dirty="0"/>
          </a:p>
          <a:p>
            <a:pPr marL="457200" lvl="0" indent="-298450" algn="l" rtl="0">
              <a:spcBef>
                <a:spcPts val="0"/>
              </a:spcBef>
              <a:spcAft>
                <a:spcPts val="0"/>
              </a:spcAft>
              <a:buSzPts val="1100"/>
              <a:buChar char="●"/>
            </a:pPr>
            <a:r>
              <a:rPr lang="en" dirty="0"/>
              <a:t>SPF Alignment</a:t>
            </a:r>
            <a:endParaRPr dirty="0"/>
          </a:p>
          <a:p>
            <a:pPr marL="914400" lvl="1" indent="-298450" algn="l" rtl="0">
              <a:spcBef>
                <a:spcPts val="0"/>
              </a:spcBef>
              <a:spcAft>
                <a:spcPts val="0"/>
              </a:spcAft>
              <a:buSzPts val="1100"/>
              <a:buChar char="○"/>
            </a:pPr>
            <a:r>
              <a:rPr lang="en" dirty="0"/>
              <a:t>Things to note, SPF does not survive mail forwarding or indirect mail flows such as SDR (Split Domain Routing)</a:t>
            </a:r>
            <a:endParaRPr dirty="0"/>
          </a:p>
          <a:p>
            <a:pPr marL="914400" lvl="1" indent="-298450" algn="l" rtl="0">
              <a:spcBef>
                <a:spcPts val="0"/>
              </a:spcBef>
              <a:spcAft>
                <a:spcPts val="0"/>
              </a:spcAft>
              <a:buSzPts val="1100"/>
              <a:buChar char="○"/>
            </a:pPr>
            <a:r>
              <a:rPr lang="en" dirty="0"/>
              <a:t>Aligning the return path domain/ips to your SPF record</a:t>
            </a:r>
            <a:endParaRPr dirty="0"/>
          </a:p>
          <a:p>
            <a:pPr marL="457200" lvl="0" indent="-298450" algn="l" rtl="0">
              <a:spcBef>
                <a:spcPts val="0"/>
              </a:spcBef>
              <a:spcAft>
                <a:spcPts val="0"/>
              </a:spcAft>
              <a:buSzPts val="1100"/>
              <a:buChar char="●"/>
            </a:pPr>
            <a:r>
              <a:rPr lang="en" dirty="0"/>
              <a:t>DKIM alignment</a:t>
            </a:r>
            <a:endParaRPr dirty="0"/>
          </a:p>
          <a:p>
            <a:pPr marL="914400" lvl="1" indent="-298450" algn="l" rtl="0">
              <a:spcBef>
                <a:spcPts val="0"/>
              </a:spcBef>
              <a:spcAft>
                <a:spcPts val="0"/>
              </a:spcAft>
              <a:buSzPts val="1100"/>
              <a:buChar char="○"/>
            </a:pPr>
            <a:r>
              <a:rPr lang="en" dirty="0"/>
              <a:t>Relaxed - Digitally signed with DKIM from a domain and it’s signature verifies</a:t>
            </a:r>
            <a:endParaRPr dirty="0"/>
          </a:p>
          <a:p>
            <a:pPr marL="914400" lvl="1" indent="-298450" algn="l" rtl="0">
              <a:spcBef>
                <a:spcPts val="0"/>
              </a:spcBef>
              <a:spcAft>
                <a:spcPts val="0"/>
              </a:spcAft>
              <a:buSzPts val="1100"/>
              <a:buChar char="○"/>
            </a:pPr>
            <a:r>
              <a:rPr lang="en" dirty="0"/>
              <a:t>Strict - Digitally signed with DKIM on the sending domain, signing domain and header from domain match</a:t>
            </a:r>
            <a:endParaRPr dirty="0"/>
          </a:p>
          <a:p>
            <a:pPr marL="457200" lvl="0" indent="-298450" algn="l" rtl="0">
              <a:spcBef>
                <a:spcPts val="0"/>
              </a:spcBef>
              <a:spcAft>
                <a:spcPts val="0"/>
              </a:spcAft>
              <a:buSzPts val="1100"/>
              <a:buChar char="●"/>
            </a:pPr>
            <a:r>
              <a:rPr lang="en" dirty="0"/>
              <a:t>Reporting</a:t>
            </a:r>
            <a:endParaRPr dirty="0"/>
          </a:p>
          <a:p>
            <a:pPr marL="914400" lvl="1" indent="-298450" algn="l" rtl="0">
              <a:spcBef>
                <a:spcPts val="0"/>
              </a:spcBef>
              <a:spcAft>
                <a:spcPts val="0"/>
              </a:spcAft>
              <a:buSzPts val="1100"/>
              <a:buChar char="○"/>
            </a:pPr>
            <a:r>
              <a:rPr lang="en" dirty="0"/>
              <a:t>NOTE: O365 does not publish DMARC reports and there are no plans to - </a:t>
            </a:r>
            <a:r>
              <a:rPr lang="en" u="sng" dirty="0">
                <a:solidFill>
                  <a:schemeClr val="hlink"/>
                </a:solidFill>
                <a:hlinkClick r:id="rId3"/>
              </a:rPr>
              <a:t>https://blogs.msdn.microsoft.com/tzink/2018/05/21/a-way-to-sort-of-approximate-dmarc-aggregate-reports-in-office-365/</a:t>
            </a:r>
            <a:endParaRPr dirty="0"/>
          </a:p>
          <a:p>
            <a:pPr marL="914400" lvl="1" indent="-298450" algn="l" rtl="0">
              <a:spcBef>
                <a:spcPts val="0"/>
              </a:spcBef>
              <a:spcAft>
                <a:spcPts val="0"/>
              </a:spcAft>
              <a:buSzPts val="1100"/>
              <a:buChar char="○"/>
            </a:pPr>
            <a:r>
              <a:rPr lang="en" dirty="0"/>
              <a:t>Aggregate - Just take my word on this, pay for an actual aggregation service instead of digging through the reports yourself. It’s a bunch of varying XML</a:t>
            </a:r>
            <a:endParaRPr dirty="0"/>
          </a:p>
          <a:p>
            <a:pPr marL="914400" lvl="1" indent="-298450" algn="l" rtl="0">
              <a:spcBef>
                <a:spcPts val="0"/>
              </a:spcBef>
              <a:spcAft>
                <a:spcPts val="0"/>
              </a:spcAft>
              <a:buSzPts val="1100"/>
              <a:buChar char="○"/>
            </a:pPr>
            <a:r>
              <a:rPr lang="en" dirty="0"/>
              <a:t>Forensic - Individual copies of redacted emails with header information</a:t>
            </a:r>
            <a:endParaRPr dirty="0"/>
          </a:p>
          <a:p>
            <a:pPr marL="1371600" lvl="2" indent="-298450" algn="l" rtl="0">
              <a:spcBef>
                <a:spcPts val="0"/>
              </a:spcBef>
              <a:spcAft>
                <a:spcPts val="0"/>
              </a:spcAft>
              <a:buSzPts val="1100"/>
              <a:buChar char="■"/>
            </a:pPr>
            <a:r>
              <a:rPr lang="en" dirty="0"/>
              <a:t>Note: Google does not believe in RUF reports for security reasons</a:t>
            </a:r>
            <a:endParaRPr dirty="0"/>
          </a:p>
          <a:p>
            <a:pPr marL="1828800" lvl="3" indent="-298450" algn="l" rtl="0">
              <a:spcBef>
                <a:spcPts val="0"/>
              </a:spcBef>
              <a:spcAft>
                <a:spcPts val="0"/>
              </a:spcAft>
              <a:buSzPts val="1100"/>
              <a:buChar char="●"/>
            </a:pPr>
            <a:r>
              <a:rPr lang="en" dirty="0"/>
              <a:t>Privacy Concerns</a:t>
            </a:r>
            <a:endParaRPr dirty="0"/>
          </a:p>
          <a:p>
            <a:pPr marL="1828800" lvl="3" indent="-298450" algn="l" rtl="0">
              <a:spcBef>
                <a:spcPts val="0"/>
              </a:spcBef>
              <a:spcAft>
                <a:spcPts val="0"/>
              </a:spcAft>
              <a:buSzPts val="1100"/>
              <a:buChar char="●"/>
            </a:pPr>
            <a:r>
              <a:rPr lang="en" dirty="0"/>
              <a:t>Potentially high in volume</a:t>
            </a:r>
            <a:endParaRPr dirty="0"/>
          </a:p>
          <a:p>
            <a:pPr marL="1828800" lvl="3" indent="-298450" algn="l" rtl="0">
              <a:spcBef>
                <a:spcPts val="0"/>
              </a:spcBef>
              <a:spcAft>
                <a:spcPts val="0"/>
              </a:spcAft>
              <a:buSzPts val="1100"/>
              <a:buChar char="●"/>
            </a:pPr>
            <a:r>
              <a:rPr lang="en" dirty="0"/>
              <a:t>Not required to successfully deploy dmarc</a:t>
            </a:r>
            <a:endParaRPr dirty="0"/>
          </a:p>
          <a:p>
            <a:pPr marL="457200" lvl="0" indent="-298450" algn="l" rtl="0">
              <a:spcBef>
                <a:spcPts val="0"/>
              </a:spcBef>
              <a:spcAft>
                <a:spcPts val="0"/>
              </a:spcAft>
              <a:buSzPts val="1100"/>
              <a:buChar char="●"/>
            </a:pPr>
            <a:r>
              <a:rPr lang="en" dirty="0"/>
              <a:t>Policies</a:t>
            </a:r>
            <a:endParaRPr dirty="0"/>
          </a:p>
          <a:p>
            <a:pPr marL="914400" lvl="1" indent="-298450" algn="l" rtl="0">
              <a:spcBef>
                <a:spcPts val="0"/>
              </a:spcBef>
              <a:spcAft>
                <a:spcPts val="0"/>
              </a:spcAft>
              <a:buSzPts val="1100"/>
              <a:buChar char="○"/>
            </a:pPr>
            <a:r>
              <a:rPr lang="en" dirty="0"/>
              <a:t>None - Used for data gathering</a:t>
            </a:r>
            <a:endParaRPr dirty="0"/>
          </a:p>
          <a:p>
            <a:pPr marL="914400" lvl="1" indent="-298450" algn="l" rtl="0">
              <a:spcBef>
                <a:spcPts val="0"/>
              </a:spcBef>
              <a:spcAft>
                <a:spcPts val="0"/>
              </a:spcAft>
              <a:buSzPts val="1100"/>
              <a:buChar char="○"/>
            </a:pPr>
            <a:r>
              <a:rPr lang="en" dirty="0"/>
              <a:t>Quarantine - Ask the mail provider to quarantine your mail for further analysis or send it to junk</a:t>
            </a:r>
            <a:endParaRPr dirty="0"/>
          </a:p>
          <a:p>
            <a:pPr marL="1371600" lvl="2" indent="-298450" algn="l" rtl="0">
              <a:spcBef>
                <a:spcPts val="0"/>
              </a:spcBef>
              <a:spcAft>
                <a:spcPts val="0"/>
              </a:spcAft>
              <a:buSzPts val="1100"/>
              <a:buChar char="■"/>
            </a:pPr>
            <a:r>
              <a:rPr lang="en" dirty="0"/>
              <a:t>You can do this in percentages with a specific tag, so it’s not a all or none event</a:t>
            </a:r>
            <a:endParaRPr dirty="0"/>
          </a:p>
          <a:p>
            <a:pPr marL="914400" lvl="1" indent="-298450" algn="l" rtl="0">
              <a:spcBef>
                <a:spcPts val="0"/>
              </a:spcBef>
              <a:spcAft>
                <a:spcPts val="0"/>
              </a:spcAft>
              <a:buSzPts val="1100"/>
              <a:buChar char="○"/>
            </a:pPr>
            <a:r>
              <a:rPr lang="en" dirty="0"/>
              <a:t>Reject - Straight up reject any non compliant mail</a:t>
            </a:r>
            <a:endParaRPr dirty="0"/>
          </a:p>
          <a:p>
            <a:pPr marL="457200" lvl="0" indent="-298450" algn="l" rtl="0">
              <a:spcBef>
                <a:spcPts val="0"/>
              </a:spcBef>
              <a:spcAft>
                <a:spcPts val="0"/>
              </a:spcAft>
              <a:buSzPts val="1100"/>
              <a:buChar char="●"/>
            </a:pPr>
            <a:r>
              <a:rPr lang="en" dirty="0"/>
              <a:t>Use cases</a:t>
            </a:r>
            <a:endParaRPr dirty="0"/>
          </a:p>
          <a:p>
            <a:pPr marL="914400" lvl="1" indent="-298450" algn="l" rtl="0">
              <a:spcBef>
                <a:spcPts val="0"/>
              </a:spcBef>
              <a:spcAft>
                <a:spcPts val="0"/>
              </a:spcAft>
              <a:buSzPts val="1100"/>
              <a:buChar char="○"/>
            </a:pPr>
            <a:r>
              <a:rPr lang="en" dirty="0"/>
              <a:t>Phishing Protection</a:t>
            </a:r>
            <a:endParaRPr dirty="0"/>
          </a:p>
          <a:p>
            <a:pPr marL="1371600" lvl="2" indent="-298450" algn="l" rtl="0">
              <a:spcBef>
                <a:spcPts val="0"/>
              </a:spcBef>
              <a:spcAft>
                <a:spcPts val="0"/>
              </a:spcAft>
              <a:buSzPts val="1100"/>
              <a:buChar char="■"/>
            </a:pPr>
            <a:r>
              <a:rPr lang="en" dirty="0"/>
              <a:t>Marking all legitimate and out right rejecting non legitimate mail </a:t>
            </a:r>
            <a:endParaRPr dirty="0"/>
          </a:p>
          <a:p>
            <a:pPr marL="914400" lvl="1" indent="-298450" algn="l" rtl="0">
              <a:spcBef>
                <a:spcPts val="0"/>
              </a:spcBef>
              <a:spcAft>
                <a:spcPts val="0"/>
              </a:spcAft>
              <a:buSzPts val="1100"/>
              <a:buChar char="○"/>
            </a:pPr>
            <a:r>
              <a:rPr lang="en" dirty="0"/>
              <a:t>Simplifying Email Delivery</a:t>
            </a:r>
            <a:endParaRPr dirty="0"/>
          </a:p>
          <a:p>
            <a:pPr marL="1371600" lvl="2" indent="-298450" algn="l" rtl="0">
              <a:spcBef>
                <a:spcPts val="0"/>
              </a:spcBef>
              <a:spcAft>
                <a:spcPts val="0"/>
              </a:spcAft>
              <a:buSzPts val="1100"/>
              <a:buChar char="■"/>
            </a:pPr>
            <a:r>
              <a:rPr lang="en" dirty="0"/>
              <a:t>If mail is DMARC compliant, then it’s safer to bypass spam scanning on messages especially form trusted senders</a:t>
            </a:r>
            <a:endParaRPr dirty="0"/>
          </a:p>
          <a:p>
            <a:pPr marL="1371600" lvl="2" indent="-298450" algn="l" rtl="0">
              <a:spcBef>
                <a:spcPts val="0"/>
              </a:spcBef>
              <a:spcAft>
                <a:spcPts val="0"/>
              </a:spcAft>
              <a:buSzPts val="1100"/>
              <a:buChar char="■"/>
            </a:pPr>
            <a:r>
              <a:rPr lang="en" dirty="0"/>
              <a:t>SPAM filters are just a super complicated set of rules to see if your mail is legit, and all mail is legit on the internet right?</a:t>
            </a:r>
            <a:endParaRPr dirty="0"/>
          </a:p>
          <a:p>
            <a:pPr marL="914400" lvl="1" indent="-298450" algn="l" rtl="0">
              <a:spcBef>
                <a:spcPts val="0"/>
              </a:spcBef>
              <a:spcAft>
                <a:spcPts val="0"/>
              </a:spcAft>
              <a:buSzPts val="1100"/>
              <a:buChar char="○"/>
            </a:pPr>
            <a:r>
              <a:rPr lang="en" dirty="0"/>
              <a:t>Domain Reputation</a:t>
            </a:r>
            <a:endParaRPr dirty="0"/>
          </a:p>
          <a:p>
            <a:pPr marL="1371600" lvl="2" indent="-298450" algn="l" rtl="0">
              <a:spcBef>
                <a:spcPts val="0"/>
              </a:spcBef>
              <a:spcAft>
                <a:spcPts val="0"/>
              </a:spcAft>
              <a:buSzPts val="1100"/>
              <a:buChar char="■"/>
            </a:pPr>
            <a:r>
              <a:rPr lang="en" dirty="0"/>
              <a:t>Less dependant than IPs - Example O365 uses the same IPs for everyone, same thing with Symantec, Mimecast, Rackspace, Sendgrid, Mailchimp, etc.</a:t>
            </a:r>
            <a:endParaRPr dirty="0"/>
          </a:p>
          <a:p>
            <a:pPr marL="1371600" lvl="2" indent="-298450" algn="l" rtl="0">
              <a:spcBef>
                <a:spcPts val="0"/>
              </a:spcBef>
              <a:spcAft>
                <a:spcPts val="0"/>
              </a:spcAft>
              <a:buSzPts val="1100"/>
              <a:buChar char="■"/>
            </a:pPr>
            <a:r>
              <a:rPr lang="en" dirty="0"/>
              <a:t>Wouldn’t a reputation for your domain be better than a shared IP address?</a:t>
            </a:r>
            <a:endParaRPr dirty="0"/>
          </a:p>
          <a:p>
            <a:pPr marL="457200" lvl="0" indent="-298450" algn="l" rtl="0">
              <a:spcBef>
                <a:spcPts val="0"/>
              </a:spcBef>
              <a:spcAft>
                <a:spcPts val="0"/>
              </a:spcAft>
              <a:buSzPts val="1100"/>
              <a:buChar char="●"/>
            </a:pPr>
            <a:r>
              <a:rPr lang="en" dirty="0"/>
              <a:t>DMARC on the 2016 Election</a:t>
            </a:r>
            <a:endParaRPr dirty="0"/>
          </a:p>
          <a:p>
            <a:pPr marL="914400" lvl="1" indent="-298450" algn="l" rtl="0">
              <a:spcBef>
                <a:spcPts val="0"/>
              </a:spcBef>
              <a:spcAft>
                <a:spcPts val="0"/>
              </a:spcAft>
              <a:buSzPts val="1100"/>
              <a:buChar char="○"/>
            </a:pPr>
            <a:r>
              <a:rPr lang="en" dirty="0"/>
              <a:t>donaldjtrump.com is 100% vulnerable to spoofing even to this day</a:t>
            </a:r>
            <a:endParaRPr dirty="0"/>
          </a:p>
          <a:p>
            <a:pPr marL="914400" lvl="1" indent="-298450" algn="l" rtl="0">
              <a:spcBef>
                <a:spcPts val="0"/>
              </a:spcBef>
              <a:spcAft>
                <a:spcPts val="0"/>
              </a:spcAft>
              <a:buSzPts val="1100"/>
              <a:buChar char="○"/>
            </a:pPr>
            <a:r>
              <a:rPr lang="en" dirty="0"/>
              <a:t>Hillaryclinton.com had a quarantine policy in place</a:t>
            </a:r>
            <a:endParaRPr dirty="0"/>
          </a:p>
          <a:p>
            <a:pPr marL="457200" lvl="0" indent="-298450" algn="l" rtl="0">
              <a:spcBef>
                <a:spcPts val="0"/>
              </a:spcBef>
              <a:spcAft>
                <a:spcPts val="0"/>
              </a:spcAft>
              <a:buSzPts val="1100"/>
              <a:buChar char="●"/>
            </a:pPr>
            <a:r>
              <a:rPr lang="en" dirty="0"/>
              <a:t>Fun stuff</a:t>
            </a:r>
            <a:endParaRPr dirty="0"/>
          </a:p>
          <a:p>
            <a:pPr marL="914400" lvl="1" indent="-298450" algn="l" rtl="0">
              <a:spcBef>
                <a:spcPts val="0"/>
              </a:spcBef>
              <a:spcAft>
                <a:spcPts val="0"/>
              </a:spcAft>
              <a:buSzPts val="1100"/>
              <a:buChar char="○"/>
            </a:pPr>
            <a:r>
              <a:rPr lang="en" dirty="0"/>
              <a:t>How Microsoft.com went to DMARC quarantine - </a:t>
            </a:r>
            <a:r>
              <a:rPr lang="en" u="sng" dirty="0">
                <a:solidFill>
                  <a:schemeClr val="hlink"/>
                </a:solidFill>
                <a:hlinkClick r:id="rId4"/>
              </a:rPr>
              <a:t>https://blogs.msdn.microsoft.com/tzink/2016/09/27/how-we-moved-microsoft-com-to-a-pquarantine-dmarc-record/</a:t>
            </a:r>
            <a:endParaRPr dirty="0"/>
          </a:p>
          <a:p>
            <a:pPr marL="914400" lvl="1" indent="-298450" algn="l" rtl="0">
              <a:spcBef>
                <a:spcPts val="0"/>
              </a:spcBef>
              <a:spcAft>
                <a:spcPts val="0"/>
              </a:spcAft>
              <a:buSzPts val="1100"/>
              <a:buChar char="○"/>
            </a:pPr>
            <a:r>
              <a:rPr lang="en" dirty="0"/>
              <a:t>EOP and DMARC: </a:t>
            </a:r>
            <a:r>
              <a:rPr lang="en" u="sng" dirty="0">
                <a:solidFill>
                  <a:schemeClr val="hlink"/>
                </a:solidFill>
                <a:hlinkClick r:id="rId5"/>
              </a:rPr>
              <a:t>https://blogs.msdn.microsoft.com/tzink/2014/12/03/using-dmarc-in-office-365/</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4279b4398a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4279b4398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 not showing who is in quarantine mode, as it’s a ramp up process except when your at 100%. Then you’re waiting to flip the switch.</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4279b4398a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4279b4398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an example of major ESPs and their DMARC policies, at work with some of our web hosting customers. They like to blame us when they spoof a major ESP and their mail doesn’t get through. So we then have to explain to them they don’t own their gmail/aol address, but rather they are using a service they don’t control.</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BOD 18-01</a:t>
            </a:r>
            <a:endParaRPr/>
          </a:p>
          <a:p>
            <a:pPr marL="914400" lvl="1" indent="-298450" algn="l" rtl="0">
              <a:spcBef>
                <a:spcPts val="0"/>
              </a:spcBef>
              <a:spcAft>
                <a:spcPts val="0"/>
              </a:spcAft>
              <a:buSzPts val="1100"/>
              <a:buChar char="○"/>
            </a:pPr>
            <a:r>
              <a:rPr lang="en"/>
              <a:t>Securing our governments internet facing infrastructure</a:t>
            </a:r>
            <a:endParaRPr/>
          </a:p>
          <a:p>
            <a:pPr marL="1371600" lvl="2" indent="-298450" algn="l" rtl="0">
              <a:spcBef>
                <a:spcPts val="0"/>
              </a:spcBef>
              <a:spcAft>
                <a:spcPts val="0"/>
              </a:spcAft>
              <a:buSzPts val="1100"/>
              <a:buChar char="■"/>
            </a:pPr>
            <a:r>
              <a:rPr lang="en"/>
              <a:t>Forcing HTTPS/HSTS connections</a:t>
            </a:r>
            <a:endParaRPr/>
          </a:p>
          <a:p>
            <a:pPr marL="1371600" lvl="2" indent="-298450" algn="l" rtl="0">
              <a:spcBef>
                <a:spcPts val="0"/>
              </a:spcBef>
              <a:spcAft>
                <a:spcPts val="0"/>
              </a:spcAft>
              <a:buSzPts val="1100"/>
              <a:buChar char="■"/>
            </a:pPr>
            <a:r>
              <a:rPr lang="en"/>
              <a:t>Mail servers must offer STARTTLS</a:t>
            </a:r>
            <a:endParaRPr/>
          </a:p>
          <a:p>
            <a:pPr marL="1371600" lvl="2" indent="-298450" algn="l" rtl="0">
              <a:spcBef>
                <a:spcPts val="0"/>
              </a:spcBef>
              <a:spcAft>
                <a:spcPts val="0"/>
              </a:spcAft>
              <a:buSzPts val="1100"/>
              <a:buChar char="■"/>
            </a:pPr>
            <a:r>
              <a:rPr lang="en"/>
              <a:t>SPF and DMARC must be implemented for first and second level domains</a:t>
            </a:r>
            <a:endParaRPr/>
          </a:p>
          <a:p>
            <a:pPr marL="1371600" lvl="2" indent="-298450" algn="l" rtl="0">
              <a:spcBef>
                <a:spcPts val="0"/>
              </a:spcBef>
              <a:spcAft>
                <a:spcPts val="0"/>
              </a:spcAft>
              <a:buSzPts val="1100"/>
              <a:buChar char="■"/>
            </a:pPr>
            <a:r>
              <a:rPr lang="en"/>
              <a:t>Disable legacy encryption protocols</a:t>
            </a:r>
            <a:endParaRPr/>
          </a:p>
          <a:p>
            <a:pPr marL="1828800" lvl="3" indent="-298450" algn="l" rtl="0">
              <a:spcBef>
                <a:spcPts val="0"/>
              </a:spcBef>
              <a:spcAft>
                <a:spcPts val="0"/>
              </a:spcAft>
              <a:buSzPts val="1100"/>
              <a:buChar char="●"/>
            </a:pPr>
            <a:r>
              <a:rPr lang="en"/>
              <a:t>Secure Sockets Layer (SSL)v2 and SSLv3 are disabled on mail servers</a:t>
            </a:r>
            <a:endParaRPr/>
          </a:p>
          <a:p>
            <a:pPr marL="1828800" lvl="3" indent="-298450" algn="l" rtl="0">
              <a:spcBef>
                <a:spcPts val="0"/>
              </a:spcBef>
              <a:spcAft>
                <a:spcPts val="0"/>
              </a:spcAft>
              <a:buSzPts val="1100"/>
              <a:buChar char="●"/>
            </a:pPr>
            <a:r>
              <a:rPr lang="en"/>
              <a:t>3DES and RC4 ciphers are disabled on mail server</a:t>
            </a:r>
            <a:endParaRPr/>
          </a:p>
          <a:p>
            <a:pPr marL="914400" lvl="1" indent="-298450" algn="l" rtl="0">
              <a:spcBef>
                <a:spcPts val="0"/>
              </a:spcBef>
              <a:spcAft>
                <a:spcPts val="0"/>
              </a:spcAft>
              <a:buSzPts val="1100"/>
              <a:buChar char="○"/>
            </a:pPr>
            <a:r>
              <a:rPr lang="en"/>
              <a:t>October 16th, 2018</a:t>
            </a:r>
            <a:endParaRPr/>
          </a:p>
          <a:p>
            <a:pPr marL="1371600" lvl="2" indent="-298450" algn="l" rtl="0">
              <a:spcBef>
                <a:spcPts val="0"/>
              </a:spcBef>
              <a:spcAft>
                <a:spcPts val="0"/>
              </a:spcAft>
              <a:buSzPts val="1100"/>
              <a:buChar char="■"/>
            </a:pPr>
            <a:r>
              <a:rPr lang="en"/>
              <a:t>This is the final compliance date and all government domains MUST be compliant</a:t>
            </a:r>
            <a:endParaRPr/>
          </a:p>
          <a:p>
            <a:pPr marL="0" lvl="0" indent="0" algn="l" rtl="0">
              <a:spcBef>
                <a:spcPts val="0"/>
              </a:spcBef>
              <a:spcAft>
                <a:spcPts val="0"/>
              </a:spcAft>
              <a:buNone/>
            </a:pPr>
            <a:endParaRPr/>
          </a:p>
          <a:p>
            <a:pPr marL="0" lvl="0" indent="0" algn="l" rtl="0">
              <a:spcBef>
                <a:spcPts val="0"/>
              </a:spcBef>
              <a:spcAft>
                <a:spcPts val="0"/>
              </a:spcAft>
              <a:buNone/>
            </a:pPr>
            <a:r>
              <a:rPr lang="en"/>
              <a:t>Current goverment DMARC rollout - https://www.securityweek.com/dmarc-fully-implemented-half-us-government-agencies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hyperlink" Target="https://emkei.cz/" TargetMode="External"/><Relationship Id="rId3" Type="http://schemas.openxmlformats.org/officeDocument/2006/relationships/hyperlink" Target="https://dnstrails.com" TargetMode="External"/><Relationship Id="rId7" Type="http://schemas.openxmlformats.org/officeDocument/2006/relationships/hyperlink" Target="https://www.checktls.com/"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hyperlink" Target="https://dmarcian.com/dmarc-inspector/" TargetMode="External"/><Relationship Id="rId5" Type="http://schemas.openxmlformats.org/officeDocument/2006/relationships/hyperlink" Target="https://testconnectivity.microsoft.com/" TargetMode="External"/><Relationship Id="rId4" Type="http://schemas.openxmlformats.org/officeDocument/2006/relationships/hyperlink" Target="https://mxtoolbox.com" TargetMode="External"/><Relationship Id="rId9" Type="http://schemas.openxmlformats.org/officeDocument/2006/relationships/hyperlink" Target="http://dkimvalidator.co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wesleykirkland/PowerShell-Email-Security"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leanpub.com/powershell-conference-book"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tools.ietf.org/html/rfc4408"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hyperlink" Target="mailto:example.org@example.net" TargetMode="External"/><Relationship Id="rId4" Type="http://schemas.openxmlformats.org/officeDocument/2006/relationships/hyperlink" Target="https://tools.ietf.org/html/rfc7208"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tools.ietf.org/html/rfc4871"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hyperlink" Target="https://tools.ietf.org/html/rfc6376"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krebsonsecurity.com/2016/07/trump-dnc-rnc-flunk-email-security-test/"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cyber.dhs.gov/bod/18-01/"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go Phishing with Email!</a:t>
            </a:r>
            <a:endParaRPr/>
          </a:p>
        </p:txBody>
      </p:sp>
      <p:pic>
        <p:nvPicPr>
          <p:cNvPr id="135" name="Google Shape;135;p13"/>
          <p:cNvPicPr preferRelativeResize="0"/>
          <p:nvPr/>
        </p:nvPicPr>
        <p:blipFill>
          <a:blip r:embed="rId3">
            <a:alphaModFix/>
          </a:blip>
          <a:stretch>
            <a:fillRect/>
          </a:stretch>
        </p:blipFill>
        <p:spPr>
          <a:xfrm>
            <a:off x="3544625" y="3266800"/>
            <a:ext cx="5353712" cy="1681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Commonly Misunderstood Things</a:t>
            </a:r>
            <a:endParaRPr sz="3000"/>
          </a:p>
        </p:txBody>
      </p:sp>
      <p:sp>
        <p:nvSpPr>
          <p:cNvPr id="196" name="Google Shape;196;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New Domains</a:t>
            </a:r>
            <a:endParaRPr/>
          </a:p>
          <a:p>
            <a:pPr marL="457200" lvl="0" indent="-311150" algn="l" rtl="0">
              <a:spcBef>
                <a:spcPts val="0"/>
              </a:spcBef>
              <a:spcAft>
                <a:spcPts val="0"/>
              </a:spcAft>
              <a:buSzPts val="1300"/>
              <a:buChar char="●"/>
            </a:pPr>
            <a:r>
              <a:rPr lang="en"/>
              <a:t>SPF is all your need</a:t>
            </a:r>
            <a:endParaRPr/>
          </a:p>
          <a:p>
            <a:pPr marL="457200" lvl="0" indent="-311150" algn="l" rtl="0">
              <a:spcBef>
                <a:spcPts val="0"/>
              </a:spcBef>
              <a:spcAft>
                <a:spcPts val="0"/>
              </a:spcAft>
              <a:buSzPts val="1300"/>
              <a:buChar char="●"/>
            </a:pPr>
            <a:r>
              <a:rPr lang="en"/>
              <a:t>Domain whitelisting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Useful Tools	</a:t>
            </a:r>
            <a:endParaRPr/>
          </a:p>
        </p:txBody>
      </p:sp>
      <p:sp>
        <p:nvSpPr>
          <p:cNvPr id="202" name="Google Shape;202;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u="sng">
                <a:solidFill>
                  <a:schemeClr val="hlink"/>
                </a:solidFill>
                <a:hlinkClick r:id="rId3"/>
              </a:rPr>
              <a:t>DNSTrails</a:t>
            </a:r>
            <a:endParaRPr/>
          </a:p>
          <a:p>
            <a:pPr marL="457200" lvl="0" indent="-311150" algn="l" rtl="0">
              <a:spcBef>
                <a:spcPts val="0"/>
              </a:spcBef>
              <a:spcAft>
                <a:spcPts val="0"/>
              </a:spcAft>
              <a:buSzPts val="1300"/>
              <a:buChar char="●"/>
            </a:pPr>
            <a:r>
              <a:rPr lang="en" u="sng">
                <a:solidFill>
                  <a:schemeClr val="hlink"/>
                </a:solidFill>
                <a:hlinkClick r:id="rId4"/>
              </a:rPr>
              <a:t>MXToolbox</a:t>
            </a:r>
            <a:endParaRPr/>
          </a:p>
          <a:p>
            <a:pPr marL="457200" lvl="0" indent="-311150" algn="l" rtl="0">
              <a:spcBef>
                <a:spcPts val="0"/>
              </a:spcBef>
              <a:spcAft>
                <a:spcPts val="0"/>
              </a:spcAft>
              <a:buSzPts val="1300"/>
              <a:buChar char="●"/>
            </a:pPr>
            <a:r>
              <a:rPr lang="en" u="sng">
                <a:solidFill>
                  <a:schemeClr val="hlink"/>
                </a:solidFill>
                <a:hlinkClick r:id="rId5"/>
              </a:rPr>
              <a:t>EXCRA</a:t>
            </a:r>
            <a:endParaRPr/>
          </a:p>
          <a:p>
            <a:pPr marL="457200" lvl="0" indent="-311150" algn="l" rtl="0">
              <a:spcBef>
                <a:spcPts val="0"/>
              </a:spcBef>
              <a:spcAft>
                <a:spcPts val="0"/>
              </a:spcAft>
              <a:buSzPts val="1300"/>
              <a:buChar char="●"/>
            </a:pPr>
            <a:r>
              <a:rPr lang="en" u="sng">
                <a:solidFill>
                  <a:schemeClr val="hlink"/>
                </a:solidFill>
                <a:hlinkClick r:id="rId6"/>
              </a:rPr>
              <a:t>Dmarcian’s DMARC Inspector</a:t>
            </a:r>
            <a:endParaRPr/>
          </a:p>
          <a:p>
            <a:pPr marL="457200" lvl="0" indent="-311150" algn="l" rtl="0">
              <a:spcBef>
                <a:spcPts val="0"/>
              </a:spcBef>
              <a:spcAft>
                <a:spcPts val="0"/>
              </a:spcAft>
              <a:buSzPts val="1300"/>
              <a:buChar char="●"/>
            </a:pPr>
            <a:r>
              <a:rPr lang="en" u="sng">
                <a:solidFill>
                  <a:schemeClr val="hlink"/>
                </a:solidFill>
                <a:hlinkClick r:id="rId7"/>
              </a:rPr>
              <a:t>CheckTLS</a:t>
            </a:r>
            <a:endParaRPr/>
          </a:p>
          <a:p>
            <a:pPr marL="457200" lvl="0" indent="-311150" algn="l" rtl="0">
              <a:spcBef>
                <a:spcPts val="0"/>
              </a:spcBef>
              <a:spcAft>
                <a:spcPts val="0"/>
              </a:spcAft>
              <a:buSzPts val="1300"/>
              <a:buChar char="●"/>
            </a:pPr>
            <a:r>
              <a:rPr lang="en" u="sng">
                <a:solidFill>
                  <a:schemeClr val="hlink"/>
                </a:solidFill>
                <a:hlinkClick r:id="rId8"/>
              </a:rPr>
              <a:t>Emkei’s</a:t>
            </a:r>
            <a:r>
              <a:rPr lang="en" u="sng">
                <a:solidFill>
                  <a:schemeClr val="hlink"/>
                </a:solidFill>
                <a:hlinkClick r:id="rId8"/>
              </a:rPr>
              <a:t> Fake Mailer</a:t>
            </a:r>
            <a:endParaRPr/>
          </a:p>
          <a:p>
            <a:pPr marL="457200" lvl="0" indent="-311150" algn="l" rtl="0">
              <a:spcBef>
                <a:spcPts val="0"/>
              </a:spcBef>
              <a:spcAft>
                <a:spcPts val="0"/>
              </a:spcAft>
              <a:buSzPts val="1300"/>
              <a:buChar char="●"/>
            </a:pPr>
            <a:r>
              <a:rPr lang="en" u="sng">
                <a:solidFill>
                  <a:schemeClr val="hlink"/>
                </a:solidFill>
                <a:hlinkClick r:id="rId9"/>
              </a:rPr>
              <a:t>DKIM Validator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O365 Phishing &amp; Fake Email Sending</a:t>
            </a:r>
            <a:endParaRPr sz="3000"/>
          </a:p>
        </p:txBody>
      </p:sp>
      <p:pic>
        <p:nvPicPr>
          <p:cNvPr id="208" name="Google Shape;208;p24"/>
          <p:cNvPicPr preferRelativeResize="0"/>
          <p:nvPr/>
        </p:nvPicPr>
        <p:blipFill>
          <a:blip r:embed="rId3">
            <a:alphaModFix/>
          </a:blip>
          <a:stretch>
            <a:fillRect/>
          </a:stretch>
        </p:blipFill>
        <p:spPr>
          <a:xfrm>
            <a:off x="2111850" y="1554825"/>
            <a:ext cx="5410200" cy="3190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Bad Bulk Mailers</a:t>
            </a:r>
            <a:endParaRPr sz="3000"/>
          </a:p>
        </p:txBody>
      </p:sp>
      <p:sp>
        <p:nvSpPr>
          <p:cNvPr id="214" name="Google Shape;214;p2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SendGrid</a:t>
            </a:r>
            <a:endParaRPr/>
          </a:p>
          <a:p>
            <a:pPr marL="457200" lvl="0" indent="-311150" algn="l" rtl="0">
              <a:spcBef>
                <a:spcPts val="0"/>
              </a:spcBef>
              <a:spcAft>
                <a:spcPts val="0"/>
              </a:spcAft>
              <a:buSzPts val="1300"/>
              <a:buChar char="●"/>
            </a:pPr>
            <a:r>
              <a:rPr lang="en"/>
              <a:t>Mandrill/Mail Chimp</a:t>
            </a:r>
            <a:endParaRPr/>
          </a:p>
        </p:txBody>
      </p:sp>
      <p:pic>
        <p:nvPicPr>
          <p:cNvPr id="215" name="Google Shape;215;p25"/>
          <p:cNvPicPr preferRelativeResize="0"/>
          <p:nvPr/>
        </p:nvPicPr>
        <p:blipFill>
          <a:blip r:embed="rId3">
            <a:alphaModFix/>
          </a:blip>
          <a:stretch>
            <a:fillRect/>
          </a:stretch>
        </p:blipFill>
        <p:spPr>
          <a:xfrm>
            <a:off x="5408674" y="393750"/>
            <a:ext cx="2927726" cy="408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a:t>Get-Contact</a:t>
            </a:r>
            <a:endParaRPr sz="4000"/>
          </a:p>
        </p:txBody>
      </p:sp>
      <p:sp>
        <p:nvSpPr>
          <p:cNvPr id="221" name="Google Shape;221;p26"/>
          <p:cNvSpPr txBox="1">
            <a:spLocks noGrp="1"/>
          </p:cNvSpPr>
          <p:nvPr>
            <p:ph type="body" idx="1"/>
          </p:nvPr>
        </p:nvSpPr>
        <p:spPr>
          <a:xfrm>
            <a:off x="1145100" y="1567550"/>
            <a:ext cx="5261400" cy="2911200"/>
          </a:xfrm>
          <a:prstGeom prst="rect">
            <a:avLst/>
          </a:prstGeom>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Clr>
                <a:schemeClr val="lt1"/>
              </a:buClr>
              <a:buSzPts val="1400"/>
              <a:buFont typeface="Muli"/>
              <a:buChar char="◇"/>
            </a:pPr>
            <a:r>
              <a:rPr lang="en" sz="1400">
                <a:latin typeface="Muli"/>
                <a:ea typeface="Muli"/>
                <a:cs typeface="Muli"/>
                <a:sym typeface="Muli"/>
              </a:rPr>
              <a:t>Github: https://github.com/wesleykirkland</a:t>
            </a:r>
            <a:endParaRPr sz="1400">
              <a:latin typeface="Muli"/>
              <a:ea typeface="Muli"/>
              <a:cs typeface="Muli"/>
              <a:sym typeface="Muli"/>
            </a:endParaRPr>
          </a:p>
          <a:p>
            <a:pPr marL="457200" lvl="0" indent="-228600" algn="l" rtl="0">
              <a:lnSpc>
                <a:spcPct val="100000"/>
              </a:lnSpc>
              <a:spcBef>
                <a:spcPts val="0"/>
              </a:spcBef>
              <a:spcAft>
                <a:spcPts val="0"/>
              </a:spcAft>
              <a:buClr>
                <a:schemeClr val="lt1"/>
              </a:buClr>
              <a:buSzPts val="1400"/>
              <a:buFont typeface="Muli"/>
              <a:buChar char="◇"/>
            </a:pPr>
            <a:r>
              <a:rPr lang="en" sz="1400">
                <a:latin typeface="Muli"/>
                <a:ea typeface="Muli"/>
                <a:cs typeface="Muli"/>
                <a:sym typeface="Muli"/>
              </a:rPr>
              <a:t>Email: wesley@wesleyk.me</a:t>
            </a:r>
            <a:endParaRPr sz="1400">
              <a:latin typeface="Muli"/>
              <a:ea typeface="Muli"/>
              <a:cs typeface="Muli"/>
              <a:sym typeface="Muli"/>
            </a:endParaRPr>
          </a:p>
          <a:p>
            <a:pPr marL="457200" lvl="0" indent="-228600" algn="l" rtl="0">
              <a:lnSpc>
                <a:spcPct val="100000"/>
              </a:lnSpc>
              <a:spcBef>
                <a:spcPts val="0"/>
              </a:spcBef>
              <a:spcAft>
                <a:spcPts val="0"/>
              </a:spcAft>
              <a:buClr>
                <a:schemeClr val="lt1"/>
              </a:buClr>
              <a:buSzPts val="1400"/>
              <a:buFont typeface="Muli"/>
              <a:buChar char="◇"/>
            </a:pPr>
            <a:r>
              <a:rPr lang="en" sz="1400">
                <a:latin typeface="Muli"/>
                <a:ea typeface="Muli"/>
                <a:cs typeface="Muli"/>
                <a:sym typeface="Muli"/>
              </a:rPr>
              <a:t>Web: wesleyk.me</a:t>
            </a:r>
            <a:endParaRPr sz="1400">
              <a:latin typeface="Muli"/>
              <a:ea typeface="Muli"/>
              <a:cs typeface="Muli"/>
              <a:sym typeface="Muli"/>
            </a:endParaRPr>
          </a:p>
          <a:p>
            <a:pPr marL="457200" lvl="0" indent="-228600" algn="l" rtl="0">
              <a:lnSpc>
                <a:spcPct val="100000"/>
              </a:lnSpc>
              <a:spcBef>
                <a:spcPts val="0"/>
              </a:spcBef>
              <a:spcAft>
                <a:spcPts val="0"/>
              </a:spcAft>
              <a:buClr>
                <a:schemeClr val="lt1"/>
              </a:buClr>
              <a:buSzPts val="1400"/>
              <a:buFont typeface="Muli"/>
              <a:buChar char="◇"/>
            </a:pPr>
            <a:r>
              <a:rPr lang="en" sz="1400">
                <a:latin typeface="Muli"/>
                <a:ea typeface="Muli"/>
                <a:cs typeface="Muli"/>
                <a:sym typeface="Muli"/>
              </a:rPr>
              <a:t>Linkedin: WesleyKirkland</a:t>
            </a:r>
            <a:endParaRPr sz="1400">
              <a:latin typeface="Muli"/>
              <a:ea typeface="Muli"/>
              <a:cs typeface="Muli"/>
              <a:sym typeface="Muli"/>
            </a:endParaRPr>
          </a:p>
          <a:p>
            <a:pPr marL="457200" lvl="0" indent="-228600" algn="l" rtl="0">
              <a:lnSpc>
                <a:spcPct val="100000"/>
              </a:lnSpc>
              <a:spcBef>
                <a:spcPts val="0"/>
              </a:spcBef>
              <a:spcAft>
                <a:spcPts val="0"/>
              </a:spcAft>
              <a:buClr>
                <a:schemeClr val="lt1"/>
              </a:buClr>
              <a:buSzPts val="1400"/>
              <a:buFont typeface="Muli"/>
              <a:buChar char="◇"/>
            </a:pPr>
            <a:r>
              <a:rPr lang="en" sz="1400">
                <a:latin typeface="Muli"/>
                <a:ea typeface="Muli"/>
                <a:cs typeface="Muli"/>
                <a:sym typeface="Muli"/>
              </a:rPr>
              <a:t>Twitter: @UnleashTheCloud</a:t>
            </a:r>
            <a:endParaRPr sz="1400">
              <a:latin typeface="Muli"/>
              <a:ea typeface="Muli"/>
              <a:cs typeface="Muli"/>
              <a:sym typeface="Muli"/>
            </a:endParaRPr>
          </a:p>
          <a:p>
            <a:pPr marL="0" lvl="0" indent="0" algn="l" rtl="0">
              <a:lnSpc>
                <a:spcPct val="100000"/>
              </a:lnSpc>
              <a:spcBef>
                <a:spcPts val="0"/>
              </a:spcBef>
              <a:spcAft>
                <a:spcPts val="0"/>
              </a:spcAft>
              <a:buNone/>
            </a:pPr>
            <a:endParaRPr sz="1400">
              <a:latin typeface="Muli"/>
              <a:ea typeface="Muli"/>
              <a:cs typeface="Muli"/>
              <a:sym typeface="Muli"/>
            </a:endParaRPr>
          </a:p>
          <a:p>
            <a:pPr marL="0" lvl="0" indent="0" algn="l" rtl="0">
              <a:lnSpc>
                <a:spcPct val="100000"/>
              </a:lnSpc>
              <a:spcBef>
                <a:spcPts val="0"/>
              </a:spcBef>
              <a:spcAft>
                <a:spcPts val="0"/>
              </a:spcAft>
              <a:buNone/>
            </a:pPr>
            <a:r>
              <a:rPr lang="en" sz="1400">
                <a:latin typeface="Muli"/>
                <a:ea typeface="Muli"/>
                <a:cs typeface="Muli"/>
                <a:sym typeface="Muli"/>
              </a:rPr>
              <a:t>All examples can be found be found below</a:t>
            </a:r>
            <a:endParaRPr sz="1400">
              <a:latin typeface="Muli"/>
              <a:ea typeface="Muli"/>
              <a:cs typeface="Muli"/>
              <a:sym typeface="Muli"/>
            </a:endParaRPr>
          </a:p>
          <a:p>
            <a:pPr marL="0" lvl="0" indent="0" algn="l" rtl="0">
              <a:lnSpc>
                <a:spcPct val="100000"/>
              </a:lnSpc>
              <a:spcBef>
                <a:spcPts val="0"/>
              </a:spcBef>
              <a:spcAft>
                <a:spcPts val="0"/>
              </a:spcAft>
              <a:buNone/>
            </a:pPr>
            <a:r>
              <a:rPr lang="en" sz="1600" b="1" u="sng">
                <a:solidFill>
                  <a:schemeClr val="hlink"/>
                </a:solidFill>
                <a:latin typeface="Muli"/>
                <a:ea typeface="Muli"/>
                <a:cs typeface="Muli"/>
                <a:sym typeface="Muli"/>
                <a:hlinkClick r:id="rId3"/>
              </a:rPr>
              <a:t>https://github.com/wesleykirkland/PowerShell-Email-Security</a:t>
            </a:r>
            <a:endParaRPr sz="1600" b="1">
              <a:latin typeface="Muli"/>
              <a:ea typeface="Muli"/>
              <a:cs typeface="Muli"/>
              <a:sym typeface="Muli"/>
            </a:endParaRPr>
          </a:p>
          <a:p>
            <a:pPr marL="0" lvl="0" indent="0" algn="l" rtl="0">
              <a:spcBef>
                <a:spcPts val="0"/>
              </a:spcBef>
              <a:spcAft>
                <a:spcPts val="1600"/>
              </a:spcAft>
              <a:buNone/>
            </a:pPr>
            <a:endParaRPr/>
          </a:p>
        </p:txBody>
      </p:sp>
      <p:pic>
        <p:nvPicPr>
          <p:cNvPr id="222" name="Google Shape;222;p26">
            <a:hlinkClick r:id="rId4"/>
          </p:cNvPr>
          <p:cNvPicPr preferRelativeResize="0"/>
          <p:nvPr/>
        </p:nvPicPr>
        <p:blipFill>
          <a:blip r:embed="rId5">
            <a:alphaModFix/>
          </a:blip>
          <a:stretch>
            <a:fillRect/>
          </a:stretch>
        </p:blipFill>
        <p:spPr>
          <a:xfrm>
            <a:off x="6437500" y="1391506"/>
            <a:ext cx="2523175" cy="326328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ctrTitle"/>
          </p:nvPr>
        </p:nvSpPr>
        <p:spPr>
          <a:xfrm>
            <a:off x="2749650" y="446125"/>
            <a:ext cx="6066600" cy="79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Write-Output “Hello”</a:t>
            </a:r>
            <a:endParaRPr/>
          </a:p>
        </p:txBody>
      </p:sp>
      <p:sp>
        <p:nvSpPr>
          <p:cNvPr id="141" name="Google Shape;141;p14"/>
          <p:cNvSpPr txBox="1">
            <a:spLocks noGrp="1"/>
          </p:cNvSpPr>
          <p:nvPr>
            <p:ph type="subTitle" idx="1"/>
          </p:nvPr>
        </p:nvSpPr>
        <p:spPr>
          <a:xfrm>
            <a:off x="3968850" y="1791650"/>
            <a:ext cx="4847400" cy="266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19BBD5"/>
              </a:buClr>
              <a:buFont typeface="Muli"/>
              <a:buNone/>
            </a:pPr>
            <a:r>
              <a:rPr lang="en" sz="3400" b="1" dirty="0">
                <a:latin typeface="Muli"/>
                <a:ea typeface="Muli"/>
                <a:cs typeface="Muli"/>
                <a:sym typeface="Muli"/>
              </a:rPr>
              <a:t>I’m Wesley Kirkland</a:t>
            </a:r>
            <a:endParaRPr sz="1400" dirty="0">
              <a:latin typeface="Muli"/>
              <a:ea typeface="Muli"/>
              <a:cs typeface="Muli"/>
              <a:sym typeface="Muli"/>
            </a:endParaRPr>
          </a:p>
          <a:p>
            <a:pPr marL="0" lvl="0" indent="0" algn="l" rtl="0">
              <a:spcBef>
                <a:spcPts val="0"/>
              </a:spcBef>
              <a:spcAft>
                <a:spcPts val="0"/>
              </a:spcAft>
              <a:buClr>
                <a:srgbClr val="19BBD5"/>
              </a:buClr>
              <a:buFont typeface="Muli"/>
              <a:buNone/>
            </a:pPr>
            <a:endParaRPr sz="1400" dirty="0">
              <a:latin typeface="Muli"/>
              <a:ea typeface="Muli"/>
              <a:cs typeface="Muli"/>
              <a:sym typeface="Muli"/>
            </a:endParaRPr>
          </a:p>
          <a:p>
            <a:pPr marL="0" lvl="0" indent="0" algn="l" rtl="0">
              <a:spcBef>
                <a:spcPts val="0"/>
              </a:spcBef>
              <a:spcAft>
                <a:spcPts val="0"/>
              </a:spcAft>
              <a:buClr>
                <a:srgbClr val="19BBD5"/>
              </a:buClr>
              <a:buFont typeface="Muli"/>
              <a:buNone/>
            </a:pPr>
            <a:r>
              <a:rPr lang="en" sz="1400" dirty="0">
                <a:latin typeface="Muli"/>
                <a:ea typeface="Muli"/>
                <a:cs typeface="Muli"/>
                <a:sym typeface="Muli"/>
              </a:rPr>
              <a:t>I have over 3 years of Systems Engineering experience consisting of On Premise, Cloud, and automation. Currently I work at Ministry Brands as a Sr. Systems Engineer working with PowerShell, Azure, and Office 365.</a:t>
            </a:r>
            <a:endParaRPr sz="1400" dirty="0">
              <a:latin typeface="Muli"/>
              <a:ea typeface="Muli"/>
              <a:cs typeface="Muli"/>
              <a:sym typeface="Muli"/>
            </a:endParaRPr>
          </a:p>
          <a:p>
            <a:pPr marL="0" lvl="0" indent="0" algn="l" rtl="0">
              <a:spcBef>
                <a:spcPts val="0"/>
              </a:spcBef>
              <a:spcAft>
                <a:spcPts val="0"/>
              </a:spcAft>
              <a:buNone/>
            </a:pPr>
            <a:endParaRPr dirty="0"/>
          </a:p>
        </p:txBody>
      </p:sp>
      <p:pic>
        <p:nvPicPr>
          <p:cNvPr id="142" name="Google Shape;142;p14"/>
          <p:cNvPicPr preferRelativeResize="0"/>
          <p:nvPr/>
        </p:nvPicPr>
        <p:blipFill>
          <a:blip r:embed="rId3">
            <a:alphaModFix/>
          </a:blip>
          <a:stretch>
            <a:fillRect/>
          </a:stretch>
        </p:blipFill>
        <p:spPr>
          <a:xfrm>
            <a:off x="609600" y="2826250"/>
            <a:ext cx="2012451" cy="20124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a:t>SPF </a:t>
            </a:r>
            <a:r>
              <a:rPr lang="en"/>
              <a:t>(Sender Policy Framework)</a:t>
            </a:r>
            <a:endParaRPr/>
          </a:p>
        </p:txBody>
      </p:sp>
      <p:sp>
        <p:nvSpPr>
          <p:cNvPr id="148" name="Google Shape;148;p15"/>
          <p:cNvSpPr txBox="1">
            <a:spLocks noGrp="1"/>
          </p:cNvSpPr>
          <p:nvPr>
            <p:ph type="body" idx="1"/>
          </p:nvPr>
        </p:nvSpPr>
        <p:spPr>
          <a:xfrm>
            <a:off x="1068900" y="1567550"/>
            <a:ext cx="37341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Declared Experimental in 2006 (</a:t>
            </a:r>
            <a:r>
              <a:rPr lang="en" u="sng">
                <a:solidFill>
                  <a:schemeClr val="hlink"/>
                </a:solidFill>
                <a:hlinkClick r:id="rId3"/>
              </a:rPr>
              <a:t>RFC4408</a:t>
            </a:r>
            <a:r>
              <a:rPr lang="en"/>
              <a:t>)</a:t>
            </a:r>
            <a:endParaRPr/>
          </a:p>
          <a:p>
            <a:pPr marL="457200" lvl="0" indent="-311150" algn="l" rtl="0">
              <a:spcBef>
                <a:spcPts val="0"/>
              </a:spcBef>
              <a:spcAft>
                <a:spcPts val="0"/>
              </a:spcAft>
              <a:buSzPts val="1300"/>
              <a:buChar char="●"/>
            </a:pPr>
            <a:r>
              <a:rPr lang="en"/>
              <a:t>Proposed Standard (</a:t>
            </a:r>
            <a:r>
              <a:rPr lang="en" u="sng">
                <a:solidFill>
                  <a:schemeClr val="hlink"/>
                </a:solidFill>
                <a:hlinkClick r:id="rId4"/>
              </a:rPr>
              <a:t>RFC7208</a:t>
            </a:r>
            <a:r>
              <a:rPr lang="en"/>
              <a:t>)</a:t>
            </a:r>
            <a:endParaRPr/>
          </a:p>
          <a:p>
            <a:pPr marL="457200" lvl="0" indent="-311150" algn="l" rtl="0">
              <a:spcBef>
                <a:spcPts val="0"/>
              </a:spcBef>
              <a:spcAft>
                <a:spcPts val="0"/>
              </a:spcAft>
              <a:buSzPts val="1300"/>
              <a:buChar char="●"/>
            </a:pPr>
            <a:r>
              <a:rPr lang="en"/>
              <a:t>DNS Records: TXT and not Type 99</a:t>
            </a:r>
            <a:endParaRPr/>
          </a:p>
          <a:p>
            <a:pPr marL="457200" lvl="0" indent="-311150" algn="l" rtl="0">
              <a:spcBef>
                <a:spcPts val="0"/>
              </a:spcBef>
              <a:spcAft>
                <a:spcPts val="0"/>
              </a:spcAft>
              <a:buSzPts val="1300"/>
              <a:buChar char="●"/>
            </a:pPr>
            <a:r>
              <a:rPr lang="en"/>
              <a:t>VERP (Variable envelope return path)</a:t>
            </a:r>
            <a:endParaRPr/>
          </a:p>
          <a:p>
            <a:pPr marL="914400" lvl="1" indent="-298450" algn="l" rtl="0">
              <a:spcBef>
                <a:spcPts val="0"/>
              </a:spcBef>
              <a:spcAft>
                <a:spcPts val="0"/>
              </a:spcAft>
              <a:buSzPts val="1100"/>
              <a:buChar char="○"/>
            </a:pPr>
            <a:r>
              <a:rPr lang="en"/>
              <a:t>Example: wikipedians-owner+bob=</a:t>
            </a:r>
            <a:r>
              <a:rPr lang="en" u="sng">
                <a:solidFill>
                  <a:schemeClr val="hlink"/>
                </a:solidFill>
                <a:hlinkClick r:id="rId5"/>
              </a:rPr>
              <a:t>example.org@example.net</a:t>
            </a:r>
            <a:endParaRPr/>
          </a:p>
          <a:p>
            <a:pPr marL="457200" lvl="0" indent="-311150" algn="l" rtl="0">
              <a:spcBef>
                <a:spcPts val="0"/>
              </a:spcBef>
              <a:spcAft>
                <a:spcPts val="0"/>
              </a:spcAft>
              <a:buSzPts val="1300"/>
              <a:buChar char="●"/>
            </a:pPr>
            <a:r>
              <a:rPr lang="en"/>
              <a:t>SPF Oddities</a:t>
            </a:r>
            <a:endParaRPr/>
          </a:p>
          <a:p>
            <a:pPr marL="457200" lvl="0" indent="-311150" algn="l" rtl="0">
              <a:spcBef>
                <a:spcPts val="0"/>
              </a:spcBef>
              <a:spcAft>
                <a:spcPts val="0"/>
              </a:spcAft>
              <a:buSzPts val="1300"/>
              <a:buChar char="●"/>
            </a:pPr>
            <a:r>
              <a:rPr lang="en"/>
              <a:t>SPF Nesting</a:t>
            </a:r>
            <a:endParaRPr/>
          </a:p>
        </p:txBody>
      </p:sp>
      <p:sp>
        <p:nvSpPr>
          <p:cNvPr id="149" name="Google Shape;149;p1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Include Types</a:t>
            </a:r>
            <a:endParaRPr/>
          </a:p>
          <a:p>
            <a:pPr marL="914400" lvl="1" indent="-298450" algn="l" rtl="0">
              <a:spcBef>
                <a:spcPts val="0"/>
              </a:spcBef>
              <a:spcAft>
                <a:spcPts val="0"/>
              </a:spcAft>
              <a:buSzPts val="1100"/>
              <a:buChar char="○"/>
            </a:pPr>
            <a:r>
              <a:rPr lang="en"/>
              <a:t>A</a:t>
            </a:r>
            <a:endParaRPr/>
          </a:p>
          <a:p>
            <a:pPr marL="914400" lvl="1" indent="-298450" algn="l" rtl="0">
              <a:spcBef>
                <a:spcPts val="0"/>
              </a:spcBef>
              <a:spcAft>
                <a:spcPts val="0"/>
              </a:spcAft>
              <a:buSzPts val="1100"/>
              <a:buChar char="○"/>
            </a:pPr>
            <a:r>
              <a:rPr lang="en"/>
              <a:t>MX</a:t>
            </a:r>
            <a:endParaRPr/>
          </a:p>
          <a:p>
            <a:pPr marL="914400" lvl="1" indent="-298450" algn="l" rtl="0">
              <a:spcBef>
                <a:spcPts val="0"/>
              </a:spcBef>
              <a:spcAft>
                <a:spcPts val="0"/>
              </a:spcAft>
              <a:buSzPts val="1100"/>
              <a:buChar char="○"/>
            </a:pPr>
            <a:r>
              <a:rPr lang="en"/>
              <a:t>PTR</a:t>
            </a:r>
            <a:endParaRPr/>
          </a:p>
          <a:p>
            <a:pPr marL="914400" lvl="1" indent="-298450" algn="l" rtl="0">
              <a:spcBef>
                <a:spcPts val="0"/>
              </a:spcBef>
              <a:spcAft>
                <a:spcPts val="0"/>
              </a:spcAft>
              <a:buSzPts val="1100"/>
              <a:buChar char="○"/>
            </a:pPr>
            <a:r>
              <a:rPr lang="en"/>
              <a:t>ip4</a:t>
            </a:r>
            <a:endParaRPr/>
          </a:p>
          <a:p>
            <a:pPr marL="914400" lvl="1" indent="-298450" algn="l" rtl="0">
              <a:spcBef>
                <a:spcPts val="0"/>
              </a:spcBef>
              <a:spcAft>
                <a:spcPts val="0"/>
              </a:spcAft>
              <a:buSzPts val="1100"/>
              <a:buChar char="○"/>
            </a:pPr>
            <a:r>
              <a:rPr lang="en"/>
              <a:t>ip6</a:t>
            </a:r>
            <a:endParaRPr/>
          </a:p>
          <a:p>
            <a:pPr marL="914400" lvl="1" indent="-298450" algn="l" rtl="0">
              <a:spcBef>
                <a:spcPts val="0"/>
              </a:spcBef>
              <a:spcAft>
                <a:spcPts val="0"/>
              </a:spcAft>
              <a:buSzPts val="1100"/>
              <a:buChar char="○"/>
            </a:pPr>
            <a:r>
              <a:rPr lang="en"/>
              <a:t>Include</a:t>
            </a:r>
            <a:endParaRPr/>
          </a:p>
          <a:p>
            <a:pPr marL="914400" lvl="1" indent="-298450" algn="l" rtl="0">
              <a:spcBef>
                <a:spcPts val="0"/>
              </a:spcBef>
              <a:spcAft>
                <a:spcPts val="0"/>
              </a:spcAft>
              <a:buSzPts val="1100"/>
              <a:buChar char="○"/>
            </a:pPr>
            <a:r>
              <a:rPr lang="en"/>
              <a:t>Redirect</a:t>
            </a:r>
            <a:endParaRPr/>
          </a:p>
          <a:p>
            <a:pPr marL="914400" lvl="1" indent="-298450" algn="l" rtl="0">
              <a:spcBef>
                <a:spcPts val="0"/>
              </a:spcBef>
              <a:spcAft>
                <a:spcPts val="0"/>
              </a:spcAft>
              <a:buSzPts val="1100"/>
              <a:buChar char="○"/>
            </a:pPr>
            <a:r>
              <a:rPr lang="en"/>
              <a:t>Exists</a:t>
            </a:r>
            <a:endParaRPr/>
          </a:p>
          <a:p>
            <a:pPr marL="1371600" lvl="2" indent="-298450" algn="l" rtl="0">
              <a:spcBef>
                <a:spcPts val="0"/>
              </a:spcBef>
              <a:spcAft>
                <a:spcPts val="0"/>
              </a:spcAft>
              <a:buSzPts val="1100"/>
              <a:buChar char="■"/>
            </a:pPr>
            <a:r>
              <a:rPr lang="en"/>
              <a:t>Dynamic</a:t>
            </a:r>
            <a:endParaRPr/>
          </a:p>
          <a:p>
            <a:pPr marL="1371600" lvl="2" indent="-298450" algn="l" rtl="0">
              <a:spcBef>
                <a:spcPts val="0"/>
              </a:spcBef>
              <a:spcAft>
                <a:spcPts val="0"/>
              </a:spcAft>
              <a:buSzPts val="1100"/>
              <a:buChar char="■"/>
            </a:pPr>
            <a:r>
              <a:rPr lang="en"/>
              <a:t>%{i}._spf.s$domain.$tld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a:t>SPF Types and Errors</a:t>
            </a:r>
            <a:endParaRPr sz="4000"/>
          </a:p>
        </p:txBody>
      </p:sp>
      <p:sp>
        <p:nvSpPr>
          <p:cNvPr id="155" name="Google Shape;155;p16"/>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+all</a:t>
            </a:r>
            <a:endParaRPr/>
          </a:p>
          <a:p>
            <a:pPr marL="457200" lvl="0" indent="-311150" algn="l" rtl="0">
              <a:spcBef>
                <a:spcPts val="0"/>
              </a:spcBef>
              <a:spcAft>
                <a:spcPts val="0"/>
              </a:spcAft>
              <a:buSzPts val="1300"/>
              <a:buChar char="●"/>
            </a:pPr>
            <a:r>
              <a:rPr lang="en"/>
              <a:t>N/A</a:t>
            </a:r>
            <a:endParaRPr/>
          </a:p>
          <a:p>
            <a:pPr marL="457200" lvl="0" indent="-311150" algn="l" rtl="0">
              <a:spcBef>
                <a:spcPts val="0"/>
              </a:spcBef>
              <a:spcAft>
                <a:spcPts val="0"/>
              </a:spcAft>
              <a:buSzPts val="1300"/>
              <a:buChar char="●"/>
            </a:pPr>
            <a:r>
              <a:rPr lang="en"/>
              <a:t>?all</a:t>
            </a:r>
            <a:endParaRPr/>
          </a:p>
          <a:p>
            <a:pPr marL="457200" lvl="0" indent="-311150" algn="l" rtl="0">
              <a:spcBef>
                <a:spcPts val="0"/>
              </a:spcBef>
              <a:spcAft>
                <a:spcPts val="0"/>
              </a:spcAft>
              <a:buSzPts val="1300"/>
              <a:buChar char="●"/>
            </a:pPr>
            <a:r>
              <a:rPr lang="en"/>
              <a:t>~all</a:t>
            </a:r>
            <a:endParaRPr/>
          </a:p>
          <a:p>
            <a:pPr marL="457200" lvl="0" indent="-311150" algn="l" rtl="0">
              <a:spcBef>
                <a:spcPts val="0"/>
              </a:spcBef>
              <a:spcAft>
                <a:spcPts val="0"/>
              </a:spcAft>
              <a:buSzPts val="1300"/>
              <a:buChar char="●"/>
            </a:pPr>
            <a:r>
              <a:rPr lang="en"/>
              <a:t>-all</a:t>
            </a:r>
            <a:endParaRPr/>
          </a:p>
        </p:txBody>
      </p:sp>
      <p:sp>
        <p:nvSpPr>
          <p:cNvPr id="156" name="Google Shape;156;p16"/>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TempError</a:t>
            </a:r>
            <a:endParaRPr/>
          </a:p>
          <a:p>
            <a:pPr marL="457200" lvl="0" indent="-311150" algn="l" rtl="0">
              <a:spcBef>
                <a:spcPts val="0"/>
              </a:spcBef>
              <a:spcAft>
                <a:spcPts val="0"/>
              </a:spcAft>
              <a:buSzPts val="1300"/>
              <a:buChar char="●"/>
            </a:pPr>
            <a:r>
              <a:rPr lang="en"/>
              <a:t>PermError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a:t>SPF 2.0</a:t>
            </a:r>
            <a:endParaRPr sz="4000"/>
          </a:p>
        </p:txBody>
      </p:sp>
      <p:sp>
        <p:nvSpPr>
          <p:cNvPr id="162" name="Google Shape;162;p17"/>
          <p:cNvSpPr txBox="1">
            <a:spLocks noGrp="1"/>
          </p:cNvSpPr>
          <p:nvPr>
            <p:ph type="body" idx="1"/>
          </p:nvPr>
        </p:nvSpPr>
        <p:spPr>
          <a:xfrm>
            <a:off x="1297500" y="1567550"/>
            <a:ext cx="7038900" cy="3128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b="1"/>
              <a:t>Wait What!</a:t>
            </a:r>
            <a:endParaRPr sz="2000" b="1"/>
          </a:p>
          <a:p>
            <a:pPr marL="457200" lvl="0" indent="-311150" algn="l" rtl="0">
              <a:spcBef>
                <a:spcPts val="0"/>
              </a:spcBef>
              <a:spcAft>
                <a:spcPts val="0"/>
              </a:spcAft>
              <a:buSzPts val="1300"/>
              <a:buChar char="●"/>
            </a:pPr>
            <a:r>
              <a:rPr lang="en"/>
              <a:t>Sender ID</a:t>
            </a:r>
            <a:endParaRPr/>
          </a:p>
          <a:p>
            <a:pPr marL="914400" lvl="1" indent="-298450" algn="l" rtl="0">
              <a:spcBef>
                <a:spcPts val="0"/>
              </a:spcBef>
              <a:spcAft>
                <a:spcPts val="0"/>
              </a:spcAft>
              <a:buSzPts val="1100"/>
              <a:buChar char="○"/>
            </a:pPr>
            <a:r>
              <a:rPr lang="en"/>
              <a:t>Obsolete</a:t>
            </a:r>
            <a:endParaRPr/>
          </a:p>
          <a:p>
            <a:pPr marL="914400" lvl="1" indent="-298450" algn="l" rtl="0">
              <a:spcBef>
                <a:spcPts val="0"/>
              </a:spcBef>
              <a:spcAft>
                <a:spcPts val="0"/>
              </a:spcAft>
              <a:buSzPts val="1100"/>
              <a:buChar char="○"/>
            </a:pPr>
            <a:r>
              <a:rPr lang="en"/>
              <a:t>Independent</a:t>
            </a:r>
            <a:endParaRPr/>
          </a:p>
          <a:p>
            <a:pPr marL="457200" lvl="0" indent="-311150" algn="l" rtl="0">
              <a:spcBef>
                <a:spcPts val="0"/>
              </a:spcBef>
              <a:spcAft>
                <a:spcPts val="0"/>
              </a:spcAft>
              <a:buSzPts val="1300"/>
              <a:buChar char="●"/>
            </a:pPr>
            <a:r>
              <a:rPr lang="en"/>
              <a:t>Microsoft</a:t>
            </a:r>
            <a:endParaRPr/>
          </a:p>
          <a:p>
            <a:pPr marL="914400" lvl="1" indent="-298450" algn="l" rtl="0">
              <a:spcBef>
                <a:spcPts val="0"/>
              </a:spcBef>
              <a:spcAft>
                <a:spcPts val="0"/>
              </a:spcAft>
              <a:buSzPts val="1100"/>
              <a:buChar char="○"/>
            </a:pPr>
            <a:r>
              <a:rPr lang="en"/>
              <a:t>Developer</a:t>
            </a:r>
            <a:endParaRPr/>
          </a:p>
          <a:p>
            <a:pPr marL="914400" lvl="1" indent="-298450" algn="l" rtl="0">
              <a:spcBef>
                <a:spcPts val="0"/>
              </a:spcBef>
              <a:spcAft>
                <a:spcPts val="0"/>
              </a:spcAft>
              <a:buSzPts val="1100"/>
              <a:buChar char="○"/>
            </a:pPr>
            <a:r>
              <a:rPr lang="en"/>
              <a:t>Open Specification Promise</a:t>
            </a:r>
            <a:endParaRPr/>
          </a:p>
          <a:p>
            <a:pPr marL="457200" lvl="0" indent="-311150" algn="l" rtl="0">
              <a:spcBef>
                <a:spcPts val="0"/>
              </a:spcBef>
              <a:spcAft>
                <a:spcPts val="0"/>
              </a:spcAft>
              <a:buSzPts val="1300"/>
              <a:buChar char="●"/>
            </a:pPr>
            <a:r>
              <a:rPr lang="en"/>
              <a:t>Example:</a:t>
            </a:r>
            <a:endParaRPr/>
          </a:p>
          <a:p>
            <a:pPr marL="914400" lvl="1" indent="-298450" algn="l" rtl="0">
              <a:spcBef>
                <a:spcPts val="0"/>
              </a:spcBef>
              <a:spcAft>
                <a:spcPts val="0"/>
              </a:spcAft>
              <a:buSzPts val="1100"/>
              <a:buChar char="○"/>
            </a:pPr>
            <a:r>
              <a:rPr lang="en"/>
              <a:t>SPF: v=spf1 include:spf.sign-up.to ~all </a:t>
            </a:r>
            <a:endParaRPr/>
          </a:p>
          <a:p>
            <a:pPr marL="914400" lvl="1" indent="-298450" algn="l" rtl="0">
              <a:spcBef>
                <a:spcPts val="0"/>
              </a:spcBef>
              <a:spcAft>
                <a:spcPts val="0"/>
              </a:spcAft>
              <a:buSzPts val="1100"/>
              <a:buChar char="○"/>
            </a:pPr>
            <a:r>
              <a:rPr lang="en"/>
              <a:t>Sender ID:spf2.0/pra include:spf.sign-up.to ~all</a:t>
            </a:r>
            <a:endParaRPr/>
          </a:p>
          <a:p>
            <a:pPr marL="914400" lvl="1" indent="-298450" algn="l" rtl="0">
              <a:spcBef>
                <a:spcPts val="0"/>
              </a:spcBef>
              <a:spcAft>
                <a:spcPts val="0"/>
              </a:spcAft>
              <a:buSzPts val="1100"/>
              <a:buChar char="○"/>
            </a:pPr>
            <a:r>
              <a:rPr lang="en"/>
              <a:t>Sender ID: spf2.0/pra,mfrom include:spf.sign-up.to ~all</a:t>
            </a:r>
            <a:endParaRPr/>
          </a:p>
          <a:p>
            <a:pPr marL="457200" lvl="0" indent="-311150" algn="l" rtl="0">
              <a:spcBef>
                <a:spcPts val="0"/>
              </a:spcBef>
              <a:spcAft>
                <a:spcPts val="0"/>
              </a:spcAft>
              <a:buSzPts val="1300"/>
              <a:buChar char="●"/>
            </a:pPr>
            <a:r>
              <a:rPr lang="en"/>
              <a:t>Major ESPs (Email Service Providers)</a:t>
            </a:r>
            <a:endParaRPr/>
          </a:p>
          <a:p>
            <a:pPr marL="914400" lvl="1" indent="-298450" algn="l" rtl="0">
              <a:spcBef>
                <a:spcPts val="0"/>
              </a:spcBef>
              <a:spcAft>
                <a:spcPts val="0"/>
              </a:spcAft>
              <a:buSzPts val="1100"/>
              <a:buChar char="○"/>
            </a:pPr>
            <a:r>
              <a:rPr lang="en"/>
              <a:t>AOL</a:t>
            </a:r>
            <a:endParaRPr/>
          </a:p>
          <a:p>
            <a:pPr marL="914400" lvl="1" indent="-298450" algn="l" rtl="0">
              <a:spcBef>
                <a:spcPts val="0"/>
              </a:spcBef>
              <a:spcAft>
                <a:spcPts val="0"/>
              </a:spcAft>
              <a:buSzPts val="1100"/>
              <a:buChar char="○"/>
            </a:pPr>
            <a:r>
              <a:rPr lang="en"/>
              <a:t>Bell Canada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a:t>DKIM </a:t>
            </a:r>
            <a:r>
              <a:rPr lang="en"/>
              <a:t>(DomainKeys Identified Mail)</a:t>
            </a:r>
            <a:endParaRPr/>
          </a:p>
        </p:txBody>
      </p:sp>
      <p:sp>
        <p:nvSpPr>
          <p:cNvPr id="168" name="Google Shape;168;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Proposed Standard in 2007 (</a:t>
            </a:r>
            <a:r>
              <a:rPr lang="en" u="sng">
                <a:solidFill>
                  <a:schemeClr val="hlink"/>
                </a:solidFill>
                <a:hlinkClick r:id="rId3"/>
              </a:rPr>
              <a:t>RFC4871</a:t>
            </a:r>
            <a:r>
              <a:rPr lang="en"/>
              <a:t>, </a:t>
            </a:r>
            <a:r>
              <a:rPr lang="en" u="sng">
                <a:solidFill>
                  <a:schemeClr val="hlink"/>
                </a:solidFill>
                <a:hlinkClick r:id="rId4"/>
              </a:rPr>
              <a:t>RFC6376</a:t>
            </a:r>
            <a:r>
              <a:rPr lang="en"/>
              <a:t>)</a:t>
            </a:r>
            <a:endParaRPr/>
          </a:p>
          <a:p>
            <a:pPr marL="457200" lvl="0" indent="-311150" algn="l" rtl="0">
              <a:spcBef>
                <a:spcPts val="0"/>
              </a:spcBef>
              <a:spcAft>
                <a:spcPts val="0"/>
              </a:spcAft>
              <a:buSzPts val="1300"/>
              <a:buChar char="●"/>
            </a:pPr>
            <a:r>
              <a:rPr lang="en"/>
              <a:t>Digitally signing email via asymmetric encryption</a:t>
            </a:r>
            <a:endParaRPr/>
          </a:p>
          <a:p>
            <a:pPr marL="914400" lvl="1" indent="-298450" algn="l" rtl="0">
              <a:spcBef>
                <a:spcPts val="0"/>
              </a:spcBef>
              <a:spcAft>
                <a:spcPts val="0"/>
              </a:spcAft>
              <a:buSzPts val="1100"/>
              <a:buChar char="○"/>
            </a:pPr>
            <a:r>
              <a:rPr lang="en"/>
              <a:t>Validated via DNS public key</a:t>
            </a:r>
            <a:endParaRPr/>
          </a:p>
          <a:p>
            <a:pPr marL="914400" lvl="1" indent="-298450" algn="l" rtl="0">
              <a:spcBef>
                <a:spcPts val="0"/>
              </a:spcBef>
              <a:spcAft>
                <a:spcPts val="0"/>
              </a:spcAft>
              <a:buSzPts val="1100"/>
              <a:buChar char="○"/>
            </a:pPr>
            <a:r>
              <a:rPr lang="en"/>
              <a:t>selector1._domainkeys.$domain.$tld</a:t>
            </a:r>
            <a:endParaRPr/>
          </a:p>
          <a:p>
            <a:pPr marL="457200" lvl="0" indent="-311150" algn="l" rtl="0">
              <a:spcBef>
                <a:spcPts val="0"/>
              </a:spcBef>
              <a:spcAft>
                <a:spcPts val="0"/>
              </a:spcAft>
              <a:buSzPts val="1300"/>
              <a:buChar char="●"/>
            </a:pPr>
            <a:r>
              <a:rPr lang="en"/>
              <a:t>Verify the integrity of your mail across the internet</a:t>
            </a:r>
            <a:endParaRPr/>
          </a:p>
          <a:p>
            <a:pPr marL="457200" lvl="0" indent="-311150" algn="l" rtl="0">
              <a:spcBef>
                <a:spcPts val="0"/>
              </a:spcBef>
              <a:spcAft>
                <a:spcPts val="0"/>
              </a:spcAft>
              <a:buSzPts val="1300"/>
              <a:buChar char="●"/>
            </a:pPr>
            <a:r>
              <a:rPr lang="en"/>
              <a:t>Actions (Pass, Fail)</a:t>
            </a:r>
            <a:endParaRPr/>
          </a:p>
          <a:p>
            <a:pPr marL="457200" lvl="0" indent="-311150" algn="l" rtl="0">
              <a:spcBef>
                <a:spcPts val="0"/>
              </a:spcBef>
              <a:spcAft>
                <a:spcPts val="0"/>
              </a:spcAft>
              <a:buSzPts val="1300"/>
              <a:buChar char="●"/>
            </a:pPr>
            <a:r>
              <a:rPr lang="en"/>
              <a:t>Adoption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a:t>DMARC </a:t>
            </a:r>
            <a:r>
              <a:rPr lang="en"/>
              <a:t>(Domain-based Message Authentication, Reporting &amp; Conformance)</a:t>
            </a:r>
            <a:endParaRPr/>
          </a:p>
        </p:txBody>
      </p:sp>
      <p:sp>
        <p:nvSpPr>
          <p:cNvPr id="174" name="Google Shape;174;p19"/>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SPF Alignments</a:t>
            </a:r>
            <a:endParaRPr/>
          </a:p>
          <a:p>
            <a:pPr marL="457200" lvl="0" indent="-311150" algn="l" rtl="0">
              <a:spcBef>
                <a:spcPts val="0"/>
              </a:spcBef>
              <a:spcAft>
                <a:spcPts val="0"/>
              </a:spcAft>
              <a:buSzPts val="1300"/>
              <a:buChar char="●"/>
            </a:pPr>
            <a:r>
              <a:rPr lang="en"/>
              <a:t>DKIM Alignments</a:t>
            </a:r>
            <a:endParaRPr/>
          </a:p>
          <a:p>
            <a:pPr marL="457200" lvl="0" indent="-311150" algn="l" rtl="0">
              <a:spcBef>
                <a:spcPts val="0"/>
              </a:spcBef>
              <a:spcAft>
                <a:spcPts val="0"/>
              </a:spcAft>
              <a:buSzPts val="1300"/>
              <a:buChar char="●"/>
            </a:pPr>
            <a:r>
              <a:rPr lang="en"/>
              <a:t>Reporting</a:t>
            </a:r>
            <a:endParaRPr/>
          </a:p>
          <a:p>
            <a:pPr marL="914400" lvl="1" indent="-298450" algn="l" rtl="0">
              <a:spcBef>
                <a:spcPts val="0"/>
              </a:spcBef>
              <a:spcAft>
                <a:spcPts val="0"/>
              </a:spcAft>
              <a:buSzPts val="1100"/>
              <a:buAutoNum type="alphaLcPeriod"/>
            </a:pPr>
            <a:r>
              <a:rPr lang="en"/>
              <a:t>Aggregate</a:t>
            </a:r>
            <a:endParaRPr/>
          </a:p>
          <a:p>
            <a:pPr marL="914400" lvl="1" indent="-298450" algn="l" rtl="0">
              <a:spcBef>
                <a:spcPts val="0"/>
              </a:spcBef>
              <a:spcAft>
                <a:spcPts val="0"/>
              </a:spcAft>
              <a:buSzPts val="1100"/>
              <a:buAutoNum type="alphaLcPeriod"/>
            </a:pPr>
            <a:r>
              <a:rPr lang="en"/>
              <a:t>Forensic</a:t>
            </a:r>
            <a:endParaRPr/>
          </a:p>
          <a:p>
            <a:pPr marL="457200" lvl="0" indent="-311150" algn="l" rtl="0">
              <a:spcBef>
                <a:spcPts val="0"/>
              </a:spcBef>
              <a:spcAft>
                <a:spcPts val="0"/>
              </a:spcAft>
              <a:buSzPts val="1300"/>
              <a:buChar char="●"/>
            </a:pPr>
            <a:r>
              <a:rPr lang="en"/>
              <a:t>Policies</a:t>
            </a:r>
            <a:endParaRPr/>
          </a:p>
          <a:p>
            <a:pPr marL="914400" lvl="1" indent="-298450" algn="l" rtl="0">
              <a:spcBef>
                <a:spcPts val="0"/>
              </a:spcBef>
              <a:spcAft>
                <a:spcPts val="0"/>
              </a:spcAft>
              <a:buSzPts val="1100"/>
              <a:buAutoNum type="alphaLcPeriod"/>
            </a:pPr>
            <a:r>
              <a:rPr lang="en"/>
              <a:t>None</a:t>
            </a:r>
            <a:endParaRPr/>
          </a:p>
          <a:p>
            <a:pPr marL="914400" lvl="1" indent="-298450" algn="l" rtl="0">
              <a:spcBef>
                <a:spcPts val="0"/>
              </a:spcBef>
              <a:spcAft>
                <a:spcPts val="0"/>
              </a:spcAft>
              <a:buSzPts val="1100"/>
              <a:buAutoNum type="alphaLcPeriod"/>
            </a:pPr>
            <a:r>
              <a:rPr lang="en"/>
              <a:t>Quarantine</a:t>
            </a:r>
            <a:endParaRPr/>
          </a:p>
          <a:p>
            <a:pPr marL="914400" lvl="1" indent="-298450" algn="l" rtl="0">
              <a:spcBef>
                <a:spcPts val="0"/>
              </a:spcBef>
              <a:spcAft>
                <a:spcPts val="0"/>
              </a:spcAft>
              <a:buSzPts val="1100"/>
              <a:buAutoNum type="alphaLcPeriod"/>
            </a:pPr>
            <a:r>
              <a:rPr lang="en"/>
              <a:t>Reject</a:t>
            </a:r>
            <a:endParaRPr/>
          </a:p>
          <a:p>
            <a:pPr marL="457200" lvl="0" indent="-311150" algn="l" rtl="0">
              <a:spcBef>
                <a:spcPts val="0"/>
              </a:spcBef>
              <a:spcAft>
                <a:spcPts val="0"/>
              </a:spcAft>
              <a:buSzPts val="1300"/>
              <a:buChar char="●"/>
            </a:pPr>
            <a:r>
              <a:rPr lang="en"/>
              <a:t>Use cases</a:t>
            </a:r>
            <a:endParaRPr/>
          </a:p>
          <a:p>
            <a:pPr marL="914400" lvl="1" indent="-298450" algn="l" rtl="0">
              <a:spcBef>
                <a:spcPts val="0"/>
              </a:spcBef>
              <a:spcAft>
                <a:spcPts val="0"/>
              </a:spcAft>
              <a:buSzPts val="1100"/>
              <a:buAutoNum type="alphaLcPeriod"/>
            </a:pPr>
            <a:r>
              <a:rPr lang="en"/>
              <a:t>Phishing Protection</a:t>
            </a:r>
            <a:endParaRPr/>
          </a:p>
          <a:p>
            <a:pPr marL="914400" lvl="1" indent="-298450" algn="l" rtl="0">
              <a:spcBef>
                <a:spcPts val="0"/>
              </a:spcBef>
              <a:spcAft>
                <a:spcPts val="0"/>
              </a:spcAft>
              <a:buSzPts val="1100"/>
              <a:buAutoNum type="alphaLcPeriod"/>
            </a:pPr>
            <a:r>
              <a:rPr lang="en"/>
              <a:t>Simplifying Email Delivery</a:t>
            </a:r>
            <a:endParaRPr/>
          </a:p>
          <a:p>
            <a:pPr marL="914400" lvl="1" indent="-298450" algn="l" rtl="0">
              <a:spcBef>
                <a:spcPts val="0"/>
              </a:spcBef>
              <a:spcAft>
                <a:spcPts val="0"/>
              </a:spcAft>
              <a:buSzPts val="1100"/>
              <a:buAutoNum type="alphaLcPeriod"/>
            </a:pPr>
            <a:r>
              <a:rPr lang="en"/>
              <a:t>Domain Reputation</a:t>
            </a:r>
            <a:endParaRPr/>
          </a:p>
          <a:p>
            <a:pPr marL="457200" lvl="0" indent="-311150" algn="l" rtl="0">
              <a:spcBef>
                <a:spcPts val="0"/>
              </a:spcBef>
              <a:spcAft>
                <a:spcPts val="0"/>
              </a:spcAft>
              <a:buSzPts val="1300"/>
              <a:buChar char="●"/>
            </a:pPr>
            <a:r>
              <a:rPr lang="en" u="sng">
                <a:solidFill>
                  <a:schemeClr val="hlink"/>
                </a:solidFill>
                <a:hlinkClick r:id="rId3"/>
              </a:rPr>
              <a:t>DMARC on the 2016 Election</a:t>
            </a:r>
            <a:endParaRPr/>
          </a:p>
        </p:txBody>
      </p:sp>
      <p:pic>
        <p:nvPicPr>
          <p:cNvPr id="175" name="Google Shape;175;p19"/>
          <p:cNvPicPr preferRelativeResize="0"/>
          <p:nvPr/>
        </p:nvPicPr>
        <p:blipFill>
          <a:blip r:embed="rId4">
            <a:alphaModFix/>
          </a:blip>
          <a:stretch>
            <a:fillRect/>
          </a:stretch>
        </p:blipFill>
        <p:spPr>
          <a:xfrm>
            <a:off x="5720093" y="1567550"/>
            <a:ext cx="2616308" cy="2911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a:t>Who uses DMARC</a:t>
            </a:r>
            <a:endParaRPr sz="4000"/>
          </a:p>
        </p:txBody>
      </p:sp>
      <p:sp>
        <p:nvSpPr>
          <p:cNvPr id="181" name="Google Shape;181;p20"/>
          <p:cNvSpPr txBox="1">
            <a:spLocks noGrp="1"/>
          </p:cNvSpPr>
          <p:nvPr>
            <p:ph type="body" idx="1"/>
          </p:nvPr>
        </p:nvSpPr>
        <p:spPr>
          <a:xfrm>
            <a:off x="1297500" y="1567550"/>
            <a:ext cx="3403200" cy="30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Policy: None</a:t>
            </a:r>
            <a:endParaRPr/>
          </a:p>
          <a:p>
            <a:pPr marL="457200" lvl="0" indent="-311150" algn="l" rtl="0">
              <a:spcBef>
                <a:spcPts val="1600"/>
              </a:spcBef>
              <a:spcAft>
                <a:spcPts val="0"/>
              </a:spcAft>
              <a:buSzPts val="1300"/>
              <a:buChar char="●"/>
            </a:pPr>
            <a:r>
              <a:rPr lang="en"/>
              <a:t>apple.com - SPF SoftFail</a:t>
            </a:r>
            <a:endParaRPr/>
          </a:p>
          <a:p>
            <a:pPr marL="457200" lvl="0" indent="-311150" algn="l" rtl="0">
              <a:spcBef>
                <a:spcPts val="0"/>
              </a:spcBef>
              <a:spcAft>
                <a:spcPts val="0"/>
              </a:spcAft>
              <a:buSzPts val="1300"/>
              <a:buChar char="●"/>
            </a:pPr>
            <a:r>
              <a:rPr lang="en"/>
              <a:t>cars.com - SPF SoftFail</a:t>
            </a:r>
            <a:endParaRPr/>
          </a:p>
          <a:p>
            <a:pPr marL="457200" lvl="0" indent="-311150" algn="l" rtl="0">
              <a:spcBef>
                <a:spcPts val="0"/>
              </a:spcBef>
              <a:spcAft>
                <a:spcPts val="0"/>
              </a:spcAft>
              <a:buSzPts val="1300"/>
              <a:buChar char="●"/>
            </a:pPr>
            <a:r>
              <a:rPr lang="en"/>
              <a:t>cisco.com - SPF SoftFail</a:t>
            </a:r>
            <a:endParaRPr/>
          </a:p>
          <a:p>
            <a:pPr marL="457200" lvl="0" indent="-311150" algn="l" rtl="0">
              <a:spcBef>
                <a:spcPts val="0"/>
              </a:spcBef>
              <a:spcAft>
                <a:spcPts val="0"/>
              </a:spcAft>
              <a:buSzPts val="1300"/>
              <a:buChar char="●"/>
            </a:pPr>
            <a:r>
              <a:rPr lang="en"/>
              <a:t>costco.com - SPF HardFail</a:t>
            </a:r>
            <a:endParaRPr/>
          </a:p>
          <a:p>
            <a:pPr marL="457200" lvl="0" indent="-311150" algn="l" rtl="0">
              <a:spcBef>
                <a:spcPts val="0"/>
              </a:spcBef>
              <a:spcAft>
                <a:spcPts val="0"/>
              </a:spcAft>
              <a:buSzPts val="1300"/>
              <a:buChar char="●"/>
            </a:pPr>
            <a:r>
              <a:rPr lang="en"/>
              <a:t>dell.com - SPF SoftFail</a:t>
            </a:r>
            <a:endParaRPr/>
          </a:p>
          <a:p>
            <a:pPr marL="457200" lvl="0" indent="-311150" algn="l" rtl="0">
              <a:spcBef>
                <a:spcPts val="0"/>
              </a:spcBef>
              <a:spcAft>
                <a:spcPts val="0"/>
              </a:spcAft>
              <a:buSzPts val="1300"/>
              <a:buChar char="●"/>
            </a:pPr>
            <a:r>
              <a:rPr lang="en"/>
              <a:t>delta.com - SPF HardFail</a:t>
            </a:r>
            <a:endParaRPr/>
          </a:p>
          <a:p>
            <a:pPr marL="457200" lvl="0" indent="-311150" algn="l" rtl="0">
              <a:spcBef>
                <a:spcPts val="0"/>
              </a:spcBef>
              <a:spcAft>
                <a:spcPts val="0"/>
              </a:spcAft>
              <a:buSzPts val="1300"/>
              <a:buChar char="●"/>
            </a:pPr>
            <a:r>
              <a:rPr lang="en"/>
              <a:t>discover.com - SPF SoftFail</a:t>
            </a:r>
            <a:endParaRPr/>
          </a:p>
          <a:p>
            <a:pPr marL="457200" lvl="0" indent="-311150" algn="l" rtl="0">
              <a:spcBef>
                <a:spcPts val="0"/>
              </a:spcBef>
              <a:spcAft>
                <a:spcPts val="0"/>
              </a:spcAft>
              <a:buSzPts val="1300"/>
              <a:buChar char="●"/>
            </a:pPr>
            <a:r>
              <a:rPr lang="en"/>
              <a:t>House.gov - SPF HardFail</a:t>
            </a:r>
            <a:endParaRPr/>
          </a:p>
          <a:p>
            <a:pPr marL="457200" lvl="0" indent="-311150" algn="l" rtl="0">
              <a:spcBef>
                <a:spcPts val="0"/>
              </a:spcBef>
              <a:spcAft>
                <a:spcPts val="0"/>
              </a:spcAft>
              <a:buSzPts val="1300"/>
              <a:buChar char="●"/>
            </a:pPr>
            <a:r>
              <a:rPr lang="en"/>
              <a:t>godaddy.com - SPF SoftFail</a:t>
            </a:r>
            <a:endParaRPr/>
          </a:p>
          <a:p>
            <a:pPr marL="457200" lvl="0" indent="-311150" algn="l" rtl="0">
              <a:spcBef>
                <a:spcPts val="0"/>
              </a:spcBef>
              <a:spcAft>
                <a:spcPts val="0"/>
              </a:spcAft>
              <a:buSzPts val="1300"/>
              <a:buChar char="●"/>
            </a:pPr>
            <a:r>
              <a:rPr lang="en"/>
              <a:t>kroger.com - SPF HardFail</a:t>
            </a:r>
            <a:endParaRPr/>
          </a:p>
          <a:p>
            <a:pPr marL="457200" lvl="0" indent="-311150" algn="l" rtl="0">
              <a:spcBef>
                <a:spcPts val="0"/>
              </a:spcBef>
              <a:spcAft>
                <a:spcPts val="0"/>
              </a:spcAft>
              <a:buSzPts val="1300"/>
              <a:buChar char="●"/>
            </a:pPr>
            <a:r>
              <a:rPr lang="en"/>
              <a:t>salesforce.com - SPF SoftFail</a:t>
            </a:r>
            <a:endParaRPr/>
          </a:p>
        </p:txBody>
      </p:sp>
      <p:sp>
        <p:nvSpPr>
          <p:cNvPr id="182" name="Google Shape;182;p20"/>
          <p:cNvSpPr txBox="1">
            <a:spLocks noGrp="1"/>
          </p:cNvSpPr>
          <p:nvPr>
            <p:ph type="body" idx="2"/>
          </p:nvPr>
        </p:nvSpPr>
        <p:spPr>
          <a:xfrm>
            <a:off x="4933225" y="1567550"/>
            <a:ext cx="3403200" cy="30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Policy: Reject</a:t>
            </a:r>
            <a:endParaRPr/>
          </a:p>
          <a:p>
            <a:pPr marL="457200" lvl="0" indent="-311150" algn="l" rtl="0">
              <a:spcBef>
                <a:spcPts val="1600"/>
              </a:spcBef>
              <a:spcAft>
                <a:spcPts val="0"/>
              </a:spcAft>
              <a:buSzPts val="1300"/>
              <a:buChar char="●"/>
            </a:pPr>
            <a:r>
              <a:rPr lang="en"/>
              <a:t>americanexpress.com, aexp.com</a:t>
            </a:r>
            <a:endParaRPr/>
          </a:p>
          <a:p>
            <a:pPr marL="457200" lvl="0" indent="-311150" algn="l" rtl="0">
              <a:spcBef>
                <a:spcPts val="0"/>
              </a:spcBef>
              <a:spcAft>
                <a:spcPts val="0"/>
              </a:spcAft>
              <a:buSzPts val="1300"/>
              <a:buChar char="●"/>
            </a:pPr>
            <a:r>
              <a:rPr lang="en"/>
              <a:t>britishairways.com</a:t>
            </a:r>
            <a:endParaRPr/>
          </a:p>
          <a:p>
            <a:pPr marL="457200" lvl="0" indent="-311150" algn="l" rtl="0">
              <a:spcBef>
                <a:spcPts val="0"/>
              </a:spcBef>
              <a:spcAft>
                <a:spcPts val="0"/>
              </a:spcAft>
              <a:buSzPts val="1300"/>
              <a:buChar char="●"/>
            </a:pPr>
            <a:r>
              <a:rPr lang="en"/>
              <a:t>citibank.com</a:t>
            </a:r>
            <a:endParaRPr/>
          </a:p>
          <a:p>
            <a:pPr marL="457200" lvl="0" indent="-311150" algn="l" rtl="0">
              <a:spcBef>
                <a:spcPts val="0"/>
              </a:spcBef>
              <a:spcAft>
                <a:spcPts val="0"/>
              </a:spcAft>
              <a:buSzPts val="1300"/>
              <a:buChar char="●"/>
            </a:pPr>
            <a:r>
              <a:rPr lang="en"/>
              <a:t>facebook.com</a:t>
            </a:r>
            <a:endParaRPr/>
          </a:p>
          <a:p>
            <a:pPr marL="457200" lvl="0" indent="-311150" algn="l" rtl="0">
              <a:spcBef>
                <a:spcPts val="0"/>
              </a:spcBef>
              <a:spcAft>
                <a:spcPts val="0"/>
              </a:spcAft>
              <a:buSzPts val="1300"/>
              <a:buChar char="●"/>
            </a:pPr>
            <a:r>
              <a:rPr lang="en"/>
              <a:t>fedex.com</a:t>
            </a:r>
            <a:endParaRPr/>
          </a:p>
          <a:p>
            <a:pPr marL="457200" lvl="0" indent="-311150" algn="l" rtl="0">
              <a:spcBef>
                <a:spcPts val="0"/>
              </a:spcBef>
              <a:spcAft>
                <a:spcPts val="0"/>
              </a:spcAft>
              <a:buSzPts val="1300"/>
              <a:buChar char="●"/>
            </a:pPr>
            <a:r>
              <a:rPr lang="en"/>
              <a:t>linkedin.com</a:t>
            </a:r>
            <a:endParaRPr/>
          </a:p>
          <a:p>
            <a:pPr marL="457200" lvl="0" indent="-311150" algn="l" rtl="0">
              <a:spcBef>
                <a:spcPts val="0"/>
              </a:spcBef>
              <a:spcAft>
                <a:spcPts val="0"/>
              </a:spcAft>
              <a:buSzPts val="1300"/>
              <a:buChar char="●"/>
            </a:pPr>
            <a:r>
              <a:rPr lang="en"/>
              <a:t>ups.com</a:t>
            </a:r>
            <a:endParaRPr/>
          </a:p>
          <a:p>
            <a:pPr marL="457200" lvl="0" indent="-311150" algn="l" rtl="0">
              <a:spcBef>
                <a:spcPts val="0"/>
              </a:spcBef>
              <a:spcAft>
                <a:spcPts val="0"/>
              </a:spcAft>
              <a:buSzPts val="1300"/>
              <a:buChar char="●"/>
            </a:pPr>
            <a:r>
              <a:rPr lang="en"/>
              <a:t>ftc.gov</a:t>
            </a:r>
            <a:endParaRPr/>
          </a:p>
          <a:p>
            <a:pPr marL="457200" lvl="0" indent="-311150" algn="l" rtl="0">
              <a:spcBef>
                <a:spcPts val="0"/>
              </a:spcBef>
              <a:spcAft>
                <a:spcPts val="0"/>
              </a:spcAft>
              <a:buSzPts val="1300"/>
              <a:buChar char="●"/>
            </a:pPr>
            <a:r>
              <a:rPr lang="en"/>
              <a:t>senate.gov</a:t>
            </a:r>
            <a:endParaRPr/>
          </a:p>
          <a:p>
            <a:pPr marL="457200" lvl="0" indent="-311150" algn="l" rtl="0">
              <a:spcBef>
                <a:spcPts val="0"/>
              </a:spcBef>
              <a:spcAft>
                <a:spcPts val="0"/>
              </a:spcAft>
              <a:buSzPts val="1300"/>
              <a:buChar char="●"/>
            </a:pPr>
            <a:r>
              <a:rPr lang="en"/>
              <a:t>usps.gov</a:t>
            </a:r>
            <a:endParaRPr/>
          </a:p>
          <a:p>
            <a:pPr marL="457200" lvl="0" indent="-311150" algn="l" rtl="0">
              <a:spcBef>
                <a:spcPts val="0"/>
              </a:spcBef>
              <a:spcAft>
                <a:spcPts val="0"/>
              </a:spcAft>
              <a:buSzPts val="1300"/>
              <a:buChar char="●"/>
            </a:pPr>
            <a:r>
              <a:rPr lang="en"/>
              <a:t>wellsfargo.com</a:t>
            </a:r>
            <a:endParaRPr/>
          </a:p>
        </p:txBody>
      </p:sp>
      <p:sp>
        <p:nvSpPr>
          <p:cNvPr id="183" name="Google Shape;183;p20"/>
          <p:cNvSpPr txBox="1"/>
          <p:nvPr/>
        </p:nvSpPr>
        <p:spPr>
          <a:xfrm>
            <a:off x="1297400" y="4714875"/>
            <a:ext cx="7038900" cy="26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Source: https://dmarc.org/who-is-using-dmarc/</a:t>
            </a:r>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a:t>DMARC &amp; Common ESPs</a:t>
            </a:r>
            <a:endParaRPr sz="4000"/>
          </a:p>
        </p:txBody>
      </p:sp>
      <p:sp>
        <p:nvSpPr>
          <p:cNvPr id="189" name="Google Shape;189;p21"/>
          <p:cNvSpPr txBox="1">
            <a:spLocks noGrp="1"/>
          </p:cNvSpPr>
          <p:nvPr>
            <p:ph type="body" idx="1"/>
          </p:nvPr>
        </p:nvSpPr>
        <p:spPr>
          <a:xfrm>
            <a:off x="1297500" y="1567550"/>
            <a:ext cx="3403200" cy="30540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Sub Domain Quarantine</a:t>
            </a:r>
            <a:endParaRPr/>
          </a:p>
          <a:p>
            <a:pPr marL="914400" lvl="1" indent="-298450" algn="l" rtl="0">
              <a:spcBef>
                <a:spcPts val="0"/>
              </a:spcBef>
              <a:spcAft>
                <a:spcPts val="0"/>
              </a:spcAft>
              <a:buSzPts val="1100"/>
              <a:buChar char="○"/>
            </a:pPr>
            <a:r>
              <a:rPr lang="en"/>
              <a:t>Gmail.com</a:t>
            </a:r>
            <a:endParaRPr/>
          </a:p>
          <a:p>
            <a:pPr marL="914400" lvl="1" indent="-298450" algn="l" rtl="0">
              <a:spcBef>
                <a:spcPts val="0"/>
              </a:spcBef>
              <a:spcAft>
                <a:spcPts val="0"/>
              </a:spcAft>
              <a:buSzPts val="1100"/>
              <a:buChar char="○"/>
            </a:pPr>
            <a:r>
              <a:rPr lang="en"/>
              <a:t>Live.com</a:t>
            </a:r>
            <a:endParaRPr/>
          </a:p>
          <a:p>
            <a:pPr marL="914400" lvl="1" indent="-298450" algn="l" rtl="0">
              <a:spcBef>
                <a:spcPts val="0"/>
              </a:spcBef>
              <a:spcAft>
                <a:spcPts val="0"/>
              </a:spcAft>
              <a:buSzPts val="1100"/>
              <a:buChar char="○"/>
            </a:pPr>
            <a:r>
              <a:rPr lang="en"/>
              <a:t>Hotmail.com</a:t>
            </a:r>
            <a:endParaRPr/>
          </a:p>
          <a:p>
            <a:pPr marL="914400" lvl="1" indent="-298450" algn="l" rtl="0">
              <a:spcBef>
                <a:spcPts val="0"/>
              </a:spcBef>
              <a:spcAft>
                <a:spcPts val="0"/>
              </a:spcAft>
              <a:buSzPts val="1100"/>
              <a:buChar char="○"/>
            </a:pPr>
            <a:r>
              <a:rPr lang="en"/>
              <a:t>Outlook.com</a:t>
            </a:r>
            <a:endParaRPr/>
          </a:p>
          <a:p>
            <a:pPr marL="457200" lvl="0" indent="-311150" algn="l" rtl="0">
              <a:spcBef>
                <a:spcPts val="0"/>
              </a:spcBef>
              <a:spcAft>
                <a:spcPts val="0"/>
              </a:spcAft>
              <a:buSzPts val="1300"/>
              <a:buChar char="●"/>
            </a:pPr>
            <a:r>
              <a:rPr lang="en"/>
              <a:t>Quarantine</a:t>
            </a:r>
            <a:endParaRPr/>
          </a:p>
          <a:p>
            <a:pPr marL="914400" lvl="1" indent="-311150" algn="l" rtl="0">
              <a:spcBef>
                <a:spcPts val="0"/>
              </a:spcBef>
              <a:spcAft>
                <a:spcPts val="0"/>
              </a:spcAft>
              <a:buSzPts val="1300"/>
              <a:buChar char="○"/>
            </a:pPr>
            <a:r>
              <a:rPr lang="en" sz="1300"/>
              <a:t>icloud.com</a:t>
            </a:r>
            <a:endParaRPr sz="1300"/>
          </a:p>
          <a:p>
            <a:pPr marL="914400" lvl="1" indent="-311150" algn="l" rtl="0">
              <a:spcBef>
                <a:spcPts val="0"/>
              </a:spcBef>
              <a:spcAft>
                <a:spcPts val="0"/>
              </a:spcAft>
              <a:buSzPts val="1300"/>
              <a:buChar char="○"/>
            </a:pPr>
            <a:r>
              <a:rPr lang="en" sz="1300"/>
              <a:t>Me.com</a:t>
            </a:r>
            <a:endParaRPr sz="1300"/>
          </a:p>
          <a:p>
            <a:pPr marL="914400" lvl="1" indent="-311150" algn="l" rtl="0">
              <a:spcBef>
                <a:spcPts val="0"/>
              </a:spcBef>
              <a:spcAft>
                <a:spcPts val="0"/>
              </a:spcAft>
              <a:buSzPts val="1300"/>
              <a:buChar char="○"/>
            </a:pPr>
            <a:r>
              <a:rPr lang="en" sz="1300"/>
              <a:t>Mac.com</a:t>
            </a:r>
            <a:endParaRPr/>
          </a:p>
          <a:p>
            <a:pPr marL="457200" lvl="0" indent="-311150" algn="l" rtl="0">
              <a:spcBef>
                <a:spcPts val="0"/>
              </a:spcBef>
              <a:spcAft>
                <a:spcPts val="0"/>
              </a:spcAft>
              <a:buSzPts val="1300"/>
              <a:buChar char="●"/>
            </a:pPr>
            <a:r>
              <a:rPr lang="en"/>
              <a:t>Reject</a:t>
            </a:r>
            <a:endParaRPr/>
          </a:p>
          <a:p>
            <a:pPr marL="914400" lvl="1" indent="-298450" algn="l" rtl="0">
              <a:spcBef>
                <a:spcPts val="0"/>
              </a:spcBef>
              <a:spcAft>
                <a:spcPts val="0"/>
              </a:spcAft>
              <a:buSzPts val="1100"/>
              <a:buChar char="○"/>
            </a:pPr>
            <a:r>
              <a:rPr lang="en"/>
              <a:t>Yahoo.com </a:t>
            </a:r>
            <a:endParaRPr/>
          </a:p>
          <a:p>
            <a:pPr marL="914400" lvl="1" indent="-298450" algn="l" rtl="0">
              <a:spcBef>
                <a:spcPts val="0"/>
              </a:spcBef>
              <a:spcAft>
                <a:spcPts val="0"/>
              </a:spcAft>
              <a:buSzPts val="1100"/>
              <a:buChar char="○"/>
            </a:pPr>
            <a:r>
              <a:rPr lang="en"/>
              <a:t>Aol.com </a:t>
            </a:r>
            <a:endParaRPr/>
          </a:p>
        </p:txBody>
      </p:sp>
      <p:sp>
        <p:nvSpPr>
          <p:cNvPr id="190" name="Google Shape;190;p21"/>
          <p:cNvSpPr txBox="1">
            <a:spLocks noGrp="1"/>
          </p:cNvSpPr>
          <p:nvPr>
            <p:ph type="body" idx="2"/>
          </p:nvPr>
        </p:nvSpPr>
        <p:spPr>
          <a:xfrm>
            <a:off x="4933225" y="1567550"/>
            <a:ext cx="3403200" cy="30540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The US Government </a:t>
            </a:r>
            <a:r>
              <a:rPr lang="en" u="sng">
                <a:solidFill>
                  <a:schemeClr val="hlink"/>
                </a:solidFill>
                <a:hlinkClick r:id="rId3"/>
              </a:rPr>
              <a:t>BOD 18-01</a:t>
            </a:r>
            <a:endParaRPr/>
          </a:p>
          <a:p>
            <a:pPr marL="914400" lvl="1" indent="-298450" algn="l" rtl="0">
              <a:spcBef>
                <a:spcPts val="0"/>
              </a:spcBef>
              <a:spcAft>
                <a:spcPts val="0"/>
              </a:spcAft>
              <a:buSzPts val="1100"/>
              <a:buChar char="○"/>
            </a:pPr>
            <a:r>
              <a:rPr lang="en"/>
              <a:t>HTTPS Only</a:t>
            </a:r>
            <a:endParaRPr/>
          </a:p>
          <a:p>
            <a:pPr marL="914400" lvl="1" indent="-298450" algn="l" rtl="0">
              <a:spcBef>
                <a:spcPts val="0"/>
              </a:spcBef>
              <a:spcAft>
                <a:spcPts val="0"/>
              </a:spcAft>
              <a:buSzPts val="1100"/>
              <a:buChar char="○"/>
            </a:pPr>
            <a:r>
              <a:rPr lang="en"/>
              <a:t>HSTS</a:t>
            </a:r>
            <a:endParaRPr/>
          </a:p>
          <a:p>
            <a:pPr marL="914400" lvl="1" indent="-298450" algn="l" rtl="0">
              <a:spcBef>
                <a:spcPts val="0"/>
              </a:spcBef>
              <a:spcAft>
                <a:spcPts val="0"/>
              </a:spcAft>
              <a:buSzPts val="1100"/>
              <a:buChar char="○"/>
            </a:pPr>
            <a:r>
              <a:rPr lang="en"/>
              <a:t>STARTTLS</a:t>
            </a:r>
            <a:endParaRPr/>
          </a:p>
          <a:p>
            <a:pPr marL="914400" lvl="1" indent="-298450" algn="l" rtl="0">
              <a:spcBef>
                <a:spcPts val="0"/>
              </a:spcBef>
              <a:spcAft>
                <a:spcPts val="0"/>
              </a:spcAft>
              <a:buSzPts val="1100"/>
              <a:buChar char="○"/>
            </a:pPr>
            <a:r>
              <a:rPr lang="en"/>
              <a:t>SPF/DMARC</a:t>
            </a:r>
            <a:endParaRPr/>
          </a:p>
          <a:p>
            <a:pPr marL="914400" lvl="1" indent="-298450" algn="l" rtl="0">
              <a:spcBef>
                <a:spcPts val="0"/>
              </a:spcBef>
              <a:spcAft>
                <a:spcPts val="0"/>
              </a:spcAft>
              <a:buSzPts val="1100"/>
              <a:buChar char="○"/>
            </a:pPr>
            <a:r>
              <a:rPr lang="en" b="1"/>
              <a:t>October 16th, 2018</a:t>
            </a:r>
            <a:endParaRPr b="1"/>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3415</Words>
  <Application>Microsoft Office PowerPoint</Application>
  <PresentationFormat>On-screen Show (16:9)</PresentationFormat>
  <Paragraphs>366</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Muli</vt:lpstr>
      <vt:lpstr>Arial</vt:lpstr>
      <vt:lpstr>Montserrat</vt:lpstr>
      <vt:lpstr>Lato</vt:lpstr>
      <vt:lpstr>Focus</vt:lpstr>
      <vt:lpstr>Let’s go Phishing with Email!</vt:lpstr>
      <vt:lpstr>Write-Output “Hello”</vt:lpstr>
      <vt:lpstr>SPF (Sender Policy Framework)</vt:lpstr>
      <vt:lpstr>SPF Types and Errors</vt:lpstr>
      <vt:lpstr>SPF 2.0</vt:lpstr>
      <vt:lpstr>DKIM (DomainKeys Identified Mail)</vt:lpstr>
      <vt:lpstr>DMARC (Domain-based Message Authentication, Reporting &amp; Conformance)</vt:lpstr>
      <vt:lpstr>Who uses DMARC</vt:lpstr>
      <vt:lpstr>DMARC &amp; Common ESPs</vt:lpstr>
      <vt:lpstr>Commonly Misunderstood Things</vt:lpstr>
      <vt:lpstr>Useful Tools </vt:lpstr>
      <vt:lpstr>O365 Phishing &amp; Fake Email Sending</vt:lpstr>
      <vt:lpstr>Bad Bulk Mailers</vt:lpstr>
      <vt:lpstr>Get-Contact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Let’s go Phishing with Email!</dc:title>
  <cp:lastModifiedBy>Wesley Kirkland</cp:lastModifiedBy>
  <cp:revision>1</cp:revision>
  <dcterms:modified xsi:type="dcterms:W3CDTF">2018-09-25T01:40:20Z</dcterms:modified>
</cp:coreProperties>
</file>