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3" r:id="rId2"/>
    <p:sldId id="301" r:id="rId3"/>
    <p:sldId id="303" r:id="rId4"/>
    <p:sldId id="330" r:id="rId5"/>
    <p:sldId id="326" r:id="rId6"/>
    <p:sldId id="327" r:id="rId7"/>
    <p:sldId id="329" r:id="rId8"/>
    <p:sldId id="328" r:id="rId9"/>
    <p:sldId id="33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A9"/>
    <a:srgbClr val="2EC1F4"/>
    <a:srgbClr val="4490C4"/>
    <a:srgbClr val="427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5388" autoAdjust="0"/>
  </p:normalViewPr>
  <p:slideViewPr>
    <p:cSldViewPr snapToGrid="0">
      <p:cViewPr varScale="1">
        <p:scale>
          <a:sx n="117" d="100"/>
          <a:sy n="117" d="100"/>
        </p:scale>
        <p:origin x="19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1FB92-3B40-4CEB-8EF6-98192792E525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531D7-9345-481B-A252-EED700AD3D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6E591-8BF2-1E1B-8025-F25382391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662D8-EDCB-92CC-A1E8-C6AB01DA9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9E76F-FD1A-5C07-6C8B-22FA09A5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75D406-A207-69C0-4841-2C8A656D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9DA89-BAF9-BAB8-48A0-E5B04E96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2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D2F65-DD74-FC2D-9FD4-4CC39108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F3E820-6CA4-1CC5-BBD3-EF46D596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93013-3EAB-DA14-0648-33C4E701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A0E4A-F232-79F3-722F-EDD5294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2F8B1-87C3-DAA8-CFE5-25147256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A81B49-7FBA-E668-9CD6-9EA2AF0A4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C7DACA-8415-4AD0-AED9-AF3EB5C0E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ED9E4-238A-DF6B-7F29-9D9F5455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389C7-6D86-8AA7-DF70-9D43BA1C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81AD3-1C74-18CF-D2D1-A377C90C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A5052-9B90-6542-0FE7-522F584D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DC472-5FBB-0E78-F908-63ABE7C0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FF4C9-E274-C1FC-5C08-B99A8DF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CB93B-1F23-71F1-278F-DA485051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6AC0DB-B096-03E4-7A70-CA1A7EC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24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8E39B-0B93-59EC-2EEF-79A0BF75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7E1EE-EA5F-4B81-FDFE-A6010AB2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4AC63-5429-D2F8-4A10-A17AB56F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5E4887-F1BA-8E51-295B-2A0422D6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2202B-33FA-65E6-03F1-B205EB44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6175F-07C7-B189-C6D2-846DF13C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7C0C4-9236-989B-8B1C-F29A2F96E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4BCE8-3185-DAAA-5594-FFAAFACB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1F6762-3126-175D-EE38-B4B85364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A55956-DD2C-B8BF-4EDB-55488043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6B4FC4-A6CC-0355-21D8-8378B64E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E234-EA9D-531E-B59E-58164DC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1433BD-4B56-566B-3CE2-38FF7F8D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79FD1D-56DC-898D-ADB8-C4CD0FCC3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8B18BD-8194-1930-4436-AB7278B9F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2871FB-A56A-D112-CC01-E6F255757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F1948C-406D-EE6F-3C5F-E90BF51A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4862ED-A532-891D-D147-4EC6A9B0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0EFAAC-ADB6-3912-9E3D-9487A4C2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2FDE6-6521-231B-3FED-E8D59251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BD3A4D-BC87-B45C-CAE6-791C6A9C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87D20E-C272-B318-AE90-0E29D781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3F8965-B8E9-0B29-4D66-9042E233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9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BCF0AE-793A-9F93-98E4-13A7FB45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D0F490-DD3E-3BF3-D63D-0F6D59E8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06D652-0D1C-562C-0413-4DABFC19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9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41D19-43EB-4B0A-5D24-CF3083CB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04726-FE48-E8FE-A1BF-C33A03D1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E050BF-FBE2-7735-DF7C-31948BC9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FC99A8-5C8D-7A2F-838B-94D5603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F7BBD-E693-CBF8-6F45-94A4EF6E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47F14-BCDC-68B7-E86F-B59C9682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1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175D-2BED-7FF4-3AEB-D138286F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52A6A0-671C-30E7-314F-070120A6C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4DECC8-13B1-A90C-5083-F2647A68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9A45B4-C952-17B4-ECB9-F5D0A430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458819-76AC-FDA3-8960-BEFB675D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76C2E7-7BE6-1ADB-0D93-53C55ACB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6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A93EA9-7B75-7075-EBA7-092D9820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269631-6FEA-3203-19AD-05B356A7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B7B25-5952-61A2-DE4A-E34AAB7F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5A94-D9CB-470F-A58C-5F43E2446D83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8F785-F69C-4AF4-600B-AD9B75BF2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E0D13E-EDFA-2475-9B9B-A0AB59BD0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dosabertos.tse.jus.br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abertos.tse.jus.br/dataset/resultados-2024/resource/c5e1bff9-98f1-4d3b-b944-37cd22c84112" TargetMode="External"/><Relationship Id="rId2" Type="http://schemas.openxmlformats.org/officeDocument/2006/relationships/hyperlink" Target="https://dadosabertos.tse.jus.br/dataset/candidatos-2024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f/c/0401f16030b3bbcc/Esy7szBg8QEggATrgQAAAAABfNKYm6P3Y1ZyiiTFqy2-mQ?e=ceKwrV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70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0A0F398-111E-5E44-E55A-A72D942D859E}"/>
              </a:ext>
            </a:extLst>
          </p:cNvPr>
          <p:cNvSpPr txBox="1"/>
          <p:nvPr/>
        </p:nvSpPr>
        <p:spPr>
          <a:xfrm>
            <a:off x="0" y="1073436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</p:spTree>
    <p:extLst>
      <p:ext uri="{BB962C8B-B14F-4D97-AF65-F5344CB8AC3E}">
        <p14:creationId xmlns:p14="http://schemas.microsoft.com/office/powerpoint/2010/main" val="203312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158F480-2B77-C8B1-943E-B5513865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A19FF47-FE0D-B7B4-B69B-041B5B40F464}"/>
              </a:ext>
            </a:extLst>
          </p:cNvPr>
          <p:cNvSpPr txBox="1"/>
          <p:nvPr/>
        </p:nvSpPr>
        <p:spPr>
          <a:xfrm>
            <a:off x="4018086" y="5513354"/>
            <a:ext cx="87468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Modelagem de Dados</a:t>
            </a:r>
          </a:p>
        </p:txBody>
      </p:sp>
    </p:spTree>
    <p:extLst>
      <p:ext uri="{BB962C8B-B14F-4D97-AF65-F5344CB8AC3E}">
        <p14:creationId xmlns:p14="http://schemas.microsoft.com/office/powerpoint/2010/main" val="229387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44A07-0527-28DB-0388-6050EB1C8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B3D18FA-5509-2B89-1E44-37555DCDDD90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9824F6-118B-1D34-2E51-C1E55CEB0572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23A3D356-88C9-920E-0F67-DAD3D9986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7B44A3-FB81-7F2C-6BC5-F1F112F0A418}"/>
              </a:ext>
            </a:extLst>
          </p:cNvPr>
          <p:cNvSpPr txBox="1"/>
          <p:nvPr/>
        </p:nvSpPr>
        <p:spPr>
          <a:xfrm>
            <a:off x="355104" y="1441749"/>
            <a:ext cx="1142556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Pontuação: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01 – 1 Ponto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02 – 1 Ponto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03 – 1 Ponto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04 – 1 Ponto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05 – 3 Pontos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Atividade 06 – 3 Pontos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Prazo de entrega: 31/10/2024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Enviar um print das atividades 1, 2, 3 e 4 e o arquivo das atividades 5 e 6.</a:t>
            </a:r>
          </a:p>
        </p:txBody>
      </p:sp>
    </p:spTree>
    <p:extLst>
      <p:ext uri="{BB962C8B-B14F-4D97-AF65-F5344CB8AC3E}">
        <p14:creationId xmlns:p14="http://schemas.microsoft.com/office/powerpoint/2010/main" val="178990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E4C74-B122-45A6-3F5D-4303B73E9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8EB0103-4392-6BCA-819C-C26D79F99615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272AB1-7A07-DC35-1055-7ABC01DC2F1B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76B8DC4A-297D-F734-D5F8-204F2C8F1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2025F41-8CEE-77D4-BA2C-D49132DDF0FF}"/>
              </a:ext>
            </a:extLst>
          </p:cNvPr>
          <p:cNvSpPr txBox="1"/>
          <p:nvPr/>
        </p:nvSpPr>
        <p:spPr>
          <a:xfrm>
            <a:off x="355104" y="1441749"/>
            <a:ext cx="11425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 Sirius Corporate ganhou uma licitação para atuar em um projeto do Tribunal Superior Eleitoral, e você foi contratado para compor a equipe de Engenharia de Dados.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Algumas das atividades sob sua responsabilidade incluem trabalhar com os dados disponíveis no site do TSE (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  <a:hlinkClick r:id="rId2"/>
              </a:rPr>
              <a:t>https://dadosabertos.tse.jus.br/</a:t>
            </a:r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). </a:t>
            </a:r>
          </a:p>
          <a:p>
            <a:endParaRPr lang="pt-BR" sz="28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800" dirty="0">
                <a:solidFill>
                  <a:srgbClr val="007DA9"/>
                </a:solidFill>
                <a:latin typeface="Impact" panose="020B0806030902050204" pitchFamily="34" charset="0"/>
              </a:rPr>
              <a:t>Como 2024 é um ano de eleições municipais, você deverá iniciar suas atividades manipulando os dados de candidatos e votação do primeiro turno.</a:t>
            </a:r>
          </a:p>
        </p:txBody>
      </p:sp>
    </p:spTree>
    <p:extLst>
      <p:ext uri="{BB962C8B-B14F-4D97-AF65-F5344CB8AC3E}">
        <p14:creationId xmlns:p14="http://schemas.microsoft.com/office/powerpoint/2010/main" val="247573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DCA98-6506-E3EF-BED9-1203A8A01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35B3D58-466C-05B8-2873-00E0AD7D6649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C43C1C-8D8E-A082-B9F2-681D4B0EE581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E4B0A4CC-5A68-6A19-B8DD-6A828CB37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CD44BBC-BE09-5814-DDB6-B8B9F7AD1C1B}"/>
              </a:ext>
            </a:extLst>
          </p:cNvPr>
          <p:cNvSpPr txBox="1"/>
          <p:nvPr/>
        </p:nvSpPr>
        <p:spPr>
          <a:xfrm>
            <a:off x="355104" y="1441749"/>
            <a:ext cx="114255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Links que deverão ser trabalhados.</a:t>
            </a:r>
          </a:p>
          <a:p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  <a:hlinkClick r:id="rId2"/>
              </a:rPr>
              <a:t>https://dadosabertos.tse.jus.br/dataset/candidatos-2024</a:t>
            </a:r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  <a:hlinkClick r:id="rId3"/>
              </a:rPr>
              <a:t>https://dadosabertos.tse.jus.br/dataset/resultados-2024/resource/c5e1bff9-98f1-4d3b-b944-37cd22c84112</a:t>
            </a:r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 </a:t>
            </a:r>
          </a:p>
          <a:p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Atividade 01 – Realizar o download dos arquivos e descompactar os arquivos em diretório separados.</a:t>
            </a:r>
          </a:p>
          <a:p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Arquivo a serem trabalhados:</a:t>
            </a:r>
          </a:p>
          <a:p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Candidato </a:t>
            </a: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Bem de Candidato </a:t>
            </a: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Redes Sociais de Candidato</a:t>
            </a: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Motivo da Cassação de Candidato</a:t>
            </a:r>
          </a:p>
          <a:p>
            <a:pPr marL="342900" indent="-342900">
              <a:buFontTx/>
              <a:buChar char="-"/>
            </a:pPr>
            <a:r>
              <a:rPr lang="pt-BR" sz="2000" dirty="0">
                <a:solidFill>
                  <a:srgbClr val="007DA9"/>
                </a:solidFill>
                <a:latin typeface="Impact" panose="020B0806030902050204" pitchFamily="34" charset="0"/>
              </a:rPr>
              <a:t>Votação Nominal por Município e Zona </a:t>
            </a:r>
          </a:p>
          <a:p>
            <a:endParaRPr lang="pt-BR" sz="2000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9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E1E47-84BD-05C0-376A-86279DE00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03E6522-0521-CF08-F56B-3250EFCE456C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B904F6-801F-105A-ADBE-78B951E37307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891F3D7D-DF17-460F-8F64-10F950F0B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752BB47-B85A-4313-86C0-3E4F6B2693A6}"/>
              </a:ext>
            </a:extLst>
          </p:cNvPr>
          <p:cNvSpPr txBox="1"/>
          <p:nvPr/>
        </p:nvSpPr>
        <p:spPr>
          <a:xfrm>
            <a:off x="355104" y="1441749"/>
            <a:ext cx="114255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Atividade 02 – Após a análise dos arquivos (Bem de Candidato, Redes Sociais, Motivo de Cassação e Votação), montar o MER, identificando todas as entidades, atributos e relacionamentos. Lembrando que os arquivos estão </a:t>
            </a:r>
            <a:r>
              <a:rPr lang="pt-BR" dirty="0" err="1">
                <a:solidFill>
                  <a:srgbClr val="007DA9"/>
                </a:solidFill>
                <a:latin typeface="Impact" panose="020B0806030902050204" pitchFamily="34" charset="0"/>
              </a:rPr>
              <a:t>desnomalizados</a:t>
            </a:r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;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Atividade 03 – Com o MER construído, o próximo passo é a construção do DER, definindo os atributos, chaves, relacionamentos e cardinalidade;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As etapas a seguir devem ser executadas utilizando o </a:t>
            </a:r>
            <a:r>
              <a:rPr lang="pt-BR" dirty="0" err="1">
                <a:solidFill>
                  <a:srgbClr val="007DA9"/>
                </a:solidFill>
                <a:latin typeface="Impact" panose="020B0806030902050204" pitchFamily="34" charset="0"/>
              </a:rPr>
              <a:t>Toad</a:t>
            </a:r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 Data </a:t>
            </a:r>
            <a:r>
              <a:rPr lang="pt-BR" dirty="0" err="1">
                <a:solidFill>
                  <a:srgbClr val="007DA9"/>
                </a:solidFill>
                <a:latin typeface="Impact" panose="020B0806030902050204" pitchFamily="34" charset="0"/>
              </a:rPr>
              <a:t>Modeler</a:t>
            </a:r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.</a:t>
            </a: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Link download: </a:t>
            </a:r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  <a:hlinkClick r:id="rId2"/>
              </a:rPr>
              <a:t>https://1drv.ms/f/c/0401f16030b3bbcc/Esy7szBg8QEggATrgQAAAAABfNKYm6P3Y1ZyiiTFqy2-mQ?e=ceKwrV</a:t>
            </a:r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 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Atividade 04 – Realizar o estudo de volumetria das tabelas;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Atividade 05– Pensando em uma Modelagem Relacional, depois da construção do DER, chegou a hora de realizar a construção do Modelo Lógico. Após realizar a modelagem, enviar o script para criação do Modelo Físico. 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Atividade 06 – Ao finalizar a modelagem relacional, é o momento de construir o Modelo Multidimensional. Nessa etapa a construção deverá ser pensada sobre a construção de Dimensões e Fatos, lembre-se que pode ser uma modelagem no formato Star </a:t>
            </a:r>
            <a:r>
              <a:rPr lang="pt-BR" dirty="0" err="1">
                <a:solidFill>
                  <a:srgbClr val="007DA9"/>
                </a:solidFill>
                <a:latin typeface="Impact" panose="020B0806030902050204" pitchFamily="34" charset="0"/>
              </a:rPr>
              <a:t>Schema</a:t>
            </a:r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 ou </a:t>
            </a:r>
            <a:r>
              <a:rPr lang="pt-BR" dirty="0" err="1">
                <a:solidFill>
                  <a:srgbClr val="007DA9"/>
                </a:solidFill>
                <a:latin typeface="Impact" panose="020B0806030902050204" pitchFamily="34" charset="0"/>
              </a:rPr>
              <a:t>Snowflake</a:t>
            </a:r>
            <a:r>
              <a:rPr lang="pt-BR" dirty="0">
                <a:solidFill>
                  <a:srgbClr val="007DA9"/>
                </a:solidFill>
                <a:latin typeface="Impact" panose="020B0806030902050204" pitchFamily="34" charset="0"/>
              </a:rPr>
              <a:t>. </a:t>
            </a:r>
          </a:p>
          <a:p>
            <a:endParaRPr lang="pt-BR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5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924D4-A0C8-5F1E-9504-9A8057577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535EB3-0DBB-8998-0891-0727C1F900D8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96467C-A004-63A8-1D54-97F45D30D47A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E9B06343-2E47-41E1-0E26-8ADEC902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25FF883-03C0-B0CE-DE3D-5D607C4589D1}"/>
              </a:ext>
            </a:extLst>
          </p:cNvPr>
          <p:cNvSpPr txBox="1"/>
          <p:nvPr/>
        </p:nvSpPr>
        <p:spPr>
          <a:xfrm>
            <a:off x="355104" y="1441749"/>
            <a:ext cx="114255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Vamos aos pontos: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1 – Iniciar a análise sobre o arquivo de Candidatos. Para simplificar o trabalho, você pode escolher o arquivo da UF onde reside; 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2 – Após a escolha da UF, o mesmo deverá ser aplicado para os arquivos de Bem de Candidato, Redes Sociais, Motivo de Cassação e Votação;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3 – Necessidade de descompactar em diretórios separados por arquivo: Cada arquivo zip, contém um arquivo Leiame.pdf que apresenta todo um descritivo de como cada arquivo pode ser manipulado;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2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87AA1-CA06-6E79-0B64-E00EA89B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7D1C23-6D39-4223-95E2-0A58B6CC007D}"/>
              </a:ext>
            </a:extLst>
          </p:cNvPr>
          <p:cNvSpPr/>
          <p:nvPr/>
        </p:nvSpPr>
        <p:spPr>
          <a:xfrm>
            <a:off x="355104" y="1426718"/>
            <a:ext cx="11425561" cy="52947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7D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747997-4B72-67EF-61F3-B1EBF754CE52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rgbClr val="007DA9"/>
                </a:solidFill>
                <a:latin typeface="Impact" panose="020B0806030902050204" pitchFamily="34" charset="0"/>
              </a:rPr>
              <a:t>Atividade Final</a:t>
            </a:r>
          </a:p>
        </p:txBody>
      </p:sp>
      <p:sp>
        <p:nvSpPr>
          <p:cNvPr id="8" name="sketchy line">
            <a:extLst>
              <a:ext uri="{FF2B5EF4-FFF2-40B4-BE49-F238E27FC236}">
                <a16:creationId xmlns:a16="http://schemas.microsoft.com/office/drawing/2014/main" id="{5C9C9AF4-7867-7CB5-2A42-560F51D12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rgbClr val="007DA9"/>
          </a:solidFill>
          <a:ln w="44450" cap="rnd">
            <a:solidFill>
              <a:srgbClr val="007DA9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DA9"/>
                </a:solidFill>
              </a:rPr>
              <a:t>‘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F2C96C0-0ACA-EC55-6699-36FCCC202FCB}"/>
              </a:ext>
            </a:extLst>
          </p:cNvPr>
          <p:cNvSpPr txBox="1"/>
          <p:nvPr/>
        </p:nvSpPr>
        <p:spPr>
          <a:xfrm>
            <a:off x="355104" y="1441749"/>
            <a:ext cx="114255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Dica 01 - Os arquivos a serem trabalhados, encontram-se </a:t>
            </a:r>
            <a:r>
              <a:rPr lang="pt-BR" sz="2400" dirty="0" err="1">
                <a:solidFill>
                  <a:srgbClr val="007DA9"/>
                </a:solidFill>
                <a:latin typeface="Impact" panose="020B0806030902050204" pitchFamily="34" charset="0"/>
              </a:rPr>
              <a:t>desnormalizado</a:t>
            </a:r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, aqui que começam as atividades;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Dica 02 – Lembre-se de aplicar as técnicas que aprendemos durante as aulas. Criação de Domínios, valores default, datas para identificar quando o registro foi criado ou alterado, SCD entre outros;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Dica 03 – Pense fora da caixinha, tanto como analista e como usuário final; 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Dica 04 – Faça rascunhos antes de implementar a modelagem;</a:t>
            </a:r>
          </a:p>
          <a:p>
            <a:endParaRPr lang="pt-BR" sz="2400" dirty="0">
              <a:solidFill>
                <a:srgbClr val="007DA9"/>
              </a:solidFill>
              <a:latin typeface="Impact" panose="020B0806030902050204" pitchFamily="34" charset="0"/>
            </a:endParaRPr>
          </a:p>
          <a:p>
            <a:r>
              <a:rPr lang="pt-BR" sz="2400" dirty="0">
                <a:solidFill>
                  <a:srgbClr val="007DA9"/>
                </a:solidFill>
                <a:latin typeface="Impact" panose="020B0806030902050204" pitchFamily="34" charset="0"/>
              </a:rPr>
              <a:t>Dica 05 – Não precisa importar os dados, a análise deverá ser realizada sobre os arquivos.</a:t>
            </a:r>
          </a:p>
        </p:txBody>
      </p:sp>
    </p:spTree>
    <p:extLst>
      <p:ext uri="{BB962C8B-B14F-4D97-AF65-F5344CB8AC3E}">
        <p14:creationId xmlns:p14="http://schemas.microsoft.com/office/powerpoint/2010/main" val="3046289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ada0a2f-b917-4d51-b0d0-d418a10c8b23}" enabled="1" method="Standard" siteId="{12a3af23-a769-4654-847f-958f3d479f4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58296</TotalTime>
  <Words>630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514</cp:revision>
  <dcterms:created xsi:type="dcterms:W3CDTF">2024-02-17T14:08:37Z</dcterms:created>
  <dcterms:modified xsi:type="dcterms:W3CDTF">2024-10-24T00:46:54Z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etDate">
    <vt:lpwstr>2024-06-12T18:01:52Z</vt:lpwstr>
  </property>
  <property fmtid="{D5CDD505-2E9C-101B-9397-08002B2CF9AE}" pid="4" name="MSIP_Label_1ada0a2f-b917-4d51-b0d0-d418a10c8b23_Method">
    <vt:lpwstr>Standard</vt:lpwstr>
  </property>
  <property fmtid="{D5CDD505-2E9C-101B-9397-08002B2CF9AE}" pid="5" name="MSIP_Label_1ada0a2f-b917-4d51-b0d0-d418a10c8b23_Name">
    <vt:lpwstr>1ada0a2f-b917-4d51-b0d0-d418a10c8b23</vt:lpwstr>
  </property>
  <property fmtid="{D5CDD505-2E9C-101B-9397-08002B2CF9AE}" pid="6" name="MSIP_Label_1ada0a2f-b917-4d51-b0d0-d418a10c8b23_SiteId">
    <vt:lpwstr>12a3af23-a769-4654-847f-958f3d479f4a</vt:lpwstr>
  </property>
  <property fmtid="{D5CDD505-2E9C-101B-9397-08002B2CF9AE}" pid="7" name="MSIP_Label_1ada0a2f-b917-4d51-b0d0-d418a10c8b23_ActionId">
    <vt:lpwstr>67b60621-427c-4511-9874-ff9b4329d30c</vt:lpwstr>
  </property>
  <property fmtid="{D5CDD505-2E9C-101B-9397-08002B2CF9AE}" pid="8" name="MSIP_Label_1ada0a2f-b917-4d51-b0d0-d418a10c8b23_ContentBits">
    <vt:lpwstr>0</vt:lpwstr>
  </property>
</Properties>
</file>