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3" r:id="rId2"/>
    <p:sldId id="301" r:id="rId3"/>
    <p:sldId id="303" r:id="rId4"/>
    <p:sldId id="330" r:id="rId5"/>
    <p:sldId id="326" r:id="rId6"/>
    <p:sldId id="327" r:id="rId7"/>
    <p:sldId id="329" r:id="rId8"/>
    <p:sldId id="332" r:id="rId9"/>
    <p:sldId id="334" r:id="rId10"/>
    <p:sldId id="333" r:id="rId11"/>
    <p:sldId id="335" r:id="rId12"/>
    <p:sldId id="32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A9"/>
    <a:srgbClr val="2EC1F4"/>
    <a:srgbClr val="4490C4"/>
    <a:srgbClr val="427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5388" autoAdjust="0"/>
  </p:normalViewPr>
  <p:slideViewPr>
    <p:cSldViewPr snapToGrid="0">
      <p:cViewPr varScale="1">
        <p:scale>
          <a:sx n="88" d="100"/>
          <a:sy n="88" d="100"/>
        </p:scale>
        <p:origin x="466" y="82"/>
      </p:cViewPr>
      <p:guideLst/>
    </p:cSldViewPr>
  </p:slideViewPr>
  <p:notesTextViewPr>
    <p:cViewPr>
      <p:scale>
        <a:sx n="3" d="2"/>
        <a:sy n="3" d="2"/>
      </p:scale>
      <p:origin x="0" y="-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1FB92-3B40-4CEB-8EF6-98192792E525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531D7-9345-481B-A252-EED700AD3D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6E591-8BF2-1E1B-8025-F25382391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E662D8-EDCB-92CC-A1E8-C6AB01DA9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89E76F-FD1A-5C07-6C8B-22FA09A5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75D406-A207-69C0-4841-2C8A656D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39DA89-BAF9-BAB8-48A0-E5B04E96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92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D2F65-DD74-FC2D-9FD4-4CC39108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F3E820-6CA4-1CC5-BBD3-EF46D5961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193013-3EAB-DA14-0648-33C4E701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DA0E4A-F232-79F3-722F-EDD5294C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A2F8B1-87C3-DAA8-CFE5-25147256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34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A81B49-7FBA-E668-9CD6-9EA2AF0A4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C7DACA-8415-4AD0-AED9-AF3EB5C0E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ED9E4-238A-DF6B-7F29-9D9F5455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4389C7-6D86-8AA7-DF70-9D43BA1C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081AD3-1C74-18CF-D2D1-A377C90C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24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A5052-9B90-6542-0FE7-522F584D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7DC472-5FBB-0E78-F908-63ABE7C0C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1FF4C9-E274-C1FC-5C08-B99A8DF4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CB93B-1F23-71F1-278F-DA485051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6AC0DB-B096-03E4-7A70-CA1A7EC2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24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8E39B-0B93-59EC-2EEF-79A0BF75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B7E1EE-EA5F-4B81-FDFE-A6010AB23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34AC63-5429-D2F8-4A10-A17AB56F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5E4887-F1BA-8E51-295B-2A0422D6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F2202B-33FA-65E6-03F1-B205EB44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2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6175F-07C7-B189-C6D2-846DF13C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7C0C4-9236-989B-8B1C-F29A2F96E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94BCE8-3185-DAAA-5594-FFAAFACB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1F6762-3126-175D-EE38-B4B85364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A55956-DD2C-B8BF-4EDB-55488043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6B4FC4-A6CC-0355-21D8-8378B64E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13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9E234-EA9D-531E-B59E-58164DC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1433BD-4B56-566B-3CE2-38FF7F8D0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79FD1D-56DC-898D-ADB8-C4CD0FCC3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8B18BD-8194-1930-4436-AB7278B9F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2871FB-A56A-D112-CC01-E6F255757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F1948C-406D-EE6F-3C5F-E90BF51A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4862ED-A532-891D-D147-4EC6A9B0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0EFAAC-ADB6-3912-9E3D-9487A4C2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73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2FDE6-6521-231B-3FED-E8D59251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BD3A4D-BC87-B45C-CAE6-791C6A9C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87D20E-C272-B318-AE90-0E29D781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3F8965-B8E9-0B29-4D66-9042E233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94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BCF0AE-793A-9F93-98E4-13A7FB45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D0F490-DD3E-3BF3-D63D-0F6D59E8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06D652-0D1C-562C-0413-4DABFC19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19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41D19-43EB-4B0A-5D24-CF3083CB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04726-FE48-E8FE-A1BF-C33A03D1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E050BF-FBE2-7735-DF7C-31948BC94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FC99A8-5C8D-7A2F-838B-94D56037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3F7BBD-E693-CBF8-6F45-94A4EF6E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F47F14-BCDC-68B7-E86F-B59C9682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11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5175D-2BED-7FF4-3AEB-D138286F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52A6A0-671C-30E7-314F-070120A6C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4DECC8-13B1-A90C-5083-F2647A68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9A45B4-C952-17B4-ECB9-F5D0A430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458819-76AC-FDA3-8960-BEFB675D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76C2E7-7BE6-1ADB-0D93-53C55ACB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6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A93EA9-7B75-7075-EBA7-092D9820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269631-6FEA-3203-19AD-05B356A7D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FB7B25-5952-61A2-DE4A-E34AAB7F4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15A94-D9CB-470F-A58C-5F43E2446D83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8F785-F69C-4AF4-600B-AD9B75BF2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E0D13E-EDFA-2475-9B9B-A0AB59BD0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0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dosabertos.tse.jus.br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dosabertos.tse.jus.br/dataset/resultados-2024/resource/c5e1bff9-98f1-4d3b-b944-37cd22c84112" TargetMode="External"/><Relationship Id="rId2" Type="http://schemas.openxmlformats.org/officeDocument/2006/relationships/hyperlink" Target="https://dadosabertos.tse.jus.br/dataset/candidatos-2024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158F480-2B77-C8B1-943E-B5513865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70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18F22-3FA6-E694-CB1E-35C0EBAE5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14BD592-DECC-9ACE-9465-E133F7F3F1A6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75E22C-2B16-9B40-7EDD-0A99618B3951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4E2DCF78-12F0-D8A2-93A7-ED552401A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54CA571-F1E9-FE36-4454-B49F0B97C4F1}"/>
              </a:ext>
            </a:extLst>
          </p:cNvPr>
          <p:cNvSpPr txBox="1"/>
          <p:nvPr/>
        </p:nvSpPr>
        <p:spPr>
          <a:xfrm>
            <a:off x="355104" y="1441749"/>
            <a:ext cx="114255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Atividade 04 - A partir do arquivo VOTAÇÃO, gerar o script para criação das tabelas</a:t>
            </a:r>
          </a:p>
          <a:p>
            <a:endParaRPr lang="pt-BR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1 - Votação;</a:t>
            </a: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2 - Partido;</a:t>
            </a: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3 - Situação Turno;</a:t>
            </a: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4 - UF (Aproveitar a mesma tabela criada na Atividade 01);</a:t>
            </a: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5 - Eleição (Aproveitar a mesma tabela criada na Atividade 01);</a:t>
            </a: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6 - Candidato (Aproveitar a mesma tabela criada na Atividade 01).</a:t>
            </a:r>
          </a:p>
          <a:p>
            <a:endParaRPr lang="pt-BR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A tabela VOTAÇÃO, deverá possuir apenas os atributos que você julgar ser de um VOTAÇÃO e as chaves de relacionamento com as demais tabelas. Não estamos falando de fatos e dimensões, são tabelas normais.</a:t>
            </a:r>
          </a:p>
          <a:p>
            <a:endParaRPr lang="pt-BR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Entregáveis:</a:t>
            </a:r>
          </a:p>
          <a:p>
            <a:endParaRPr lang="pt-BR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1 – Script para criação das tabelas;</a:t>
            </a: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2 – Script para inserção dos registros.</a:t>
            </a:r>
          </a:p>
          <a:p>
            <a:endParaRPr lang="pt-BR" dirty="0">
              <a:solidFill>
                <a:srgbClr val="007DA9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69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7F046-81EF-8FE5-9B51-66C22F68D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DC492B9-D563-9C75-653E-90AB1027F0E4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31A1594-A005-0FF4-4E03-58D9D285F7D0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DD3C4070-B618-E2BF-2DEF-1FDE9295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F09DD76-1404-3C6C-0568-DAEDAEABB87A}"/>
              </a:ext>
            </a:extLst>
          </p:cNvPr>
          <p:cNvSpPr txBox="1"/>
          <p:nvPr/>
        </p:nvSpPr>
        <p:spPr>
          <a:xfrm>
            <a:off x="355104" y="1441749"/>
            <a:ext cx="114255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7DA9"/>
                </a:solidFill>
                <a:latin typeface="Impact" panose="020B0806030902050204" pitchFamily="34" charset="0"/>
              </a:rPr>
              <a:t>Atividade 05 – Analisando a tabela de CANDIDATO, o cliente solicitou uma lista contendo o total de candidatos concorrendo ao cargo de VEREADOR. É necessário criar um ranking para identificar os estados com o maior número de candidatos até os que possuem o menor número.</a:t>
            </a:r>
          </a:p>
          <a:p>
            <a:endParaRPr lang="pt-BR" sz="20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000" dirty="0">
                <a:solidFill>
                  <a:srgbClr val="007DA9"/>
                </a:solidFill>
                <a:latin typeface="Impact" panose="020B0806030902050204" pitchFamily="34" charset="0"/>
              </a:rPr>
              <a:t>Atividade 06 – Analisando a tabela de VOTAÇÃO, precisamos contabilizar o total de votos da cidade que você reside para o cargo de PREFEITO. Certifique-se de identificar a situação de turno de cada candidato.</a:t>
            </a:r>
          </a:p>
          <a:p>
            <a:endParaRPr lang="pt-BR" sz="20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000" dirty="0">
                <a:solidFill>
                  <a:srgbClr val="007DA9"/>
                </a:solidFill>
                <a:latin typeface="Impact" panose="020B0806030902050204" pitchFamily="34" charset="0"/>
              </a:rPr>
              <a:t>Atividade 07 – Analisando a tabela de BENS DE CANDIDATO, é necessário identificar o patrimônio total dos candidatos aos cargos de VEREADOR, PREFEITO e VICE-PREFEITO. Após essa análise, identifique o bem de maior valor e classifique o candidato conforme o patrimônio total nas seguintes categorias:</a:t>
            </a:r>
          </a:p>
          <a:p>
            <a:endParaRPr lang="pt-BR" sz="20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000" dirty="0">
                <a:solidFill>
                  <a:srgbClr val="007DA9"/>
                </a:solidFill>
                <a:latin typeface="Impact" panose="020B0806030902050204" pitchFamily="34" charset="0"/>
              </a:rPr>
              <a:t>Patrimônio entre 0 e 999.999,99 – Candidato com Patrimônio Normal</a:t>
            </a:r>
          </a:p>
          <a:p>
            <a:r>
              <a:rPr lang="pt-BR" sz="2000" dirty="0">
                <a:solidFill>
                  <a:srgbClr val="007DA9"/>
                </a:solidFill>
                <a:latin typeface="Impact" panose="020B0806030902050204" pitchFamily="34" charset="0"/>
              </a:rPr>
              <a:t>Patrimônio entre 1.000.000,00 e 999.999.999,99 – Candidato com Patrimônio Milionário</a:t>
            </a:r>
          </a:p>
          <a:p>
            <a:r>
              <a:rPr lang="pt-BR" sz="2000" dirty="0">
                <a:solidFill>
                  <a:srgbClr val="007DA9"/>
                </a:solidFill>
                <a:latin typeface="Impact" panose="020B0806030902050204" pitchFamily="34" charset="0"/>
              </a:rPr>
              <a:t>Patrimônio maior que 1.000.000.000,00 – Candidato com Patrimônio Bilionário</a:t>
            </a:r>
          </a:p>
        </p:txBody>
      </p:sp>
    </p:spTree>
    <p:extLst>
      <p:ext uri="{BB962C8B-B14F-4D97-AF65-F5344CB8AC3E}">
        <p14:creationId xmlns:p14="http://schemas.microsoft.com/office/powerpoint/2010/main" val="1522577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924D4-A0C8-5F1E-9504-9A8057577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7535EB3-0DBB-8998-0891-0727C1F900D8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396467C-A004-63A8-1D54-97F45D30D47A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E9B06343-2E47-41E1-0E26-8ADEC902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5FF883-03C0-B0CE-DE3D-5D607C4589D1}"/>
              </a:ext>
            </a:extLst>
          </p:cNvPr>
          <p:cNvSpPr txBox="1"/>
          <p:nvPr/>
        </p:nvSpPr>
        <p:spPr>
          <a:xfrm>
            <a:off x="355104" y="1441749"/>
            <a:ext cx="1142556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7DA9"/>
                </a:solidFill>
                <a:latin typeface="Impact" panose="020B0806030902050204" pitchFamily="34" charset="0"/>
              </a:rPr>
              <a:t>Atividade 08 – Durante a análise dos dados de CANDIDATO, é necessário identificar os candidatos a VEREADOR da cidade que foram eleitos e a quantidade de votos que receberam. Em seguida, crie um ranking entre os eleitos, ordenando-os do candidato com o maior número de votos para o que recebeu o menor número.</a:t>
            </a:r>
          </a:p>
          <a:p>
            <a:endParaRPr lang="pt-BR" sz="20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000" dirty="0">
                <a:solidFill>
                  <a:srgbClr val="007DA9"/>
                </a:solidFill>
                <a:latin typeface="Impact" panose="020B0806030902050204" pitchFamily="34" charset="0"/>
              </a:rPr>
              <a:t>Atividade 09 – Precisamos criar uma VIEW que forneça todas as informações dos candidatos, incluindo ocupação, partido, votos recebidos, valor dos bens e links para suas redes sociais.</a:t>
            </a:r>
          </a:p>
          <a:p>
            <a:endParaRPr lang="pt-BR" sz="20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000" dirty="0">
                <a:solidFill>
                  <a:srgbClr val="007DA9"/>
                </a:solidFill>
                <a:latin typeface="Impact" panose="020B0806030902050204" pitchFamily="34" charset="0"/>
              </a:rPr>
              <a:t>Atividade 10 – Precisamos criar uma PROCEDURE que receba como parâmetro a UF e exiba, em uma tabela, as informações de todos os candidatos da UF informada. É importante que essa tabela seja limpa a cada execução da procedure.</a:t>
            </a:r>
          </a:p>
        </p:txBody>
      </p:sp>
    </p:spTree>
    <p:extLst>
      <p:ext uri="{BB962C8B-B14F-4D97-AF65-F5344CB8AC3E}">
        <p14:creationId xmlns:p14="http://schemas.microsoft.com/office/powerpoint/2010/main" val="52482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0A0F398-111E-5E44-E55A-A72D942D859E}"/>
              </a:ext>
            </a:extLst>
          </p:cNvPr>
          <p:cNvSpPr txBox="1"/>
          <p:nvPr/>
        </p:nvSpPr>
        <p:spPr>
          <a:xfrm>
            <a:off x="0" y="1073436"/>
            <a:ext cx="12192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</p:spTree>
    <p:extLst>
      <p:ext uri="{BB962C8B-B14F-4D97-AF65-F5344CB8AC3E}">
        <p14:creationId xmlns:p14="http://schemas.microsoft.com/office/powerpoint/2010/main" val="203312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158F480-2B77-C8B1-943E-B5513865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A19FF47-FE0D-B7B4-B69B-041B5B40F464}"/>
              </a:ext>
            </a:extLst>
          </p:cNvPr>
          <p:cNvSpPr txBox="1"/>
          <p:nvPr/>
        </p:nvSpPr>
        <p:spPr>
          <a:xfrm>
            <a:off x="4018086" y="5513354"/>
            <a:ext cx="87468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Impact" panose="020B0806030902050204" pitchFamily="34" charset="0"/>
              </a:rPr>
              <a:t>SQL </a:t>
            </a:r>
            <a:r>
              <a:rPr lang="pt-BR" sz="6600" dirty="0" err="1">
                <a:solidFill>
                  <a:schemeClr val="bg1"/>
                </a:solidFill>
                <a:latin typeface="Impact" panose="020B0806030902050204" pitchFamily="34" charset="0"/>
              </a:rPr>
              <a:t>Engines</a:t>
            </a:r>
            <a:endParaRPr lang="pt-BR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87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44A07-0527-28DB-0388-6050EB1C8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B3D18FA-5509-2B89-1E44-37555DCDDD90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9824F6-118B-1D34-2E51-C1E55CEB0572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23A3D356-88C9-920E-0F67-DAD3D9986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77B44A3-FB81-7F2C-6BC5-F1F112F0A418}"/>
              </a:ext>
            </a:extLst>
          </p:cNvPr>
          <p:cNvSpPr txBox="1"/>
          <p:nvPr/>
        </p:nvSpPr>
        <p:spPr>
          <a:xfrm>
            <a:off x="355104" y="1441749"/>
            <a:ext cx="114255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Pontuação:</a:t>
            </a:r>
          </a:p>
          <a:p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Cada atividade vale 1 Ponto.</a:t>
            </a:r>
          </a:p>
          <a:p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Prazo de entrega: 17/11/2024</a:t>
            </a:r>
          </a:p>
          <a:p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Enviar um script para cada atividade.</a:t>
            </a:r>
          </a:p>
        </p:txBody>
      </p:sp>
    </p:spTree>
    <p:extLst>
      <p:ext uri="{BB962C8B-B14F-4D97-AF65-F5344CB8AC3E}">
        <p14:creationId xmlns:p14="http://schemas.microsoft.com/office/powerpoint/2010/main" val="178990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E4C74-B122-45A6-3F5D-4303B73E9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8EB0103-4392-6BCA-819C-C26D79F99615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272AB1-7A07-DC35-1055-7ABC01DC2F1B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76B8DC4A-297D-F734-D5F8-204F2C8F1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2025F41-8CEE-77D4-BA2C-D49132DDF0FF}"/>
              </a:ext>
            </a:extLst>
          </p:cNvPr>
          <p:cNvSpPr txBox="1"/>
          <p:nvPr/>
        </p:nvSpPr>
        <p:spPr>
          <a:xfrm>
            <a:off x="355104" y="1441749"/>
            <a:ext cx="114255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A Sirius Corporate ganhou uma licitação para atuar em um projeto do Tribunal Superior Eleitoral, e você foi contratado para compor a equipe de Engenharia de Dados.</a:t>
            </a:r>
          </a:p>
          <a:p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Algumas das atividades sob sua responsabilidade incluem trabalhar com os dados disponíveis no site do TSE (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  <a:hlinkClick r:id="rId2"/>
              </a:rPr>
              <a:t>https://dadosabertos.tse.jus.br/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). </a:t>
            </a:r>
          </a:p>
          <a:p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Como 2024 é um ano de eleições municipais, você deverá iniciar suas atividades manipulando os dados de candidatos e votação do primeiro turno.</a:t>
            </a:r>
          </a:p>
        </p:txBody>
      </p:sp>
    </p:spTree>
    <p:extLst>
      <p:ext uri="{BB962C8B-B14F-4D97-AF65-F5344CB8AC3E}">
        <p14:creationId xmlns:p14="http://schemas.microsoft.com/office/powerpoint/2010/main" val="247573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DCA98-6506-E3EF-BED9-1203A8A01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35B3D58-466C-05B8-2873-00E0AD7D6649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CC43C1C-8D8E-A082-B9F2-681D4B0EE581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E4B0A4CC-5A68-6A19-B8DD-6A828CB37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CD44BBC-BE09-5814-DDB6-B8B9F7AD1C1B}"/>
              </a:ext>
            </a:extLst>
          </p:cNvPr>
          <p:cNvSpPr txBox="1"/>
          <p:nvPr/>
        </p:nvSpPr>
        <p:spPr>
          <a:xfrm>
            <a:off x="355104" y="1441749"/>
            <a:ext cx="1142556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7DA9"/>
                </a:solidFill>
                <a:latin typeface="Impact" panose="020B0806030902050204" pitchFamily="34" charset="0"/>
              </a:rPr>
              <a:t>Links que deverão ser trabalhados.</a:t>
            </a:r>
          </a:p>
          <a:p>
            <a:endParaRPr lang="pt-BR" sz="20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000" dirty="0">
                <a:solidFill>
                  <a:srgbClr val="007DA9"/>
                </a:solidFill>
                <a:latin typeface="Impact" panose="020B0806030902050204" pitchFamily="34" charset="0"/>
                <a:hlinkClick r:id="rId2"/>
              </a:rPr>
              <a:t>https://dadosabertos.tse.jus.br/dataset/candidatos-2024</a:t>
            </a:r>
            <a:endParaRPr lang="pt-BR" sz="20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000" dirty="0">
                <a:solidFill>
                  <a:srgbClr val="007DA9"/>
                </a:solidFill>
                <a:latin typeface="Impact" panose="020B0806030902050204" pitchFamily="34" charset="0"/>
                <a:hlinkClick r:id="rId3"/>
              </a:rPr>
              <a:t>https://dadosabertos.tse.jus.br/dataset/resultados-2024/resource/c5e1bff9-98f1-4d3b-b944-37cd22c84112</a:t>
            </a:r>
            <a:r>
              <a:rPr lang="pt-BR" sz="2000" dirty="0">
                <a:solidFill>
                  <a:srgbClr val="007DA9"/>
                </a:solidFill>
                <a:latin typeface="Impact" panose="020B0806030902050204" pitchFamily="34" charset="0"/>
              </a:rPr>
              <a:t> </a:t>
            </a:r>
          </a:p>
          <a:p>
            <a:endParaRPr lang="pt-BR" sz="20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000" dirty="0">
                <a:solidFill>
                  <a:srgbClr val="007DA9"/>
                </a:solidFill>
                <a:latin typeface="Impact" panose="020B0806030902050204" pitchFamily="34" charset="0"/>
              </a:rPr>
              <a:t>Atividade 00 – Realizar o download dos arquivos e descompactar os arquivos em diretório separados.</a:t>
            </a:r>
          </a:p>
          <a:p>
            <a:endParaRPr lang="pt-BR" sz="20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000" dirty="0">
                <a:solidFill>
                  <a:srgbClr val="007DA9"/>
                </a:solidFill>
                <a:latin typeface="Impact" panose="020B0806030902050204" pitchFamily="34" charset="0"/>
              </a:rPr>
              <a:t>Arquivo a serem trabalhados:</a:t>
            </a:r>
          </a:p>
          <a:p>
            <a:endParaRPr lang="pt-BR" sz="20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2000" dirty="0">
                <a:solidFill>
                  <a:srgbClr val="007DA9"/>
                </a:solidFill>
                <a:latin typeface="Impact" panose="020B0806030902050204" pitchFamily="34" charset="0"/>
              </a:rPr>
              <a:t>Candidato;</a:t>
            </a:r>
          </a:p>
          <a:p>
            <a:pPr marL="342900" indent="-342900">
              <a:buFontTx/>
              <a:buChar char="-"/>
            </a:pPr>
            <a:r>
              <a:rPr lang="pt-BR" sz="2000" dirty="0">
                <a:solidFill>
                  <a:srgbClr val="007DA9"/>
                </a:solidFill>
                <a:latin typeface="Impact" panose="020B0806030902050204" pitchFamily="34" charset="0"/>
              </a:rPr>
              <a:t>Bem de Candidato; </a:t>
            </a:r>
          </a:p>
          <a:p>
            <a:pPr marL="342900" indent="-342900">
              <a:buFontTx/>
              <a:buChar char="-"/>
            </a:pPr>
            <a:r>
              <a:rPr lang="pt-BR" sz="2000" dirty="0">
                <a:solidFill>
                  <a:srgbClr val="007DA9"/>
                </a:solidFill>
                <a:latin typeface="Impact" panose="020B0806030902050204" pitchFamily="34" charset="0"/>
              </a:rPr>
              <a:t>Redes Sociais de Candidato;</a:t>
            </a:r>
          </a:p>
          <a:p>
            <a:pPr marL="342900" indent="-342900">
              <a:buFontTx/>
              <a:buChar char="-"/>
            </a:pPr>
            <a:r>
              <a:rPr lang="pt-BR" sz="2000" dirty="0">
                <a:solidFill>
                  <a:srgbClr val="007DA9"/>
                </a:solidFill>
                <a:latin typeface="Impact" panose="020B0806030902050204" pitchFamily="34" charset="0"/>
              </a:rPr>
              <a:t>Votação Nominal por Município e Zona. </a:t>
            </a:r>
          </a:p>
          <a:p>
            <a:endParaRPr lang="pt-BR" sz="2000" dirty="0">
              <a:solidFill>
                <a:srgbClr val="007DA9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69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E1E47-84BD-05C0-376A-86279DE00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03E6522-0521-CF08-F56B-3250EFCE456C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B904F6-801F-105A-ADBE-78B951E37307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891F3D7D-DF17-460F-8F64-10F950F0B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752BB47-B85A-4313-86C0-3E4F6B2693A6}"/>
              </a:ext>
            </a:extLst>
          </p:cNvPr>
          <p:cNvSpPr txBox="1"/>
          <p:nvPr/>
        </p:nvSpPr>
        <p:spPr>
          <a:xfrm>
            <a:off x="355104" y="1441749"/>
            <a:ext cx="114255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Atividade 01 - A partir do arquivo de CANDIDATOS, gerar o script para criação e carga das tabelas: </a:t>
            </a:r>
          </a:p>
          <a:p>
            <a:endParaRPr lang="pt-BR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1 – Candidato;</a:t>
            </a: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2 – UF;</a:t>
            </a: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3 – Cargo;</a:t>
            </a: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4 – Situação Candidatura;</a:t>
            </a: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5 – Partido;</a:t>
            </a: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6 – Grau de Instrução;</a:t>
            </a: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7 – Ocupação;</a:t>
            </a: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8 – Eleição.</a:t>
            </a:r>
          </a:p>
          <a:p>
            <a:endParaRPr lang="pt-BR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A tabela CANDIDATO, deverá possuir apenas os atributos que você julgar ser de um CANDIDATO e as chaves de relacionamento com as demais tabelas. Não estamos falando de fatos e dimensões, são tabelas normais.</a:t>
            </a:r>
          </a:p>
          <a:p>
            <a:endParaRPr lang="pt-BR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Entregáveis:</a:t>
            </a:r>
          </a:p>
          <a:p>
            <a:endParaRPr lang="pt-BR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1 – Script para criação das tabelas;</a:t>
            </a: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2 – Script para inserção dos registros.</a:t>
            </a:r>
          </a:p>
        </p:txBody>
      </p:sp>
    </p:spTree>
    <p:extLst>
      <p:ext uri="{BB962C8B-B14F-4D97-AF65-F5344CB8AC3E}">
        <p14:creationId xmlns:p14="http://schemas.microsoft.com/office/powerpoint/2010/main" val="400955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7585B-0DD5-1D0F-0B41-513BCFE30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DF41C7D-B17B-6530-47ED-6298FDDA9BFB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C62675-BE01-C88A-9B01-6D1F69B00A3C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728EF341-E29A-BCDB-64D2-B69F3A3B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E379CFE-2615-8816-EAC2-A03E2B3E3B7A}"/>
              </a:ext>
            </a:extLst>
          </p:cNvPr>
          <p:cNvSpPr txBox="1"/>
          <p:nvPr/>
        </p:nvSpPr>
        <p:spPr>
          <a:xfrm>
            <a:off x="355104" y="1441749"/>
            <a:ext cx="114255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Atividade 02 - A partir do arquivo BEM_CANDIDATO, gerar o script para criação das tabelas</a:t>
            </a:r>
          </a:p>
          <a:p>
            <a:endParaRPr lang="pt-BR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1 - Bens de Candidato;</a:t>
            </a: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2 - UF (Aproveitar a mesma tabela criada na Atividade 01);</a:t>
            </a: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3 - Tipo de Bem;</a:t>
            </a: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4 - Eleição (Aproveitar a mesma tabela criada na Atividade 01).</a:t>
            </a:r>
          </a:p>
          <a:p>
            <a:endParaRPr lang="pt-BR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A tabela BEM_CANDIDATO, deverá possuir apenas os atributos que você julgar ser de um BEM_CANDIDATO e as chaves de relacionamento com as demais tabelas. Não estamos falando de fatos e dimensões, são tabelas normais.</a:t>
            </a:r>
          </a:p>
          <a:p>
            <a:endParaRPr lang="pt-BR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Entregáveis:</a:t>
            </a:r>
          </a:p>
          <a:p>
            <a:endParaRPr lang="pt-BR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1 – Script para criação das tabelas;</a:t>
            </a: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2 – Script para inserção dos registros.</a:t>
            </a:r>
          </a:p>
          <a:p>
            <a:endParaRPr lang="pt-BR" dirty="0">
              <a:solidFill>
                <a:srgbClr val="007DA9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62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1050C-CB48-A383-CD15-F08D7BC54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D060A9A-68FA-BE09-E080-7B32C3A80A81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14C810-75A1-F7ED-D653-E481606AB810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46DE638C-8E58-8547-474F-F66E176C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24BE71E-E955-5604-46A9-C6EBE1A35A71}"/>
              </a:ext>
            </a:extLst>
          </p:cNvPr>
          <p:cNvSpPr txBox="1"/>
          <p:nvPr/>
        </p:nvSpPr>
        <p:spPr>
          <a:xfrm>
            <a:off x="355104" y="1441749"/>
            <a:ext cx="114255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Atividade 03 - A partir do arquivo REDE_SOCIAL, gerar o script para criação das tabelas</a:t>
            </a:r>
          </a:p>
          <a:p>
            <a:endParaRPr lang="pt-BR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1 - Rede Social;</a:t>
            </a: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2 - UF (Aproveitar a mesma tabela criada na Atividade 01);</a:t>
            </a: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3 - Tipo de Rede Social;</a:t>
            </a: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4 - Eleição (Aproveitar a mesma tabela criada na Atividade 01);</a:t>
            </a: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5 - Candidato (Aproveitar a mesma tabela criada na Atividade 01).</a:t>
            </a:r>
          </a:p>
          <a:p>
            <a:endParaRPr lang="pt-BR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A tabela REDE SOCIAL, deverá possuir apenas os atributos que você julgar ser de uma REDE SOCIAL e as chaves de relacionamento com as demais tabelas. Não estamos falando de fatos e dimensões, são tabelas normais.</a:t>
            </a:r>
          </a:p>
          <a:p>
            <a:endParaRPr lang="pt-BR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Entregáveis:</a:t>
            </a:r>
          </a:p>
          <a:p>
            <a:endParaRPr lang="pt-BR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1 – Script para criação das tabelas;</a:t>
            </a: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2 – Script para inserção dos registros.</a:t>
            </a:r>
          </a:p>
          <a:p>
            <a:endParaRPr lang="pt-BR" dirty="0">
              <a:solidFill>
                <a:srgbClr val="007DA9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74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ada0a2f-b917-4d51-b0d0-d418a10c8b23}" enabled="1" method="Standard" siteId="{12a3af23-a769-4654-847f-958f3d479f4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63418</TotalTime>
  <Words>983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Quintella</dc:creator>
  <cp:lastModifiedBy>Gabriel Quintella</cp:lastModifiedBy>
  <cp:revision>519</cp:revision>
  <dcterms:created xsi:type="dcterms:W3CDTF">2024-02-17T14:08:37Z</dcterms:created>
  <dcterms:modified xsi:type="dcterms:W3CDTF">2024-10-30T01:03:59Z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etDate">
    <vt:lpwstr>2024-06-12T18:01:52Z</vt:lpwstr>
  </property>
  <property fmtid="{D5CDD505-2E9C-101B-9397-08002B2CF9AE}" pid="4" name="MSIP_Label_1ada0a2f-b917-4d51-b0d0-d418a10c8b23_Method">
    <vt:lpwstr>Standard</vt:lpwstr>
  </property>
  <property fmtid="{D5CDD505-2E9C-101B-9397-08002B2CF9AE}" pid="5" name="MSIP_Label_1ada0a2f-b917-4d51-b0d0-d418a10c8b23_Name">
    <vt:lpwstr>1ada0a2f-b917-4d51-b0d0-d418a10c8b23</vt:lpwstr>
  </property>
  <property fmtid="{D5CDD505-2E9C-101B-9397-08002B2CF9AE}" pid="6" name="MSIP_Label_1ada0a2f-b917-4d51-b0d0-d418a10c8b23_SiteId">
    <vt:lpwstr>12a3af23-a769-4654-847f-958f3d479f4a</vt:lpwstr>
  </property>
  <property fmtid="{D5CDD505-2E9C-101B-9397-08002B2CF9AE}" pid="7" name="MSIP_Label_1ada0a2f-b917-4d51-b0d0-d418a10c8b23_ActionId">
    <vt:lpwstr>67b60621-427c-4511-9874-ff9b4329d30c</vt:lpwstr>
  </property>
  <property fmtid="{D5CDD505-2E9C-101B-9397-08002B2CF9AE}" pid="8" name="MSIP_Label_1ada0a2f-b917-4d51-b0d0-d418a10c8b23_ContentBits">
    <vt:lpwstr>0</vt:lpwstr>
  </property>
</Properties>
</file>