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9" r:id="rId1"/>
  </p:sldMasterIdLst>
  <p:sldIdLst>
    <p:sldId id="262" r:id="rId2"/>
    <p:sldId id="310" r:id="rId3"/>
    <p:sldId id="311" r:id="rId4"/>
    <p:sldId id="307" r:id="rId5"/>
    <p:sldId id="318" r:id="rId6"/>
    <p:sldId id="308" r:id="rId7"/>
    <p:sldId id="309" r:id="rId8"/>
    <p:sldId id="319" r:id="rId9"/>
    <p:sldId id="321" r:id="rId10"/>
    <p:sldId id="320" r:id="rId11"/>
    <p:sldId id="312" r:id="rId12"/>
    <p:sldId id="313" r:id="rId13"/>
    <p:sldId id="314" r:id="rId14"/>
    <p:sldId id="315" r:id="rId15"/>
    <p:sldId id="316" r:id="rId16"/>
    <p:sldId id="317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558"/>
    <a:srgbClr val="000000"/>
    <a:srgbClr val="7EADC4"/>
    <a:srgbClr val="5392B1"/>
    <a:srgbClr val="FFFFFF"/>
    <a:srgbClr val="060708"/>
    <a:srgbClr val="141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829CA-0791-43DD-9C02-B814B32E51B8}" v="881" dt="2022-10-11T16:51:48.9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BA5FF-5DD6-DE15-DC59-02CFA1E06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351E8C-A520-98E8-7442-83C182F52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7026D3-0B0F-7805-351C-8A229ED51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86CC61-D70B-E1B2-374C-39B94632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CFD4F-A60F-B737-EF3D-1A900ED4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2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AA0E-1AAC-3969-1C06-74825A7C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440368-DB81-614D-910A-C371745A5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F36FC8-70FE-05DD-F343-832B3E98A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248E30-4FD1-A504-970C-605AECC0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FC49B-3326-EAE9-1589-5499840E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3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9D5882-76FF-8CA3-B745-DB906D8F7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B0E795F-7368-BAB2-F55C-43ABD0B49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1F954-ACA7-6F23-59BA-4D7CD51F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8B29C0-9E71-AB1E-C15E-4BE5179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E35492-53B6-8653-9F98-EEFBD91D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96985-4BE1-C666-DC33-29728CBC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F4989-8533-FDF4-F51B-A0A940127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52B7BA-DEAC-75A2-0050-D6D8FA11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0571FB-52AF-FED6-371F-8D7D2E1A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7A7FDB-EA00-2003-6BFF-FC714AC3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1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026A1-BDF7-CFD8-A4BE-614852E9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E3F90B-875A-FEDB-F69C-F69491D4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0D4FD4-E91C-AF72-B499-378257AC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CF72EB-A615-7B41-6D54-068213FC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C3E47B-C9B6-3BAA-0A2D-7250D172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0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68EF-9780-A264-9682-BB554399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D9445-B4AA-9A6B-DB4D-AA35CF93D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552CF0-C68E-5EBE-93C5-A43068D97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F1973-DF83-6860-E4F0-A817A51B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B86BF-C594-626A-9D61-47CA5B48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22A2C7-75A5-96BC-4795-549F8A0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5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61C68-294B-21C1-2273-8699BBE0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5D663-6E4E-2361-61CE-F90D7300E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55A19E-6EAE-8498-15D7-09C12D21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5AD191B-82A2-BFAA-E06A-9F549193D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E0EFC1-CD72-169E-AAFB-07F5C0B3DC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5299F0-D2EC-CD6C-FEA6-839148E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76B00C-C23B-9794-9E27-B0EC3724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7281BC-F7B7-37C3-AEA0-BDA9276F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83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AACB2-376B-BAA3-8F60-185EE8CA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948ED10-7DB0-A701-5488-8492F013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A18419-E6E7-A507-3964-AC234B63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74473E-D96C-0BC8-6442-D3A2C3D5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16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0789E1-73F5-353B-0DFC-EC491D30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9221BE-1303-46ED-6C19-A202C744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BD0762-B53E-CDC4-68AF-61324F86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F72B-74BC-6983-8276-BDB6EF27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25A91-5681-9DB9-B65C-FB3273E97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C776D6-6E98-2EDB-119D-B2F65596F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F093F0-C954-F43C-C309-AAF60A7E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7C8453-BD91-6A1E-D3B2-FFD515DD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694EB1-AE70-1EFC-CD36-F4DAF6DB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1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BD40E-638A-A31B-58F9-DC0E456A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08FF1C-7151-08F7-C96A-495904723C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11EA5E-465D-7473-2645-13AEEC4C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1A8EC-2E55-D79F-13BA-668C8C38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2C3E06-D48E-CC2A-BD6E-F0B1E019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624BC0-8124-4535-D58B-52F70D21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69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FB78478-C836-DC16-1C8B-3140C148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83C2EC-B15A-2BD5-6002-50351DBEA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6A86A-C691-7E4B-AA48-37BA52464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10/28/2022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31920-C13A-0EBB-D64A-D17C05822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9B133A-5E69-99AC-B677-CAA958FD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0" r:id="rId1"/>
    <p:sldLayoutId id="2147484331" r:id="rId2"/>
    <p:sldLayoutId id="2147484332" r:id="rId3"/>
    <p:sldLayoutId id="2147484333" r:id="rId4"/>
    <p:sldLayoutId id="2147484334" r:id="rId5"/>
    <p:sldLayoutId id="2147484335" r:id="rId6"/>
    <p:sldLayoutId id="2147484336" r:id="rId7"/>
    <p:sldLayoutId id="2147484337" r:id="rId8"/>
    <p:sldLayoutId id="2147484338" r:id="rId9"/>
    <p:sldLayoutId id="2147484339" r:id="rId10"/>
    <p:sldLayoutId id="21474843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BDB2D345-39A8-7639-7E35-3A77E9D1532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141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4" name="Picture 6" descr="Hello Future: Artificial Intelligece, between hopes and fears for Humankin…  | Artificial neural network, Artificial intelligence technology, Artificial  intelligence">
            <a:extLst>
              <a:ext uri="{FF2B5EF4-FFF2-40B4-BE49-F238E27FC236}">
                <a16:creationId xmlns:a16="http://schemas.microsoft.com/office/drawing/2014/main" id="{5F9BCA74-B25B-AF22-BE12-0E96BEB7F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130" y="969892"/>
            <a:ext cx="8673869" cy="487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Fluxograma: Documento 53">
            <a:extLst>
              <a:ext uri="{FF2B5EF4-FFF2-40B4-BE49-F238E27FC236}">
                <a16:creationId xmlns:a16="http://schemas.microsoft.com/office/drawing/2014/main" id="{34B567AB-D3D3-1A3E-9096-DE5A3D32799A}"/>
              </a:ext>
            </a:extLst>
          </p:cNvPr>
          <p:cNvSpPr/>
          <p:nvPr/>
        </p:nvSpPr>
        <p:spPr>
          <a:xfrm rot="16200000">
            <a:off x="-68944" y="68944"/>
            <a:ext cx="6857670" cy="6719779"/>
          </a:xfrm>
          <a:prstGeom prst="flowChartDocument">
            <a:avLst/>
          </a:prstGeom>
          <a:solidFill>
            <a:srgbClr val="7EA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26EFF272-9C18-06BA-9AF5-378E6D02E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7" t="4" r="6758" b="-5"/>
          <a:stretch/>
        </p:blipFill>
        <p:spPr>
          <a:xfrm>
            <a:off x="2798284" y="4470246"/>
            <a:ext cx="2853369" cy="2595305"/>
          </a:xfrm>
          <a:prstGeom prst="rect">
            <a:avLst/>
          </a:prstGeom>
        </p:spPr>
      </p:pic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57B51B32-34D8-29FB-AF31-4C642221CE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 r="8166"/>
          <a:stretch/>
        </p:blipFill>
        <p:spPr>
          <a:xfrm>
            <a:off x="1011648" y="5132445"/>
            <a:ext cx="1339087" cy="1432995"/>
          </a:xfrm>
          <a:prstGeom prst="ellipse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D8F12B7-365E-D2B4-0D31-5B7E32E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1000" y="2357201"/>
            <a:ext cx="6858000" cy="13678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 b="1" kern="1200" cap="all" baseline="0" dirty="0">
                <a:latin typeface="+mj-lt"/>
                <a:ea typeface="+mj-ea"/>
                <a:cs typeface="+mj-cs"/>
              </a:rPr>
              <a:t>Introdução à Redes Neurais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3C2BA027-846C-4E66-3ED9-E3F28DC2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9287" y="3725097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Recriando a rede Multilayer Perceptron</a:t>
            </a:r>
          </a:p>
        </p:txBody>
      </p:sp>
    </p:spTree>
    <p:extLst>
      <p:ext uri="{BB962C8B-B14F-4D97-AF65-F5344CB8AC3E}">
        <p14:creationId xmlns:p14="http://schemas.microsoft.com/office/powerpoint/2010/main" val="318231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A graph of a cost function (modified from... | Download Scientific Diagram">
            <a:extLst>
              <a:ext uri="{FF2B5EF4-FFF2-40B4-BE49-F238E27FC236}">
                <a16:creationId xmlns:a16="http://schemas.microsoft.com/office/drawing/2014/main" id="{B5FC1ED1-CC01-A3CD-7CA5-0B7E151A13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A9F4EA-833D-5B6B-3E2D-CF69C793D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496" y="671365"/>
            <a:ext cx="9647581" cy="57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D551EB9-B124-9535-4DE6-E4A88B1C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61" y="2635980"/>
            <a:ext cx="9959455" cy="2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B5D329-67FB-2B76-E437-2DEA9EA2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3101008"/>
            <a:ext cx="11131826" cy="13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135849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84727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4263316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2527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BDB2D345-39A8-7639-7E35-3A77E9D1532D}"/>
              </a:ext>
            </a:extLst>
          </p:cNvPr>
          <p:cNvSpPr/>
          <p:nvPr/>
        </p:nvSpPr>
        <p:spPr>
          <a:xfrm>
            <a:off x="-49563" y="0"/>
            <a:ext cx="12191999" cy="6858000"/>
          </a:xfrm>
          <a:prstGeom prst="rect">
            <a:avLst/>
          </a:prstGeom>
          <a:solidFill>
            <a:srgbClr val="1414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Documento 53">
            <a:extLst>
              <a:ext uri="{FF2B5EF4-FFF2-40B4-BE49-F238E27FC236}">
                <a16:creationId xmlns:a16="http://schemas.microsoft.com/office/drawing/2014/main" id="{34B567AB-D3D3-1A3E-9096-DE5A3D32799A}"/>
              </a:ext>
            </a:extLst>
          </p:cNvPr>
          <p:cNvSpPr/>
          <p:nvPr/>
        </p:nvSpPr>
        <p:spPr>
          <a:xfrm rot="16200000">
            <a:off x="-161709" y="68947"/>
            <a:ext cx="6857670" cy="6719779"/>
          </a:xfrm>
          <a:prstGeom prst="flowChartDocument">
            <a:avLst/>
          </a:prstGeom>
          <a:solidFill>
            <a:srgbClr val="7EA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D8F12B7-365E-D2B4-0D31-5B7E32E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277" y="1403045"/>
            <a:ext cx="5247861" cy="10618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cap="all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perceptron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3C2BA027-846C-4E66-3ED9-E3F28DC2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64" y="2922724"/>
            <a:ext cx="6046435" cy="3637102"/>
          </a:xfrm>
        </p:spPr>
        <p:txBody>
          <a:bodyPr>
            <a:normAutofit/>
          </a:bodyPr>
          <a:lstStyle/>
          <a:p>
            <a:pPr algn="ctr"/>
            <a:r>
              <a:rPr lang="pt-BR" sz="2800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“O Perceptron é um classificador linear (binário). Além disso, é usado na aprendizagem supervisionada e pode ser usado para classificar os dados de entrada fornecidos.” (Deeplearningbook)</a:t>
            </a:r>
            <a:endParaRPr lang="pt-BR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Começando com Machine Learning - Escrevendo um Perceptron">
            <a:extLst>
              <a:ext uri="{FF2B5EF4-FFF2-40B4-BE49-F238E27FC236}">
                <a16:creationId xmlns:a16="http://schemas.microsoft.com/office/drawing/2014/main" id="{7F4CC135-A29C-EAE8-0C50-85457152C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9"/>
          <a:stretch/>
        </p:blipFill>
        <p:spPr bwMode="auto">
          <a:xfrm>
            <a:off x="6939667" y="1403045"/>
            <a:ext cx="4514684" cy="192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Balão de Pensamento: Nuvem 1">
            <a:extLst>
              <a:ext uri="{FF2B5EF4-FFF2-40B4-BE49-F238E27FC236}">
                <a16:creationId xmlns:a16="http://schemas.microsoft.com/office/drawing/2014/main" id="{A7D79372-FAF2-8D76-A056-007ACD75E3D2}"/>
              </a:ext>
            </a:extLst>
          </p:cNvPr>
          <p:cNvSpPr/>
          <p:nvPr/>
        </p:nvSpPr>
        <p:spPr>
          <a:xfrm>
            <a:off x="7816304" y="4678126"/>
            <a:ext cx="3279172" cy="1527929"/>
          </a:xfrm>
          <a:prstGeom prst="cloudCallout">
            <a:avLst>
              <a:gd name="adj1" fmla="val -52590"/>
              <a:gd name="adj2" fmla="val -46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Mostrar funcionamento.</a:t>
            </a:r>
          </a:p>
        </p:txBody>
      </p:sp>
    </p:spTree>
    <p:extLst>
      <p:ext uri="{BB962C8B-B14F-4D97-AF65-F5344CB8AC3E}">
        <p14:creationId xmlns:p14="http://schemas.microsoft.com/office/powerpoint/2010/main" val="247723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BDB2D345-39A8-7639-7E35-3A77E9D1532D}"/>
              </a:ext>
            </a:extLst>
          </p:cNvPr>
          <p:cNvSpPr/>
          <p:nvPr/>
        </p:nvSpPr>
        <p:spPr>
          <a:xfrm>
            <a:off x="-49563" y="0"/>
            <a:ext cx="12191999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Fluxograma: Documento 53">
            <a:extLst>
              <a:ext uri="{FF2B5EF4-FFF2-40B4-BE49-F238E27FC236}">
                <a16:creationId xmlns:a16="http://schemas.microsoft.com/office/drawing/2014/main" id="{34B567AB-D3D3-1A3E-9096-DE5A3D32799A}"/>
              </a:ext>
            </a:extLst>
          </p:cNvPr>
          <p:cNvSpPr/>
          <p:nvPr/>
        </p:nvSpPr>
        <p:spPr>
          <a:xfrm rot="16200000">
            <a:off x="-161709" y="68947"/>
            <a:ext cx="6857670" cy="6719779"/>
          </a:xfrm>
          <a:prstGeom prst="flowChartDocument">
            <a:avLst/>
          </a:prstGeom>
          <a:solidFill>
            <a:srgbClr val="7EAD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D8F12B7-365E-D2B4-0D31-5B7E32E5F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649" y="2510220"/>
            <a:ext cx="5247861" cy="106185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kern="1200" cap="all" baseline="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Multilayer perceptron</a:t>
            </a:r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3C2BA027-846C-4E66-3ED9-E3F28DC2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908" y="3572080"/>
            <a:ext cx="6046435" cy="3637102"/>
          </a:xfrm>
        </p:spPr>
        <p:txBody>
          <a:bodyPr>
            <a:norm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95000"/>
                  </a:schemeClr>
                </a:solidFill>
              </a:rPr>
              <a:t>A primeira rede neural inventada.</a:t>
            </a:r>
          </a:p>
        </p:txBody>
      </p:sp>
      <p:pic>
        <p:nvPicPr>
          <p:cNvPr id="2050" name="Picture 2" descr="neural network - Multilayer Perceptron questions - Stack Overflow">
            <a:extLst>
              <a:ext uri="{FF2B5EF4-FFF2-40B4-BE49-F238E27FC236}">
                <a16:creationId xmlns:a16="http://schemas.microsoft.com/office/drawing/2014/main" id="{38B8A6FF-4FB8-3AD3-2648-37D3B136FF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72" t="27251" r="23301" b="13001"/>
          <a:stretch/>
        </p:blipFill>
        <p:spPr bwMode="auto">
          <a:xfrm>
            <a:off x="6963688" y="2054457"/>
            <a:ext cx="4893495" cy="303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6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ural Network Showdown: TensorFlow vs PyTorch - ActiveState">
            <a:extLst>
              <a:ext uri="{FF2B5EF4-FFF2-40B4-BE49-F238E27FC236}">
                <a16:creationId xmlns:a16="http://schemas.microsoft.com/office/drawing/2014/main" id="{B1AB7260-FF9E-FB52-BC74-A73870EA5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4313" y="-17513"/>
            <a:ext cx="12987130" cy="690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FEC51D-E770-1CED-C6F1-388CFD4FFB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445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Activation Functions in Neural Networks [12 Types &amp; Use Cases]">
            <a:extLst>
              <a:ext uri="{FF2B5EF4-FFF2-40B4-BE49-F238E27FC236}">
                <a16:creationId xmlns:a16="http://schemas.microsoft.com/office/drawing/2014/main" id="{56292707-0026-79D0-FC03-34BCFA68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063" y="0"/>
            <a:ext cx="7380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02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B31DF9-4DAC-AE84-1D9E-DFFDC55F9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822713"/>
            <a:ext cx="8682947" cy="163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E271A-270F-3C03-C7B2-9E4381047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43818"/>
          </a:xfrm>
          <a:solidFill>
            <a:srgbClr val="7EADC4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Código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BC2E47-11F2-A872-2487-E65CF1AC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2" y="1660187"/>
            <a:ext cx="11053316" cy="493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3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5B44E3C-5477-3346-8441-59B93643D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09" y="24782"/>
            <a:ext cx="9687339" cy="683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13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achine learning - Problem in understanding Regularized Cost Function for  neural neworks - Cross Validated">
            <a:extLst>
              <a:ext uri="{FF2B5EF4-FFF2-40B4-BE49-F238E27FC236}">
                <a16:creationId xmlns:a16="http://schemas.microsoft.com/office/drawing/2014/main" id="{74AE0206-1F34-2D86-561F-A6A3CE576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5" b="49975"/>
          <a:stretch/>
        </p:blipFill>
        <p:spPr bwMode="auto">
          <a:xfrm>
            <a:off x="0" y="2570922"/>
            <a:ext cx="12192000" cy="1388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4EC70CF3-12E7-8112-8582-7236186E5A54}"/>
              </a:ext>
            </a:extLst>
          </p:cNvPr>
          <p:cNvSpPr/>
          <p:nvPr/>
        </p:nvSpPr>
        <p:spPr>
          <a:xfrm>
            <a:off x="4267200" y="2570922"/>
            <a:ext cx="2372139" cy="117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280060F-9933-0CB6-EE03-B20A9DC97545}"/>
              </a:ext>
            </a:extLst>
          </p:cNvPr>
          <p:cNvSpPr/>
          <p:nvPr/>
        </p:nvSpPr>
        <p:spPr>
          <a:xfrm>
            <a:off x="8534400" y="2675282"/>
            <a:ext cx="3366052" cy="117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971A930-E8BF-0538-3016-538CA1D29A1C}"/>
              </a:ext>
            </a:extLst>
          </p:cNvPr>
          <p:cNvSpPr txBox="1"/>
          <p:nvPr/>
        </p:nvSpPr>
        <p:spPr>
          <a:xfrm>
            <a:off x="4267200" y="2120348"/>
            <a:ext cx="237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Probabilidade de ser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7E7C8-B00F-A660-24A8-15F1DABCEF48}"/>
              </a:ext>
            </a:extLst>
          </p:cNvPr>
          <p:cNvSpPr txBox="1"/>
          <p:nvPr/>
        </p:nvSpPr>
        <p:spPr>
          <a:xfrm>
            <a:off x="9031357" y="2265329"/>
            <a:ext cx="286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Probabilidade de não ser</a:t>
            </a:r>
          </a:p>
        </p:txBody>
      </p:sp>
    </p:spTree>
    <p:extLst>
      <p:ext uri="{BB962C8B-B14F-4D97-AF65-F5344CB8AC3E}">
        <p14:creationId xmlns:p14="http://schemas.microsoft.com/office/powerpoint/2010/main" val="803838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1754</TotalTime>
  <Words>69</Words>
  <Application>Microsoft Office PowerPoint</Application>
  <PresentationFormat>Widescreen</PresentationFormat>
  <Paragraphs>17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Arial</vt:lpstr>
      <vt:lpstr>Calibri</vt:lpstr>
      <vt:lpstr>Calibri Light</vt:lpstr>
      <vt:lpstr>Tema do Office</vt:lpstr>
      <vt:lpstr>Introdução à Redes Neurais</vt:lpstr>
      <vt:lpstr>perceptron</vt:lpstr>
      <vt:lpstr>Multilayer perceptron</vt:lpstr>
      <vt:lpstr>Apresentação do PowerPoint</vt:lpstr>
      <vt:lpstr>Apresentação do PowerPoint</vt:lpstr>
      <vt:lpstr>Código</vt:lpstr>
      <vt:lpstr>Código</vt:lpstr>
      <vt:lpstr>Apresentação do PowerPoint</vt:lpstr>
      <vt:lpstr>Apresentação do PowerPoint</vt:lpstr>
      <vt:lpstr>Apresentação do PowerPoint</vt:lpstr>
      <vt:lpstr>Código</vt:lpstr>
      <vt:lpstr>Código</vt:lpstr>
      <vt:lpstr>Código</vt:lpstr>
      <vt:lpstr>Código</vt:lpstr>
      <vt:lpstr>Código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Redes Neurais</dc:title>
  <dc:creator>Wesley Miranda</dc:creator>
  <cp:lastModifiedBy>Wesley Miranda</cp:lastModifiedBy>
  <cp:revision>6</cp:revision>
  <dcterms:created xsi:type="dcterms:W3CDTF">2022-10-05T16:36:16Z</dcterms:created>
  <dcterms:modified xsi:type="dcterms:W3CDTF">2022-10-28T20:52:59Z</dcterms:modified>
</cp:coreProperties>
</file>