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84" r:id="rId4"/>
    <p:sldId id="330" r:id="rId5"/>
    <p:sldId id="433" r:id="rId6"/>
    <p:sldId id="327" r:id="rId7"/>
    <p:sldId id="432" r:id="rId8"/>
    <p:sldId id="434" r:id="rId9"/>
    <p:sldId id="427" r:id="rId10"/>
    <p:sldId id="425" r:id="rId11"/>
    <p:sldId id="423" r:id="rId12"/>
    <p:sldId id="426" r:id="rId13"/>
    <p:sldId id="430" r:id="rId14"/>
    <p:sldId id="431" r:id="rId15"/>
    <p:sldId id="428" r:id="rId16"/>
    <p:sldId id="429" r:id="rId17"/>
    <p:sldId id="335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FFFFF"/>
    <a:srgbClr val="FFF100"/>
    <a:srgbClr val="AE082C"/>
    <a:srgbClr val="6F051C"/>
    <a:srgbClr val="FB9FB3"/>
    <a:srgbClr val="FACCC8"/>
    <a:srgbClr val="FDC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8" autoAdjust="0"/>
    <p:restoredTop sz="93730" autoAdjust="0"/>
  </p:normalViewPr>
  <p:slideViewPr>
    <p:cSldViewPr snapToGrid="0">
      <p:cViewPr varScale="1">
        <p:scale>
          <a:sx n="56" d="100"/>
          <a:sy n="56" d="100"/>
        </p:scale>
        <p:origin x="66" y="771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Wesle\Desktop\&#26032;&#24314;%20Microsoft%20Excel%20&#24037;&#20316;&#34920;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Sheet1!$A$1:$A$23</cx:f>
        <cx:lvl ptCount="23">
          <cx:pt idx="0">hbcu_flag</cx:pt>
          <cx:pt idx="1">firm8a_flag</cx:pt>
          <cx:pt idx="2">state_government_flag</cx:pt>
          <cx:pt idx="3">women_owned_flag</cx:pt>
          <cx:pt idx="4">veteran_owned_flag</cx:pt>
          <cx:pt idx="5">ai_owned_business_flag</cx:pt>
          <cx:pt idx="6">apa_owned_business_flag</cx:pt>
          <cx:pt idx="7">local_government_flag</cx:pt>
          <cx:pt idx="8">minority_owned_business_flag</cx:pt>
          <cx:pt idx="9">sdb_flag</cx:pt>
          <cx:pt idx="10">educational_institution_flag</cx:pt>
          <cx:pt idx="11">federal_government_flag</cx:pt>
          <cx:pt idx="12">srdv_owned_business_flag</cx:pt>
          <cx:pt idx="13">minority_institution_flag</cx:pt>
          <cx:pt idx="14">is_sba_certified_small_disadvantaged_business</cx:pt>
          <cx:pt idx="15">is_sba_certified_small_disadvantaged_business</cx:pt>
          <cx:pt idx="16">women_owned_flag</cx:pt>
          <cx:pt idx="17">hubzone_flag</cx:pt>
          <cx:pt idx="18">ba_owned_business_flag</cx:pt>
          <cx:pt idx="19">na_owned_business_flag</cx:pt>
          <cx:pt idx="20">is_sba_certified_small_disadvantaged_business</cx:pt>
          <cx:pt idx="21">tribal_government_flag</cx:pt>
          <cx:pt idx="22">sheltered_workshop_flag</cx:pt>
        </cx:lvl>
      </cx:strDim>
      <cx:numDim type="size">
        <cx:f>Sheet1!$B$1:$B$23</cx:f>
        <cx:lvl ptCount="23" formatCode="G/通用格式">
          <cx:pt idx="0">0.00028733911161280299</cx:pt>
          <cx:pt idx="1">0.029492303755378101</cx:pt>
          <cx:pt idx="2">0.00170506607306668</cx:pt>
          <cx:pt idx="3">0.0797552207988554</cx:pt>
          <cx:pt idx="4">0.033746011545201203</cx:pt>
          <cx:pt idx="5">0.0018940494985528499</cx:pt>
          <cx:pt idx="6">0.0094219478254699406</cx:pt>
          <cx:pt idx="7">0.000121539526427909</cx:pt>
          <cx:pt idx="8">0.0183226105144687</cx:pt>
          <cx:pt idx="9">0.085335852175618995</cx:pt>
          <cx:pt idx="10">0.0089689847638260399</cx:pt>
          <cx:pt idx="11">0.0035281589694853201</cx:pt>
          <cx:pt idx="12">0.0071290308926428301</cx:pt>
          <cx:pt idx="13">0.00065424094789589898</cx:pt>
          <cx:pt idx="14">0.085042190198469397</cx:pt>
          <cx:pt idx="15">0.0186912687022898</cx:pt>
          <cx:pt idx="16">0.018685824012522001</cx:pt>
          <cx:pt idx="17">0.018737109477430899</cx:pt>
          <cx:pt idx="18">0.0138063281697183</cx:pt>
          <cx:pt idx="19">0.0092213724798331301</cx:pt>
          <cx:pt idx="20">0.085544858008637994</cx:pt>
          <cx:pt idx="21">0.00034652815844257902</cx:pt>
          <cx:pt idx="22">0.021079906793936499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软雅黑"/>
              </a:rPr>
              <a:t>The most Frequent Flag</a:t>
            </a:r>
            <a:endParaRPr lang="zh-CN" alt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微软雅黑"/>
            </a:endParaRPr>
          </a:p>
        </cx:rich>
      </cx:tx>
    </cx:title>
    <cx:plotArea>
      <cx:plotAreaRegion>
        <cx:series layoutId="treemap" uniqueId="{15E49890-C81F-41CF-B5AD-F4BFE2A2B1B4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aseline="0"/>
                </a:pPr>
                <a:endParaRPr lang="zh-CN" altLang="en-US" sz="1000" b="0" i="0" u="none" strike="noStrike" baseline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  <a:ea typeface="等线" panose="02010600030101010101" pitchFamily="2" charset="-122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608F0-86C5-46E9-87E9-956EEC908692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C082C0A3-CE56-4472-9857-DB0D212C7158}">
      <dgm:prSet phldrT="[文本]" phldr="1"/>
      <dgm:spPr/>
      <dgm:t>
        <a:bodyPr/>
        <a:lstStyle/>
        <a:p>
          <a:endParaRPr lang="en-US"/>
        </a:p>
      </dgm:t>
    </dgm:pt>
    <dgm:pt modelId="{DE691A42-3CBC-42BB-B0EA-D806EC57AD16}" type="parTrans" cxnId="{FAF57084-2D8C-4DC6-81B9-289AFB6E245E}">
      <dgm:prSet/>
      <dgm:spPr/>
      <dgm:t>
        <a:bodyPr/>
        <a:lstStyle/>
        <a:p>
          <a:endParaRPr lang="en-US"/>
        </a:p>
      </dgm:t>
    </dgm:pt>
    <dgm:pt modelId="{CC0C88E0-49E4-430C-A28D-67D5DFADF397}" type="sibTrans" cxnId="{FAF57084-2D8C-4DC6-81B9-289AFB6E245E}">
      <dgm:prSet/>
      <dgm:spPr/>
      <dgm:t>
        <a:bodyPr/>
        <a:lstStyle/>
        <a:p>
          <a:endParaRPr lang="en-US"/>
        </a:p>
      </dgm:t>
    </dgm:pt>
    <dgm:pt modelId="{8899A083-8D45-44D2-AE5E-CC64F93321C6}">
      <dgm:prSet phldrT="[文本]" phldr="1"/>
      <dgm:spPr/>
      <dgm:t>
        <a:bodyPr/>
        <a:lstStyle/>
        <a:p>
          <a:endParaRPr lang="en-US"/>
        </a:p>
      </dgm:t>
    </dgm:pt>
    <dgm:pt modelId="{998394DD-E42C-42C4-8814-DF56344160C8}" type="parTrans" cxnId="{8BBB2F5C-39B8-44BC-8B1A-83FC4774684A}">
      <dgm:prSet/>
      <dgm:spPr/>
      <dgm:t>
        <a:bodyPr/>
        <a:lstStyle/>
        <a:p>
          <a:endParaRPr lang="en-US"/>
        </a:p>
      </dgm:t>
    </dgm:pt>
    <dgm:pt modelId="{1ED8D61C-5B39-430D-8071-43B346556EFA}" type="sibTrans" cxnId="{8BBB2F5C-39B8-44BC-8B1A-83FC4774684A}">
      <dgm:prSet/>
      <dgm:spPr/>
      <dgm:t>
        <a:bodyPr/>
        <a:lstStyle/>
        <a:p>
          <a:endParaRPr lang="en-US"/>
        </a:p>
      </dgm:t>
    </dgm:pt>
    <dgm:pt modelId="{6EE41941-EBCD-4750-B74E-1D1E38D3048C}">
      <dgm:prSet phldrT="[文本]" phldr="1"/>
      <dgm:spPr/>
      <dgm:t>
        <a:bodyPr/>
        <a:lstStyle/>
        <a:p>
          <a:endParaRPr lang="en-US"/>
        </a:p>
      </dgm:t>
    </dgm:pt>
    <dgm:pt modelId="{8A23778F-008C-41F7-96B9-BCFE789C89E4}" type="parTrans" cxnId="{072FE671-1338-44AE-8E5B-96522081573B}">
      <dgm:prSet/>
      <dgm:spPr/>
      <dgm:t>
        <a:bodyPr/>
        <a:lstStyle/>
        <a:p>
          <a:endParaRPr lang="en-US"/>
        </a:p>
      </dgm:t>
    </dgm:pt>
    <dgm:pt modelId="{3911337E-0297-4FC5-9F75-A88D514E2CCC}" type="sibTrans" cxnId="{072FE671-1338-44AE-8E5B-96522081573B}">
      <dgm:prSet/>
      <dgm:spPr/>
      <dgm:t>
        <a:bodyPr/>
        <a:lstStyle/>
        <a:p>
          <a:endParaRPr lang="en-US"/>
        </a:p>
      </dgm:t>
    </dgm:pt>
    <dgm:pt modelId="{8FD6C05E-0530-4FAC-A192-AEB46B658CE9}">
      <dgm:prSet phldrT="[文本]" phldr="1"/>
      <dgm:spPr/>
      <dgm:t>
        <a:bodyPr/>
        <a:lstStyle/>
        <a:p>
          <a:endParaRPr lang="en-US"/>
        </a:p>
      </dgm:t>
    </dgm:pt>
    <dgm:pt modelId="{3831EBA4-8A94-4075-B006-A5652EAAABA2}" type="parTrans" cxnId="{9C7563D9-8307-4150-B374-28F715722DDD}">
      <dgm:prSet/>
      <dgm:spPr/>
      <dgm:t>
        <a:bodyPr/>
        <a:lstStyle/>
        <a:p>
          <a:endParaRPr lang="en-US"/>
        </a:p>
      </dgm:t>
    </dgm:pt>
    <dgm:pt modelId="{1B25A1D5-DBA3-47CC-9252-37EE8F244DB3}" type="sibTrans" cxnId="{9C7563D9-8307-4150-B374-28F715722DDD}">
      <dgm:prSet/>
      <dgm:spPr/>
      <dgm:t>
        <a:bodyPr/>
        <a:lstStyle/>
        <a:p>
          <a:endParaRPr lang="en-US"/>
        </a:p>
      </dgm:t>
    </dgm:pt>
    <dgm:pt modelId="{EFF542BE-AF7F-4044-85F4-3FF3675F96D3}" type="pres">
      <dgm:prSet presAssocID="{481608F0-86C5-46E9-87E9-956EEC908692}" presName="matrix" presStyleCnt="0">
        <dgm:presLayoutVars>
          <dgm:chMax val="1"/>
          <dgm:dir/>
          <dgm:resizeHandles val="exact"/>
        </dgm:presLayoutVars>
      </dgm:prSet>
      <dgm:spPr/>
    </dgm:pt>
    <dgm:pt modelId="{4602CCB6-3216-4F08-B4FA-62E9CDCF22DA}" type="pres">
      <dgm:prSet presAssocID="{481608F0-86C5-46E9-87E9-956EEC908692}" presName="axisShape" presStyleLbl="bgShp" presStyleIdx="0" presStyleCnt="1"/>
      <dgm:spPr/>
    </dgm:pt>
    <dgm:pt modelId="{4301199E-4157-4DDA-A304-227D70FDD9E5}" type="pres">
      <dgm:prSet presAssocID="{481608F0-86C5-46E9-87E9-956EEC908692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6B05C0-C2CF-49FA-8345-470875DA0902}" type="pres">
      <dgm:prSet presAssocID="{481608F0-86C5-46E9-87E9-956EEC908692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59321A4-8C43-4D7A-AAC1-C1A3C8699D1E}" type="pres">
      <dgm:prSet presAssocID="{481608F0-86C5-46E9-87E9-956EEC908692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BCE3C0-9937-486A-BEE1-AED74739A35B}" type="pres">
      <dgm:prSet presAssocID="{481608F0-86C5-46E9-87E9-956EEC908692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71EAC0C-E6D0-4805-9024-0C234A30B71B}" type="presOf" srcId="{6EE41941-EBCD-4750-B74E-1D1E38D3048C}" destId="{559321A4-8C43-4D7A-AAC1-C1A3C8699D1E}" srcOrd="0" destOrd="0" presId="urn:microsoft.com/office/officeart/2005/8/layout/matrix2"/>
    <dgm:cxn modelId="{8BBB2F5C-39B8-44BC-8B1A-83FC4774684A}" srcId="{481608F0-86C5-46E9-87E9-956EEC908692}" destId="{8899A083-8D45-44D2-AE5E-CC64F93321C6}" srcOrd="1" destOrd="0" parTransId="{998394DD-E42C-42C4-8814-DF56344160C8}" sibTransId="{1ED8D61C-5B39-430D-8071-43B346556EFA}"/>
    <dgm:cxn modelId="{4299654B-6D62-4C80-BB85-4C220DE48D2D}" type="presOf" srcId="{8899A083-8D45-44D2-AE5E-CC64F93321C6}" destId="{D26B05C0-C2CF-49FA-8345-470875DA0902}" srcOrd="0" destOrd="0" presId="urn:microsoft.com/office/officeart/2005/8/layout/matrix2"/>
    <dgm:cxn modelId="{072FE671-1338-44AE-8E5B-96522081573B}" srcId="{481608F0-86C5-46E9-87E9-956EEC908692}" destId="{6EE41941-EBCD-4750-B74E-1D1E38D3048C}" srcOrd="2" destOrd="0" parTransId="{8A23778F-008C-41F7-96B9-BCFE789C89E4}" sibTransId="{3911337E-0297-4FC5-9F75-A88D514E2CCC}"/>
    <dgm:cxn modelId="{FAF57084-2D8C-4DC6-81B9-289AFB6E245E}" srcId="{481608F0-86C5-46E9-87E9-956EEC908692}" destId="{C082C0A3-CE56-4472-9857-DB0D212C7158}" srcOrd="0" destOrd="0" parTransId="{DE691A42-3CBC-42BB-B0EA-D806EC57AD16}" sibTransId="{CC0C88E0-49E4-430C-A28D-67D5DFADF397}"/>
    <dgm:cxn modelId="{7A7665A3-C3DC-48FE-8F30-D279886CAD49}" type="presOf" srcId="{C082C0A3-CE56-4472-9857-DB0D212C7158}" destId="{4301199E-4157-4DDA-A304-227D70FDD9E5}" srcOrd="0" destOrd="0" presId="urn:microsoft.com/office/officeart/2005/8/layout/matrix2"/>
    <dgm:cxn modelId="{F2B062B2-D19A-42BB-BA4B-5F23CB006757}" type="presOf" srcId="{481608F0-86C5-46E9-87E9-956EEC908692}" destId="{EFF542BE-AF7F-4044-85F4-3FF3675F96D3}" srcOrd="0" destOrd="0" presId="urn:microsoft.com/office/officeart/2005/8/layout/matrix2"/>
    <dgm:cxn modelId="{9C7563D9-8307-4150-B374-28F715722DDD}" srcId="{481608F0-86C5-46E9-87E9-956EEC908692}" destId="{8FD6C05E-0530-4FAC-A192-AEB46B658CE9}" srcOrd="3" destOrd="0" parTransId="{3831EBA4-8A94-4075-B006-A5652EAAABA2}" sibTransId="{1B25A1D5-DBA3-47CC-9252-37EE8F244DB3}"/>
    <dgm:cxn modelId="{449BE8E4-EB90-4471-9BDC-C7DFEEAEF0A3}" type="presOf" srcId="{8FD6C05E-0530-4FAC-A192-AEB46B658CE9}" destId="{75BCE3C0-9937-486A-BEE1-AED74739A35B}" srcOrd="0" destOrd="0" presId="urn:microsoft.com/office/officeart/2005/8/layout/matrix2"/>
    <dgm:cxn modelId="{EC756208-8BF1-4F2E-A2D4-52E4F7542AE4}" type="presParOf" srcId="{EFF542BE-AF7F-4044-85F4-3FF3675F96D3}" destId="{4602CCB6-3216-4F08-B4FA-62E9CDCF22DA}" srcOrd="0" destOrd="0" presId="urn:microsoft.com/office/officeart/2005/8/layout/matrix2"/>
    <dgm:cxn modelId="{3E488A4C-E1B8-4E31-BB6B-BA878B038114}" type="presParOf" srcId="{EFF542BE-AF7F-4044-85F4-3FF3675F96D3}" destId="{4301199E-4157-4DDA-A304-227D70FDD9E5}" srcOrd="1" destOrd="0" presId="urn:microsoft.com/office/officeart/2005/8/layout/matrix2"/>
    <dgm:cxn modelId="{1A528D0A-5A65-464A-A4E6-34120F1908B9}" type="presParOf" srcId="{EFF542BE-AF7F-4044-85F4-3FF3675F96D3}" destId="{D26B05C0-C2CF-49FA-8345-470875DA0902}" srcOrd="2" destOrd="0" presId="urn:microsoft.com/office/officeart/2005/8/layout/matrix2"/>
    <dgm:cxn modelId="{A96FF3FC-E531-4E1A-AA74-0658F49F1421}" type="presParOf" srcId="{EFF542BE-AF7F-4044-85F4-3FF3675F96D3}" destId="{559321A4-8C43-4D7A-AAC1-C1A3C8699D1E}" srcOrd="3" destOrd="0" presId="urn:microsoft.com/office/officeart/2005/8/layout/matrix2"/>
    <dgm:cxn modelId="{CB4506B5-B2E7-4FBB-8C53-7939687177E8}" type="presParOf" srcId="{EFF542BE-AF7F-4044-85F4-3FF3675F96D3}" destId="{75BCE3C0-9937-486A-BEE1-AED74739A35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2CCB6-3216-4F08-B4FA-62E9CDCF22DA}">
      <dsp:nvSpPr>
        <dsp:cNvPr id="0" name=""/>
        <dsp:cNvSpPr/>
      </dsp:nvSpPr>
      <dsp:spPr>
        <a:xfrm>
          <a:off x="1354666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1199E-4157-4DDA-A304-227D70FDD9E5}">
      <dsp:nvSpPr>
        <dsp:cNvPr id="0" name=""/>
        <dsp:cNvSpPr/>
      </dsp:nvSpPr>
      <dsp:spPr>
        <a:xfrm>
          <a:off x="1706879" y="352213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812686" y="458020"/>
        <a:ext cx="1955852" cy="1955852"/>
      </dsp:txXfrm>
    </dsp:sp>
    <dsp:sp modelId="{D26B05C0-C2CF-49FA-8345-470875DA0902}">
      <dsp:nvSpPr>
        <dsp:cNvPr id="0" name=""/>
        <dsp:cNvSpPr/>
      </dsp:nvSpPr>
      <dsp:spPr>
        <a:xfrm>
          <a:off x="4253653" y="352213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4359460" y="458020"/>
        <a:ext cx="1955852" cy="1955852"/>
      </dsp:txXfrm>
    </dsp:sp>
    <dsp:sp modelId="{559321A4-8C43-4D7A-AAC1-C1A3C8699D1E}">
      <dsp:nvSpPr>
        <dsp:cNvPr id="0" name=""/>
        <dsp:cNvSpPr/>
      </dsp:nvSpPr>
      <dsp:spPr>
        <a:xfrm>
          <a:off x="1706879" y="2898986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812686" y="3004793"/>
        <a:ext cx="1955852" cy="1955852"/>
      </dsp:txXfrm>
    </dsp:sp>
    <dsp:sp modelId="{75BCE3C0-9937-486A-BEE1-AED74739A35B}">
      <dsp:nvSpPr>
        <dsp:cNvPr id="0" name=""/>
        <dsp:cNvSpPr/>
      </dsp:nvSpPr>
      <dsp:spPr>
        <a:xfrm>
          <a:off x="4253653" y="2898986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4359460" y="3004793"/>
        <a:ext cx="1955852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1546E-F2D4-4392-977F-31D64D571B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44492-99B4-497E-B0D7-24B0E89D4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0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3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9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2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5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5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7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045" y="104779"/>
            <a:ext cx="105156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0030" y="1651703"/>
            <a:ext cx="10515600" cy="4351338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391987" y="1186421"/>
            <a:ext cx="10751716" cy="1119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59091" y="0"/>
            <a:ext cx="1471613" cy="1303004"/>
            <a:chOff x="7049036" y="2602834"/>
            <a:chExt cx="2275269" cy="2093753"/>
          </a:xfrm>
        </p:grpSpPr>
        <p:sp>
          <p:nvSpPr>
            <p:cNvPr id="13" name="等腰三角形 12"/>
            <p:cNvSpPr/>
            <p:nvPr/>
          </p:nvSpPr>
          <p:spPr>
            <a:xfrm>
              <a:off x="7482627" y="2602834"/>
              <a:ext cx="1416674" cy="2093753"/>
            </a:xfrm>
            <a:prstGeom prst="triangle">
              <a:avLst>
                <a:gd name="adj" fmla="val 4908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049036" y="2927621"/>
              <a:ext cx="1197736" cy="1768965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126569" y="2927621"/>
              <a:ext cx="1197736" cy="1768966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0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2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8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9E3D-0ACA-4518-8724-A7C2362F2CA6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88037"/>
            <a:ext cx="12209172" cy="27907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547" y="1621669"/>
            <a:ext cx="11367752" cy="23876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Marketing Strategy For Indeed  </a:t>
            </a:r>
            <a:endParaRPr lang="zh-CN" altLang="en-US" sz="4000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2303" y="4954783"/>
            <a:ext cx="3567448" cy="87981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Significant 5 </a:t>
            </a:r>
          </a:p>
          <a:p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0261" y="4754894"/>
            <a:ext cx="848934" cy="703623"/>
            <a:chOff x="7049036" y="2602834"/>
            <a:chExt cx="2275269" cy="2093753"/>
          </a:xfrm>
        </p:grpSpPr>
        <p:sp>
          <p:nvSpPr>
            <p:cNvPr id="9" name="等腰三角形 8"/>
            <p:cNvSpPr/>
            <p:nvPr/>
          </p:nvSpPr>
          <p:spPr>
            <a:xfrm>
              <a:off x="7482627" y="2602834"/>
              <a:ext cx="1416674" cy="2093753"/>
            </a:xfrm>
            <a:prstGeom prst="triangle">
              <a:avLst>
                <a:gd name="adj" fmla="val 4908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049036" y="2927621"/>
              <a:ext cx="1197736" cy="1768965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8126569" y="2927621"/>
              <a:ext cx="1197736" cy="1768966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340187" y="4603341"/>
            <a:ext cx="349967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@ Tom Hong</a:t>
            </a:r>
          </a:p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@ </a:t>
            </a:r>
            <a:r>
              <a:rPr lang="en-US" altLang="zh-CN" sz="28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Xiaojing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Dong</a:t>
            </a:r>
          </a:p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@ </a:t>
            </a:r>
            <a:r>
              <a:rPr lang="en-US" altLang="zh-CN" sz="28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Ziyi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Ye</a:t>
            </a:r>
          </a:p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@ </a:t>
            </a:r>
            <a:r>
              <a:rPr lang="en-US" altLang="zh-CN" sz="28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Zhongxing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8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Xue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@ Wenyi Tao</a:t>
            </a:r>
          </a:p>
          <a:p>
            <a:endParaRPr lang="zh-CN" altLang="zh-CN" sz="2800" b="1" dirty="0">
              <a:solidFill>
                <a:srgbClr val="AE082C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斜纹 6"/>
          <p:cNvSpPr/>
          <p:nvPr/>
        </p:nvSpPr>
        <p:spPr>
          <a:xfrm rot="5400000">
            <a:off x="11556461" y="1553873"/>
            <a:ext cx="1271078" cy="1339402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5400000">
            <a:off x="11331261" y="4342328"/>
            <a:ext cx="824250" cy="89723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81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2537" y="146957"/>
            <a:ext cx="3177750" cy="6564086"/>
            <a:chOff x="1861457" y="146956"/>
            <a:chExt cx="3177750" cy="656408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61457" y="146956"/>
              <a:ext cx="32658" cy="6564086"/>
            </a:xfrm>
            <a:prstGeom prst="line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1877785" y="4552396"/>
              <a:ext cx="1" cy="1481689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100065" y="410036"/>
              <a:ext cx="29391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1.Model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Validation</a:t>
              </a:r>
            </a:p>
            <a:p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theory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and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Probability</a:t>
              </a:r>
            </a:p>
            <a:p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B3E1A8D-9932-43E1-A701-FC27E8D6A635}"/>
              </a:ext>
            </a:extLst>
          </p:cNvPr>
          <p:cNvSpPr txBox="1"/>
          <p:nvPr/>
        </p:nvSpPr>
        <p:spPr>
          <a:xfrm>
            <a:off x="1261145" y="2953646"/>
            <a:ext cx="2939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2.Algorithm for</a:t>
            </a:r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Association</a:t>
            </a:r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</a:t>
            </a:r>
          </a:p>
          <a:p>
            <a:endParaRPr lang="en-US" altLang="zh-CN" sz="240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3A82AB-8D0C-4307-B6FD-2896698DCC73}"/>
              </a:ext>
            </a:extLst>
          </p:cNvPr>
          <p:cNvSpPr txBox="1"/>
          <p:nvPr/>
        </p:nvSpPr>
        <p:spPr>
          <a:xfrm>
            <a:off x="1261145" y="5011047"/>
            <a:ext cx="2939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3.Model</a:t>
            </a:r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  <a:p>
            <a:endParaRPr lang="en-US" altLang="zh-CN" sz="240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12186E-630C-4B0A-8C46-787B3A52DE84}"/>
              </a:ext>
            </a:extLst>
          </p:cNvPr>
          <p:cNvSpPr txBox="1"/>
          <p:nvPr/>
        </p:nvSpPr>
        <p:spPr>
          <a:xfrm>
            <a:off x="4990531" y="2353481"/>
            <a:ext cx="574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 Error</a:t>
            </a:r>
            <a:r>
              <a:rPr lang="zh-CN" altLang="en-US" sz="7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72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3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4903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3" name="Group 182"/>
          <p:cNvGrpSpPr>
            <a:grpSpLocks/>
          </p:cNvGrpSpPr>
          <p:nvPr/>
        </p:nvGrpSpPr>
        <p:grpSpPr bwMode="auto">
          <a:xfrm flipH="1">
            <a:off x="5507795" y="1187729"/>
            <a:ext cx="1176410" cy="1222935"/>
            <a:chOff x="3244" y="3940"/>
            <a:chExt cx="1007" cy="1047"/>
          </a:xfrm>
        </p:grpSpPr>
        <p:sp>
          <p:nvSpPr>
            <p:cNvPr id="24" name="Freeform 179"/>
            <p:cNvSpPr>
              <a:spLocks/>
            </p:cNvSpPr>
            <p:nvPr/>
          </p:nvSpPr>
          <p:spPr bwMode="auto">
            <a:xfrm>
              <a:off x="3244" y="3940"/>
              <a:ext cx="614" cy="614"/>
            </a:xfrm>
            <a:custGeom>
              <a:avLst/>
              <a:gdLst>
                <a:gd name="T0" fmla="*/ 296 w 9817"/>
                <a:gd name="T1" fmla="*/ 65 h 9817"/>
                <a:gd name="T2" fmla="*/ 359 w 9817"/>
                <a:gd name="T3" fmla="*/ 73 h 9817"/>
                <a:gd name="T4" fmla="*/ 429 w 9817"/>
                <a:gd name="T5" fmla="*/ 19 h 9817"/>
                <a:gd name="T6" fmla="*/ 482 w 9817"/>
                <a:gd name="T7" fmla="*/ 46 h 9817"/>
                <a:gd name="T8" fmla="*/ 467 w 9817"/>
                <a:gd name="T9" fmla="*/ 130 h 9817"/>
                <a:gd name="T10" fmla="*/ 505 w 9817"/>
                <a:gd name="T11" fmla="*/ 178 h 9817"/>
                <a:gd name="T12" fmla="*/ 595 w 9817"/>
                <a:gd name="T13" fmla="*/ 186 h 9817"/>
                <a:gd name="T14" fmla="*/ 614 w 9817"/>
                <a:gd name="T15" fmla="*/ 243 h 9817"/>
                <a:gd name="T16" fmla="*/ 549 w 9817"/>
                <a:gd name="T17" fmla="*/ 304 h 9817"/>
                <a:gd name="T18" fmla="*/ 543 w 9817"/>
                <a:gd name="T19" fmla="*/ 367 h 9817"/>
                <a:gd name="T20" fmla="*/ 595 w 9817"/>
                <a:gd name="T21" fmla="*/ 429 h 9817"/>
                <a:gd name="T22" fmla="*/ 568 w 9817"/>
                <a:gd name="T23" fmla="*/ 482 h 9817"/>
                <a:gd name="T24" fmla="*/ 480 w 9817"/>
                <a:gd name="T25" fmla="*/ 472 h 9817"/>
                <a:gd name="T26" fmla="*/ 434 w 9817"/>
                <a:gd name="T27" fmla="*/ 507 h 9817"/>
                <a:gd name="T28" fmla="*/ 429 w 9817"/>
                <a:gd name="T29" fmla="*/ 595 h 9817"/>
                <a:gd name="T30" fmla="*/ 371 w 9817"/>
                <a:gd name="T31" fmla="*/ 614 h 9817"/>
                <a:gd name="T32" fmla="*/ 315 w 9817"/>
                <a:gd name="T33" fmla="*/ 547 h 9817"/>
                <a:gd name="T34" fmla="*/ 252 w 9817"/>
                <a:gd name="T35" fmla="*/ 541 h 9817"/>
                <a:gd name="T36" fmla="*/ 186 w 9817"/>
                <a:gd name="T37" fmla="*/ 595 h 9817"/>
                <a:gd name="T38" fmla="*/ 132 w 9817"/>
                <a:gd name="T39" fmla="*/ 568 h 9817"/>
                <a:gd name="T40" fmla="*/ 132 w 9817"/>
                <a:gd name="T41" fmla="*/ 465 h 9817"/>
                <a:gd name="T42" fmla="*/ 96 w 9817"/>
                <a:gd name="T43" fmla="*/ 417 h 9817"/>
                <a:gd name="T44" fmla="*/ 19 w 9817"/>
                <a:gd name="T45" fmla="*/ 429 h 9817"/>
                <a:gd name="T46" fmla="*/ 0 w 9817"/>
                <a:gd name="T47" fmla="*/ 371 h 9817"/>
                <a:gd name="T48" fmla="*/ 67 w 9817"/>
                <a:gd name="T49" fmla="*/ 308 h 9817"/>
                <a:gd name="T50" fmla="*/ 75 w 9817"/>
                <a:gd name="T51" fmla="*/ 245 h 9817"/>
                <a:gd name="T52" fmla="*/ 19 w 9817"/>
                <a:gd name="T53" fmla="*/ 186 h 9817"/>
                <a:gd name="T54" fmla="*/ 46 w 9817"/>
                <a:gd name="T55" fmla="*/ 130 h 9817"/>
                <a:gd name="T56" fmla="*/ 126 w 9817"/>
                <a:gd name="T57" fmla="*/ 153 h 9817"/>
                <a:gd name="T58" fmla="*/ 170 w 9817"/>
                <a:gd name="T59" fmla="*/ 115 h 9817"/>
                <a:gd name="T60" fmla="*/ 186 w 9817"/>
                <a:gd name="T61" fmla="*/ 19 h 9817"/>
                <a:gd name="T62" fmla="*/ 243 w 9817"/>
                <a:gd name="T63" fmla="*/ 0 h 9817"/>
                <a:gd name="T64" fmla="*/ 296 w 9817"/>
                <a:gd name="T65" fmla="*/ 65 h 98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817" h="9817">
                  <a:moveTo>
                    <a:pt x="4725" y="1045"/>
                  </a:moveTo>
                  <a:lnTo>
                    <a:pt x="5732" y="1170"/>
                  </a:lnTo>
                  <a:lnTo>
                    <a:pt x="6866" y="307"/>
                  </a:lnTo>
                  <a:lnTo>
                    <a:pt x="7710" y="740"/>
                  </a:lnTo>
                  <a:lnTo>
                    <a:pt x="7467" y="2079"/>
                  </a:lnTo>
                  <a:lnTo>
                    <a:pt x="8069" y="2853"/>
                  </a:lnTo>
                  <a:lnTo>
                    <a:pt x="9519" y="2979"/>
                  </a:lnTo>
                  <a:lnTo>
                    <a:pt x="9817" y="3887"/>
                  </a:lnTo>
                  <a:lnTo>
                    <a:pt x="8781" y="4858"/>
                  </a:lnTo>
                  <a:lnTo>
                    <a:pt x="8684" y="5868"/>
                  </a:lnTo>
                  <a:lnTo>
                    <a:pt x="9519" y="6866"/>
                  </a:lnTo>
                  <a:lnTo>
                    <a:pt x="9079" y="7711"/>
                  </a:lnTo>
                  <a:lnTo>
                    <a:pt x="7674" y="7542"/>
                  </a:lnTo>
                  <a:lnTo>
                    <a:pt x="6936" y="8106"/>
                  </a:lnTo>
                  <a:lnTo>
                    <a:pt x="6866" y="9519"/>
                  </a:lnTo>
                  <a:lnTo>
                    <a:pt x="5929" y="9817"/>
                  </a:lnTo>
                  <a:lnTo>
                    <a:pt x="5029" y="8745"/>
                  </a:lnTo>
                  <a:lnTo>
                    <a:pt x="4022" y="8648"/>
                  </a:lnTo>
                  <a:lnTo>
                    <a:pt x="2979" y="9519"/>
                  </a:lnTo>
                  <a:lnTo>
                    <a:pt x="2115" y="9080"/>
                  </a:lnTo>
                  <a:lnTo>
                    <a:pt x="2115" y="7440"/>
                  </a:lnTo>
                  <a:lnTo>
                    <a:pt x="1539" y="6667"/>
                  </a:lnTo>
                  <a:lnTo>
                    <a:pt x="307" y="6866"/>
                  </a:lnTo>
                  <a:lnTo>
                    <a:pt x="0" y="5930"/>
                  </a:lnTo>
                  <a:lnTo>
                    <a:pt x="1072" y="4923"/>
                  </a:lnTo>
                  <a:lnTo>
                    <a:pt x="1207" y="3924"/>
                  </a:lnTo>
                  <a:lnTo>
                    <a:pt x="307" y="2979"/>
                  </a:lnTo>
                  <a:lnTo>
                    <a:pt x="740" y="2079"/>
                  </a:lnTo>
                  <a:lnTo>
                    <a:pt x="2017" y="2447"/>
                  </a:lnTo>
                  <a:lnTo>
                    <a:pt x="2717" y="1846"/>
                  </a:lnTo>
                  <a:lnTo>
                    <a:pt x="2979" y="307"/>
                  </a:lnTo>
                  <a:lnTo>
                    <a:pt x="3887" y="0"/>
                  </a:lnTo>
                  <a:lnTo>
                    <a:pt x="4725" y="10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1F1A17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1"/>
            <p:cNvSpPr>
              <a:spLocks/>
            </p:cNvSpPr>
            <p:nvPr/>
          </p:nvSpPr>
          <p:spPr bwMode="auto">
            <a:xfrm>
              <a:off x="3631" y="4365"/>
              <a:ext cx="620" cy="622"/>
            </a:xfrm>
            <a:custGeom>
              <a:avLst/>
              <a:gdLst>
                <a:gd name="T0" fmla="*/ 182 w 9915"/>
                <a:gd name="T1" fmla="*/ 105 h 9953"/>
                <a:gd name="T2" fmla="*/ 243 w 9915"/>
                <a:gd name="T3" fmla="*/ 79 h 9953"/>
                <a:gd name="T4" fmla="*/ 278 w 9915"/>
                <a:gd name="T5" fmla="*/ 0 h 9953"/>
                <a:gd name="T6" fmla="*/ 339 w 9915"/>
                <a:gd name="T7" fmla="*/ 0 h 9953"/>
                <a:gd name="T8" fmla="*/ 364 w 9915"/>
                <a:gd name="T9" fmla="*/ 79 h 9953"/>
                <a:gd name="T10" fmla="*/ 421 w 9915"/>
                <a:gd name="T11" fmla="*/ 102 h 9953"/>
                <a:gd name="T12" fmla="*/ 505 w 9915"/>
                <a:gd name="T13" fmla="*/ 65 h 9953"/>
                <a:gd name="T14" fmla="*/ 549 w 9915"/>
                <a:gd name="T15" fmla="*/ 109 h 9953"/>
                <a:gd name="T16" fmla="*/ 519 w 9915"/>
                <a:gd name="T17" fmla="*/ 191 h 9953"/>
                <a:gd name="T18" fmla="*/ 542 w 9915"/>
                <a:gd name="T19" fmla="*/ 249 h 9953"/>
                <a:gd name="T20" fmla="*/ 620 w 9915"/>
                <a:gd name="T21" fmla="*/ 281 h 9953"/>
                <a:gd name="T22" fmla="*/ 620 w 9915"/>
                <a:gd name="T23" fmla="*/ 339 h 9953"/>
                <a:gd name="T24" fmla="*/ 538 w 9915"/>
                <a:gd name="T25" fmla="*/ 371 h 9953"/>
                <a:gd name="T26" fmla="*/ 515 w 9915"/>
                <a:gd name="T27" fmla="*/ 425 h 9953"/>
                <a:gd name="T28" fmla="*/ 553 w 9915"/>
                <a:gd name="T29" fmla="*/ 504 h 9953"/>
                <a:gd name="T30" fmla="*/ 511 w 9915"/>
                <a:gd name="T31" fmla="*/ 550 h 9953"/>
                <a:gd name="T32" fmla="*/ 429 w 9915"/>
                <a:gd name="T33" fmla="*/ 517 h 9953"/>
                <a:gd name="T34" fmla="*/ 371 w 9915"/>
                <a:gd name="T35" fmla="*/ 540 h 9953"/>
                <a:gd name="T36" fmla="*/ 341 w 9915"/>
                <a:gd name="T37" fmla="*/ 622 h 9953"/>
                <a:gd name="T38" fmla="*/ 278 w 9915"/>
                <a:gd name="T39" fmla="*/ 622 h 9953"/>
                <a:gd name="T40" fmla="*/ 232 w 9915"/>
                <a:gd name="T41" fmla="*/ 532 h 9953"/>
                <a:gd name="T42" fmla="*/ 178 w 9915"/>
                <a:gd name="T43" fmla="*/ 507 h 9953"/>
                <a:gd name="T44" fmla="*/ 115 w 9915"/>
                <a:gd name="T45" fmla="*/ 553 h 9953"/>
                <a:gd name="T46" fmla="*/ 71 w 9915"/>
                <a:gd name="T47" fmla="*/ 509 h 9953"/>
                <a:gd name="T48" fmla="*/ 101 w 9915"/>
                <a:gd name="T49" fmla="*/ 423 h 9953"/>
                <a:gd name="T50" fmla="*/ 78 w 9915"/>
                <a:gd name="T51" fmla="*/ 367 h 9953"/>
                <a:gd name="T52" fmla="*/ 0 w 9915"/>
                <a:gd name="T53" fmla="*/ 339 h 9953"/>
                <a:gd name="T54" fmla="*/ 0 w 9915"/>
                <a:gd name="T55" fmla="*/ 278 h 9953"/>
                <a:gd name="T56" fmla="*/ 78 w 9915"/>
                <a:gd name="T57" fmla="*/ 260 h 9953"/>
                <a:gd name="T58" fmla="*/ 96 w 9915"/>
                <a:gd name="T59" fmla="*/ 205 h 9953"/>
                <a:gd name="T60" fmla="*/ 65 w 9915"/>
                <a:gd name="T61" fmla="*/ 115 h 9953"/>
                <a:gd name="T62" fmla="*/ 107 w 9915"/>
                <a:gd name="T63" fmla="*/ 71 h 9953"/>
                <a:gd name="T64" fmla="*/ 182 w 9915"/>
                <a:gd name="T65" fmla="*/ 105 h 99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15" h="9953">
                  <a:moveTo>
                    <a:pt x="2914" y="1675"/>
                  </a:moveTo>
                  <a:lnTo>
                    <a:pt x="3887" y="1269"/>
                  </a:lnTo>
                  <a:lnTo>
                    <a:pt x="4453" y="0"/>
                  </a:lnTo>
                  <a:lnTo>
                    <a:pt x="5426" y="0"/>
                  </a:lnTo>
                  <a:lnTo>
                    <a:pt x="5829" y="1269"/>
                  </a:lnTo>
                  <a:lnTo>
                    <a:pt x="6728" y="1638"/>
                  </a:lnTo>
                  <a:lnTo>
                    <a:pt x="8069" y="1036"/>
                  </a:lnTo>
                  <a:lnTo>
                    <a:pt x="8779" y="1748"/>
                  </a:lnTo>
                  <a:lnTo>
                    <a:pt x="8303" y="3050"/>
                  </a:lnTo>
                  <a:lnTo>
                    <a:pt x="8671" y="3987"/>
                  </a:lnTo>
                  <a:lnTo>
                    <a:pt x="9915" y="4490"/>
                  </a:lnTo>
                  <a:lnTo>
                    <a:pt x="9915" y="5427"/>
                  </a:lnTo>
                  <a:lnTo>
                    <a:pt x="8611" y="5930"/>
                  </a:lnTo>
                  <a:lnTo>
                    <a:pt x="8241" y="6802"/>
                  </a:lnTo>
                  <a:lnTo>
                    <a:pt x="8843" y="8070"/>
                  </a:lnTo>
                  <a:lnTo>
                    <a:pt x="8177" y="8808"/>
                  </a:lnTo>
                  <a:lnTo>
                    <a:pt x="6863" y="8279"/>
                  </a:lnTo>
                  <a:lnTo>
                    <a:pt x="5929" y="8648"/>
                  </a:lnTo>
                  <a:lnTo>
                    <a:pt x="5460" y="9953"/>
                  </a:lnTo>
                  <a:lnTo>
                    <a:pt x="4453" y="9953"/>
                  </a:lnTo>
                  <a:lnTo>
                    <a:pt x="3716" y="8513"/>
                  </a:lnTo>
                  <a:lnTo>
                    <a:pt x="2844" y="8107"/>
                  </a:lnTo>
                  <a:lnTo>
                    <a:pt x="1846" y="8845"/>
                  </a:lnTo>
                  <a:lnTo>
                    <a:pt x="1142" y="8145"/>
                  </a:lnTo>
                  <a:lnTo>
                    <a:pt x="1609" y="6765"/>
                  </a:lnTo>
                  <a:lnTo>
                    <a:pt x="1241" y="5866"/>
                  </a:lnTo>
                  <a:lnTo>
                    <a:pt x="0" y="5427"/>
                  </a:lnTo>
                  <a:lnTo>
                    <a:pt x="0" y="4453"/>
                  </a:lnTo>
                  <a:lnTo>
                    <a:pt x="1241" y="4159"/>
                  </a:lnTo>
                  <a:lnTo>
                    <a:pt x="1539" y="3287"/>
                  </a:lnTo>
                  <a:lnTo>
                    <a:pt x="1035" y="1847"/>
                  </a:lnTo>
                  <a:lnTo>
                    <a:pt x="1711" y="1143"/>
                  </a:lnTo>
                  <a:lnTo>
                    <a:pt x="2914" y="167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1F1A17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78"/>
            <p:cNvSpPr>
              <a:spLocks/>
            </p:cNvSpPr>
            <p:nvPr/>
          </p:nvSpPr>
          <p:spPr bwMode="auto">
            <a:xfrm>
              <a:off x="3483" y="4179"/>
              <a:ext cx="136" cy="138"/>
            </a:xfrm>
            <a:custGeom>
              <a:avLst/>
              <a:gdLst>
                <a:gd name="T0" fmla="*/ 60 w 2177"/>
                <a:gd name="T1" fmla="*/ 0 h 2202"/>
                <a:gd name="T2" fmla="*/ 52 w 2177"/>
                <a:gd name="T3" fmla="*/ 2 h 2202"/>
                <a:gd name="T4" fmla="*/ 44 w 2177"/>
                <a:gd name="T5" fmla="*/ 4 h 2202"/>
                <a:gd name="T6" fmla="*/ 37 w 2177"/>
                <a:gd name="T7" fmla="*/ 7 h 2202"/>
                <a:gd name="T8" fmla="*/ 30 w 2177"/>
                <a:gd name="T9" fmla="*/ 11 h 2202"/>
                <a:gd name="T10" fmla="*/ 24 w 2177"/>
                <a:gd name="T11" fmla="*/ 16 h 2202"/>
                <a:gd name="T12" fmla="*/ 17 w 2177"/>
                <a:gd name="T13" fmla="*/ 23 h 2202"/>
                <a:gd name="T14" fmla="*/ 12 w 2177"/>
                <a:gd name="T15" fmla="*/ 29 h 2202"/>
                <a:gd name="T16" fmla="*/ 8 w 2177"/>
                <a:gd name="T17" fmla="*/ 36 h 2202"/>
                <a:gd name="T18" fmla="*/ 4 w 2177"/>
                <a:gd name="T19" fmla="*/ 43 h 2202"/>
                <a:gd name="T20" fmla="*/ 2 w 2177"/>
                <a:gd name="T21" fmla="*/ 51 h 2202"/>
                <a:gd name="T22" fmla="*/ 0 w 2177"/>
                <a:gd name="T23" fmla="*/ 59 h 2202"/>
                <a:gd name="T24" fmla="*/ 0 w 2177"/>
                <a:gd name="T25" fmla="*/ 67 h 2202"/>
                <a:gd name="T26" fmla="*/ 0 w 2177"/>
                <a:gd name="T27" fmla="*/ 76 h 2202"/>
                <a:gd name="T28" fmla="*/ 2 w 2177"/>
                <a:gd name="T29" fmla="*/ 84 h 2202"/>
                <a:gd name="T30" fmla="*/ 4 w 2177"/>
                <a:gd name="T31" fmla="*/ 92 h 2202"/>
                <a:gd name="T32" fmla="*/ 8 w 2177"/>
                <a:gd name="T33" fmla="*/ 100 h 2202"/>
                <a:gd name="T34" fmla="*/ 12 w 2177"/>
                <a:gd name="T35" fmla="*/ 107 h 2202"/>
                <a:gd name="T36" fmla="*/ 17 w 2177"/>
                <a:gd name="T37" fmla="*/ 114 h 2202"/>
                <a:gd name="T38" fmla="*/ 24 w 2177"/>
                <a:gd name="T39" fmla="*/ 121 h 2202"/>
                <a:gd name="T40" fmla="*/ 30 w 2177"/>
                <a:gd name="T41" fmla="*/ 126 h 2202"/>
                <a:gd name="T42" fmla="*/ 37 w 2177"/>
                <a:gd name="T43" fmla="*/ 131 h 2202"/>
                <a:gd name="T44" fmla="*/ 44 w 2177"/>
                <a:gd name="T45" fmla="*/ 134 h 2202"/>
                <a:gd name="T46" fmla="*/ 52 w 2177"/>
                <a:gd name="T47" fmla="*/ 136 h 2202"/>
                <a:gd name="T48" fmla="*/ 60 w 2177"/>
                <a:gd name="T49" fmla="*/ 138 h 2202"/>
                <a:gd name="T50" fmla="*/ 68 w 2177"/>
                <a:gd name="T51" fmla="*/ 138 h 2202"/>
                <a:gd name="T52" fmla="*/ 77 w 2177"/>
                <a:gd name="T53" fmla="*/ 137 h 2202"/>
                <a:gd name="T54" fmla="*/ 85 w 2177"/>
                <a:gd name="T55" fmla="*/ 135 h 2202"/>
                <a:gd name="T56" fmla="*/ 93 w 2177"/>
                <a:gd name="T57" fmla="*/ 133 h 2202"/>
                <a:gd name="T58" fmla="*/ 100 w 2177"/>
                <a:gd name="T59" fmla="*/ 129 h 2202"/>
                <a:gd name="T60" fmla="*/ 107 w 2177"/>
                <a:gd name="T61" fmla="*/ 124 h 2202"/>
                <a:gd name="T62" fmla="*/ 114 w 2177"/>
                <a:gd name="T63" fmla="*/ 118 h 2202"/>
                <a:gd name="T64" fmla="*/ 120 w 2177"/>
                <a:gd name="T65" fmla="*/ 111 h 2202"/>
                <a:gd name="T66" fmla="*/ 125 w 2177"/>
                <a:gd name="T67" fmla="*/ 104 h 2202"/>
                <a:gd name="T68" fmla="*/ 129 w 2177"/>
                <a:gd name="T69" fmla="*/ 97 h 2202"/>
                <a:gd name="T70" fmla="*/ 133 w 2177"/>
                <a:gd name="T71" fmla="*/ 89 h 2202"/>
                <a:gd name="T72" fmla="*/ 135 w 2177"/>
                <a:gd name="T73" fmla="*/ 81 h 2202"/>
                <a:gd name="T74" fmla="*/ 136 w 2177"/>
                <a:gd name="T75" fmla="*/ 72 h 2202"/>
                <a:gd name="T76" fmla="*/ 136 w 2177"/>
                <a:gd name="T77" fmla="*/ 64 h 2202"/>
                <a:gd name="T78" fmla="*/ 135 w 2177"/>
                <a:gd name="T79" fmla="*/ 55 h 2202"/>
                <a:gd name="T80" fmla="*/ 133 w 2177"/>
                <a:gd name="T81" fmla="*/ 48 h 2202"/>
                <a:gd name="T82" fmla="*/ 130 w 2177"/>
                <a:gd name="T83" fmla="*/ 40 h 2202"/>
                <a:gd name="T84" fmla="*/ 126 w 2177"/>
                <a:gd name="T85" fmla="*/ 33 h 2202"/>
                <a:gd name="T86" fmla="*/ 121 w 2177"/>
                <a:gd name="T87" fmla="*/ 26 h 2202"/>
                <a:gd name="T88" fmla="*/ 115 w 2177"/>
                <a:gd name="T89" fmla="*/ 20 h 2202"/>
                <a:gd name="T90" fmla="*/ 109 w 2177"/>
                <a:gd name="T91" fmla="*/ 14 h 2202"/>
                <a:gd name="T92" fmla="*/ 102 w 2177"/>
                <a:gd name="T93" fmla="*/ 9 h 2202"/>
                <a:gd name="T94" fmla="*/ 95 w 2177"/>
                <a:gd name="T95" fmla="*/ 6 h 2202"/>
                <a:gd name="T96" fmla="*/ 87 w 2177"/>
                <a:gd name="T97" fmla="*/ 3 h 2202"/>
                <a:gd name="T98" fmla="*/ 79 w 2177"/>
                <a:gd name="T99" fmla="*/ 1 h 2202"/>
                <a:gd name="T100" fmla="*/ 70 w 2177"/>
                <a:gd name="T101" fmla="*/ 0 h 22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77" h="2202">
                  <a:moveTo>
                    <a:pt x="1068" y="0"/>
                  </a:moveTo>
                  <a:lnTo>
                    <a:pt x="1042" y="0"/>
                  </a:lnTo>
                  <a:lnTo>
                    <a:pt x="1015" y="2"/>
                  </a:lnTo>
                  <a:lnTo>
                    <a:pt x="988" y="3"/>
                  </a:lnTo>
                  <a:lnTo>
                    <a:pt x="962" y="6"/>
                  </a:lnTo>
                  <a:lnTo>
                    <a:pt x="936" y="8"/>
                  </a:lnTo>
                  <a:lnTo>
                    <a:pt x="910" y="11"/>
                  </a:lnTo>
                  <a:lnTo>
                    <a:pt x="884" y="15"/>
                  </a:lnTo>
                  <a:lnTo>
                    <a:pt x="859" y="20"/>
                  </a:lnTo>
                  <a:lnTo>
                    <a:pt x="834" y="26"/>
                  </a:lnTo>
                  <a:lnTo>
                    <a:pt x="809" y="31"/>
                  </a:lnTo>
                  <a:lnTo>
                    <a:pt x="785" y="37"/>
                  </a:lnTo>
                  <a:lnTo>
                    <a:pt x="761" y="45"/>
                  </a:lnTo>
                  <a:lnTo>
                    <a:pt x="737" y="53"/>
                  </a:lnTo>
                  <a:lnTo>
                    <a:pt x="712" y="61"/>
                  </a:lnTo>
                  <a:lnTo>
                    <a:pt x="688" y="70"/>
                  </a:lnTo>
                  <a:lnTo>
                    <a:pt x="665" y="79"/>
                  </a:lnTo>
                  <a:lnTo>
                    <a:pt x="641" y="90"/>
                  </a:lnTo>
                  <a:lnTo>
                    <a:pt x="618" y="100"/>
                  </a:lnTo>
                  <a:lnTo>
                    <a:pt x="596" y="112"/>
                  </a:lnTo>
                  <a:lnTo>
                    <a:pt x="573" y="124"/>
                  </a:lnTo>
                  <a:lnTo>
                    <a:pt x="551" y="137"/>
                  </a:lnTo>
                  <a:lnTo>
                    <a:pt x="529" y="150"/>
                  </a:lnTo>
                  <a:lnTo>
                    <a:pt x="507" y="164"/>
                  </a:lnTo>
                  <a:lnTo>
                    <a:pt x="485" y="179"/>
                  </a:lnTo>
                  <a:lnTo>
                    <a:pt x="464" y="195"/>
                  </a:lnTo>
                  <a:lnTo>
                    <a:pt x="442" y="210"/>
                  </a:lnTo>
                  <a:lnTo>
                    <a:pt x="421" y="227"/>
                  </a:lnTo>
                  <a:lnTo>
                    <a:pt x="400" y="244"/>
                  </a:lnTo>
                  <a:lnTo>
                    <a:pt x="380" y="262"/>
                  </a:lnTo>
                  <a:lnTo>
                    <a:pt x="359" y="281"/>
                  </a:lnTo>
                  <a:lnTo>
                    <a:pt x="339" y="299"/>
                  </a:lnTo>
                  <a:lnTo>
                    <a:pt x="319" y="319"/>
                  </a:lnTo>
                  <a:lnTo>
                    <a:pt x="299" y="339"/>
                  </a:lnTo>
                  <a:lnTo>
                    <a:pt x="280" y="360"/>
                  </a:lnTo>
                  <a:lnTo>
                    <a:pt x="261" y="380"/>
                  </a:lnTo>
                  <a:lnTo>
                    <a:pt x="244" y="401"/>
                  </a:lnTo>
                  <a:lnTo>
                    <a:pt x="227" y="422"/>
                  </a:lnTo>
                  <a:lnTo>
                    <a:pt x="210" y="443"/>
                  </a:lnTo>
                  <a:lnTo>
                    <a:pt x="194" y="464"/>
                  </a:lnTo>
                  <a:lnTo>
                    <a:pt x="179" y="485"/>
                  </a:lnTo>
                  <a:lnTo>
                    <a:pt x="164" y="507"/>
                  </a:lnTo>
                  <a:lnTo>
                    <a:pt x="149" y="529"/>
                  </a:lnTo>
                  <a:lnTo>
                    <a:pt x="137" y="551"/>
                  </a:lnTo>
                  <a:lnTo>
                    <a:pt x="124" y="573"/>
                  </a:lnTo>
                  <a:lnTo>
                    <a:pt x="111" y="596"/>
                  </a:lnTo>
                  <a:lnTo>
                    <a:pt x="100" y="619"/>
                  </a:lnTo>
                  <a:lnTo>
                    <a:pt x="89" y="642"/>
                  </a:lnTo>
                  <a:lnTo>
                    <a:pt x="79" y="666"/>
                  </a:lnTo>
                  <a:lnTo>
                    <a:pt x="69" y="689"/>
                  </a:lnTo>
                  <a:lnTo>
                    <a:pt x="60" y="713"/>
                  </a:lnTo>
                  <a:lnTo>
                    <a:pt x="52" y="737"/>
                  </a:lnTo>
                  <a:lnTo>
                    <a:pt x="44" y="761"/>
                  </a:lnTo>
                  <a:lnTo>
                    <a:pt x="37" y="785"/>
                  </a:lnTo>
                  <a:lnTo>
                    <a:pt x="31" y="810"/>
                  </a:lnTo>
                  <a:lnTo>
                    <a:pt x="24" y="834"/>
                  </a:lnTo>
                  <a:lnTo>
                    <a:pt x="19" y="860"/>
                  </a:lnTo>
                  <a:lnTo>
                    <a:pt x="15" y="885"/>
                  </a:lnTo>
                  <a:lnTo>
                    <a:pt x="11" y="911"/>
                  </a:lnTo>
                  <a:lnTo>
                    <a:pt x="8" y="936"/>
                  </a:lnTo>
                  <a:lnTo>
                    <a:pt x="4" y="962"/>
                  </a:lnTo>
                  <a:lnTo>
                    <a:pt x="2" y="989"/>
                  </a:lnTo>
                  <a:lnTo>
                    <a:pt x="1" y="1015"/>
                  </a:lnTo>
                  <a:lnTo>
                    <a:pt x="0" y="1042"/>
                  </a:lnTo>
                  <a:lnTo>
                    <a:pt x="0" y="1069"/>
                  </a:lnTo>
                  <a:lnTo>
                    <a:pt x="0" y="1098"/>
                  </a:lnTo>
                  <a:lnTo>
                    <a:pt x="1" y="1126"/>
                  </a:lnTo>
                  <a:lnTo>
                    <a:pt x="2" y="1154"/>
                  </a:lnTo>
                  <a:lnTo>
                    <a:pt x="4" y="1182"/>
                  </a:lnTo>
                  <a:lnTo>
                    <a:pt x="8" y="1210"/>
                  </a:lnTo>
                  <a:lnTo>
                    <a:pt x="11" y="1237"/>
                  </a:lnTo>
                  <a:lnTo>
                    <a:pt x="15" y="1265"/>
                  </a:lnTo>
                  <a:lnTo>
                    <a:pt x="19" y="1291"/>
                  </a:lnTo>
                  <a:lnTo>
                    <a:pt x="24" y="1318"/>
                  </a:lnTo>
                  <a:lnTo>
                    <a:pt x="31" y="1344"/>
                  </a:lnTo>
                  <a:lnTo>
                    <a:pt x="37" y="1370"/>
                  </a:lnTo>
                  <a:lnTo>
                    <a:pt x="44" y="1397"/>
                  </a:lnTo>
                  <a:lnTo>
                    <a:pt x="52" y="1422"/>
                  </a:lnTo>
                  <a:lnTo>
                    <a:pt x="60" y="1448"/>
                  </a:lnTo>
                  <a:lnTo>
                    <a:pt x="69" y="1473"/>
                  </a:lnTo>
                  <a:lnTo>
                    <a:pt x="79" y="1497"/>
                  </a:lnTo>
                  <a:lnTo>
                    <a:pt x="89" y="1523"/>
                  </a:lnTo>
                  <a:lnTo>
                    <a:pt x="100" y="1547"/>
                  </a:lnTo>
                  <a:lnTo>
                    <a:pt x="111" y="1571"/>
                  </a:lnTo>
                  <a:lnTo>
                    <a:pt x="124" y="1595"/>
                  </a:lnTo>
                  <a:lnTo>
                    <a:pt x="137" y="1619"/>
                  </a:lnTo>
                  <a:lnTo>
                    <a:pt x="149" y="1642"/>
                  </a:lnTo>
                  <a:lnTo>
                    <a:pt x="164" y="1665"/>
                  </a:lnTo>
                  <a:lnTo>
                    <a:pt x="179" y="1688"/>
                  </a:lnTo>
                  <a:lnTo>
                    <a:pt x="194" y="1711"/>
                  </a:lnTo>
                  <a:lnTo>
                    <a:pt x="210" y="1734"/>
                  </a:lnTo>
                  <a:lnTo>
                    <a:pt x="227" y="1757"/>
                  </a:lnTo>
                  <a:lnTo>
                    <a:pt x="244" y="1779"/>
                  </a:lnTo>
                  <a:lnTo>
                    <a:pt x="261" y="1801"/>
                  </a:lnTo>
                  <a:lnTo>
                    <a:pt x="280" y="1822"/>
                  </a:lnTo>
                  <a:lnTo>
                    <a:pt x="299" y="1844"/>
                  </a:lnTo>
                  <a:lnTo>
                    <a:pt x="319" y="1865"/>
                  </a:lnTo>
                  <a:lnTo>
                    <a:pt x="339" y="1886"/>
                  </a:lnTo>
                  <a:lnTo>
                    <a:pt x="359" y="1905"/>
                  </a:lnTo>
                  <a:lnTo>
                    <a:pt x="380" y="1925"/>
                  </a:lnTo>
                  <a:lnTo>
                    <a:pt x="400" y="1944"/>
                  </a:lnTo>
                  <a:lnTo>
                    <a:pt x="421" y="1962"/>
                  </a:lnTo>
                  <a:lnTo>
                    <a:pt x="442" y="1980"/>
                  </a:lnTo>
                  <a:lnTo>
                    <a:pt x="464" y="1997"/>
                  </a:lnTo>
                  <a:lnTo>
                    <a:pt x="485" y="2012"/>
                  </a:lnTo>
                  <a:lnTo>
                    <a:pt x="507" y="2028"/>
                  </a:lnTo>
                  <a:lnTo>
                    <a:pt x="529" y="2043"/>
                  </a:lnTo>
                  <a:lnTo>
                    <a:pt x="551" y="2058"/>
                  </a:lnTo>
                  <a:lnTo>
                    <a:pt x="573" y="2071"/>
                  </a:lnTo>
                  <a:lnTo>
                    <a:pt x="596" y="2084"/>
                  </a:lnTo>
                  <a:lnTo>
                    <a:pt x="618" y="2096"/>
                  </a:lnTo>
                  <a:lnTo>
                    <a:pt x="641" y="2108"/>
                  </a:lnTo>
                  <a:lnTo>
                    <a:pt x="665" y="2118"/>
                  </a:lnTo>
                  <a:lnTo>
                    <a:pt x="688" y="2129"/>
                  </a:lnTo>
                  <a:lnTo>
                    <a:pt x="712" y="2138"/>
                  </a:lnTo>
                  <a:lnTo>
                    <a:pt x="737" y="2147"/>
                  </a:lnTo>
                  <a:lnTo>
                    <a:pt x="761" y="2155"/>
                  </a:lnTo>
                  <a:lnTo>
                    <a:pt x="785" y="2162"/>
                  </a:lnTo>
                  <a:lnTo>
                    <a:pt x="809" y="2170"/>
                  </a:lnTo>
                  <a:lnTo>
                    <a:pt x="834" y="2176"/>
                  </a:lnTo>
                  <a:lnTo>
                    <a:pt x="859" y="2181"/>
                  </a:lnTo>
                  <a:lnTo>
                    <a:pt x="884" y="2187"/>
                  </a:lnTo>
                  <a:lnTo>
                    <a:pt x="910" y="2191"/>
                  </a:lnTo>
                  <a:lnTo>
                    <a:pt x="936" y="2194"/>
                  </a:lnTo>
                  <a:lnTo>
                    <a:pt x="962" y="2197"/>
                  </a:lnTo>
                  <a:lnTo>
                    <a:pt x="988" y="2199"/>
                  </a:lnTo>
                  <a:lnTo>
                    <a:pt x="1015" y="2201"/>
                  </a:lnTo>
                  <a:lnTo>
                    <a:pt x="1042" y="2201"/>
                  </a:lnTo>
                  <a:lnTo>
                    <a:pt x="1068" y="2202"/>
                  </a:lnTo>
                  <a:lnTo>
                    <a:pt x="1096" y="2201"/>
                  </a:lnTo>
                  <a:lnTo>
                    <a:pt x="1125" y="2201"/>
                  </a:lnTo>
                  <a:lnTo>
                    <a:pt x="1152" y="2199"/>
                  </a:lnTo>
                  <a:lnTo>
                    <a:pt x="1179" y="2197"/>
                  </a:lnTo>
                  <a:lnTo>
                    <a:pt x="1206" y="2194"/>
                  </a:lnTo>
                  <a:lnTo>
                    <a:pt x="1233" y="2191"/>
                  </a:lnTo>
                  <a:lnTo>
                    <a:pt x="1260" y="2187"/>
                  </a:lnTo>
                  <a:lnTo>
                    <a:pt x="1286" y="2181"/>
                  </a:lnTo>
                  <a:lnTo>
                    <a:pt x="1312" y="2176"/>
                  </a:lnTo>
                  <a:lnTo>
                    <a:pt x="1338" y="2170"/>
                  </a:lnTo>
                  <a:lnTo>
                    <a:pt x="1364" y="2162"/>
                  </a:lnTo>
                  <a:lnTo>
                    <a:pt x="1389" y="2155"/>
                  </a:lnTo>
                  <a:lnTo>
                    <a:pt x="1414" y="2147"/>
                  </a:lnTo>
                  <a:lnTo>
                    <a:pt x="1439" y="2138"/>
                  </a:lnTo>
                  <a:lnTo>
                    <a:pt x="1463" y="2129"/>
                  </a:lnTo>
                  <a:lnTo>
                    <a:pt x="1489" y="2118"/>
                  </a:lnTo>
                  <a:lnTo>
                    <a:pt x="1513" y="2108"/>
                  </a:lnTo>
                  <a:lnTo>
                    <a:pt x="1536" y="2096"/>
                  </a:lnTo>
                  <a:lnTo>
                    <a:pt x="1560" y="2084"/>
                  </a:lnTo>
                  <a:lnTo>
                    <a:pt x="1584" y="2071"/>
                  </a:lnTo>
                  <a:lnTo>
                    <a:pt x="1607" y="2058"/>
                  </a:lnTo>
                  <a:lnTo>
                    <a:pt x="1630" y="2043"/>
                  </a:lnTo>
                  <a:lnTo>
                    <a:pt x="1652" y="2028"/>
                  </a:lnTo>
                  <a:lnTo>
                    <a:pt x="1675" y="2012"/>
                  </a:lnTo>
                  <a:lnTo>
                    <a:pt x="1697" y="1997"/>
                  </a:lnTo>
                  <a:lnTo>
                    <a:pt x="1719" y="1980"/>
                  </a:lnTo>
                  <a:lnTo>
                    <a:pt x="1741" y="1962"/>
                  </a:lnTo>
                  <a:lnTo>
                    <a:pt x="1763" y="1944"/>
                  </a:lnTo>
                  <a:lnTo>
                    <a:pt x="1785" y="1925"/>
                  </a:lnTo>
                  <a:lnTo>
                    <a:pt x="1806" y="1905"/>
                  </a:lnTo>
                  <a:lnTo>
                    <a:pt x="1827" y="1886"/>
                  </a:lnTo>
                  <a:lnTo>
                    <a:pt x="1848" y="1865"/>
                  </a:lnTo>
                  <a:lnTo>
                    <a:pt x="1868" y="1844"/>
                  </a:lnTo>
                  <a:lnTo>
                    <a:pt x="1888" y="1822"/>
                  </a:lnTo>
                  <a:lnTo>
                    <a:pt x="1906" y="1801"/>
                  </a:lnTo>
                  <a:lnTo>
                    <a:pt x="1925" y="1779"/>
                  </a:lnTo>
                  <a:lnTo>
                    <a:pt x="1943" y="1757"/>
                  </a:lnTo>
                  <a:lnTo>
                    <a:pt x="1960" y="1734"/>
                  </a:lnTo>
                  <a:lnTo>
                    <a:pt x="1975" y="1711"/>
                  </a:lnTo>
                  <a:lnTo>
                    <a:pt x="1991" y="1688"/>
                  </a:lnTo>
                  <a:lnTo>
                    <a:pt x="2007" y="1665"/>
                  </a:lnTo>
                  <a:lnTo>
                    <a:pt x="2021" y="1642"/>
                  </a:lnTo>
                  <a:lnTo>
                    <a:pt x="2035" y="1619"/>
                  </a:lnTo>
                  <a:lnTo>
                    <a:pt x="2048" y="1595"/>
                  </a:lnTo>
                  <a:lnTo>
                    <a:pt x="2060" y="1571"/>
                  </a:lnTo>
                  <a:lnTo>
                    <a:pt x="2072" y="1547"/>
                  </a:lnTo>
                  <a:lnTo>
                    <a:pt x="2083" y="1523"/>
                  </a:lnTo>
                  <a:lnTo>
                    <a:pt x="2094" y="1497"/>
                  </a:lnTo>
                  <a:lnTo>
                    <a:pt x="2104" y="1473"/>
                  </a:lnTo>
                  <a:lnTo>
                    <a:pt x="2114" y="1448"/>
                  </a:lnTo>
                  <a:lnTo>
                    <a:pt x="2122" y="1422"/>
                  </a:lnTo>
                  <a:lnTo>
                    <a:pt x="2131" y="1397"/>
                  </a:lnTo>
                  <a:lnTo>
                    <a:pt x="2138" y="1370"/>
                  </a:lnTo>
                  <a:lnTo>
                    <a:pt x="2144" y="1344"/>
                  </a:lnTo>
                  <a:lnTo>
                    <a:pt x="2151" y="1318"/>
                  </a:lnTo>
                  <a:lnTo>
                    <a:pt x="2156" y="1291"/>
                  </a:lnTo>
                  <a:lnTo>
                    <a:pt x="2161" y="1265"/>
                  </a:lnTo>
                  <a:lnTo>
                    <a:pt x="2165" y="1237"/>
                  </a:lnTo>
                  <a:lnTo>
                    <a:pt x="2168" y="1210"/>
                  </a:lnTo>
                  <a:lnTo>
                    <a:pt x="2171" y="1182"/>
                  </a:lnTo>
                  <a:lnTo>
                    <a:pt x="2174" y="1154"/>
                  </a:lnTo>
                  <a:lnTo>
                    <a:pt x="2176" y="1126"/>
                  </a:lnTo>
                  <a:lnTo>
                    <a:pt x="2177" y="1098"/>
                  </a:lnTo>
                  <a:lnTo>
                    <a:pt x="2177" y="1069"/>
                  </a:lnTo>
                  <a:lnTo>
                    <a:pt x="2177" y="1042"/>
                  </a:lnTo>
                  <a:lnTo>
                    <a:pt x="2176" y="1015"/>
                  </a:lnTo>
                  <a:lnTo>
                    <a:pt x="2174" y="989"/>
                  </a:lnTo>
                  <a:lnTo>
                    <a:pt x="2171" y="962"/>
                  </a:lnTo>
                  <a:lnTo>
                    <a:pt x="2168" y="936"/>
                  </a:lnTo>
                  <a:lnTo>
                    <a:pt x="2165" y="911"/>
                  </a:lnTo>
                  <a:lnTo>
                    <a:pt x="2161" y="885"/>
                  </a:lnTo>
                  <a:lnTo>
                    <a:pt x="2156" y="860"/>
                  </a:lnTo>
                  <a:lnTo>
                    <a:pt x="2151" y="834"/>
                  </a:lnTo>
                  <a:lnTo>
                    <a:pt x="2144" y="810"/>
                  </a:lnTo>
                  <a:lnTo>
                    <a:pt x="2138" y="785"/>
                  </a:lnTo>
                  <a:lnTo>
                    <a:pt x="2131" y="761"/>
                  </a:lnTo>
                  <a:lnTo>
                    <a:pt x="2122" y="737"/>
                  </a:lnTo>
                  <a:lnTo>
                    <a:pt x="2114" y="713"/>
                  </a:lnTo>
                  <a:lnTo>
                    <a:pt x="2104" y="689"/>
                  </a:lnTo>
                  <a:lnTo>
                    <a:pt x="2094" y="666"/>
                  </a:lnTo>
                  <a:lnTo>
                    <a:pt x="2083" y="642"/>
                  </a:lnTo>
                  <a:lnTo>
                    <a:pt x="2072" y="619"/>
                  </a:lnTo>
                  <a:lnTo>
                    <a:pt x="2060" y="596"/>
                  </a:lnTo>
                  <a:lnTo>
                    <a:pt x="2048" y="573"/>
                  </a:lnTo>
                  <a:lnTo>
                    <a:pt x="2035" y="551"/>
                  </a:lnTo>
                  <a:lnTo>
                    <a:pt x="2021" y="529"/>
                  </a:lnTo>
                  <a:lnTo>
                    <a:pt x="2007" y="507"/>
                  </a:lnTo>
                  <a:lnTo>
                    <a:pt x="1991" y="485"/>
                  </a:lnTo>
                  <a:lnTo>
                    <a:pt x="1975" y="464"/>
                  </a:lnTo>
                  <a:lnTo>
                    <a:pt x="1960" y="443"/>
                  </a:lnTo>
                  <a:lnTo>
                    <a:pt x="1943" y="422"/>
                  </a:lnTo>
                  <a:lnTo>
                    <a:pt x="1925" y="401"/>
                  </a:lnTo>
                  <a:lnTo>
                    <a:pt x="1906" y="380"/>
                  </a:lnTo>
                  <a:lnTo>
                    <a:pt x="1888" y="360"/>
                  </a:lnTo>
                  <a:lnTo>
                    <a:pt x="1868" y="339"/>
                  </a:lnTo>
                  <a:lnTo>
                    <a:pt x="1848" y="319"/>
                  </a:lnTo>
                  <a:lnTo>
                    <a:pt x="1827" y="299"/>
                  </a:lnTo>
                  <a:lnTo>
                    <a:pt x="1806" y="281"/>
                  </a:lnTo>
                  <a:lnTo>
                    <a:pt x="1785" y="262"/>
                  </a:lnTo>
                  <a:lnTo>
                    <a:pt x="1763" y="244"/>
                  </a:lnTo>
                  <a:lnTo>
                    <a:pt x="1741" y="227"/>
                  </a:lnTo>
                  <a:lnTo>
                    <a:pt x="1719" y="210"/>
                  </a:lnTo>
                  <a:lnTo>
                    <a:pt x="1697" y="195"/>
                  </a:lnTo>
                  <a:lnTo>
                    <a:pt x="1675" y="179"/>
                  </a:lnTo>
                  <a:lnTo>
                    <a:pt x="1652" y="164"/>
                  </a:lnTo>
                  <a:lnTo>
                    <a:pt x="1630" y="150"/>
                  </a:lnTo>
                  <a:lnTo>
                    <a:pt x="1607" y="137"/>
                  </a:lnTo>
                  <a:lnTo>
                    <a:pt x="1584" y="124"/>
                  </a:lnTo>
                  <a:lnTo>
                    <a:pt x="1560" y="112"/>
                  </a:lnTo>
                  <a:lnTo>
                    <a:pt x="1536" y="100"/>
                  </a:lnTo>
                  <a:lnTo>
                    <a:pt x="1513" y="90"/>
                  </a:lnTo>
                  <a:lnTo>
                    <a:pt x="1489" y="79"/>
                  </a:lnTo>
                  <a:lnTo>
                    <a:pt x="1463" y="70"/>
                  </a:lnTo>
                  <a:lnTo>
                    <a:pt x="1439" y="61"/>
                  </a:lnTo>
                  <a:lnTo>
                    <a:pt x="1414" y="53"/>
                  </a:lnTo>
                  <a:lnTo>
                    <a:pt x="1389" y="45"/>
                  </a:lnTo>
                  <a:lnTo>
                    <a:pt x="1364" y="37"/>
                  </a:lnTo>
                  <a:lnTo>
                    <a:pt x="1338" y="31"/>
                  </a:lnTo>
                  <a:lnTo>
                    <a:pt x="1312" y="26"/>
                  </a:lnTo>
                  <a:lnTo>
                    <a:pt x="1286" y="20"/>
                  </a:lnTo>
                  <a:lnTo>
                    <a:pt x="1260" y="15"/>
                  </a:lnTo>
                  <a:lnTo>
                    <a:pt x="1233" y="11"/>
                  </a:lnTo>
                  <a:lnTo>
                    <a:pt x="1206" y="8"/>
                  </a:lnTo>
                  <a:lnTo>
                    <a:pt x="1179" y="6"/>
                  </a:lnTo>
                  <a:lnTo>
                    <a:pt x="1152" y="3"/>
                  </a:lnTo>
                  <a:lnTo>
                    <a:pt x="1125" y="2"/>
                  </a:lnTo>
                  <a:lnTo>
                    <a:pt x="1096" y="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1F1A17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80"/>
            <p:cNvSpPr>
              <a:spLocks/>
            </p:cNvSpPr>
            <p:nvPr/>
          </p:nvSpPr>
          <p:spPr bwMode="auto">
            <a:xfrm>
              <a:off x="3873" y="4607"/>
              <a:ext cx="137" cy="138"/>
            </a:xfrm>
            <a:custGeom>
              <a:avLst/>
              <a:gdLst>
                <a:gd name="T0" fmla="*/ 30 w 2188"/>
                <a:gd name="T1" fmla="*/ 10 h 2205"/>
                <a:gd name="T2" fmla="*/ 25 w 2188"/>
                <a:gd name="T3" fmla="*/ 14 h 2205"/>
                <a:gd name="T4" fmla="*/ 20 w 2188"/>
                <a:gd name="T5" fmla="*/ 19 h 2205"/>
                <a:gd name="T6" fmla="*/ 16 w 2188"/>
                <a:gd name="T7" fmla="*/ 24 h 2205"/>
                <a:gd name="T8" fmla="*/ 12 w 2188"/>
                <a:gd name="T9" fmla="*/ 29 h 2205"/>
                <a:gd name="T10" fmla="*/ 8 w 2188"/>
                <a:gd name="T11" fmla="*/ 35 h 2205"/>
                <a:gd name="T12" fmla="*/ 6 w 2188"/>
                <a:gd name="T13" fmla="*/ 41 h 2205"/>
                <a:gd name="T14" fmla="*/ 3 w 2188"/>
                <a:gd name="T15" fmla="*/ 47 h 2205"/>
                <a:gd name="T16" fmla="*/ 1 w 2188"/>
                <a:gd name="T17" fmla="*/ 54 h 2205"/>
                <a:gd name="T18" fmla="*/ 0 w 2188"/>
                <a:gd name="T19" fmla="*/ 61 h 2205"/>
                <a:gd name="T20" fmla="*/ 0 w 2188"/>
                <a:gd name="T21" fmla="*/ 67 h 2205"/>
                <a:gd name="T22" fmla="*/ 0 w 2188"/>
                <a:gd name="T23" fmla="*/ 74 h 2205"/>
                <a:gd name="T24" fmla="*/ 1 w 2188"/>
                <a:gd name="T25" fmla="*/ 80 h 2205"/>
                <a:gd name="T26" fmla="*/ 3 w 2188"/>
                <a:gd name="T27" fmla="*/ 86 h 2205"/>
                <a:gd name="T28" fmla="*/ 6 w 2188"/>
                <a:gd name="T29" fmla="*/ 92 h 2205"/>
                <a:gd name="T30" fmla="*/ 9 w 2188"/>
                <a:gd name="T31" fmla="*/ 98 h 2205"/>
                <a:gd name="T32" fmla="*/ 12 w 2188"/>
                <a:gd name="T33" fmla="*/ 104 h 2205"/>
                <a:gd name="T34" fmla="*/ 16 w 2188"/>
                <a:gd name="T35" fmla="*/ 110 h 2205"/>
                <a:gd name="T36" fmla="*/ 20 w 2188"/>
                <a:gd name="T37" fmla="*/ 115 h 2205"/>
                <a:gd name="T38" fmla="*/ 24 w 2188"/>
                <a:gd name="T39" fmla="*/ 120 h 2205"/>
                <a:gd name="T40" fmla="*/ 29 w 2188"/>
                <a:gd name="T41" fmla="*/ 124 h 2205"/>
                <a:gd name="T42" fmla="*/ 35 w 2188"/>
                <a:gd name="T43" fmla="*/ 128 h 2205"/>
                <a:gd name="T44" fmla="*/ 41 w 2188"/>
                <a:gd name="T45" fmla="*/ 131 h 2205"/>
                <a:gd name="T46" fmla="*/ 47 w 2188"/>
                <a:gd name="T47" fmla="*/ 134 h 2205"/>
                <a:gd name="T48" fmla="*/ 53 w 2188"/>
                <a:gd name="T49" fmla="*/ 136 h 2205"/>
                <a:gd name="T50" fmla="*/ 60 w 2188"/>
                <a:gd name="T51" fmla="*/ 137 h 2205"/>
                <a:gd name="T52" fmla="*/ 67 w 2188"/>
                <a:gd name="T53" fmla="*/ 138 h 2205"/>
                <a:gd name="T54" fmla="*/ 73 w 2188"/>
                <a:gd name="T55" fmla="*/ 138 h 2205"/>
                <a:gd name="T56" fmla="*/ 80 w 2188"/>
                <a:gd name="T57" fmla="*/ 137 h 2205"/>
                <a:gd name="T58" fmla="*/ 87 w 2188"/>
                <a:gd name="T59" fmla="*/ 135 h 2205"/>
                <a:gd name="T60" fmla="*/ 93 w 2188"/>
                <a:gd name="T61" fmla="*/ 133 h 2205"/>
                <a:gd name="T62" fmla="*/ 100 w 2188"/>
                <a:gd name="T63" fmla="*/ 130 h 2205"/>
                <a:gd name="T64" fmla="*/ 111 w 2188"/>
                <a:gd name="T65" fmla="*/ 123 h 2205"/>
                <a:gd name="T66" fmla="*/ 122 w 2188"/>
                <a:gd name="T67" fmla="*/ 113 h 2205"/>
                <a:gd name="T68" fmla="*/ 129 w 2188"/>
                <a:gd name="T69" fmla="*/ 103 h 2205"/>
                <a:gd name="T70" fmla="*/ 134 w 2188"/>
                <a:gd name="T71" fmla="*/ 93 h 2205"/>
                <a:gd name="T72" fmla="*/ 137 w 2188"/>
                <a:gd name="T73" fmla="*/ 81 h 2205"/>
                <a:gd name="T74" fmla="*/ 137 w 2188"/>
                <a:gd name="T75" fmla="*/ 68 h 2205"/>
                <a:gd name="T76" fmla="*/ 134 w 2188"/>
                <a:gd name="T77" fmla="*/ 55 h 2205"/>
                <a:gd name="T78" fmla="*/ 128 w 2188"/>
                <a:gd name="T79" fmla="*/ 40 h 2205"/>
                <a:gd name="T80" fmla="*/ 124 w 2188"/>
                <a:gd name="T81" fmla="*/ 32 h 2205"/>
                <a:gd name="T82" fmla="*/ 121 w 2188"/>
                <a:gd name="T83" fmla="*/ 27 h 2205"/>
                <a:gd name="T84" fmla="*/ 116 w 2188"/>
                <a:gd name="T85" fmla="*/ 22 h 2205"/>
                <a:gd name="T86" fmla="*/ 112 w 2188"/>
                <a:gd name="T87" fmla="*/ 17 h 2205"/>
                <a:gd name="T88" fmla="*/ 107 w 2188"/>
                <a:gd name="T89" fmla="*/ 13 h 2205"/>
                <a:gd name="T90" fmla="*/ 101 w 2188"/>
                <a:gd name="T91" fmla="*/ 10 h 2205"/>
                <a:gd name="T92" fmla="*/ 95 w 2188"/>
                <a:gd name="T93" fmla="*/ 7 h 2205"/>
                <a:gd name="T94" fmla="*/ 89 w 2188"/>
                <a:gd name="T95" fmla="*/ 4 h 2205"/>
                <a:gd name="T96" fmla="*/ 82 w 2188"/>
                <a:gd name="T97" fmla="*/ 2 h 2205"/>
                <a:gd name="T98" fmla="*/ 75 w 2188"/>
                <a:gd name="T99" fmla="*/ 1 h 2205"/>
                <a:gd name="T100" fmla="*/ 68 w 2188"/>
                <a:gd name="T101" fmla="*/ 0 h 2205"/>
                <a:gd name="T102" fmla="*/ 62 w 2188"/>
                <a:gd name="T103" fmla="*/ 0 h 2205"/>
                <a:gd name="T104" fmla="*/ 55 w 2188"/>
                <a:gd name="T105" fmla="*/ 1 h 2205"/>
                <a:gd name="T106" fmla="*/ 49 w 2188"/>
                <a:gd name="T107" fmla="*/ 2 h 2205"/>
                <a:gd name="T108" fmla="*/ 42 w 2188"/>
                <a:gd name="T109" fmla="*/ 4 h 2205"/>
                <a:gd name="T110" fmla="*/ 36 w 2188"/>
                <a:gd name="T111" fmla="*/ 7 h 220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88" h="2205">
                  <a:moveTo>
                    <a:pt x="550" y="118"/>
                  </a:moveTo>
                  <a:lnTo>
                    <a:pt x="526" y="132"/>
                  </a:lnTo>
                  <a:lnTo>
                    <a:pt x="503" y="148"/>
                  </a:lnTo>
                  <a:lnTo>
                    <a:pt x="481" y="164"/>
                  </a:lnTo>
                  <a:lnTo>
                    <a:pt x="459" y="180"/>
                  </a:lnTo>
                  <a:lnTo>
                    <a:pt x="437" y="196"/>
                  </a:lnTo>
                  <a:lnTo>
                    <a:pt x="416" y="213"/>
                  </a:lnTo>
                  <a:lnTo>
                    <a:pt x="395" y="230"/>
                  </a:lnTo>
                  <a:lnTo>
                    <a:pt x="375" y="248"/>
                  </a:lnTo>
                  <a:lnTo>
                    <a:pt x="356" y="266"/>
                  </a:lnTo>
                  <a:lnTo>
                    <a:pt x="337" y="283"/>
                  </a:lnTo>
                  <a:lnTo>
                    <a:pt x="318" y="302"/>
                  </a:lnTo>
                  <a:lnTo>
                    <a:pt x="300" y="321"/>
                  </a:lnTo>
                  <a:lnTo>
                    <a:pt x="283" y="341"/>
                  </a:lnTo>
                  <a:lnTo>
                    <a:pt x="266" y="361"/>
                  </a:lnTo>
                  <a:lnTo>
                    <a:pt x="249" y="381"/>
                  </a:lnTo>
                  <a:lnTo>
                    <a:pt x="233" y="401"/>
                  </a:lnTo>
                  <a:lnTo>
                    <a:pt x="217" y="423"/>
                  </a:lnTo>
                  <a:lnTo>
                    <a:pt x="203" y="444"/>
                  </a:lnTo>
                  <a:lnTo>
                    <a:pt x="188" y="466"/>
                  </a:lnTo>
                  <a:lnTo>
                    <a:pt x="174" y="488"/>
                  </a:lnTo>
                  <a:lnTo>
                    <a:pt x="161" y="510"/>
                  </a:lnTo>
                  <a:lnTo>
                    <a:pt x="147" y="533"/>
                  </a:lnTo>
                  <a:lnTo>
                    <a:pt x="135" y="556"/>
                  </a:lnTo>
                  <a:lnTo>
                    <a:pt x="123" y="580"/>
                  </a:lnTo>
                  <a:lnTo>
                    <a:pt x="112" y="604"/>
                  </a:lnTo>
                  <a:lnTo>
                    <a:pt x="100" y="629"/>
                  </a:lnTo>
                  <a:lnTo>
                    <a:pt x="90" y="654"/>
                  </a:lnTo>
                  <a:lnTo>
                    <a:pt x="79" y="679"/>
                  </a:lnTo>
                  <a:lnTo>
                    <a:pt x="70" y="705"/>
                  </a:lnTo>
                  <a:lnTo>
                    <a:pt x="60" y="731"/>
                  </a:lnTo>
                  <a:lnTo>
                    <a:pt x="52" y="758"/>
                  </a:lnTo>
                  <a:lnTo>
                    <a:pt x="43" y="784"/>
                  </a:lnTo>
                  <a:lnTo>
                    <a:pt x="36" y="811"/>
                  </a:lnTo>
                  <a:lnTo>
                    <a:pt x="29" y="838"/>
                  </a:lnTo>
                  <a:lnTo>
                    <a:pt x="23" y="865"/>
                  </a:lnTo>
                  <a:lnTo>
                    <a:pt x="18" y="892"/>
                  </a:lnTo>
                  <a:lnTo>
                    <a:pt x="13" y="918"/>
                  </a:lnTo>
                  <a:lnTo>
                    <a:pt x="9" y="944"/>
                  </a:lnTo>
                  <a:lnTo>
                    <a:pt x="6" y="970"/>
                  </a:lnTo>
                  <a:lnTo>
                    <a:pt x="4" y="997"/>
                  </a:lnTo>
                  <a:lnTo>
                    <a:pt x="1" y="1023"/>
                  </a:lnTo>
                  <a:lnTo>
                    <a:pt x="0" y="1049"/>
                  </a:lnTo>
                  <a:lnTo>
                    <a:pt x="0" y="1075"/>
                  </a:lnTo>
                  <a:lnTo>
                    <a:pt x="0" y="1101"/>
                  </a:lnTo>
                  <a:lnTo>
                    <a:pt x="1" y="1127"/>
                  </a:lnTo>
                  <a:lnTo>
                    <a:pt x="4" y="1152"/>
                  </a:lnTo>
                  <a:lnTo>
                    <a:pt x="6" y="1178"/>
                  </a:lnTo>
                  <a:lnTo>
                    <a:pt x="9" y="1203"/>
                  </a:lnTo>
                  <a:lnTo>
                    <a:pt x="13" y="1229"/>
                  </a:lnTo>
                  <a:lnTo>
                    <a:pt x="17" y="1254"/>
                  </a:lnTo>
                  <a:lnTo>
                    <a:pt x="22" y="1279"/>
                  </a:lnTo>
                  <a:lnTo>
                    <a:pt x="28" y="1304"/>
                  </a:lnTo>
                  <a:lnTo>
                    <a:pt x="35" y="1328"/>
                  </a:lnTo>
                  <a:lnTo>
                    <a:pt x="42" y="1353"/>
                  </a:lnTo>
                  <a:lnTo>
                    <a:pt x="50" y="1378"/>
                  </a:lnTo>
                  <a:lnTo>
                    <a:pt x="59" y="1403"/>
                  </a:lnTo>
                  <a:lnTo>
                    <a:pt x="69" y="1427"/>
                  </a:lnTo>
                  <a:lnTo>
                    <a:pt x="78" y="1451"/>
                  </a:lnTo>
                  <a:lnTo>
                    <a:pt x="90" y="1475"/>
                  </a:lnTo>
                  <a:lnTo>
                    <a:pt x="101" y="1499"/>
                  </a:lnTo>
                  <a:lnTo>
                    <a:pt x="113" y="1523"/>
                  </a:lnTo>
                  <a:lnTo>
                    <a:pt x="126" y="1547"/>
                  </a:lnTo>
                  <a:lnTo>
                    <a:pt x="140" y="1572"/>
                  </a:lnTo>
                  <a:lnTo>
                    <a:pt x="154" y="1595"/>
                  </a:lnTo>
                  <a:lnTo>
                    <a:pt x="166" y="1620"/>
                  </a:lnTo>
                  <a:lnTo>
                    <a:pt x="180" y="1644"/>
                  </a:lnTo>
                  <a:lnTo>
                    <a:pt x="192" y="1668"/>
                  </a:lnTo>
                  <a:lnTo>
                    <a:pt x="207" y="1692"/>
                  </a:lnTo>
                  <a:lnTo>
                    <a:pt x="221" y="1715"/>
                  </a:lnTo>
                  <a:lnTo>
                    <a:pt x="235" y="1737"/>
                  </a:lnTo>
                  <a:lnTo>
                    <a:pt x="251" y="1759"/>
                  </a:lnTo>
                  <a:lnTo>
                    <a:pt x="267" y="1781"/>
                  </a:lnTo>
                  <a:lnTo>
                    <a:pt x="283" y="1802"/>
                  </a:lnTo>
                  <a:lnTo>
                    <a:pt x="299" y="1823"/>
                  </a:lnTo>
                  <a:lnTo>
                    <a:pt x="316" y="1843"/>
                  </a:lnTo>
                  <a:lnTo>
                    <a:pt x="334" y="1862"/>
                  </a:lnTo>
                  <a:lnTo>
                    <a:pt x="352" y="1882"/>
                  </a:lnTo>
                  <a:lnTo>
                    <a:pt x="370" y="1900"/>
                  </a:lnTo>
                  <a:lnTo>
                    <a:pt x="388" y="1918"/>
                  </a:lnTo>
                  <a:lnTo>
                    <a:pt x="407" y="1936"/>
                  </a:lnTo>
                  <a:lnTo>
                    <a:pt x="427" y="1952"/>
                  </a:lnTo>
                  <a:lnTo>
                    <a:pt x="447" y="1969"/>
                  </a:lnTo>
                  <a:lnTo>
                    <a:pt x="467" y="1985"/>
                  </a:lnTo>
                  <a:lnTo>
                    <a:pt x="488" y="2001"/>
                  </a:lnTo>
                  <a:lnTo>
                    <a:pt x="510" y="2015"/>
                  </a:lnTo>
                  <a:lnTo>
                    <a:pt x="531" y="2030"/>
                  </a:lnTo>
                  <a:lnTo>
                    <a:pt x="554" y="2045"/>
                  </a:lnTo>
                  <a:lnTo>
                    <a:pt x="576" y="2057"/>
                  </a:lnTo>
                  <a:lnTo>
                    <a:pt x="599" y="2071"/>
                  </a:lnTo>
                  <a:lnTo>
                    <a:pt x="623" y="2083"/>
                  </a:lnTo>
                  <a:lnTo>
                    <a:pt x="648" y="2095"/>
                  </a:lnTo>
                  <a:lnTo>
                    <a:pt x="672" y="2107"/>
                  </a:lnTo>
                  <a:lnTo>
                    <a:pt x="697" y="2118"/>
                  </a:lnTo>
                  <a:lnTo>
                    <a:pt x="722" y="2129"/>
                  </a:lnTo>
                  <a:lnTo>
                    <a:pt x="747" y="2138"/>
                  </a:lnTo>
                  <a:lnTo>
                    <a:pt x="774" y="2147"/>
                  </a:lnTo>
                  <a:lnTo>
                    <a:pt x="801" y="2156"/>
                  </a:lnTo>
                  <a:lnTo>
                    <a:pt x="827" y="2164"/>
                  </a:lnTo>
                  <a:lnTo>
                    <a:pt x="853" y="2172"/>
                  </a:lnTo>
                  <a:lnTo>
                    <a:pt x="880" y="2179"/>
                  </a:lnTo>
                  <a:lnTo>
                    <a:pt x="907" y="2184"/>
                  </a:lnTo>
                  <a:lnTo>
                    <a:pt x="933" y="2189"/>
                  </a:lnTo>
                  <a:lnTo>
                    <a:pt x="959" y="2194"/>
                  </a:lnTo>
                  <a:lnTo>
                    <a:pt x="986" y="2198"/>
                  </a:lnTo>
                  <a:lnTo>
                    <a:pt x="1013" y="2201"/>
                  </a:lnTo>
                  <a:lnTo>
                    <a:pt x="1039" y="2203"/>
                  </a:lnTo>
                  <a:lnTo>
                    <a:pt x="1065" y="2204"/>
                  </a:lnTo>
                  <a:lnTo>
                    <a:pt x="1092" y="2205"/>
                  </a:lnTo>
                  <a:lnTo>
                    <a:pt x="1119" y="2205"/>
                  </a:lnTo>
                  <a:lnTo>
                    <a:pt x="1145" y="2204"/>
                  </a:lnTo>
                  <a:lnTo>
                    <a:pt x="1172" y="2202"/>
                  </a:lnTo>
                  <a:lnTo>
                    <a:pt x="1198" y="2200"/>
                  </a:lnTo>
                  <a:lnTo>
                    <a:pt x="1226" y="2197"/>
                  </a:lnTo>
                  <a:lnTo>
                    <a:pt x="1252" y="2194"/>
                  </a:lnTo>
                  <a:lnTo>
                    <a:pt x="1278" y="2188"/>
                  </a:lnTo>
                  <a:lnTo>
                    <a:pt x="1305" y="2183"/>
                  </a:lnTo>
                  <a:lnTo>
                    <a:pt x="1331" y="2178"/>
                  </a:lnTo>
                  <a:lnTo>
                    <a:pt x="1359" y="2171"/>
                  </a:lnTo>
                  <a:lnTo>
                    <a:pt x="1385" y="2163"/>
                  </a:lnTo>
                  <a:lnTo>
                    <a:pt x="1412" y="2155"/>
                  </a:lnTo>
                  <a:lnTo>
                    <a:pt x="1438" y="2145"/>
                  </a:lnTo>
                  <a:lnTo>
                    <a:pt x="1466" y="2136"/>
                  </a:lnTo>
                  <a:lnTo>
                    <a:pt x="1493" y="2125"/>
                  </a:lnTo>
                  <a:lnTo>
                    <a:pt x="1519" y="2114"/>
                  </a:lnTo>
                  <a:lnTo>
                    <a:pt x="1546" y="2102"/>
                  </a:lnTo>
                  <a:lnTo>
                    <a:pt x="1574" y="2090"/>
                  </a:lnTo>
                  <a:lnTo>
                    <a:pt x="1601" y="2076"/>
                  </a:lnTo>
                  <a:lnTo>
                    <a:pt x="1627" y="2061"/>
                  </a:lnTo>
                  <a:lnTo>
                    <a:pt x="1681" y="2029"/>
                  </a:lnTo>
                  <a:lnTo>
                    <a:pt x="1731" y="1994"/>
                  </a:lnTo>
                  <a:lnTo>
                    <a:pt x="1778" y="1960"/>
                  </a:lnTo>
                  <a:lnTo>
                    <a:pt x="1823" y="1925"/>
                  </a:lnTo>
                  <a:lnTo>
                    <a:pt x="1865" y="1888"/>
                  </a:lnTo>
                  <a:lnTo>
                    <a:pt x="1905" y="1852"/>
                  </a:lnTo>
                  <a:lnTo>
                    <a:pt x="1942" y="1813"/>
                  </a:lnTo>
                  <a:lnTo>
                    <a:pt x="1977" y="1774"/>
                  </a:lnTo>
                  <a:lnTo>
                    <a:pt x="2009" y="1734"/>
                  </a:lnTo>
                  <a:lnTo>
                    <a:pt x="2038" y="1694"/>
                  </a:lnTo>
                  <a:lnTo>
                    <a:pt x="2065" y="1652"/>
                  </a:lnTo>
                  <a:lnTo>
                    <a:pt x="2089" y="1610"/>
                  </a:lnTo>
                  <a:lnTo>
                    <a:pt x="2111" y="1567"/>
                  </a:lnTo>
                  <a:lnTo>
                    <a:pt x="2130" y="1523"/>
                  </a:lnTo>
                  <a:lnTo>
                    <a:pt x="2145" y="1478"/>
                  </a:lnTo>
                  <a:lnTo>
                    <a:pt x="2159" y="1432"/>
                  </a:lnTo>
                  <a:lnTo>
                    <a:pt x="2171" y="1386"/>
                  </a:lnTo>
                  <a:lnTo>
                    <a:pt x="2179" y="1339"/>
                  </a:lnTo>
                  <a:lnTo>
                    <a:pt x="2185" y="1290"/>
                  </a:lnTo>
                  <a:lnTo>
                    <a:pt x="2188" y="1241"/>
                  </a:lnTo>
                  <a:lnTo>
                    <a:pt x="2188" y="1191"/>
                  </a:lnTo>
                  <a:lnTo>
                    <a:pt x="2187" y="1140"/>
                  </a:lnTo>
                  <a:lnTo>
                    <a:pt x="2182" y="1089"/>
                  </a:lnTo>
                  <a:lnTo>
                    <a:pt x="2175" y="1036"/>
                  </a:lnTo>
                  <a:lnTo>
                    <a:pt x="2165" y="983"/>
                  </a:lnTo>
                  <a:lnTo>
                    <a:pt x="2153" y="929"/>
                  </a:lnTo>
                  <a:lnTo>
                    <a:pt x="2138" y="873"/>
                  </a:lnTo>
                  <a:lnTo>
                    <a:pt x="2120" y="817"/>
                  </a:lnTo>
                  <a:lnTo>
                    <a:pt x="2100" y="761"/>
                  </a:lnTo>
                  <a:lnTo>
                    <a:pt x="2077" y="703"/>
                  </a:lnTo>
                  <a:lnTo>
                    <a:pt x="2052" y="644"/>
                  </a:lnTo>
                  <a:lnTo>
                    <a:pt x="2024" y="584"/>
                  </a:lnTo>
                  <a:lnTo>
                    <a:pt x="2011" y="560"/>
                  </a:lnTo>
                  <a:lnTo>
                    <a:pt x="1998" y="536"/>
                  </a:lnTo>
                  <a:lnTo>
                    <a:pt x="1984" y="513"/>
                  </a:lnTo>
                  <a:lnTo>
                    <a:pt x="1970" y="490"/>
                  </a:lnTo>
                  <a:lnTo>
                    <a:pt x="1956" y="468"/>
                  </a:lnTo>
                  <a:lnTo>
                    <a:pt x="1941" y="446"/>
                  </a:lnTo>
                  <a:lnTo>
                    <a:pt x="1925" y="425"/>
                  </a:lnTo>
                  <a:lnTo>
                    <a:pt x="1909" y="404"/>
                  </a:lnTo>
                  <a:lnTo>
                    <a:pt x="1894" y="384"/>
                  </a:lnTo>
                  <a:lnTo>
                    <a:pt x="1877" y="364"/>
                  </a:lnTo>
                  <a:lnTo>
                    <a:pt x="1859" y="345"/>
                  </a:lnTo>
                  <a:lnTo>
                    <a:pt x="1841" y="326"/>
                  </a:lnTo>
                  <a:lnTo>
                    <a:pt x="1823" y="308"/>
                  </a:lnTo>
                  <a:lnTo>
                    <a:pt x="1805" y="290"/>
                  </a:lnTo>
                  <a:lnTo>
                    <a:pt x="1786" y="273"/>
                  </a:lnTo>
                  <a:lnTo>
                    <a:pt x="1766" y="256"/>
                  </a:lnTo>
                  <a:lnTo>
                    <a:pt x="1746" y="239"/>
                  </a:lnTo>
                  <a:lnTo>
                    <a:pt x="1725" y="224"/>
                  </a:lnTo>
                  <a:lnTo>
                    <a:pt x="1704" y="209"/>
                  </a:lnTo>
                  <a:lnTo>
                    <a:pt x="1683" y="194"/>
                  </a:lnTo>
                  <a:lnTo>
                    <a:pt x="1661" y="180"/>
                  </a:lnTo>
                  <a:lnTo>
                    <a:pt x="1638" y="166"/>
                  </a:lnTo>
                  <a:lnTo>
                    <a:pt x="1616" y="152"/>
                  </a:lnTo>
                  <a:lnTo>
                    <a:pt x="1592" y="140"/>
                  </a:lnTo>
                  <a:lnTo>
                    <a:pt x="1569" y="127"/>
                  </a:lnTo>
                  <a:lnTo>
                    <a:pt x="1543" y="116"/>
                  </a:lnTo>
                  <a:lnTo>
                    <a:pt x="1519" y="105"/>
                  </a:lnTo>
                  <a:lnTo>
                    <a:pt x="1494" y="94"/>
                  </a:lnTo>
                  <a:lnTo>
                    <a:pt x="1468" y="84"/>
                  </a:lnTo>
                  <a:lnTo>
                    <a:pt x="1442" y="74"/>
                  </a:lnTo>
                  <a:lnTo>
                    <a:pt x="1415" y="65"/>
                  </a:lnTo>
                  <a:lnTo>
                    <a:pt x="1388" y="56"/>
                  </a:lnTo>
                  <a:lnTo>
                    <a:pt x="1361" y="48"/>
                  </a:lnTo>
                  <a:lnTo>
                    <a:pt x="1334" y="40"/>
                  </a:lnTo>
                  <a:lnTo>
                    <a:pt x="1307" y="34"/>
                  </a:lnTo>
                  <a:lnTo>
                    <a:pt x="1280" y="27"/>
                  </a:lnTo>
                  <a:lnTo>
                    <a:pt x="1253" y="21"/>
                  </a:lnTo>
                  <a:lnTo>
                    <a:pt x="1227" y="17"/>
                  </a:lnTo>
                  <a:lnTo>
                    <a:pt x="1199" y="12"/>
                  </a:lnTo>
                  <a:lnTo>
                    <a:pt x="1173" y="9"/>
                  </a:lnTo>
                  <a:lnTo>
                    <a:pt x="1146" y="5"/>
                  </a:lnTo>
                  <a:lnTo>
                    <a:pt x="1120" y="3"/>
                  </a:lnTo>
                  <a:lnTo>
                    <a:pt x="1093" y="1"/>
                  </a:lnTo>
                  <a:lnTo>
                    <a:pt x="1066" y="0"/>
                  </a:lnTo>
                  <a:lnTo>
                    <a:pt x="1040" y="0"/>
                  </a:lnTo>
                  <a:lnTo>
                    <a:pt x="1014" y="0"/>
                  </a:lnTo>
                  <a:lnTo>
                    <a:pt x="987" y="1"/>
                  </a:lnTo>
                  <a:lnTo>
                    <a:pt x="961" y="3"/>
                  </a:lnTo>
                  <a:lnTo>
                    <a:pt x="935" y="5"/>
                  </a:lnTo>
                  <a:lnTo>
                    <a:pt x="909" y="9"/>
                  </a:lnTo>
                  <a:lnTo>
                    <a:pt x="883" y="12"/>
                  </a:lnTo>
                  <a:lnTo>
                    <a:pt x="856" y="16"/>
                  </a:lnTo>
                  <a:lnTo>
                    <a:pt x="830" y="21"/>
                  </a:lnTo>
                  <a:lnTo>
                    <a:pt x="805" y="26"/>
                  </a:lnTo>
                  <a:lnTo>
                    <a:pt x="779" y="33"/>
                  </a:lnTo>
                  <a:lnTo>
                    <a:pt x="752" y="39"/>
                  </a:lnTo>
                  <a:lnTo>
                    <a:pt x="727" y="47"/>
                  </a:lnTo>
                  <a:lnTo>
                    <a:pt x="702" y="55"/>
                  </a:lnTo>
                  <a:lnTo>
                    <a:pt x="676" y="64"/>
                  </a:lnTo>
                  <a:lnTo>
                    <a:pt x="651" y="74"/>
                  </a:lnTo>
                  <a:lnTo>
                    <a:pt x="626" y="83"/>
                  </a:lnTo>
                  <a:lnTo>
                    <a:pt x="600" y="95"/>
                  </a:lnTo>
                  <a:lnTo>
                    <a:pt x="575" y="106"/>
                  </a:lnTo>
                  <a:lnTo>
                    <a:pt x="550" y="118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1F1A17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819516" y="2821092"/>
            <a:ext cx="6145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1.Statistical Model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216188" y="1144077"/>
            <a:ext cx="1759624" cy="1269849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82057" y="5458327"/>
            <a:ext cx="1418931" cy="886388"/>
            <a:chOff x="3860364" y="4096652"/>
            <a:chExt cx="2146107" cy="154939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364" y="4115819"/>
              <a:ext cx="1371720" cy="1530229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4457695" y="4096652"/>
              <a:ext cx="1548776" cy="717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GCTH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532108" y="5868755"/>
            <a:ext cx="774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Nothing more than set theory and probability</a:t>
            </a:r>
          </a:p>
        </p:txBody>
      </p:sp>
    </p:spTree>
    <p:extLst>
      <p:ext uri="{BB962C8B-B14F-4D97-AF65-F5344CB8AC3E}">
        <p14:creationId xmlns:p14="http://schemas.microsoft.com/office/powerpoint/2010/main" val="207829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97668" y="2932981"/>
            <a:ext cx="9366257" cy="12939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1359488" y="3171268"/>
            <a:ext cx="1332228" cy="971549"/>
            <a:chOff x="3116" y="3216"/>
            <a:chExt cx="792" cy="619"/>
          </a:xfrm>
          <a:solidFill>
            <a:srgbClr val="002060"/>
          </a:solidFill>
        </p:grpSpPr>
        <p:grpSp>
          <p:nvGrpSpPr>
            <p:cNvPr id="57" name="Group 5"/>
            <p:cNvGrpSpPr>
              <a:grpSpLocks/>
            </p:cNvGrpSpPr>
            <p:nvPr/>
          </p:nvGrpSpPr>
          <p:grpSpPr bwMode="auto">
            <a:xfrm flipH="1">
              <a:off x="3191" y="3409"/>
              <a:ext cx="661" cy="359"/>
              <a:chOff x="1987" y="4083"/>
              <a:chExt cx="892" cy="487"/>
            </a:xfrm>
            <a:grpFill/>
          </p:grpSpPr>
          <p:sp>
            <p:nvSpPr>
              <p:cNvPr id="61" name="Rectangle 7"/>
              <p:cNvSpPr>
                <a:spLocks noChangeArrowheads="1"/>
              </p:cNvSpPr>
              <p:nvPr/>
            </p:nvSpPr>
            <p:spPr bwMode="auto">
              <a:xfrm>
                <a:off x="2716" y="4320"/>
                <a:ext cx="163" cy="2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2487" y="4130"/>
                <a:ext cx="154" cy="44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2242" y="4320"/>
                <a:ext cx="170" cy="25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8"/>
              <p:cNvSpPr>
                <a:spLocks noChangeArrowheads="1"/>
              </p:cNvSpPr>
              <p:nvPr/>
            </p:nvSpPr>
            <p:spPr bwMode="auto">
              <a:xfrm>
                <a:off x="1987" y="4083"/>
                <a:ext cx="170" cy="486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H="1">
              <a:off x="3116" y="3825"/>
              <a:ext cx="792" cy="1"/>
            </a:xfrm>
            <a:prstGeom prst="line">
              <a:avLst/>
            </a:prstGeom>
            <a:grpFill/>
            <a:ln w="571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rot="5400000" flipH="1" flipV="1">
              <a:off x="2807" y="3526"/>
              <a:ext cx="619" cy="0"/>
            </a:xfrm>
            <a:prstGeom prst="line">
              <a:avLst/>
            </a:prstGeom>
            <a:grpFill/>
            <a:ln w="571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3008861" y="3261274"/>
            <a:ext cx="9079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2. Pruning data with linear regression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20" y="2932982"/>
            <a:ext cx="1068142" cy="12602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2013627" y="847706"/>
            <a:ext cx="663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Hold on a second…. 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7626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30ED6A-27AB-474A-922D-A86A84F00FC0}"/>
              </a:ext>
            </a:extLst>
          </p:cNvPr>
          <p:cNvSpPr/>
          <p:nvPr/>
        </p:nvSpPr>
        <p:spPr>
          <a:xfrm>
            <a:off x="2245490" y="1921398"/>
            <a:ext cx="2077656" cy="12905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offers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735E9F-3E57-4D28-B43E-D92A35A455B2}"/>
              </a:ext>
            </a:extLst>
          </p:cNvPr>
          <p:cNvSpPr/>
          <p:nvPr/>
        </p:nvSpPr>
        <p:spPr>
          <a:xfrm>
            <a:off x="6412376" y="1921398"/>
            <a:ext cx="2569578" cy="12905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flags 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97C1F246-878F-4398-8A19-8DC16C64BDF6}"/>
              </a:ext>
            </a:extLst>
          </p:cNvPr>
          <p:cNvSpPr/>
          <p:nvPr/>
        </p:nvSpPr>
        <p:spPr>
          <a:xfrm rot="5400000">
            <a:off x="4959027" y="2210040"/>
            <a:ext cx="601884" cy="649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EDE9D8-EFE9-49FE-AFFB-B5653C31F7E8}"/>
              </a:ext>
            </a:extLst>
          </p:cNvPr>
          <p:cNvSpPr txBox="1"/>
          <p:nvPr/>
        </p:nvSpPr>
        <p:spPr>
          <a:xfrm>
            <a:off x="2877684" y="3383627"/>
            <a:ext cx="4223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       =</a:t>
            </a:r>
          </a:p>
          <a:p>
            <a:endParaRPr lang="en-US" altLang="zh-CN" sz="72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33DC03-D79E-4402-9B61-BA6C264AB0D3}"/>
                  </a:ext>
                </a:extLst>
              </p:cNvPr>
              <p:cNvSpPr txBox="1"/>
              <p:nvPr/>
            </p:nvSpPr>
            <p:spPr>
              <a:xfrm>
                <a:off x="7328150" y="3435713"/>
                <a:ext cx="924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2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720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72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72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72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72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zh-CN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altLang="zh-CN" sz="7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33DC03-D79E-4402-9B61-BA6C264AB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50" y="3435713"/>
                <a:ext cx="924600" cy="2308324"/>
              </a:xfrm>
              <a:prstGeom prst="rect">
                <a:avLst/>
              </a:prstGeom>
              <a:blipFill>
                <a:blip r:embed="rId2"/>
                <a:stretch>
                  <a:fillRect r="-75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0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480" y="1325563"/>
            <a:ext cx="4977984" cy="532409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Verteran_owned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/>
              <a:t>firm8a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State_government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Women_owned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AI_owned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APA_owned</a:t>
            </a:r>
            <a:r>
              <a:rPr lang="en-US" altLang="zh-CN" sz="3000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Na_owned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Federal_government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0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Listed Flags</a:t>
            </a:r>
            <a:endParaRPr lang="zh-CN" altLang="en-US" b="1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A14298-36E1-46E4-943D-6E7715DD9B4B}"/>
              </a:ext>
            </a:extLst>
          </p:cNvPr>
          <p:cNvSpPr txBox="1">
            <a:spLocks/>
          </p:cNvSpPr>
          <p:nvPr/>
        </p:nvSpPr>
        <p:spPr>
          <a:xfrm>
            <a:off x="5873832" y="1204029"/>
            <a:ext cx="4977984" cy="5324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hbcu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Verteran_owned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local_government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/>
              <a:t>Minority </a:t>
            </a:r>
            <a:r>
              <a:rPr lang="en-US" altLang="zh-CN" sz="3000" b="1" dirty="0" err="1"/>
              <a:t>owend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Sba_certified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Hubzone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Sheltered_workshop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Tribal_government</a:t>
            </a:r>
            <a:endParaRPr lang="en-US" altLang="zh-CN" sz="3000" b="1" dirty="0"/>
          </a:p>
        </p:txBody>
      </p:sp>
    </p:spTree>
    <p:extLst>
      <p:ext uri="{BB962C8B-B14F-4D97-AF65-F5344CB8AC3E}">
        <p14:creationId xmlns:p14="http://schemas.microsoft.com/office/powerpoint/2010/main" val="28820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117" y="1325563"/>
            <a:ext cx="11126339" cy="462525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/>
              <a:t>Min Support&gt;0.045: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000" dirty="0" err="1"/>
              <a:t>Sdb_flag</a:t>
            </a:r>
            <a:r>
              <a:rPr lang="en-US" altLang="zh-CN" sz="3000" dirty="0"/>
              <a:t>: </a:t>
            </a:r>
            <a:r>
              <a:rPr lang="en-US" sz="3200" dirty="0"/>
              <a:t>Indicates whether the vendor is a Self-Certified Small Disadvantaged Business Organization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3200" dirty="0"/>
              <a:t>Is </a:t>
            </a:r>
            <a:r>
              <a:rPr lang="en-US" altLang="zh-CN" sz="3200" dirty="0" err="1"/>
              <a:t>Sba_certified</a:t>
            </a:r>
            <a:r>
              <a:rPr lang="en-US" altLang="zh-CN" sz="3200" dirty="0"/>
              <a:t> small disadvantaged business: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Indicates whether the vendor is a Small Disadvantaged Business Organization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/>
              <a:t>3.     </a:t>
            </a:r>
            <a:r>
              <a:rPr lang="en-US" altLang="zh-CN" sz="3000" dirty="0" err="1"/>
              <a:t>Women_owned</a:t>
            </a:r>
            <a:r>
              <a:rPr lang="en-US" altLang="zh-CN" sz="3000" dirty="0"/>
              <a:t> flag: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Indicates whether the vendor is a Woman Owned Business.</a:t>
            </a:r>
            <a:endParaRPr lang="en-US" altLang="zh-CN" sz="30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zh-CN" altLang="en-US" sz="30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Explanatory and Result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306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图表 1">
                <a:extLst>
                  <a:ext uri="{FF2B5EF4-FFF2-40B4-BE49-F238E27FC236}">
                    <a16:creationId xmlns:a16="http://schemas.microsoft.com/office/drawing/2014/main" id="{86B29B88-C32F-43D0-9D9B-EFC2B9E1869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45698654"/>
                  </p:ext>
                </p:extLst>
              </p:nvPr>
            </p:nvGraphicFramePr>
            <p:xfrm>
              <a:off x="411480" y="501968"/>
              <a:ext cx="11209501" cy="53316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图表 1">
                <a:extLst>
                  <a:ext uri="{FF2B5EF4-FFF2-40B4-BE49-F238E27FC236}">
                    <a16:creationId xmlns:a16="http://schemas.microsoft.com/office/drawing/2014/main" id="{86B29B88-C32F-43D0-9D9B-EFC2B9E186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480" y="501968"/>
                <a:ext cx="11209501" cy="53316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90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8029" y="1236596"/>
            <a:ext cx="67762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Thanks</a:t>
            </a:r>
            <a:endParaRPr lang="zh-CN" altLang="en-US" sz="160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23096" y="3629769"/>
            <a:ext cx="8568904" cy="749066"/>
            <a:chOff x="4278702" y="2580730"/>
            <a:chExt cx="8568904" cy="74906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278702" y="3329796"/>
              <a:ext cx="7211683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9535062" y="2580730"/>
              <a:ext cx="3312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@HGCH</a:t>
              </a:r>
            </a:p>
            <a:p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2017</a:t>
              </a: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年</a:t>
              </a: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9</a:t>
              </a: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月</a:t>
              </a: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23</a:t>
              </a: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5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516" y="0"/>
            <a:ext cx="12204516" cy="6924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66" name="Group 640"/>
          <p:cNvGrpSpPr>
            <a:grpSpLocks/>
          </p:cNvGrpSpPr>
          <p:nvPr/>
        </p:nvGrpSpPr>
        <p:grpSpPr bwMode="auto">
          <a:xfrm>
            <a:off x="1722430" y="1613072"/>
            <a:ext cx="1663499" cy="1038378"/>
            <a:chOff x="565" y="1153"/>
            <a:chExt cx="447" cy="279"/>
          </a:xfrm>
        </p:grpSpPr>
        <p:sp>
          <p:nvSpPr>
            <p:cNvPr id="67" name="AutoShape 637"/>
            <p:cNvSpPr>
              <a:spLocks noChangeArrowheads="1"/>
            </p:cNvSpPr>
            <p:nvPr/>
          </p:nvSpPr>
          <p:spPr bwMode="auto">
            <a:xfrm rot="8996278">
              <a:off x="565" y="1400"/>
              <a:ext cx="196" cy="26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68" name="AutoShape 638"/>
            <p:cNvSpPr>
              <a:spLocks noChangeArrowheads="1"/>
            </p:cNvSpPr>
            <p:nvPr/>
          </p:nvSpPr>
          <p:spPr bwMode="auto">
            <a:xfrm>
              <a:off x="755" y="1174"/>
              <a:ext cx="237" cy="237"/>
            </a:xfrm>
            <a:custGeom>
              <a:avLst/>
              <a:gdLst>
                <a:gd name="T0" fmla="*/ 119 w 21600"/>
                <a:gd name="T1" fmla="*/ 0 h 21600"/>
                <a:gd name="T2" fmla="*/ 35 w 21600"/>
                <a:gd name="T3" fmla="*/ 35 h 21600"/>
                <a:gd name="T4" fmla="*/ 0 w 21600"/>
                <a:gd name="T5" fmla="*/ 119 h 21600"/>
                <a:gd name="T6" fmla="*/ 35 w 21600"/>
                <a:gd name="T7" fmla="*/ 202 h 21600"/>
                <a:gd name="T8" fmla="*/ 119 w 21600"/>
                <a:gd name="T9" fmla="*/ 237 h 21600"/>
                <a:gd name="T10" fmla="*/ 202 w 21600"/>
                <a:gd name="T11" fmla="*/ 202 h 21600"/>
                <a:gd name="T12" fmla="*/ 237 w 21600"/>
                <a:gd name="T13" fmla="*/ 119 h 21600"/>
                <a:gd name="T14" fmla="*/ 202 w 21600"/>
                <a:gd name="T15" fmla="*/ 35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90 w 21600"/>
                <a:gd name="T25" fmla="*/ 3190 h 21600"/>
                <a:gd name="T26" fmla="*/ 18410 w 21600"/>
                <a:gd name="T27" fmla="*/ 1841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277" y="10800"/>
                  </a:moveTo>
                  <a:cubicBezTo>
                    <a:pt x="2277" y="15507"/>
                    <a:pt x="6093" y="19323"/>
                    <a:pt x="10800" y="19323"/>
                  </a:cubicBezTo>
                  <a:cubicBezTo>
                    <a:pt x="15507" y="19323"/>
                    <a:pt x="19323" y="15507"/>
                    <a:pt x="19323" y="10800"/>
                  </a:cubicBezTo>
                  <a:cubicBezTo>
                    <a:pt x="19323" y="6093"/>
                    <a:pt x="15507" y="2277"/>
                    <a:pt x="10800" y="2277"/>
                  </a:cubicBezTo>
                  <a:cubicBezTo>
                    <a:pt x="6093" y="2277"/>
                    <a:pt x="2277" y="6093"/>
                    <a:pt x="2277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639"/>
            <p:cNvSpPr>
              <a:spLocks noChangeArrowheads="1"/>
            </p:cNvSpPr>
            <p:nvPr/>
          </p:nvSpPr>
          <p:spPr bwMode="auto">
            <a:xfrm>
              <a:off x="734" y="1153"/>
              <a:ext cx="278" cy="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942274" y="2805305"/>
            <a:ext cx="23744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First</a:t>
            </a:r>
          </a:p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4400" b="1" dirty="0">
                <a:solidFill>
                  <a:schemeClr val="bg1"/>
                </a:solidFill>
              </a:rPr>
              <a:t> 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94146" y="1743476"/>
            <a:ext cx="7450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What do we want </a:t>
            </a:r>
          </a:p>
          <a:p>
            <a:r>
              <a:rPr lang="en-US" altLang="zh-CN" sz="4400" b="1" dirty="0">
                <a:solidFill>
                  <a:schemeClr val="bg1"/>
                </a:solidFill>
              </a:rPr>
              <a:t>to do with the data?</a:t>
            </a:r>
          </a:p>
          <a:p>
            <a:r>
              <a:rPr lang="en-US" altLang="zh-CN" sz="4400" b="1" dirty="0">
                <a:solidFill>
                  <a:schemeClr val="bg1"/>
                </a:solidFill>
              </a:rPr>
              <a:t> 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3990037" y="1363287"/>
            <a:ext cx="0" cy="24827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2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5974079" cy="6996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-403005" y="4023907"/>
            <a:ext cx="7188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Company  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448147" y="582005"/>
            <a:ext cx="3486181" cy="2730437"/>
            <a:chOff x="5182938" y="1063412"/>
            <a:chExt cx="1759624" cy="1274469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5405322" y="1081782"/>
              <a:ext cx="1381355" cy="1256099"/>
              <a:chOff x="380" y="1155"/>
              <a:chExt cx="504" cy="433"/>
            </a:xfrm>
            <a:solidFill>
              <a:schemeClr val="bg1"/>
            </a:solidFill>
          </p:grpSpPr>
          <p:sp>
            <p:nvSpPr>
              <p:cNvPr id="5" name="Freeform 36"/>
              <p:cNvSpPr>
                <a:spLocks/>
              </p:cNvSpPr>
              <p:nvPr/>
            </p:nvSpPr>
            <p:spPr bwMode="auto">
              <a:xfrm>
                <a:off x="380" y="1155"/>
                <a:ext cx="504" cy="433"/>
              </a:xfrm>
              <a:custGeom>
                <a:avLst/>
                <a:gdLst>
                  <a:gd name="T0" fmla="*/ 7919 w 15848"/>
                  <a:gd name="T1" fmla="*/ 0 h 16212"/>
                  <a:gd name="T2" fmla="*/ 15848 w 15848"/>
                  <a:gd name="T3" fmla="*/ 8200 h 16212"/>
                  <a:gd name="T4" fmla="*/ 14938 w 15848"/>
                  <a:gd name="T5" fmla="*/ 9012 h 16212"/>
                  <a:gd name="T6" fmla="*/ 13192 w 15848"/>
                  <a:gd name="T7" fmla="*/ 7330 h 16212"/>
                  <a:gd name="T8" fmla="*/ 13192 w 15848"/>
                  <a:gd name="T9" fmla="*/ 16212 h 16212"/>
                  <a:gd name="T10" fmla="*/ 12307 w 15848"/>
                  <a:gd name="T11" fmla="*/ 16212 h 16212"/>
                  <a:gd name="T12" fmla="*/ 11503 w 15848"/>
                  <a:gd name="T13" fmla="*/ 16212 h 16212"/>
                  <a:gd name="T14" fmla="*/ 10769 w 15848"/>
                  <a:gd name="T15" fmla="*/ 16212 h 16212"/>
                  <a:gd name="T16" fmla="*/ 10095 w 15848"/>
                  <a:gd name="T17" fmla="*/ 16212 h 16212"/>
                  <a:gd name="T18" fmla="*/ 9468 w 15848"/>
                  <a:gd name="T19" fmla="*/ 16212 h 16212"/>
                  <a:gd name="T20" fmla="*/ 8878 w 15848"/>
                  <a:gd name="T21" fmla="*/ 16212 h 16212"/>
                  <a:gd name="T22" fmla="*/ 8314 w 15848"/>
                  <a:gd name="T23" fmla="*/ 16212 h 16212"/>
                  <a:gd name="T24" fmla="*/ 7767 w 15848"/>
                  <a:gd name="T25" fmla="*/ 16212 h 16212"/>
                  <a:gd name="T26" fmla="*/ 7223 w 15848"/>
                  <a:gd name="T27" fmla="*/ 16212 h 16212"/>
                  <a:gd name="T28" fmla="*/ 6673 w 15848"/>
                  <a:gd name="T29" fmla="*/ 16212 h 16212"/>
                  <a:gd name="T30" fmla="*/ 6105 w 15848"/>
                  <a:gd name="T31" fmla="*/ 16212 h 16212"/>
                  <a:gd name="T32" fmla="*/ 5509 w 15848"/>
                  <a:gd name="T33" fmla="*/ 16212 h 16212"/>
                  <a:gd name="T34" fmla="*/ 4874 w 15848"/>
                  <a:gd name="T35" fmla="*/ 16212 h 16212"/>
                  <a:gd name="T36" fmla="*/ 4189 w 15848"/>
                  <a:gd name="T37" fmla="*/ 16212 h 16212"/>
                  <a:gd name="T38" fmla="*/ 3441 w 15848"/>
                  <a:gd name="T39" fmla="*/ 16212 h 16212"/>
                  <a:gd name="T40" fmla="*/ 2623 w 15848"/>
                  <a:gd name="T41" fmla="*/ 16212 h 16212"/>
                  <a:gd name="T42" fmla="*/ 2623 w 15848"/>
                  <a:gd name="T43" fmla="*/ 7330 h 16212"/>
                  <a:gd name="T44" fmla="*/ 905 w 15848"/>
                  <a:gd name="T45" fmla="*/ 9012 h 16212"/>
                  <a:gd name="T46" fmla="*/ 0 w 15848"/>
                  <a:gd name="T47" fmla="*/ 8200 h 16212"/>
                  <a:gd name="T48" fmla="*/ 7919 w 15848"/>
                  <a:gd name="T49" fmla="*/ 0 h 16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48" h="16212">
                    <a:moveTo>
                      <a:pt x="7919" y="0"/>
                    </a:moveTo>
                    <a:lnTo>
                      <a:pt x="15848" y="8200"/>
                    </a:lnTo>
                    <a:lnTo>
                      <a:pt x="14938" y="9012"/>
                    </a:lnTo>
                    <a:lnTo>
                      <a:pt x="13192" y="7330"/>
                    </a:lnTo>
                    <a:lnTo>
                      <a:pt x="13192" y="16212"/>
                    </a:lnTo>
                    <a:lnTo>
                      <a:pt x="12307" y="16212"/>
                    </a:lnTo>
                    <a:lnTo>
                      <a:pt x="11503" y="16212"/>
                    </a:lnTo>
                    <a:lnTo>
                      <a:pt x="10769" y="16212"/>
                    </a:lnTo>
                    <a:lnTo>
                      <a:pt x="10095" y="16212"/>
                    </a:lnTo>
                    <a:lnTo>
                      <a:pt x="9468" y="16212"/>
                    </a:lnTo>
                    <a:lnTo>
                      <a:pt x="8878" y="16212"/>
                    </a:lnTo>
                    <a:lnTo>
                      <a:pt x="8314" y="16212"/>
                    </a:lnTo>
                    <a:lnTo>
                      <a:pt x="7767" y="16212"/>
                    </a:lnTo>
                    <a:lnTo>
                      <a:pt x="7223" y="16212"/>
                    </a:lnTo>
                    <a:lnTo>
                      <a:pt x="6673" y="16212"/>
                    </a:lnTo>
                    <a:lnTo>
                      <a:pt x="6105" y="16212"/>
                    </a:lnTo>
                    <a:lnTo>
                      <a:pt x="5509" y="16212"/>
                    </a:lnTo>
                    <a:lnTo>
                      <a:pt x="4874" y="16212"/>
                    </a:lnTo>
                    <a:lnTo>
                      <a:pt x="4189" y="16212"/>
                    </a:lnTo>
                    <a:lnTo>
                      <a:pt x="3441" y="16212"/>
                    </a:lnTo>
                    <a:lnTo>
                      <a:pt x="2623" y="16212"/>
                    </a:lnTo>
                    <a:lnTo>
                      <a:pt x="2623" y="7330"/>
                    </a:lnTo>
                    <a:lnTo>
                      <a:pt x="905" y="9012"/>
                    </a:lnTo>
                    <a:lnTo>
                      <a:pt x="0" y="8200"/>
                    </a:lnTo>
                    <a:lnTo>
                      <a:pt x="79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8">
                    <a:solidFill>
                      <a:srgbClr val="1F1A17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Rectangle 37"/>
              <p:cNvSpPr>
                <a:spLocks noChangeArrowheads="1"/>
              </p:cNvSpPr>
              <p:nvPr/>
            </p:nvSpPr>
            <p:spPr bwMode="auto">
              <a:xfrm>
                <a:off x="701" y="1193"/>
                <a:ext cx="56" cy="11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5182938" y="1063412"/>
              <a:ext cx="1759624" cy="1269849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34C20F8B-2A03-4632-8135-57BD570ACC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12" y="1727445"/>
            <a:ext cx="1584997" cy="1584997"/>
          </a:xfrm>
          <a:prstGeom prst="rect">
            <a:avLst/>
          </a:prstGeom>
        </p:spPr>
      </p:pic>
      <p:pic>
        <p:nvPicPr>
          <p:cNvPr id="25" name="图片 24" descr="屏幕剪辑">
            <a:extLst>
              <a:ext uri="{FF2B5EF4-FFF2-40B4-BE49-F238E27FC236}">
                <a16:creationId xmlns:a16="http://schemas.microsoft.com/office/drawing/2014/main" id="{63587CCD-D778-4D7A-8808-23C16F7B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94" y="827440"/>
            <a:ext cx="1781068" cy="2273396"/>
          </a:xfrm>
          <a:prstGeom prst="rect">
            <a:avLst/>
          </a:prstGeom>
        </p:spPr>
      </p:pic>
      <p:pic>
        <p:nvPicPr>
          <p:cNvPr id="26" name="图片 25" descr="屏幕剪辑">
            <a:extLst>
              <a:ext uri="{FF2B5EF4-FFF2-40B4-BE49-F238E27FC236}">
                <a16:creationId xmlns:a16="http://schemas.microsoft.com/office/drawing/2014/main" id="{B17FBED6-B41A-461F-A082-AC46C58714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71" y="818792"/>
            <a:ext cx="2179185" cy="217918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BD14CDA-4BBE-4A08-B87C-A87D938C86EE}"/>
              </a:ext>
            </a:extLst>
          </p:cNvPr>
          <p:cNvSpPr txBox="1"/>
          <p:nvPr/>
        </p:nvSpPr>
        <p:spPr>
          <a:xfrm>
            <a:off x="5609986" y="3985178"/>
            <a:ext cx="7188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Job Seeker</a:t>
            </a:r>
          </a:p>
          <a:p>
            <a:pPr algn="ctr"/>
            <a:r>
              <a:rPr lang="en-US" altLang="zh-CN" sz="4400" b="1" dirty="0"/>
              <a:t> 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2078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标注 2"/>
          <p:cNvSpPr/>
          <p:nvPr/>
        </p:nvSpPr>
        <p:spPr>
          <a:xfrm>
            <a:off x="2270867" y="802768"/>
            <a:ext cx="7418938" cy="3882491"/>
          </a:xfrm>
          <a:prstGeom prst="wedgeRoundRectCallout">
            <a:avLst>
              <a:gd name="adj1" fmla="val -39624"/>
              <a:gd name="adj2" fmla="val 67088"/>
              <a:gd name="adj3" fmla="val 16667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71931" y="4647880"/>
            <a:ext cx="1634460" cy="1530229"/>
            <a:chOff x="3771838" y="4413964"/>
            <a:chExt cx="1634460" cy="15302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1838" y="4413964"/>
              <a:ext cx="1371719" cy="153022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457697" y="4413964"/>
              <a:ext cx="948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51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2536" y="146957"/>
            <a:ext cx="3427544" cy="6711043"/>
            <a:chOff x="1861457" y="146956"/>
            <a:chExt cx="3177750" cy="6711043"/>
          </a:xfrm>
        </p:grpSpPr>
        <p:cxnSp>
          <p:nvCxnSpPr>
            <p:cNvPr id="3" name="直接连接符 2"/>
            <p:cNvCxnSpPr>
              <a:cxnSpLocks/>
            </p:cNvCxnSpPr>
            <p:nvPr/>
          </p:nvCxnSpPr>
          <p:spPr>
            <a:xfrm>
              <a:off x="1861457" y="146956"/>
              <a:ext cx="33389" cy="6711043"/>
            </a:xfrm>
            <a:prstGeom prst="line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100065" y="410036"/>
              <a:ext cx="293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1.Market Retention</a:t>
              </a:r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D162D92-3226-40DB-A736-919E025D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869228" y="1136071"/>
              <a:ext cx="10277" cy="1241367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B3E1A8D-9932-43E1-A701-FC27E8D6A635}"/>
              </a:ext>
            </a:extLst>
          </p:cNvPr>
          <p:cNvSpPr txBox="1"/>
          <p:nvPr/>
        </p:nvSpPr>
        <p:spPr>
          <a:xfrm>
            <a:off x="1279900" y="3035043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2.Market Expansion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EB3ABF-D580-4DAF-B96A-20A22B2292AE}"/>
              </a:ext>
            </a:extLst>
          </p:cNvPr>
          <p:cNvSpPr txBox="1"/>
          <p:nvPr/>
        </p:nvSpPr>
        <p:spPr>
          <a:xfrm>
            <a:off x="1518199" y="1406349"/>
            <a:ext cx="405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 Matching Efficiency</a:t>
            </a:r>
          </a:p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02FB23-1933-4FAA-8EEC-91F0689AE54D}"/>
              </a:ext>
            </a:extLst>
          </p:cNvPr>
          <p:cNvSpPr txBox="1"/>
          <p:nvPr/>
        </p:nvSpPr>
        <p:spPr>
          <a:xfrm>
            <a:off x="1518199" y="2148585"/>
            <a:ext cx="405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 General Strategy</a:t>
            </a:r>
          </a:p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88F961-D7C6-4179-AC86-449417E2084E}"/>
              </a:ext>
            </a:extLst>
          </p:cNvPr>
          <p:cNvSpPr txBox="1"/>
          <p:nvPr/>
        </p:nvSpPr>
        <p:spPr>
          <a:xfrm>
            <a:off x="1518199" y="3828992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Market Segmentation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68E3BC-EF68-4D3B-ACEF-43E442A875C2}"/>
              </a:ext>
            </a:extLst>
          </p:cNvPr>
          <p:cNvSpPr txBox="1"/>
          <p:nvPr/>
        </p:nvSpPr>
        <p:spPr>
          <a:xfrm>
            <a:off x="1518199" y="4622941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Focusing Strategy</a:t>
            </a: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BF66A-0BF7-40F9-B22C-B0EF8848DCF0}"/>
              </a:ext>
            </a:extLst>
          </p:cNvPr>
          <p:cNvSpPr txBox="1"/>
          <p:nvPr/>
        </p:nvSpPr>
        <p:spPr>
          <a:xfrm>
            <a:off x="1279900" y="5567716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External Data Insights</a:t>
            </a:r>
          </a:p>
          <a:p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D7A4167-80BF-4849-86E9-9AE2ABB2A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28007"/>
              </p:ext>
            </p:extLst>
          </p:nvPr>
        </p:nvGraphicFramePr>
        <p:xfrm>
          <a:off x="3500582" y="6408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191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2536" y="146957"/>
            <a:ext cx="3427544" cy="6564086"/>
            <a:chOff x="1861457" y="146956"/>
            <a:chExt cx="3177750" cy="656408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61457" y="146956"/>
              <a:ext cx="32658" cy="6564086"/>
            </a:xfrm>
            <a:prstGeom prst="line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 flipH="1">
              <a:off x="1861457" y="146956"/>
              <a:ext cx="16329" cy="1259392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100065" y="410036"/>
              <a:ext cx="293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1.Market Retention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B3E1A8D-9932-43E1-A701-FC27E8D6A635}"/>
              </a:ext>
            </a:extLst>
          </p:cNvPr>
          <p:cNvSpPr txBox="1"/>
          <p:nvPr/>
        </p:nvSpPr>
        <p:spPr>
          <a:xfrm>
            <a:off x="1279900" y="3035043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2.Market Expansion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EB3ABF-D580-4DAF-B96A-20A22B2292AE}"/>
              </a:ext>
            </a:extLst>
          </p:cNvPr>
          <p:cNvSpPr txBox="1"/>
          <p:nvPr/>
        </p:nvSpPr>
        <p:spPr>
          <a:xfrm>
            <a:off x="1518199" y="1406349"/>
            <a:ext cx="405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 Matching Efficiency</a:t>
            </a:r>
          </a:p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02FB23-1933-4FAA-8EEC-91F0689AE54D}"/>
              </a:ext>
            </a:extLst>
          </p:cNvPr>
          <p:cNvSpPr txBox="1"/>
          <p:nvPr/>
        </p:nvSpPr>
        <p:spPr>
          <a:xfrm>
            <a:off x="1518199" y="2148585"/>
            <a:ext cx="405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 General Strategy</a:t>
            </a:r>
          </a:p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88F961-D7C6-4179-AC86-449417E2084E}"/>
              </a:ext>
            </a:extLst>
          </p:cNvPr>
          <p:cNvSpPr txBox="1"/>
          <p:nvPr/>
        </p:nvSpPr>
        <p:spPr>
          <a:xfrm>
            <a:off x="1518199" y="3828992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Market Segmentation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68E3BC-EF68-4D3B-ACEF-43E442A875C2}"/>
              </a:ext>
            </a:extLst>
          </p:cNvPr>
          <p:cNvSpPr txBox="1"/>
          <p:nvPr/>
        </p:nvSpPr>
        <p:spPr>
          <a:xfrm>
            <a:off x="1518199" y="4622941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Focusing Strategy</a:t>
            </a: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BF66A-0BF7-40F9-B22C-B0EF8848DCF0}"/>
              </a:ext>
            </a:extLst>
          </p:cNvPr>
          <p:cNvSpPr txBox="1"/>
          <p:nvPr/>
        </p:nvSpPr>
        <p:spPr>
          <a:xfrm>
            <a:off x="1279900" y="5567716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External Data Insights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02CFD9-C5F8-41E8-A6CA-4FBEF3EE40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76" y="1000590"/>
            <a:ext cx="6329361" cy="4558156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3CA2A8E-9A09-4368-81EB-8D411230D00C}"/>
              </a:ext>
            </a:extLst>
          </p:cNvPr>
          <p:cNvSpPr/>
          <p:nvPr/>
        </p:nvSpPr>
        <p:spPr>
          <a:xfrm>
            <a:off x="7886007" y="2892828"/>
            <a:ext cx="2482735" cy="2333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9065B8-C038-491A-9BC8-42C156CAC641}"/>
              </a:ext>
            </a:extLst>
          </p:cNvPr>
          <p:cNvCxnSpPr>
            <a:cxnSpLocks/>
          </p:cNvCxnSpPr>
          <p:nvPr/>
        </p:nvCxnSpPr>
        <p:spPr>
          <a:xfrm flipV="1">
            <a:off x="5202987" y="5798347"/>
            <a:ext cx="6024737" cy="7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EF5EFA5-60DB-4AB8-9E0C-3E549DF34E2C}"/>
              </a:ext>
            </a:extLst>
          </p:cNvPr>
          <p:cNvCxnSpPr>
            <a:cxnSpLocks/>
          </p:cNvCxnSpPr>
          <p:nvPr/>
        </p:nvCxnSpPr>
        <p:spPr>
          <a:xfrm flipV="1">
            <a:off x="5202987" y="1119446"/>
            <a:ext cx="0" cy="47105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EF1B14B-A830-45E7-9F7A-540C2499188E}"/>
              </a:ext>
            </a:extLst>
          </p:cNvPr>
          <p:cNvSpPr txBox="1"/>
          <p:nvPr/>
        </p:nvSpPr>
        <p:spPr>
          <a:xfrm>
            <a:off x="8655396" y="3520753"/>
            <a:ext cx="125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Target States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B187002-34B4-4B8A-B5DC-C9F906F8939B}"/>
              </a:ext>
            </a:extLst>
          </p:cNvPr>
          <p:cNvSpPr txBox="1"/>
          <p:nvPr/>
        </p:nvSpPr>
        <p:spPr>
          <a:xfrm>
            <a:off x="3990143" y="553907"/>
            <a:ext cx="233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Supply Rate:</a:t>
            </a:r>
          </a:p>
          <a:p>
            <a:r>
              <a:rPr lang="en-US" dirty="0"/>
              <a:t> # Job post/sum (clicks)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EED9C77-1927-4DED-86EA-DAF748499039}"/>
              </a:ext>
            </a:extLst>
          </p:cNvPr>
          <p:cNvSpPr txBox="1"/>
          <p:nvPr/>
        </p:nvSpPr>
        <p:spPr>
          <a:xfrm>
            <a:off x="8578897" y="6036671"/>
            <a:ext cx="252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Eagerness:</a:t>
            </a:r>
          </a:p>
          <a:p>
            <a:r>
              <a:rPr lang="en-US" dirty="0"/>
              <a:t> local clicks /sum (clicks)</a:t>
            </a:r>
          </a:p>
        </p:txBody>
      </p:sp>
    </p:spTree>
    <p:extLst>
      <p:ext uri="{BB962C8B-B14F-4D97-AF65-F5344CB8AC3E}">
        <p14:creationId xmlns:p14="http://schemas.microsoft.com/office/powerpoint/2010/main" val="303364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2689" y="122332"/>
            <a:ext cx="3427544" cy="6564086"/>
            <a:chOff x="1861457" y="146956"/>
            <a:chExt cx="3177750" cy="656408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61457" y="146956"/>
              <a:ext cx="32658" cy="6564086"/>
            </a:xfrm>
            <a:prstGeom prst="line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 flipH="1">
              <a:off x="1861457" y="146956"/>
              <a:ext cx="16329" cy="1259392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100065" y="410036"/>
              <a:ext cx="293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 Retention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B3E1A8D-9932-43E1-A701-FC27E8D6A635}"/>
              </a:ext>
            </a:extLst>
          </p:cNvPr>
          <p:cNvSpPr txBox="1"/>
          <p:nvPr/>
        </p:nvSpPr>
        <p:spPr>
          <a:xfrm>
            <a:off x="770053" y="2875843"/>
            <a:ext cx="40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2.Expansion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EB3ABF-D580-4DAF-B96A-20A22B2292AE}"/>
              </a:ext>
            </a:extLst>
          </p:cNvPr>
          <p:cNvSpPr txBox="1"/>
          <p:nvPr/>
        </p:nvSpPr>
        <p:spPr>
          <a:xfrm>
            <a:off x="1008352" y="1260288"/>
            <a:ext cx="405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 Matching Efficiency</a:t>
            </a:r>
          </a:p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02FB23-1933-4FAA-8EEC-91F0689AE54D}"/>
              </a:ext>
            </a:extLst>
          </p:cNvPr>
          <p:cNvSpPr txBox="1"/>
          <p:nvPr/>
        </p:nvSpPr>
        <p:spPr>
          <a:xfrm>
            <a:off x="1008352" y="2183349"/>
            <a:ext cx="4012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 General Strategy</a:t>
            </a:r>
          </a:p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88F961-D7C6-4179-AC86-449417E2084E}"/>
              </a:ext>
            </a:extLst>
          </p:cNvPr>
          <p:cNvSpPr txBox="1"/>
          <p:nvPr/>
        </p:nvSpPr>
        <p:spPr>
          <a:xfrm>
            <a:off x="1008352" y="3669792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Market Segmentation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68E3BC-EF68-4D3B-ACEF-43E442A875C2}"/>
              </a:ext>
            </a:extLst>
          </p:cNvPr>
          <p:cNvSpPr txBox="1"/>
          <p:nvPr/>
        </p:nvSpPr>
        <p:spPr>
          <a:xfrm>
            <a:off x="1008352" y="4463741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Focusing Strategy</a:t>
            </a: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BF66A-0BF7-40F9-B22C-B0EF8848DCF0}"/>
              </a:ext>
            </a:extLst>
          </p:cNvPr>
          <p:cNvSpPr txBox="1"/>
          <p:nvPr/>
        </p:nvSpPr>
        <p:spPr>
          <a:xfrm>
            <a:off x="770053" y="5408516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External Data Insights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83C327-8B29-41C6-B408-959B61E0C3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27" y="832704"/>
            <a:ext cx="7268430" cy="51411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B72D0C-D6CD-4DEA-9FC3-3C1A7B822EF6}"/>
              </a:ext>
            </a:extLst>
          </p:cNvPr>
          <p:cNvSpPr txBox="1"/>
          <p:nvPr/>
        </p:nvSpPr>
        <p:spPr>
          <a:xfrm>
            <a:off x="5067352" y="200700"/>
            <a:ext cx="147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Nevada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55D6D4-08C3-4F3A-95D4-A3CD1EC5C11A}"/>
              </a:ext>
            </a:extLst>
          </p:cNvPr>
          <p:cNvSpPr txBox="1"/>
          <p:nvPr/>
        </p:nvSpPr>
        <p:spPr>
          <a:xfrm>
            <a:off x="4932351" y="5728716"/>
            <a:ext cx="6954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Lobby those companies with those job demand 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2A86000-137A-4871-A98C-415B7C81E08C}"/>
              </a:ext>
            </a:extLst>
          </p:cNvPr>
          <p:cNvSpPr/>
          <p:nvPr/>
        </p:nvSpPr>
        <p:spPr>
          <a:xfrm>
            <a:off x="5394297" y="1221452"/>
            <a:ext cx="2491710" cy="9343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8AC9A81-0EBC-4F6D-AFAD-A74E308A4960}"/>
              </a:ext>
            </a:extLst>
          </p:cNvPr>
          <p:cNvSpPr/>
          <p:nvPr/>
        </p:nvSpPr>
        <p:spPr>
          <a:xfrm>
            <a:off x="5359072" y="3118301"/>
            <a:ext cx="1156133" cy="373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32AC878-B159-4704-9B70-B623CAC5EB1E}"/>
              </a:ext>
            </a:extLst>
          </p:cNvPr>
          <p:cNvSpPr/>
          <p:nvPr/>
        </p:nvSpPr>
        <p:spPr>
          <a:xfrm>
            <a:off x="5527790" y="2316480"/>
            <a:ext cx="1156133" cy="3205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7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2689" y="122332"/>
            <a:ext cx="3427544" cy="6564086"/>
            <a:chOff x="1861457" y="146956"/>
            <a:chExt cx="3177750" cy="656408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61457" y="146956"/>
              <a:ext cx="32658" cy="6564086"/>
            </a:xfrm>
            <a:prstGeom prst="line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 flipH="1">
              <a:off x="1861457" y="146956"/>
              <a:ext cx="16329" cy="1259392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100065" y="410036"/>
              <a:ext cx="293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1.Market Retention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B3E1A8D-9932-43E1-A701-FC27E8D6A635}"/>
              </a:ext>
            </a:extLst>
          </p:cNvPr>
          <p:cNvSpPr txBox="1"/>
          <p:nvPr/>
        </p:nvSpPr>
        <p:spPr>
          <a:xfrm>
            <a:off x="770053" y="2875843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2.Market Expansion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EB3ABF-D580-4DAF-B96A-20A22B2292AE}"/>
              </a:ext>
            </a:extLst>
          </p:cNvPr>
          <p:cNvSpPr txBox="1"/>
          <p:nvPr/>
        </p:nvSpPr>
        <p:spPr>
          <a:xfrm>
            <a:off x="1008352" y="1260288"/>
            <a:ext cx="405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 Matching Efficiency</a:t>
            </a:r>
          </a:p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02FB23-1933-4FAA-8EEC-91F0689AE54D}"/>
              </a:ext>
            </a:extLst>
          </p:cNvPr>
          <p:cNvSpPr txBox="1"/>
          <p:nvPr/>
        </p:nvSpPr>
        <p:spPr>
          <a:xfrm>
            <a:off x="1008352" y="1989385"/>
            <a:ext cx="405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 General Strategy</a:t>
            </a:r>
          </a:p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88F961-D7C6-4179-AC86-449417E2084E}"/>
              </a:ext>
            </a:extLst>
          </p:cNvPr>
          <p:cNvSpPr txBox="1"/>
          <p:nvPr/>
        </p:nvSpPr>
        <p:spPr>
          <a:xfrm>
            <a:off x="1008352" y="3669792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Market Segmentation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68E3BC-EF68-4D3B-ACEF-43E442A875C2}"/>
              </a:ext>
            </a:extLst>
          </p:cNvPr>
          <p:cNvSpPr txBox="1"/>
          <p:nvPr/>
        </p:nvSpPr>
        <p:spPr>
          <a:xfrm>
            <a:off x="1008352" y="4463741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Focusing Strategy</a:t>
            </a: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BF66A-0BF7-40F9-B22C-B0EF8848DCF0}"/>
              </a:ext>
            </a:extLst>
          </p:cNvPr>
          <p:cNvSpPr txBox="1"/>
          <p:nvPr/>
        </p:nvSpPr>
        <p:spPr>
          <a:xfrm>
            <a:off x="770053" y="5408516"/>
            <a:ext cx="405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External Data Insights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6D3F32-D89E-439C-B50B-688FE46B71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42" y="3388733"/>
            <a:ext cx="5362767" cy="32976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54922B2-96D3-440C-B1E6-DE92402B91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3" b="1970"/>
          <a:stretch/>
        </p:blipFill>
        <p:spPr>
          <a:xfrm>
            <a:off x="6029498" y="133346"/>
            <a:ext cx="5957456" cy="32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1897" y="2199290"/>
            <a:ext cx="5608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</a:rPr>
              <a:t>The Top 20 significant Flags are selected for diving in the data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0185" y="2007440"/>
            <a:ext cx="2707758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  <a:latin typeface="Arial Black" panose="020B0A04020102020204" pitchFamily="34" charset="0"/>
              </a:rPr>
              <a:t>Cherry </a:t>
            </a:r>
          </a:p>
          <a:p>
            <a:r>
              <a:rPr lang="en-US" altLang="zh-CN" sz="4800" dirty="0">
                <a:solidFill>
                  <a:srgbClr val="002060"/>
                </a:solidFill>
                <a:latin typeface="Arial Black" panose="020B0A04020102020204" pitchFamily="34" charset="0"/>
              </a:rPr>
              <a:t>Picking</a:t>
            </a:r>
            <a:endParaRPr lang="zh-CN" alt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 flipH="1">
            <a:off x="3823878" y="1834343"/>
            <a:ext cx="1" cy="191585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219" y="5684958"/>
            <a:ext cx="906933" cy="87542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645913" y="6048654"/>
            <a:ext cx="4368966" cy="8309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probability and linear regression result</a:t>
            </a:r>
          </a:p>
        </p:txBody>
      </p:sp>
    </p:spTree>
    <p:extLst>
      <p:ext uri="{BB962C8B-B14F-4D97-AF65-F5344CB8AC3E}">
        <p14:creationId xmlns:p14="http://schemas.microsoft.com/office/powerpoint/2010/main" val="3613365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444674c13d87cd4a984ef8ed9868e2cc1f128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华康俪金黑W8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4625</TotalTime>
  <Words>368</Words>
  <Application>Microsoft Office PowerPoint</Application>
  <PresentationFormat>宽屏</PresentationFormat>
  <Paragraphs>111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方正大标宋简体</vt:lpstr>
      <vt:lpstr>华康俪金黑W8</vt:lpstr>
      <vt:lpstr>华文新魏</vt:lpstr>
      <vt:lpstr>宋体</vt:lpstr>
      <vt:lpstr>微软雅黑</vt:lpstr>
      <vt:lpstr>Arial</vt:lpstr>
      <vt:lpstr>Arial Black</vt:lpstr>
      <vt:lpstr>Calibri</vt:lpstr>
      <vt:lpstr>Calibri Light</vt:lpstr>
      <vt:lpstr>Cambria Math</vt:lpstr>
      <vt:lpstr>Office 主题</vt:lpstr>
      <vt:lpstr>Marketing Strategy For Indeed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Concept of “Fit” in Strategic Management 探索战略管理中的“匹配”概念</dc:title>
  <dc:creator>Changfengo</dc:creator>
  <cp:lastModifiedBy>Wenyi Tao</cp:lastModifiedBy>
  <cp:revision>199</cp:revision>
  <dcterms:created xsi:type="dcterms:W3CDTF">2013-04-25T01:13:42Z</dcterms:created>
  <dcterms:modified xsi:type="dcterms:W3CDTF">2018-04-08T16:20:01Z</dcterms:modified>
</cp:coreProperties>
</file>