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3"/>
  </p:notesMasterIdLst>
  <p:sldIdLst>
    <p:sldId id="256" r:id="rId2"/>
    <p:sldId id="275" r:id="rId3"/>
    <p:sldId id="268" r:id="rId4"/>
    <p:sldId id="270" r:id="rId5"/>
    <p:sldId id="271" r:id="rId6"/>
    <p:sldId id="274" r:id="rId7"/>
    <p:sldId id="276" r:id="rId8"/>
    <p:sldId id="272" r:id="rId9"/>
    <p:sldId id="257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88517"/>
  </p:normalViewPr>
  <p:slideViewPr>
    <p:cSldViewPr snapToGrid="0" snapToObjects="1">
      <p:cViewPr varScale="1">
        <p:scale>
          <a:sx n="64" d="100"/>
          <a:sy n="64" d="100"/>
        </p:scale>
        <p:origin x="9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388D2-12A5-2247-B899-2FA08E58D99C}" type="datetimeFigureOut">
              <a:rPr lang="en-US" smtClean="0"/>
              <a:t>04/06/2018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B817D-E35B-4240-97E3-A451282C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Award ceremony afterwards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B817D-E35B-4240-97E3-A451282CF5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1"/>
            <a:ext cx="10668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19600"/>
            <a:ext cx="10668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04/06/2018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4191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434609"/>
            <a:ext cx="499872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2551176"/>
            <a:ext cx="499872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04/06/2018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1" y="230560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064028" y="538594"/>
            <a:ext cx="2411313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6436717" y="836203"/>
            <a:ext cx="48768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924825"/>
            <a:ext cx="10668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00600"/>
            <a:ext cx="10668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04/06/2018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0" y="466612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3146222" y="458370"/>
            <a:ext cx="589955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114623" y="278688"/>
            <a:ext cx="2261272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924825"/>
            <a:ext cx="10668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00600"/>
            <a:ext cx="10668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04/06/2018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300" y="466612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3821371" y="3182426"/>
            <a:ext cx="2261272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5773240" y="546774"/>
            <a:ext cx="5550769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933017" y="451178"/>
            <a:ext cx="5550769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4640" y="4800600"/>
            <a:ext cx="432816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04/06/2018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5887423" y="369110"/>
            <a:ext cx="5059604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706833" y="631160"/>
            <a:ext cx="5116745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944754" y="3070625"/>
            <a:ext cx="522499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6290083" y="3396154"/>
            <a:ext cx="463296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0" y="4876800"/>
            <a:ext cx="4064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04/06/2018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904688" y="2619244"/>
            <a:ext cx="2107649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8452862" y="604322"/>
            <a:ext cx="2147109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522462" y="985322"/>
            <a:ext cx="2147109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6766960" y="1165774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8697360" y="784774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6025393" y="2873698"/>
            <a:ext cx="524256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814237" y="450635"/>
            <a:ext cx="524256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607632" y="3551615"/>
            <a:ext cx="463296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04/06/2018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8846" y="577850"/>
            <a:ext cx="251011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0966" y="577850"/>
            <a:ext cx="7691717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04/06/2018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812" y="1562100"/>
            <a:ext cx="2032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04/06/2018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57401"/>
            <a:ext cx="10668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00600"/>
            <a:ext cx="10668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04/06/2018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4572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6851166" y="599840"/>
            <a:ext cx="2147109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763696" y="555387"/>
            <a:ext cx="2147109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3008195" y="735839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7095664" y="780292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4789284" y="936016"/>
            <a:ext cx="2147109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5033783" y="1116468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82700"/>
            <a:ext cx="10668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644153"/>
            <a:ext cx="10668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04/06/2018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33528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36751"/>
            <a:ext cx="499872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1280" y="1936751"/>
            <a:ext cx="499872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04/06/2018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874838"/>
            <a:ext cx="499872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90800"/>
            <a:ext cx="499872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280" y="1874838"/>
            <a:ext cx="499872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1280" y="2590800"/>
            <a:ext cx="499872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04/06/2018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04/06/2018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04/06/2018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871" y="443753"/>
            <a:ext cx="499872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6659" y="430306"/>
            <a:ext cx="499872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4871" y="2554941"/>
            <a:ext cx="499872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04/06/2018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1" y="230560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158754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905000"/>
            <a:ext cx="10668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158754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04/06/2018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94960" y="6158754"/>
            <a:ext cx="140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sa.datafest2018.csc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fysR6C6uk8&amp;feature=youtu.b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rRimQQb0njNu6rCDgq_wsh1xcI5taKepRzPNIuGIZhE/edit" TargetMode="External"/><Relationship Id="rId2" Type="http://schemas.openxmlformats.org/officeDocument/2006/relationships/hyperlink" Target="https://bitbucket.org/KalVentures/csc_df_s18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ASA </a:t>
            </a:r>
            <a:r>
              <a:rPr lang="en-US" dirty="0" err="1"/>
              <a:t>DataFest</a:t>
            </a:r>
            <a:r>
              <a:rPr lang="en-US" dirty="0"/>
              <a:t> 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American Statistical Association</a:t>
            </a:r>
          </a:p>
          <a:p>
            <a:r>
              <a:rPr lang="en-US" dirty="0"/>
              <a:t>Columbia Statistics Club </a:t>
            </a:r>
          </a:p>
        </p:txBody>
      </p:sp>
      <p:pic>
        <p:nvPicPr>
          <p:cNvPr id="4" name="Picture 3" descr="CSClogoG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793" y="5153902"/>
            <a:ext cx="1351546" cy="1351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97715-7BBE-4C49-AC17-78F561F7F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39" y="5181599"/>
            <a:ext cx="3138952" cy="136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4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4999"/>
            <a:ext cx="10668000" cy="44813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 </a:t>
            </a:r>
            <a:r>
              <a:rPr lang="en-US" b="1" dirty="0"/>
              <a:t>Prof. </a:t>
            </a:r>
            <a:r>
              <a:rPr lang="en-US" b="1" dirty="0" err="1"/>
              <a:t>Tian</a:t>
            </a:r>
            <a:r>
              <a:rPr lang="en-US" b="1" dirty="0"/>
              <a:t> </a:t>
            </a:r>
            <a:r>
              <a:rPr lang="en-US" b="1" dirty="0" err="1"/>
              <a:t>Zheng</a:t>
            </a:r>
            <a:endParaRPr lang="en-US" b="1" dirty="0"/>
          </a:p>
          <a:p>
            <a:pPr lvl="1"/>
            <a:r>
              <a:rPr lang="en-US" dirty="0"/>
              <a:t>Professor at Department of Statistics, Columbia University</a:t>
            </a:r>
          </a:p>
          <a:p>
            <a:pPr lvl="1"/>
            <a:r>
              <a:rPr lang="en-US" dirty="0"/>
              <a:t>Associate Director for Education at Data Science Institute, Columbia University </a:t>
            </a:r>
          </a:p>
          <a:p>
            <a:r>
              <a:rPr lang="en-US" b="1" dirty="0"/>
              <a:t>Dr. </a:t>
            </a:r>
            <a:r>
              <a:rPr lang="en-US" b="1" dirty="0" err="1"/>
              <a:t>Ke</a:t>
            </a:r>
            <a:r>
              <a:rPr lang="en-US" b="1" dirty="0"/>
              <a:t> Sang</a:t>
            </a:r>
          </a:p>
          <a:p>
            <a:pPr lvl="1"/>
            <a:r>
              <a:rPr lang="en-US" dirty="0"/>
              <a:t>Data Scientist,</a:t>
            </a:r>
            <a:r>
              <a:rPr lang="en-US" b="1" dirty="0"/>
              <a:t> </a:t>
            </a:r>
            <a:r>
              <a:rPr lang="en-US" dirty="0"/>
              <a:t>Indeed.com </a:t>
            </a:r>
          </a:p>
          <a:p>
            <a:pPr lvl="1"/>
            <a:r>
              <a:rPr lang="en-US" dirty="0"/>
              <a:t>Ph.D. in Cognitive Science from Indiana University</a:t>
            </a:r>
            <a:endParaRPr lang="en-US" b="1" dirty="0"/>
          </a:p>
          <a:p>
            <a:r>
              <a:rPr lang="en-US" b="1" dirty="0"/>
              <a:t>Mr. Lucas Lau</a:t>
            </a:r>
          </a:p>
          <a:p>
            <a:pPr lvl="1"/>
            <a:r>
              <a:rPr lang="en-US" dirty="0"/>
              <a:t>Director,</a:t>
            </a:r>
            <a:r>
              <a:rPr lang="en-US" b="1" dirty="0"/>
              <a:t> </a:t>
            </a:r>
            <a:r>
              <a:rPr lang="en-US" dirty="0"/>
              <a:t>Protiviti</a:t>
            </a:r>
          </a:p>
          <a:p>
            <a:pPr lvl="1"/>
            <a:r>
              <a:rPr lang="en-US" dirty="0"/>
              <a:t>Alumni of M.A. Statistics at Columbia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3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3245" y="2747587"/>
            <a:ext cx="73002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  <a:p>
            <a:pPr algn="ctr"/>
            <a:r>
              <a:rPr lang="en-US" sz="4000" dirty="0"/>
              <a:t>Thank you!</a:t>
            </a:r>
          </a:p>
          <a:p>
            <a:endParaRPr lang="en-US" sz="4000" dirty="0"/>
          </a:p>
          <a:p>
            <a:pPr algn="ctr"/>
            <a:r>
              <a:rPr lang="en-US" sz="4000" dirty="0"/>
              <a:t>Get psyched and have fun!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80360A-1A66-4F85-A2B7-28F91111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29" y="1109272"/>
            <a:ext cx="6036041" cy="172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4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5278-5487-4178-8696-992B658F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ASA </a:t>
            </a:r>
            <a:r>
              <a:rPr lang="en-AU" dirty="0" err="1"/>
              <a:t>DataFest</a:t>
            </a:r>
            <a:r>
              <a:rPr lang="en-AU" dirty="0"/>
              <a:t> 2018 Map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F19783-CB7E-446A-B3AC-48C61D90A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731" y="1904999"/>
            <a:ext cx="8589364" cy="4570751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8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466" y="347490"/>
            <a:ext cx="8770571" cy="1180088"/>
          </a:xfrm>
        </p:spPr>
        <p:txBody>
          <a:bodyPr/>
          <a:lstStyle/>
          <a:p>
            <a:r>
              <a:rPr lang="en-US" dirty="0"/>
              <a:t>Time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7856" y="1693889"/>
            <a:ext cx="8436415" cy="4888043"/>
          </a:xfrm>
        </p:spPr>
        <p:txBody>
          <a:bodyPr>
            <a:normAutofit/>
          </a:bodyPr>
          <a:lstStyle/>
          <a:p>
            <a:r>
              <a:rPr lang="en-US" dirty="0"/>
              <a:t>Day 1: Introduction and Kick-off</a:t>
            </a:r>
          </a:p>
          <a:p>
            <a:pPr lvl="1"/>
            <a:r>
              <a:rPr lang="en-US" dirty="0"/>
              <a:t>6:15 pm to 9:00 pm (Math 207)</a:t>
            </a:r>
          </a:p>
          <a:p>
            <a:pPr lvl="2"/>
            <a:r>
              <a:rPr lang="en-US" dirty="0"/>
              <a:t>7:00 pm - Tutorial by Mr.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/>
              <a:t>Day 2: Project Build-up</a:t>
            </a:r>
          </a:p>
          <a:p>
            <a:pPr lvl="1"/>
            <a:r>
              <a:rPr lang="en-US" dirty="0"/>
              <a:t>9:30 am to 12:00 pm (Math 207)</a:t>
            </a:r>
          </a:p>
          <a:p>
            <a:pPr lvl="1"/>
            <a:r>
              <a:rPr lang="en-US" dirty="0"/>
              <a:t>12:30 pm to 5:00 pm (Schermerhorn 501)</a:t>
            </a:r>
          </a:p>
          <a:p>
            <a:pPr marL="457200" lvl="1" indent="0">
              <a:buNone/>
            </a:pPr>
            <a:r>
              <a:rPr lang="en-US" dirty="0"/>
              <a:t>Day 3: Finalize and Presentation</a:t>
            </a:r>
          </a:p>
          <a:p>
            <a:pPr lvl="1"/>
            <a:r>
              <a:rPr lang="en-US" dirty="0"/>
              <a:t>9:00 am to 5:00 pm (Math 207)</a:t>
            </a:r>
          </a:p>
          <a:p>
            <a:pPr lvl="1"/>
            <a:r>
              <a:rPr lang="en-US" dirty="0"/>
              <a:t>1:30 pm - Project submission</a:t>
            </a:r>
          </a:p>
          <a:p>
            <a:pPr lvl="1"/>
            <a:r>
              <a:rPr lang="en-US" dirty="0"/>
              <a:t>2:00 pm - Final presentations</a:t>
            </a:r>
          </a:p>
        </p:txBody>
      </p:sp>
    </p:spTree>
    <p:extLst>
      <p:ext uri="{BB962C8B-B14F-4D97-AF65-F5344CB8AC3E}">
        <p14:creationId xmlns:p14="http://schemas.microsoft.com/office/powerpoint/2010/main" val="56206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mr-IN" dirty="0"/>
              <a:t>–</a:t>
            </a:r>
            <a:r>
              <a:rPr lang="en-US" dirty="0"/>
              <a:t> 5 members in each team (Submit your team name and members to </a:t>
            </a:r>
            <a:r>
              <a:rPr lang="en-US" dirty="0">
                <a:hlinkClick r:id="rId2"/>
              </a:rPr>
              <a:t>asa.datafest2018.csc@gmail.com</a:t>
            </a:r>
            <a:r>
              <a:rPr lang="en-US" dirty="0"/>
              <a:t> )</a:t>
            </a:r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3 slides </a:t>
            </a:r>
            <a:r>
              <a:rPr lang="mr-IN" dirty="0"/>
              <a:t>–</a:t>
            </a:r>
            <a:r>
              <a:rPr lang="en-US" dirty="0"/>
              <a:t> including cover slide</a:t>
            </a:r>
          </a:p>
          <a:p>
            <a:pPr lvl="1"/>
            <a:r>
              <a:rPr lang="en-US" dirty="0"/>
              <a:t>Less than 10 minutes</a:t>
            </a:r>
          </a:p>
          <a:p>
            <a:pPr lvl="1"/>
            <a:r>
              <a:rPr lang="en-US" dirty="0"/>
              <a:t>2:00 pm Sunday (April 8</a:t>
            </a:r>
            <a:r>
              <a:rPr lang="en-US" baseline="30000" dirty="0"/>
              <a:t>th</a:t>
            </a:r>
            <a:r>
              <a:rPr lang="en-US" dirty="0"/>
              <a:t>, 2018)</a:t>
            </a:r>
          </a:p>
          <a:p>
            <a:r>
              <a:rPr lang="en-US" dirty="0"/>
              <a:t>Submit to </a:t>
            </a:r>
            <a:r>
              <a:rPr lang="en-US" dirty="0">
                <a:hlinkClick r:id="rId2"/>
              </a:rPr>
              <a:t>asa.datafest2018.csc@gmail.com</a:t>
            </a:r>
            <a:r>
              <a:rPr lang="en-US" dirty="0"/>
              <a:t> by </a:t>
            </a:r>
            <a:r>
              <a:rPr lang="en-US" b="1" dirty="0"/>
              <a:t>1:30 pm, April 8</a:t>
            </a:r>
            <a:r>
              <a:rPr lang="en-US" b="1" baseline="30000" dirty="0"/>
              <a:t>th</a:t>
            </a:r>
            <a:r>
              <a:rPr lang="en-US" b="1" dirty="0"/>
              <a:t>, 2018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2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833141"/>
            <a:ext cx="10668000" cy="3222884"/>
          </a:xfrm>
        </p:spPr>
        <p:txBody>
          <a:bodyPr/>
          <a:lstStyle/>
          <a:p>
            <a:r>
              <a:rPr lang="en-US" dirty="0"/>
              <a:t>Best Insight - $500 Amazon Gift Card</a:t>
            </a:r>
          </a:p>
          <a:p>
            <a:r>
              <a:rPr lang="en-US" dirty="0"/>
              <a:t>Best Visualization - $350 Amazon Gift Card</a:t>
            </a:r>
          </a:p>
          <a:p>
            <a:r>
              <a:rPr lang="en-US" dirty="0"/>
              <a:t>Best Use of External Data - $250 Amazon Gift Card</a:t>
            </a:r>
          </a:p>
        </p:txBody>
      </p:sp>
    </p:spTree>
    <p:extLst>
      <p:ext uri="{BB962C8B-B14F-4D97-AF65-F5344CB8AC3E}">
        <p14:creationId xmlns:p14="http://schemas.microsoft.com/office/powerpoint/2010/main" val="262642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20032"/>
            <a:ext cx="10668000" cy="1143000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368306-17B0-4B06-B3D7-0277CC9C7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8370" y="3770835"/>
            <a:ext cx="3456473" cy="232324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2D1C2B-1199-4671-8225-7913AB245934}"/>
              </a:ext>
            </a:extLst>
          </p:cNvPr>
          <p:cNvSpPr txBox="1"/>
          <p:nvPr/>
        </p:nvSpPr>
        <p:spPr>
          <a:xfrm>
            <a:off x="2563316" y="2847505"/>
            <a:ext cx="7839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3"/>
              </a:rPr>
              <a:t>https://www.youtube.com/watch?v=ZfysR6C6uk8&amp;feature=youtu.be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519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E3DC-1828-4115-A13A-8A87D2AF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ABB91-A90D-41D6-99A0-F7EB59B66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94740"/>
            <a:ext cx="10668000" cy="4114800"/>
          </a:xfrm>
        </p:spPr>
        <p:txBody>
          <a:bodyPr/>
          <a:lstStyle/>
          <a:p>
            <a:r>
              <a:rPr lang="en-AU" dirty="0"/>
              <a:t>Download the data and the data dictionary from: </a:t>
            </a:r>
            <a:r>
              <a:rPr lang="en-AU" dirty="0">
                <a:hlinkClick r:id="rId2"/>
              </a:rPr>
              <a:t>https://bitbucket.org/KalVentures/csc_df_s18.git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Further questions about the data? Post them on the live page monitored by Indeed.com: </a:t>
            </a:r>
            <a:r>
              <a:rPr lang="en-AU" dirty="0">
                <a:hlinkClick r:id="rId3"/>
              </a:rPr>
              <a:t>https://docs.google.com/document/d/1rRimQQb0njNu6rCDgq_wsh1xcI5taKepRzPNIuGIZhE/edit#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158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892" y="2589732"/>
            <a:ext cx="10668000" cy="4114800"/>
          </a:xfrm>
        </p:spPr>
        <p:txBody>
          <a:bodyPr/>
          <a:lstStyle/>
          <a:p>
            <a:r>
              <a:rPr lang="en-US" dirty="0"/>
              <a:t>We request you to not reveal the data source or share your findings publicly on social media until </a:t>
            </a:r>
            <a:r>
              <a:rPr lang="en-US" b="1" dirty="0">
                <a:solidFill>
                  <a:srgbClr val="FF0000"/>
                </a:solidFill>
              </a:rPr>
              <a:t>May 4</a:t>
            </a:r>
            <a:r>
              <a:rPr lang="en-US" b="1" baseline="30000" dirty="0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, 2018</a:t>
            </a:r>
          </a:p>
          <a:p>
            <a:r>
              <a:rPr lang="en-US" dirty="0"/>
              <a:t>Failure to do so would be considered as a serious infraction of the spirit of the event</a:t>
            </a:r>
          </a:p>
        </p:txBody>
      </p:sp>
    </p:spTree>
    <p:extLst>
      <p:ext uri="{BB962C8B-B14F-4D97-AF65-F5344CB8AC3E}">
        <p14:creationId xmlns:p14="http://schemas.microsoft.com/office/powerpoint/2010/main" val="85268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</a:t>
            </a:r>
            <a:br>
              <a:rPr lang="en-US" dirty="0"/>
            </a:br>
            <a:r>
              <a:rPr lang="en-US" dirty="0"/>
              <a:t>- Extract Insights from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Quantitative methods</a:t>
            </a:r>
          </a:p>
          <a:p>
            <a:pPr lvl="1"/>
            <a:r>
              <a:rPr lang="en-US" dirty="0"/>
              <a:t>Statistical modeling </a:t>
            </a:r>
          </a:p>
          <a:p>
            <a:pPr lvl="1"/>
            <a:r>
              <a:rPr lang="en-US" dirty="0"/>
              <a:t>Machine learning techniques, etc.</a:t>
            </a:r>
          </a:p>
          <a:p>
            <a:r>
              <a:rPr lang="en-US" dirty="0"/>
              <a:t>Computer Programing </a:t>
            </a:r>
          </a:p>
          <a:p>
            <a:r>
              <a:rPr lang="en-US" dirty="0"/>
              <a:t>Data Analytics </a:t>
            </a:r>
          </a:p>
          <a:p>
            <a:r>
              <a:rPr lang="en-US" dirty="0"/>
              <a:t>Data Visualization </a:t>
            </a:r>
          </a:p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6378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velogu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Travelogu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222</TotalTime>
  <Words>334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Calisto MT</vt:lpstr>
      <vt:lpstr>Mistral</vt:lpstr>
      <vt:lpstr>Wingdings 2</vt:lpstr>
      <vt:lpstr>Travelogue</vt:lpstr>
      <vt:lpstr> ASA DataFest 2018</vt:lpstr>
      <vt:lpstr>ASA DataFest 2018 Map</vt:lpstr>
      <vt:lpstr>Time Frame</vt:lpstr>
      <vt:lpstr>Team Up</vt:lpstr>
      <vt:lpstr>Evaluation</vt:lpstr>
      <vt:lpstr>Data Description</vt:lpstr>
      <vt:lpstr>Data Set</vt:lpstr>
      <vt:lpstr>Use of Data</vt:lpstr>
      <vt:lpstr>Objective - Extract Insights from Big Data</vt:lpstr>
      <vt:lpstr>Judges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2017  DataFest</dc:title>
  <dc:creator>Yiran Li</dc:creator>
  <cp:lastModifiedBy>Arpita Shah</cp:lastModifiedBy>
  <cp:revision>54</cp:revision>
  <dcterms:created xsi:type="dcterms:W3CDTF">2017-11-02T23:09:37Z</dcterms:created>
  <dcterms:modified xsi:type="dcterms:W3CDTF">2018-04-06T21:40:24Z</dcterms:modified>
</cp:coreProperties>
</file>