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6" r:id="rId3"/>
    <p:sldId id="268" r:id="rId4"/>
    <p:sldId id="269" r:id="rId5"/>
    <p:sldId id="27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3D4A4"/>
    <a:srgbClr val="8FCA26"/>
    <a:srgbClr val="47E9FF"/>
    <a:srgbClr val="00BDD7"/>
    <a:srgbClr val="11E3FF"/>
    <a:srgbClr val="86BC25"/>
    <a:srgbClr val="75787B"/>
    <a:srgbClr val="002169"/>
    <a:srgbClr val="62B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7"/>
    <p:restoredTop sz="95153"/>
  </p:normalViewPr>
  <p:slideViewPr>
    <p:cSldViewPr snapToGrid="0" snapToObjects="1">
      <p:cViewPr varScale="1">
        <p:scale>
          <a:sx n="87" d="100"/>
          <a:sy n="87" d="100"/>
        </p:scale>
        <p:origin x="27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4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2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83">
            <a:extLst>
              <a:ext uri="{FF2B5EF4-FFF2-40B4-BE49-F238E27FC236}">
                <a16:creationId xmlns:a16="http://schemas.microsoft.com/office/drawing/2014/main" id="{E189EF0F-425E-40FD-99D8-CD93A85D3EEE}"/>
              </a:ext>
            </a:extLst>
          </p:cNvPr>
          <p:cNvGrpSpPr>
            <a:grpSpLocks noChangeAspect="1"/>
          </p:cNvGrpSpPr>
          <p:nvPr/>
        </p:nvGrpSpPr>
        <p:grpSpPr>
          <a:xfrm>
            <a:off x="636571" y="1014413"/>
            <a:ext cx="4818772" cy="4340434"/>
            <a:chOff x="4772024" y="572175"/>
            <a:chExt cx="5437182" cy="4897457"/>
          </a:xfrm>
        </p:grpSpPr>
        <p:grpSp>
          <p:nvGrpSpPr>
            <p:cNvPr id="63" name="Group 81">
              <a:extLst>
                <a:ext uri="{FF2B5EF4-FFF2-40B4-BE49-F238E27FC236}">
                  <a16:creationId xmlns:a16="http://schemas.microsoft.com/office/drawing/2014/main" id="{DCE363D3-4A3A-44FA-9755-961DE8092F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90251" y="1136111"/>
              <a:ext cx="4394714" cy="3788543"/>
              <a:chOff x="5673835" y="4157585"/>
              <a:chExt cx="3140557" cy="2707374"/>
            </a:xfrm>
          </p:grpSpPr>
          <p:cxnSp>
            <p:nvCxnSpPr>
              <p:cNvPr id="114" name="Straight Connector 72">
                <a:extLst>
                  <a:ext uri="{FF2B5EF4-FFF2-40B4-BE49-F238E27FC236}">
                    <a16:creationId xmlns:a16="http://schemas.microsoft.com/office/drawing/2014/main" id="{93325DE9-745E-461D-9890-709D6DCFA77F}"/>
                  </a:ext>
                </a:extLst>
              </p:cNvPr>
              <p:cNvCxnSpPr/>
              <p:nvPr/>
            </p:nvCxnSpPr>
            <p:spPr>
              <a:xfrm>
                <a:off x="6350679" y="4157585"/>
                <a:ext cx="1786869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73">
                <a:extLst>
                  <a:ext uri="{FF2B5EF4-FFF2-40B4-BE49-F238E27FC236}">
                    <a16:creationId xmlns:a16="http://schemas.microsoft.com/office/drawing/2014/main" id="{2387797A-7409-447B-998C-37BEF5CEFEA6}"/>
                  </a:ext>
                </a:extLst>
              </p:cNvPr>
              <p:cNvCxnSpPr/>
              <p:nvPr/>
            </p:nvCxnSpPr>
            <p:spPr>
              <a:xfrm>
                <a:off x="5673835" y="5511272"/>
                <a:ext cx="3140557" cy="0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74">
                <a:extLst>
                  <a:ext uri="{FF2B5EF4-FFF2-40B4-BE49-F238E27FC236}">
                    <a16:creationId xmlns:a16="http://schemas.microsoft.com/office/drawing/2014/main" id="{330A0EFD-D4A4-47B5-ADA8-9C83517965CE}"/>
                  </a:ext>
                </a:extLst>
              </p:cNvPr>
              <p:cNvCxnSpPr/>
              <p:nvPr/>
            </p:nvCxnSpPr>
            <p:spPr>
              <a:xfrm flipV="1">
                <a:off x="6350679" y="4157585"/>
                <a:ext cx="1786869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75">
                <a:extLst>
                  <a:ext uri="{FF2B5EF4-FFF2-40B4-BE49-F238E27FC236}">
                    <a16:creationId xmlns:a16="http://schemas.microsoft.com/office/drawing/2014/main" id="{C5CF1F5D-66FC-4385-81B8-07544B941928}"/>
                  </a:ext>
                </a:extLst>
              </p:cNvPr>
              <p:cNvCxnSpPr/>
              <p:nvPr/>
            </p:nvCxnSpPr>
            <p:spPr>
              <a:xfrm>
                <a:off x="6350679" y="4157585"/>
                <a:ext cx="0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76">
                <a:extLst>
                  <a:ext uri="{FF2B5EF4-FFF2-40B4-BE49-F238E27FC236}">
                    <a16:creationId xmlns:a16="http://schemas.microsoft.com/office/drawing/2014/main" id="{1D4AFCE6-60D4-46B5-B7EB-AA7CF85C730F}"/>
                  </a:ext>
                </a:extLst>
              </p:cNvPr>
              <p:cNvCxnSpPr/>
              <p:nvPr/>
            </p:nvCxnSpPr>
            <p:spPr>
              <a:xfrm>
                <a:off x="8137548" y="4157585"/>
                <a:ext cx="0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77">
                <a:extLst>
                  <a:ext uri="{FF2B5EF4-FFF2-40B4-BE49-F238E27FC236}">
                    <a16:creationId xmlns:a16="http://schemas.microsoft.com/office/drawing/2014/main" id="{2010D62F-33DF-4E71-B929-313A192B7008}"/>
                  </a:ext>
                </a:extLst>
              </p:cNvPr>
              <p:cNvCxnSpPr/>
              <p:nvPr/>
            </p:nvCxnSpPr>
            <p:spPr>
              <a:xfrm flipV="1">
                <a:off x="5673835" y="4157585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78">
                <a:extLst>
                  <a:ext uri="{FF2B5EF4-FFF2-40B4-BE49-F238E27FC236}">
                    <a16:creationId xmlns:a16="http://schemas.microsoft.com/office/drawing/2014/main" id="{D43FD402-0622-4553-A4CD-8457C84B6DCD}"/>
                  </a:ext>
                </a:extLst>
              </p:cNvPr>
              <p:cNvCxnSpPr/>
              <p:nvPr/>
            </p:nvCxnSpPr>
            <p:spPr>
              <a:xfrm flipV="1">
                <a:off x="6350679" y="5511272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79">
                <a:extLst>
                  <a:ext uri="{FF2B5EF4-FFF2-40B4-BE49-F238E27FC236}">
                    <a16:creationId xmlns:a16="http://schemas.microsoft.com/office/drawing/2014/main" id="{3F27F80D-5C32-43AD-83B5-AC1DFCEA8C20}"/>
                  </a:ext>
                </a:extLst>
              </p:cNvPr>
              <p:cNvCxnSpPr/>
              <p:nvPr/>
            </p:nvCxnSpPr>
            <p:spPr>
              <a:xfrm>
                <a:off x="5673835" y="5511272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80">
                <a:extLst>
                  <a:ext uri="{FF2B5EF4-FFF2-40B4-BE49-F238E27FC236}">
                    <a16:creationId xmlns:a16="http://schemas.microsoft.com/office/drawing/2014/main" id="{70924F68-9760-4222-A32A-AB72B6E5144A}"/>
                  </a:ext>
                </a:extLst>
              </p:cNvPr>
              <p:cNvCxnSpPr/>
              <p:nvPr/>
            </p:nvCxnSpPr>
            <p:spPr>
              <a:xfrm>
                <a:off x="6350679" y="4157585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Hexagon 7">
              <a:extLst>
                <a:ext uri="{FF2B5EF4-FFF2-40B4-BE49-F238E27FC236}">
                  <a16:creationId xmlns:a16="http://schemas.microsoft.com/office/drawing/2014/main" id="{B20A5AA4-740E-481C-8FD0-9AA2DE61921C}"/>
                </a:ext>
              </a:extLst>
            </p:cNvPr>
            <p:cNvSpPr/>
            <p:nvPr/>
          </p:nvSpPr>
          <p:spPr>
            <a:xfrm rot="5400000">
              <a:off x="5149713" y="1018845"/>
              <a:ext cx="4673246" cy="4028660"/>
            </a:xfrm>
            <a:prstGeom prst="hexagon">
              <a:avLst/>
            </a:prstGeom>
            <a:noFill/>
            <a:ln>
              <a:solidFill>
                <a:srgbClr val="75787B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65" name="Straight Connector 8">
              <a:extLst>
                <a:ext uri="{FF2B5EF4-FFF2-40B4-BE49-F238E27FC236}">
                  <a16:creationId xmlns:a16="http://schemas.microsoft.com/office/drawing/2014/main" id="{AD83033F-0B33-4B20-9217-FAB110B2317F}"/>
                </a:ext>
              </a:extLst>
            </p:cNvPr>
            <p:cNvCxnSpPr>
              <a:cxnSpLocks/>
            </p:cNvCxnSpPr>
            <p:nvPr/>
          </p:nvCxnSpPr>
          <p:spPr>
            <a:xfrm>
              <a:off x="7486336" y="696552"/>
              <a:ext cx="0" cy="4673246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9">
              <a:extLst>
                <a:ext uri="{FF2B5EF4-FFF2-40B4-BE49-F238E27FC236}">
                  <a16:creationId xmlns:a16="http://schemas.microsoft.com/office/drawing/2014/main" id="{B09530FA-12AD-42B0-BF08-DC57A48F4690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8" y="1703718"/>
              <a:ext cx="4028657" cy="2658915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10">
              <a:extLst>
                <a:ext uri="{FF2B5EF4-FFF2-40B4-BE49-F238E27FC236}">
                  <a16:creationId xmlns:a16="http://schemas.microsoft.com/office/drawing/2014/main" id="{516F4813-4B91-4478-9608-D1DA1FB56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2008" y="1703718"/>
              <a:ext cx="4028657" cy="2658915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11">
              <a:extLst>
                <a:ext uri="{FF2B5EF4-FFF2-40B4-BE49-F238E27FC236}">
                  <a16:creationId xmlns:a16="http://schemas.microsoft.com/office/drawing/2014/main" id="{EE4E467B-AFC5-41DC-AF8F-598AF5683557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8" y="1703718"/>
              <a:ext cx="4028657" cy="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">
              <a:extLst>
                <a:ext uri="{FF2B5EF4-FFF2-40B4-BE49-F238E27FC236}">
                  <a16:creationId xmlns:a16="http://schemas.microsoft.com/office/drawing/2014/main" id="{52F0FDD4-DF3F-406A-8AE9-9C31C730D8D0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8" y="4362633"/>
              <a:ext cx="4028657" cy="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3">
              <a:extLst>
                <a:ext uri="{FF2B5EF4-FFF2-40B4-BE49-F238E27FC236}">
                  <a16:creationId xmlns:a16="http://schemas.microsoft.com/office/drawing/2014/main" id="{87BFB3DE-D8C5-48F7-9668-805B7C2E3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08" y="696552"/>
              <a:ext cx="2014328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4">
              <a:extLst>
                <a:ext uri="{FF2B5EF4-FFF2-40B4-BE49-F238E27FC236}">
                  <a16:creationId xmlns:a16="http://schemas.microsoft.com/office/drawing/2014/main" id="{8FE59B84-67B7-417F-AB53-4A55D579F217}"/>
                </a:ext>
              </a:extLst>
            </p:cNvPr>
            <p:cNvCxnSpPr>
              <a:cxnSpLocks/>
            </p:cNvCxnSpPr>
            <p:nvPr/>
          </p:nvCxnSpPr>
          <p:spPr>
            <a:xfrm>
              <a:off x="7486336" y="696552"/>
              <a:ext cx="2014329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15">
              <a:extLst>
                <a:ext uri="{FF2B5EF4-FFF2-40B4-BE49-F238E27FC236}">
                  <a16:creationId xmlns:a16="http://schemas.microsoft.com/office/drawing/2014/main" id="{E387B992-F85D-404E-B4D5-DE180F161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6336" y="1703718"/>
              <a:ext cx="2014329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6">
              <a:extLst>
                <a:ext uri="{FF2B5EF4-FFF2-40B4-BE49-F238E27FC236}">
                  <a16:creationId xmlns:a16="http://schemas.microsoft.com/office/drawing/2014/main" id="{726D5BF3-A775-4DC2-988F-7B584E614D2B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8" y="1703718"/>
              <a:ext cx="2014328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Hexagon 17">
              <a:extLst>
                <a:ext uri="{FF2B5EF4-FFF2-40B4-BE49-F238E27FC236}">
                  <a16:creationId xmlns:a16="http://schemas.microsoft.com/office/drawing/2014/main" id="{EE92C68C-6835-48AF-99D4-AAAA456A6575}"/>
                </a:ext>
              </a:extLst>
            </p:cNvPr>
            <p:cNvSpPr/>
            <p:nvPr/>
          </p:nvSpPr>
          <p:spPr>
            <a:xfrm>
              <a:off x="5149714" y="1032985"/>
              <a:ext cx="4647213" cy="4006217"/>
            </a:xfrm>
            <a:prstGeom prst="hexagon">
              <a:avLst/>
            </a:prstGeom>
            <a:noFill/>
            <a:ln w="25400">
              <a:solidFill>
                <a:srgbClr val="7578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7" name="Straight Connector 18">
              <a:extLst>
                <a:ext uri="{FF2B5EF4-FFF2-40B4-BE49-F238E27FC236}">
                  <a16:creationId xmlns:a16="http://schemas.microsoft.com/office/drawing/2014/main" id="{698BE051-E3D7-47A6-B302-945BDD88651E}"/>
                </a:ext>
              </a:extLst>
            </p:cNvPr>
            <p:cNvCxnSpPr>
              <a:stCxn id="106" idx="4"/>
              <a:endCxn id="106" idx="1"/>
            </p:cNvCxnSpPr>
            <p:nvPr/>
          </p:nvCxnSpPr>
          <p:spPr>
            <a:xfrm flipH="1" flipV="1">
              <a:off x="6714624" y="2261463"/>
              <a:ext cx="771712" cy="1863077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9">
              <a:extLst>
                <a:ext uri="{FF2B5EF4-FFF2-40B4-BE49-F238E27FC236}">
                  <a16:creationId xmlns:a16="http://schemas.microsoft.com/office/drawing/2014/main" id="{EC03EF1C-0354-4D95-AD07-08F2BBF545AE}"/>
                </a:ext>
              </a:extLst>
            </p:cNvPr>
            <p:cNvCxnSpPr>
              <a:stCxn id="106" idx="3"/>
              <a:endCxn id="106" idx="0"/>
            </p:cNvCxnSpPr>
            <p:nvPr/>
          </p:nvCxnSpPr>
          <p:spPr>
            <a:xfrm flipV="1">
              <a:off x="6714624" y="1941810"/>
              <a:ext cx="771712" cy="1863077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20">
              <a:extLst>
                <a:ext uri="{FF2B5EF4-FFF2-40B4-BE49-F238E27FC236}">
                  <a16:creationId xmlns:a16="http://schemas.microsoft.com/office/drawing/2014/main" id="{B8B391B3-6A2F-4FBD-9C06-868A4138621C}"/>
                </a:ext>
              </a:extLst>
            </p:cNvPr>
            <p:cNvCxnSpPr>
              <a:stCxn id="106" idx="2"/>
              <a:endCxn id="106" idx="5"/>
            </p:cNvCxnSpPr>
            <p:nvPr/>
          </p:nvCxnSpPr>
          <p:spPr>
            <a:xfrm>
              <a:off x="6394971" y="3033175"/>
              <a:ext cx="1863077" cy="771712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21">
              <a:extLst>
                <a:ext uri="{FF2B5EF4-FFF2-40B4-BE49-F238E27FC236}">
                  <a16:creationId xmlns:a16="http://schemas.microsoft.com/office/drawing/2014/main" id="{983C3BBC-28E2-4D53-923A-1F1F92755975}"/>
                </a:ext>
              </a:extLst>
            </p:cNvPr>
            <p:cNvCxnSpPr>
              <a:stCxn id="106" idx="4"/>
              <a:endCxn id="106" idx="2"/>
            </p:cNvCxnSpPr>
            <p:nvPr/>
          </p:nvCxnSpPr>
          <p:spPr>
            <a:xfrm flipH="1" flipV="1">
              <a:off x="6394971" y="3033175"/>
              <a:ext cx="1091365" cy="1091365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22">
              <a:extLst>
                <a:ext uri="{FF2B5EF4-FFF2-40B4-BE49-F238E27FC236}">
                  <a16:creationId xmlns:a16="http://schemas.microsoft.com/office/drawing/2014/main" id="{AAD12AFF-DDB0-41F6-9DCF-CB3C8A140F51}"/>
                </a:ext>
              </a:extLst>
            </p:cNvPr>
            <p:cNvCxnSpPr>
              <a:stCxn id="106" idx="5"/>
              <a:endCxn id="106" idx="1"/>
            </p:cNvCxnSpPr>
            <p:nvPr/>
          </p:nvCxnSpPr>
          <p:spPr>
            <a:xfrm flipH="1" flipV="1">
              <a:off x="6714624" y="2261463"/>
              <a:ext cx="1543424" cy="1543424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23">
              <a:extLst>
                <a:ext uri="{FF2B5EF4-FFF2-40B4-BE49-F238E27FC236}">
                  <a16:creationId xmlns:a16="http://schemas.microsoft.com/office/drawing/2014/main" id="{669F1507-4827-4D3D-92A7-0A789D7A8550}"/>
                </a:ext>
              </a:extLst>
            </p:cNvPr>
            <p:cNvCxnSpPr>
              <a:stCxn id="106" idx="3"/>
              <a:endCxn id="106" idx="5"/>
            </p:cNvCxnSpPr>
            <p:nvPr/>
          </p:nvCxnSpPr>
          <p:spPr>
            <a:xfrm>
              <a:off x="6714624" y="3804887"/>
              <a:ext cx="1543424" cy="0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24">
              <a:extLst>
                <a:ext uri="{FF2B5EF4-FFF2-40B4-BE49-F238E27FC236}">
                  <a16:creationId xmlns:a16="http://schemas.microsoft.com/office/drawing/2014/main" id="{174F8941-D7BD-454A-91B7-64EE6A8D0EB2}"/>
                </a:ext>
              </a:extLst>
            </p:cNvPr>
            <p:cNvCxnSpPr>
              <a:stCxn id="106" idx="2"/>
              <a:endCxn id="106" idx="0"/>
            </p:cNvCxnSpPr>
            <p:nvPr/>
          </p:nvCxnSpPr>
          <p:spPr>
            <a:xfrm flipV="1">
              <a:off x="6394971" y="1941810"/>
              <a:ext cx="1091365" cy="1091365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25">
              <a:extLst>
                <a:ext uri="{FF2B5EF4-FFF2-40B4-BE49-F238E27FC236}">
                  <a16:creationId xmlns:a16="http://schemas.microsoft.com/office/drawing/2014/main" id="{1880D449-0E16-408B-81B5-039A0E652F54}"/>
                </a:ext>
              </a:extLst>
            </p:cNvPr>
            <p:cNvCxnSpPr>
              <a:stCxn id="106" idx="3"/>
              <a:endCxn id="106" idx="1"/>
            </p:cNvCxnSpPr>
            <p:nvPr/>
          </p:nvCxnSpPr>
          <p:spPr>
            <a:xfrm flipV="1">
              <a:off x="6714624" y="2261463"/>
              <a:ext cx="0" cy="1543424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26">
              <a:extLst>
                <a:ext uri="{FF2B5EF4-FFF2-40B4-BE49-F238E27FC236}">
                  <a16:creationId xmlns:a16="http://schemas.microsoft.com/office/drawing/2014/main" id="{A8F7E7EB-6029-4BE2-9500-1AF77B4CD99D}"/>
                </a:ext>
              </a:extLst>
            </p:cNvPr>
            <p:cNvCxnSpPr>
              <a:stCxn id="106" idx="4"/>
              <a:endCxn id="106" idx="0"/>
            </p:cNvCxnSpPr>
            <p:nvPr/>
          </p:nvCxnSpPr>
          <p:spPr>
            <a:xfrm flipV="1">
              <a:off x="7486336" y="1941810"/>
              <a:ext cx="0" cy="2182730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27">
              <a:extLst>
                <a:ext uri="{FF2B5EF4-FFF2-40B4-BE49-F238E27FC236}">
                  <a16:creationId xmlns:a16="http://schemas.microsoft.com/office/drawing/2014/main" id="{157C625E-EB94-48E8-8F8C-B7C3E94810C7}"/>
                </a:ext>
              </a:extLst>
            </p:cNvPr>
            <p:cNvSpPr/>
            <p:nvPr/>
          </p:nvSpPr>
          <p:spPr>
            <a:xfrm>
              <a:off x="4796407" y="2613178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7" name="Freeform 230">
              <a:extLst>
                <a:ext uri="{FF2B5EF4-FFF2-40B4-BE49-F238E27FC236}">
                  <a16:creationId xmlns:a16="http://schemas.microsoft.com/office/drawing/2014/main" id="{91F287C6-1419-4ECC-A256-DBE6D58A402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72024" y="2603965"/>
              <a:ext cx="828001" cy="828000"/>
            </a:xfrm>
            <a:custGeom>
              <a:avLst/>
              <a:gdLst>
                <a:gd name="T0" fmla="*/ 149 w 512"/>
                <a:gd name="T1" fmla="*/ 245 h 512"/>
                <a:gd name="T2" fmla="*/ 160 w 512"/>
                <a:gd name="T3" fmla="*/ 234 h 512"/>
                <a:gd name="T4" fmla="*/ 170 w 512"/>
                <a:gd name="T5" fmla="*/ 245 h 512"/>
                <a:gd name="T6" fmla="*/ 170 w 512"/>
                <a:gd name="T7" fmla="*/ 309 h 512"/>
                <a:gd name="T8" fmla="*/ 160 w 512"/>
                <a:gd name="T9" fmla="*/ 320 h 512"/>
                <a:gd name="T10" fmla="*/ 149 w 512"/>
                <a:gd name="T11" fmla="*/ 309 h 512"/>
                <a:gd name="T12" fmla="*/ 149 w 512"/>
                <a:gd name="T13" fmla="*/ 256 h 512"/>
                <a:gd name="T14" fmla="*/ 149 w 512"/>
                <a:gd name="T15" fmla="*/ 245 h 512"/>
                <a:gd name="T16" fmla="*/ 352 w 512"/>
                <a:gd name="T17" fmla="*/ 234 h 512"/>
                <a:gd name="T18" fmla="*/ 341 w 512"/>
                <a:gd name="T19" fmla="*/ 245 h 512"/>
                <a:gd name="T20" fmla="*/ 341 w 512"/>
                <a:gd name="T21" fmla="*/ 309 h 512"/>
                <a:gd name="T22" fmla="*/ 352 w 512"/>
                <a:gd name="T23" fmla="*/ 320 h 512"/>
                <a:gd name="T24" fmla="*/ 362 w 512"/>
                <a:gd name="T25" fmla="*/ 309 h 512"/>
                <a:gd name="T26" fmla="*/ 362 w 512"/>
                <a:gd name="T27" fmla="*/ 245 h 512"/>
                <a:gd name="T28" fmla="*/ 352 w 512"/>
                <a:gd name="T29" fmla="*/ 234 h 512"/>
                <a:gd name="T30" fmla="*/ 512 w 512"/>
                <a:gd name="T31" fmla="*/ 256 h 512"/>
                <a:gd name="T32" fmla="*/ 256 w 512"/>
                <a:gd name="T33" fmla="*/ 512 h 512"/>
                <a:gd name="T34" fmla="*/ 0 w 512"/>
                <a:gd name="T35" fmla="*/ 256 h 512"/>
                <a:gd name="T36" fmla="*/ 256 w 512"/>
                <a:gd name="T37" fmla="*/ 0 h 512"/>
                <a:gd name="T38" fmla="*/ 512 w 512"/>
                <a:gd name="T39" fmla="*/ 256 h 512"/>
                <a:gd name="T40" fmla="*/ 384 w 512"/>
                <a:gd name="T41" fmla="*/ 224 h 512"/>
                <a:gd name="T42" fmla="*/ 256 w 512"/>
                <a:gd name="T43" fmla="*/ 96 h 512"/>
                <a:gd name="T44" fmla="*/ 128 w 512"/>
                <a:gd name="T45" fmla="*/ 224 h 512"/>
                <a:gd name="T46" fmla="*/ 128 w 512"/>
                <a:gd name="T47" fmla="*/ 309 h 512"/>
                <a:gd name="T48" fmla="*/ 160 w 512"/>
                <a:gd name="T49" fmla="*/ 341 h 512"/>
                <a:gd name="T50" fmla="*/ 192 w 512"/>
                <a:gd name="T51" fmla="*/ 309 h 512"/>
                <a:gd name="T52" fmla="*/ 192 w 512"/>
                <a:gd name="T53" fmla="*/ 245 h 512"/>
                <a:gd name="T54" fmla="*/ 160 w 512"/>
                <a:gd name="T55" fmla="*/ 213 h 512"/>
                <a:gd name="T56" fmla="*/ 149 w 512"/>
                <a:gd name="T57" fmla="*/ 215 h 512"/>
                <a:gd name="T58" fmla="*/ 256 w 512"/>
                <a:gd name="T59" fmla="*/ 117 h 512"/>
                <a:gd name="T60" fmla="*/ 362 w 512"/>
                <a:gd name="T61" fmla="*/ 215 h 512"/>
                <a:gd name="T62" fmla="*/ 352 w 512"/>
                <a:gd name="T63" fmla="*/ 213 h 512"/>
                <a:gd name="T64" fmla="*/ 320 w 512"/>
                <a:gd name="T65" fmla="*/ 245 h 512"/>
                <a:gd name="T66" fmla="*/ 320 w 512"/>
                <a:gd name="T67" fmla="*/ 309 h 512"/>
                <a:gd name="T68" fmla="*/ 352 w 512"/>
                <a:gd name="T69" fmla="*/ 341 h 512"/>
                <a:gd name="T70" fmla="*/ 360 w 512"/>
                <a:gd name="T71" fmla="*/ 340 h 512"/>
                <a:gd name="T72" fmla="*/ 289 w 512"/>
                <a:gd name="T73" fmla="*/ 392 h 512"/>
                <a:gd name="T74" fmla="*/ 256 w 512"/>
                <a:gd name="T75" fmla="*/ 373 h 512"/>
                <a:gd name="T76" fmla="*/ 222 w 512"/>
                <a:gd name="T77" fmla="*/ 394 h 512"/>
                <a:gd name="T78" fmla="*/ 256 w 512"/>
                <a:gd name="T79" fmla="*/ 416 h 512"/>
                <a:gd name="T80" fmla="*/ 384 w 512"/>
                <a:gd name="T81" fmla="*/ 320 h 512"/>
                <a:gd name="T82" fmla="*/ 384 w 512"/>
                <a:gd name="T83" fmla="*/ 22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2" h="512">
                  <a:moveTo>
                    <a:pt x="149" y="245"/>
                  </a:moveTo>
                  <a:cubicBezTo>
                    <a:pt x="149" y="239"/>
                    <a:pt x="154" y="234"/>
                    <a:pt x="160" y="234"/>
                  </a:cubicBezTo>
                  <a:cubicBezTo>
                    <a:pt x="166" y="234"/>
                    <a:pt x="170" y="239"/>
                    <a:pt x="170" y="245"/>
                  </a:cubicBezTo>
                  <a:cubicBezTo>
                    <a:pt x="170" y="309"/>
                    <a:pt x="170" y="309"/>
                    <a:pt x="170" y="309"/>
                  </a:cubicBezTo>
                  <a:cubicBezTo>
                    <a:pt x="170" y="315"/>
                    <a:pt x="166" y="320"/>
                    <a:pt x="160" y="320"/>
                  </a:cubicBezTo>
                  <a:cubicBezTo>
                    <a:pt x="154" y="320"/>
                    <a:pt x="149" y="315"/>
                    <a:pt x="149" y="309"/>
                  </a:cubicBezTo>
                  <a:cubicBezTo>
                    <a:pt x="149" y="256"/>
                    <a:pt x="149" y="256"/>
                    <a:pt x="149" y="256"/>
                  </a:cubicBezTo>
                  <a:lnTo>
                    <a:pt x="149" y="245"/>
                  </a:lnTo>
                  <a:close/>
                  <a:moveTo>
                    <a:pt x="352" y="234"/>
                  </a:moveTo>
                  <a:cubicBezTo>
                    <a:pt x="346" y="234"/>
                    <a:pt x="341" y="239"/>
                    <a:pt x="341" y="245"/>
                  </a:cubicBezTo>
                  <a:cubicBezTo>
                    <a:pt x="341" y="309"/>
                    <a:pt x="341" y="309"/>
                    <a:pt x="341" y="309"/>
                  </a:cubicBezTo>
                  <a:cubicBezTo>
                    <a:pt x="341" y="315"/>
                    <a:pt x="346" y="320"/>
                    <a:pt x="352" y="320"/>
                  </a:cubicBezTo>
                  <a:cubicBezTo>
                    <a:pt x="358" y="320"/>
                    <a:pt x="362" y="315"/>
                    <a:pt x="362" y="309"/>
                  </a:cubicBezTo>
                  <a:cubicBezTo>
                    <a:pt x="362" y="245"/>
                    <a:pt x="362" y="245"/>
                    <a:pt x="362" y="245"/>
                  </a:cubicBezTo>
                  <a:cubicBezTo>
                    <a:pt x="362" y="239"/>
                    <a:pt x="358" y="234"/>
                    <a:pt x="352" y="234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84" y="224"/>
                  </a:moveTo>
                  <a:cubicBezTo>
                    <a:pt x="384" y="153"/>
                    <a:pt x="326" y="96"/>
                    <a:pt x="256" y="96"/>
                  </a:cubicBezTo>
                  <a:cubicBezTo>
                    <a:pt x="185" y="96"/>
                    <a:pt x="128" y="153"/>
                    <a:pt x="128" y="224"/>
                  </a:cubicBezTo>
                  <a:cubicBezTo>
                    <a:pt x="128" y="309"/>
                    <a:pt x="128" y="309"/>
                    <a:pt x="128" y="309"/>
                  </a:cubicBezTo>
                  <a:cubicBezTo>
                    <a:pt x="128" y="327"/>
                    <a:pt x="142" y="341"/>
                    <a:pt x="160" y="341"/>
                  </a:cubicBezTo>
                  <a:cubicBezTo>
                    <a:pt x="177" y="341"/>
                    <a:pt x="192" y="327"/>
                    <a:pt x="192" y="309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92" y="227"/>
                    <a:pt x="177" y="213"/>
                    <a:pt x="160" y="213"/>
                  </a:cubicBezTo>
                  <a:cubicBezTo>
                    <a:pt x="156" y="213"/>
                    <a:pt x="153" y="214"/>
                    <a:pt x="149" y="215"/>
                  </a:cubicBezTo>
                  <a:cubicBezTo>
                    <a:pt x="154" y="160"/>
                    <a:pt x="200" y="117"/>
                    <a:pt x="256" y="117"/>
                  </a:cubicBezTo>
                  <a:cubicBezTo>
                    <a:pt x="312" y="117"/>
                    <a:pt x="357" y="160"/>
                    <a:pt x="362" y="215"/>
                  </a:cubicBezTo>
                  <a:cubicBezTo>
                    <a:pt x="359" y="214"/>
                    <a:pt x="355" y="213"/>
                    <a:pt x="352" y="213"/>
                  </a:cubicBezTo>
                  <a:cubicBezTo>
                    <a:pt x="334" y="213"/>
                    <a:pt x="320" y="227"/>
                    <a:pt x="320" y="245"/>
                  </a:cubicBezTo>
                  <a:cubicBezTo>
                    <a:pt x="320" y="309"/>
                    <a:pt x="320" y="309"/>
                    <a:pt x="320" y="309"/>
                  </a:cubicBezTo>
                  <a:cubicBezTo>
                    <a:pt x="320" y="327"/>
                    <a:pt x="334" y="341"/>
                    <a:pt x="352" y="341"/>
                  </a:cubicBezTo>
                  <a:cubicBezTo>
                    <a:pt x="355" y="341"/>
                    <a:pt x="357" y="341"/>
                    <a:pt x="360" y="340"/>
                  </a:cubicBezTo>
                  <a:cubicBezTo>
                    <a:pt x="351" y="373"/>
                    <a:pt x="321" y="387"/>
                    <a:pt x="289" y="392"/>
                  </a:cubicBezTo>
                  <a:cubicBezTo>
                    <a:pt x="287" y="381"/>
                    <a:pt x="274" y="373"/>
                    <a:pt x="256" y="373"/>
                  </a:cubicBezTo>
                  <a:cubicBezTo>
                    <a:pt x="236" y="373"/>
                    <a:pt x="222" y="382"/>
                    <a:pt x="222" y="394"/>
                  </a:cubicBezTo>
                  <a:cubicBezTo>
                    <a:pt x="222" y="407"/>
                    <a:pt x="236" y="416"/>
                    <a:pt x="256" y="416"/>
                  </a:cubicBezTo>
                  <a:cubicBezTo>
                    <a:pt x="338" y="416"/>
                    <a:pt x="384" y="382"/>
                    <a:pt x="384" y="320"/>
                  </a:cubicBezTo>
                  <a:lnTo>
                    <a:pt x="384" y="224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Oval 29">
              <a:extLst>
                <a:ext uri="{FF2B5EF4-FFF2-40B4-BE49-F238E27FC236}">
                  <a16:creationId xmlns:a16="http://schemas.microsoft.com/office/drawing/2014/main" id="{CD61F3E2-7261-4429-8F74-D6BE00361D5C}"/>
                </a:ext>
              </a:extLst>
            </p:cNvPr>
            <p:cNvSpPr/>
            <p:nvPr/>
          </p:nvSpPr>
          <p:spPr>
            <a:xfrm>
              <a:off x="8411540" y="581837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9" name="Oval 30">
              <a:extLst>
                <a:ext uri="{FF2B5EF4-FFF2-40B4-BE49-F238E27FC236}">
                  <a16:creationId xmlns:a16="http://schemas.microsoft.com/office/drawing/2014/main" id="{143C9802-557D-4BE3-9125-B525395FF662}"/>
                </a:ext>
              </a:extLst>
            </p:cNvPr>
            <p:cNvSpPr/>
            <p:nvPr/>
          </p:nvSpPr>
          <p:spPr>
            <a:xfrm>
              <a:off x="5750489" y="585311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0" name="Freeform 393">
              <a:extLst>
                <a:ext uri="{FF2B5EF4-FFF2-40B4-BE49-F238E27FC236}">
                  <a16:creationId xmlns:a16="http://schemas.microsoft.com/office/drawing/2014/main" id="{AF4E3628-7C16-4C93-AC08-D13552BCAA9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90926" y="572175"/>
              <a:ext cx="825572" cy="828000"/>
            </a:xfrm>
            <a:custGeom>
              <a:avLst/>
              <a:gdLst>
                <a:gd name="T0" fmla="*/ 117 w 512"/>
                <a:gd name="T1" fmla="*/ 170 h 512"/>
                <a:gd name="T2" fmla="*/ 149 w 512"/>
                <a:gd name="T3" fmla="*/ 170 h 512"/>
                <a:gd name="T4" fmla="*/ 149 w 512"/>
                <a:gd name="T5" fmla="*/ 202 h 512"/>
                <a:gd name="T6" fmla="*/ 117 w 512"/>
                <a:gd name="T7" fmla="*/ 202 h 512"/>
                <a:gd name="T8" fmla="*/ 117 w 512"/>
                <a:gd name="T9" fmla="*/ 170 h 512"/>
                <a:gd name="T10" fmla="*/ 117 w 512"/>
                <a:gd name="T11" fmla="*/ 341 h 512"/>
                <a:gd name="T12" fmla="*/ 149 w 512"/>
                <a:gd name="T13" fmla="*/ 341 h 512"/>
                <a:gd name="T14" fmla="*/ 149 w 512"/>
                <a:gd name="T15" fmla="*/ 309 h 512"/>
                <a:gd name="T16" fmla="*/ 117 w 512"/>
                <a:gd name="T17" fmla="*/ 309 h 512"/>
                <a:gd name="T18" fmla="*/ 117 w 512"/>
                <a:gd name="T19" fmla="*/ 341 h 512"/>
                <a:gd name="T20" fmla="*/ 512 w 512"/>
                <a:gd name="T21" fmla="*/ 256 h 512"/>
                <a:gd name="T22" fmla="*/ 256 w 512"/>
                <a:gd name="T23" fmla="*/ 512 h 512"/>
                <a:gd name="T24" fmla="*/ 0 w 512"/>
                <a:gd name="T25" fmla="*/ 256 h 512"/>
                <a:gd name="T26" fmla="*/ 256 w 512"/>
                <a:gd name="T27" fmla="*/ 0 h 512"/>
                <a:gd name="T28" fmla="*/ 512 w 512"/>
                <a:gd name="T29" fmla="*/ 256 h 512"/>
                <a:gd name="T30" fmla="*/ 170 w 512"/>
                <a:gd name="T31" fmla="*/ 298 h 512"/>
                <a:gd name="T32" fmla="*/ 160 w 512"/>
                <a:gd name="T33" fmla="*/ 288 h 512"/>
                <a:gd name="T34" fmla="*/ 106 w 512"/>
                <a:gd name="T35" fmla="*/ 288 h 512"/>
                <a:gd name="T36" fmla="*/ 96 w 512"/>
                <a:gd name="T37" fmla="*/ 298 h 512"/>
                <a:gd name="T38" fmla="*/ 96 w 512"/>
                <a:gd name="T39" fmla="*/ 352 h 512"/>
                <a:gd name="T40" fmla="*/ 106 w 512"/>
                <a:gd name="T41" fmla="*/ 362 h 512"/>
                <a:gd name="T42" fmla="*/ 160 w 512"/>
                <a:gd name="T43" fmla="*/ 362 h 512"/>
                <a:gd name="T44" fmla="*/ 170 w 512"/>
                <a:gd name="T45" fmla="*/ 352 h 512"/>
                <a:gd name="T46" fmla="*/ 170 w 512"/>
                <a:gd name="T47" fmla="*/ 298 h 512"/>
                <a:gd name="T48" fmla="*/ 170 w 512"/>
                <a:gd name="T49" fmla="*/ 160 h 512"/>
                <a:gd name="T50" fmla="*/ 160 w 512"/>
                <a:gd name="T51" fmla="*/ 149 h 512"/>
                <a:gd name="T52" fmla="*/ 106 w 512"/>
                <a:gd name="T53" fmla="*/ 149 h 512"/>
                <a:gd name="T54" fmla="*/ 96 w 512"/>
                <a:gd name="T55" fmla="*/ 160 h 512"/>
                <a:gd name="T56" fmla="*/ 96 w 512"/>
                <a:gd name="T57" fmla="*/ 213 h 512"/>
                <a:gd name="T58" fmla="*/ 106 w 512"/>
                <a:gd name="T59" fmla="*/ 224 h 512"/>
                <a:gd name="T60" fmla="*/ 160 w 512"/>
                <a:gd name="T61" fmla="*/ 224 h 512"/>
                <a:gd name="T62" fmla="*/ 170 w 512"/>
                <a:gd name="T63" fmla="*/ 213 h 512"/>
                <a:gd name="T64" fmla="*/ 170 w 512"/>
                <a:gd name="T65" fmla="*/ 160 h 512"/>
                <a:gd name="T66" fmla="*/ 416 w 512"/>
                <a:gd name="T67" fmla="*/ 352 h 512"/>
                <a:gd name="T68" fmla="*/ 405 w 512"/>
                <a:gd name="T69" fmla="*/ 341 h 512"/>
                <a:gd name="T70" fmla="*/ 224 w 512"/>
                <a:gd name="T71" fmla="*/ 341 h 512"/>
                <a:gd name="T72" fmla="*/ 213 w 512"/>
                <a:gd name="T73" fmla="*/ 352 h 512"/>
                <a:gd name="T74" fmla="*/ 224 w 512"/>
                <a:gd name="T75" fmla="*/ 362 h 512"/>
                <a:gd name="T76" fmla="*/ 405 w 512"/>
                <a:gd name="T77" fmla="*/ 362 h 512"/>
                <a:gd name="T78" fmla="*/ 416 w 512"/>
                <a:gd name="T79" fmla="*/ 352 h 512"/>
                <a:gd name="T80" fmla="*/ 416 w 512"/>
                <a:gd name="T81" fmla="*/ 298 h 512"/>
                <a:gd name="T82" fmla="*/ 405 w 512"/>
                <a:gd name="T83" fmla="*/ 288 h 512"/>
                <a:gd name="T84" fmla="*/ 224 w 512"/>
                <a:gd name="T85" fmla="*/ 288 h 512"/>
                <a:gd name="T86" fmla="*/ 213 w 512"/>
                <a:gd name="T87" fmla="*/ 298 h 512"/>
                <a:gd name="T88" fmla="*/ 224 w 512"/>
                <a:gd name="T89" fmla="*/ 309 h 512"/>
                <a:gd name="T90" fmla="*/ 405 w 512"/>
                <a:gd name="T91" fmla="*/ 309 h 512"/>
                <a:gd name="T92" fmla="*/ 416 w 512"/>
                <a:gd name="T93" fmla="*/ 298 h 512"/>
                <a:gd name="T94" fmla="*/ 416 w 512"/>
                <a:gd name="T95" fmla="*/ 213 h 512"/>
                <a:gd name="T96" fmla="*/ 405 w 512"/>
                <a:gd name="T97" fmla="*/ 202 h 512"/>
                <a:gd name="T98" fmla="*/ 224 w 512"/>
                <a:gd name="T99" fmla="*/ 202 h 512"/>
                <a:gd name="T100" fmla="*/ 213 w 512"/>
                <a:gd name="T101" fmla="*/ 213 h 512"/>
                <a:gd name="T102" fmla="*/ 224 w 512"/>
                <a:gd name="T103" fmla="*/ 224 h 512"/>
                <a:gd name="T104" fmla="*/ 405 w 512"/>
                <a:gd name="T105" fmla="*/ 224 h 512"/>
                <a:gd name="T106" fmla="*/ 416 w 512"/>
                <a:gd name="T107" fmla="*/ 213 h 512"/>
                <a:gd name="T108" fmla="*/ 416 w 512"/>
                <a:gd name="T109" fmla="*/ 160 h 512"/>
                <a:gd name="T110" fmla="*/ 405 w 512"/>
                <a:gd name="T111" fmla="*/ 149 h 512"/>
                <a:gd name="T112" fmla="*/ 224 w 512"/>
                <a:gd name="T113" fmla="*/ 149 h 512"/>
                <a:gd name="T114" fmla="*/ 213 w 512"/>
                <a:gd name="T115" fmla="*/ 160 h 512"/>
                <a:gd name="T116" fmla="*/ 224 w 512"/>
                <a:gd name="T117" fmla="*/ 170 h 512"/>
                <a:gd name="T118" fmla="*/ 405 w 512"/>
                <a:gd name="T119" fmla="*/ 170 h 512"/>
                <a:gd name="T120" fmla="*/ 416 w 512"/>
                <a:gd name="T121" fmla="*/ 16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117" y="170"/>
                  </a:moveTo>
                  <a:cubicBezTo>
                    <a:pt x="149" y="170"/>
                    <a:pt x="149" y="170"/>
                    <a:pt x="149" y="170"/>
                  </a:cubicBezTo>
                  <a:cubicBezTo>
                    <a:pt x="149" y="202"/>
                    <a:pt x="149" y="202"/>
                    <a:pt x="149" y="202"/>
                  </a:cubicBezTo>
                  <a:cubicBezTo>
                    <a:pt x="117" y="202"/>
                    <a:pt x="117" y="202"/>
                    <a:pt x="117" y="202"/>
                  </a:cubicBezTo>
                  <a:lnTo>
                    <a:pt x="117" y="170"/>
                  </a:lnTo>
                  <a:close/>
                  <a:moveTo>
                    <a:pt x="117" y="341"/>
                  </a:moveTo>
                  <a:cubicBezTo>
                    <a:pt x="149" y="341"/>
                    <a:pt x="149" y="341"/>
                    <a:pt x="149" y="341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17" y="309"/>
                    <a:pt x="117" y="309"/>
                    <a:pt x="117" y="309"/>
                  </a:cubicBezTo>
                  <a:lnTo>
                    <a:pt x="117" y="341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170" y="298"/>
                  </a:moveTo>
                  <a:cubicBezTo>
                    <a:pt x="170" y="292"/>
                    <a:pt x="166" y="288"/>
                    <a:pt x="160" y="288"/>
                  </a:cubicBezTo>
                  <a:cubicBezTo>
                    <a:pt x="106" y="288"/>
                    <a:pt x="106" y="288"/>
                    <a:pt x="106" y="288"/>
                  </a:cubicBezTo>
                  <a:cubicBezTo>
                    <a:pt x="100" y="288"/>
                    <a:pt x="96" y="292"/>
                    <a:pt x="96" y="298"/>
                  </a:cubicBezTo>
                  <a:cubicBezTo>
                    <a:pt x="96" y="352"/>
                    <a:pt x="96" y="352"/>
                    <a:pt x="96" y="352"/>
                  </a:cubicBezTo>
                  <a:cubicBezTo>
                    <a:pt x="96" y="358"/>
                    <a:pt x="100" y="362"/>
                    <a:pt x="106" y="362"/>
                  </a:cubicBezTo>
                  <a:cubicBezTo>
                    <a:pt x="160" y="362"/>
                    <a:pt x="160" y="362"/>
                    <a:pt x="160" y="362"/>
                  </a:cubicBezTo>
                  <a:cubicBezTo>
                    <a:pt x="166" y="362"/>
                    <a:pt x="170" y="358"/>
                    <a:pt x="170" y="352"/>
                  </a:cubicBezTo>
                  <a:lnTo>
                    <a:pt x="170" y="298"/>
                  </a:lnTo>
                  <a:close/>
                  <a:moveTo>
                    <a:pt x="170" y="160"/>
                  </a:moveTo>
                  <a:cubicBezTo>
                    <a:pt x="170" y="154"/>
                    <a:pt x="166" y="149"/>
                    <a:pt x="160" y="149"/>
                  </a:cubicBezTo>
                  <a:cubicBezTo>
                    <a:pt x="106" y="149"/>
                    <a:pt x="106" y="149"/>
                    <a:pt x="106" y="149"/>
                  </a:cubicBezTo>
                  <a:cubicBezTo>
                    <a:pt x="100" y="149"/>
                    <a:pt x="96" y="154"/>
                    <a:pt x="96" y="160"/>
                  </a:cubicBezTo>
                  <a:cubicBezTo>
                    <a:pt x="96" y="213"/>
                    <a:pt x="96" y="213"/>
                    <a:pt x="96" y="213"/>
                  </a:cubicBezTo>
                  <a:cubicBezTo>
                    <a:pt x="96" y="219"/>
                    <a:pt x="100" y="224"/>
                    <a:pt x="106" y="224"/>
                  </a:cubicBezTo>
                  <a:cubicBezTo>
                    <a:pt x="160" y="224"/>
                    <a:pt x="160" y="224"/>
                    <a:pt x="160" y="224"/>
                  </a:cubicBezTo>
                  <a:cubicBezTo>
                    <a:pt x="166" y="224"/>
                    <a:pt x="170" y="219"/>
                    <a:pt x="170" y="213"/>
                  </a:cubicBezTo>
                  <a:lnTo>
                    <a:pt x="170" y="160"/>
                  </a:lnTo>
                  <a:close/>
                  <a:moveTo>
                    <a:pt x="416" y="352"/>
                  </a:moveTo>
                  <a:cubicBezTo>
                    <a:pt x="416" y="346"/>
                    <a:pt x="411" y="341"/>
                    <a:pt x="405" y="341"/>
                  </a:cubicBezTo>
                  <a:cubicBezTo>
                    <a:pt x="224" y="341"/>
                    <a:pt x="224" y="341"/>
                    <a:pt x="224" y="341"/>
                  </a:cubicBezTo>
                  <a:cubicBezTo>
                    <a:pt x="218" y="341"/>
                    <a:pt x="213" y="346"/>
                    <a:pt x="213" y="352"/>
                  </a:cubicBezTo>
                  <a:cubicBezTo>
                    <a:pt x="213" y="358"/>
                    <a:pt x="218" y="362"/>
                    <a:pt x="224" y="362"/>
                  </a:cubicBezTo>
                  <a:cubicBezTo>
                    <a:pt x="405" y="362"/>
                    <a:pt x="405" y="362"/>
                    <a:pt x="405" y="362"/>
                  </a:cubicBezTo>
                  <a:cubicBezTo>
                    <a:pt x="411" y="362"/>
                    <a:pt x="416" y="358"/>
                    <a:pt x="416" y="352"/>
                  </a:cubicBezTo>
                  <a:close/>
                  <a:moveTo>
                    <a:pt x="416" y="298"/>
                  </a:moveTo>
                  <a:cubicBezTo>
                    <a:pt x="416" y="292"/>
                    <a:pt x="411" y="288"/>
                    <a:pt x="405" y="288"/>
                  </a:cubicBezTo>
                  <a:cubicBezTo>
                    <a:pt x="224" y="288"/>
                    <a:pt x="224" y="288"/>
                    <a:pt x="224" y="288"/>
                  </a:cubicBezTo>
                  <a:cubicBezTo>
                    <a:pt x="218" y="288"/>
                    <a:pt x="213" y="292"/>
                    <a:pt x="213" y="298"/>
                  </a:cubicBezTo>
                  <a:cubicBezTo>
                    <a:pt x="213" y="304"/>
                    <a:pt x="218" y="309"/>
                    <a:pt x="224" y="309"/>
                  </a:cubicBezTo>
                  <a:cubicBezTo>
                    <a:pt x="405" y="309"/>
                    <a:pt x="405" y="309"/>
                    <a:pt x="405" y="309"/>
                  </a:cubicBezTo>
                  <a:cubicBezTo>
                    <a:pt x="411" y="309"/>
                    <a:pt x="416" y="304"/>
                    <a:pt x="416" y="298"/>
                  </a:cubicBezTo>
                  <a:close/>
                  <a:moveTo>
                    <a:pt x="416" y="213"/>
                  </a:moveTo>
                  <a:cubicBezTo>
                    <a:pt x="416" y="207"/>
                    <a:pt x="411" y="202"/>
                    <a:pt x="405" y="202"/>
                  </a:cubicBezTo>
                  <a:cubicBezTo>
                    <a:pt x="224" y="202"/>
                    <a:pt x="224" y="202"/>
                    <a:pt x="224" y="202"/>
                  </a:cubicBezTo>
                  <a:cubicBezTo>
                    <a:pt x="218" y="202"/>
                    <a:pt x="213" y="207"/>
                    <a:pt x="213" y="213"/>
                  </a:cubicBezTo>
                  <a:cubicBezTo>
                    <a:pt x="213" y="219"/>
                    <a:pt x="218" y="224"/>
                    <a:pt x="224" y="224"/>
                  </a:cubicBezTo>
                  <a:cubicBezTo>
                    <a:pt x="405" y="224"/>
                    <a:pt x="405" y="224"/>
                    <a:pt x="405" y="224"/>
                  </a:cubicBezTo>
                  <a:cubicBezTo>
                    <a:pt x="411" y="224"/>
                    <a:pt x="416" y="219"/>
                    <a:pt x="416" y="213"/>
                  </a:cubicBezTo>
                  <a:close/>
                  <a:moveTo>
                    <a:pt x="416" y="160"/>
                  </a:moveTo>
                  <a:cubicBezTo>
                    <a:pt x="416" y="154"/>
                    <a:pt x="411" y="149"/>
                    <a:pt x="405" y="149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18" y="149"/>
                    <a:pt x="213" y="154"/>
                    <a:pt x="213" y="160"/>
                  </a:cubicBezTo>
                  <a:cubicBezTo>
                    <a:pt x="213" y="166"/>
                    <a:pt x="218" y="170"/>
                    <a:pt x="224" y="170"/>
                  </a:cubicBezTo>
                  <a:cubicBezTo>
                    <a:pt x="405" y="170"/>
                    <a:pt x="405" y="170"/>
                    <a:pt x="405" y="170"/>
                  </a:cubicBezTo>
                  <a:cubicBezTo>
                    <a:pt x="411" y="170"/>
                    <a:pt x="416" y="166"/>
                    <a:pt x="416" y="160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BCDA6128-9DCB-4B45-B22B-C3C6CB012BC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35546" y="572175"/>
              <a:ext cx="828000" cy="828000"/>
            </a:xfrm>
            <a:custGeom>
              <a:avLst/>
              <a:gdLst>
                <a:gd name="T0" fmla="*/ 358 w 512"/>
                <a:gd name="T1" fmla="*/ 227 h 512"/>
                <a:gd name="T2" fmla="*/ 367 w 512"/>
                <a:gd name="T3" fmla="*/ 174 h 512"/>
                <a:gd name="T4" fmla="*/ 366 w 512"/>
                <a:gd name="T5" fmla="*/ 172 h 512"/>
                <a:gd name="T6" fmla="*/ 338 w 512"/>
                <a:gd name="T7" fmla="*/ 145 h 512"/>
                <a:gd name="T8" fmla="*/ 308 w 512"/>
                <a:gd name="T9" fmla="*/ 163 h 512"/>
                <a:gd name="T10" fmla="*/ 277 w 512"/>
                <a:gd name="T11" fmla="*/ 119 h 512"/>
                <a:gd name="T12" fmla="*/ 234 w 512"/>
                <a:gd name="T13" fmla="*/ 119 h 512"/>
                <a:gd name="T14" fmla="*/ 204 w 512"/>
                <a:gd name="T15" fmla="*/ 163 h 512"/>
                <a:gd name="T16" fmla="*/ 173 w 512"/>
                <a:gd name="T17" fmla="*/ 145 h 512"/>
                <a:gd name="T18" fmla="*/ 161 w 512"/>
                <a:gd name="T19" fmla="*/ 191 h 512"/>
                <a:gd name="T20" fmla="*/ 143 w 512"/>
                <a:gd name="T21" fmla="*/ 234 h 512"/>
                <a:gd name="T22" fmla="*/ 117 w 512"/>
                <a:gd name="T23" fmla="*/ 256 h 512"/>
                <a:gd name="T24" fmla="*/ 143 w 512"/>
                <a:gd name="T25" fmla="*/ 277 h 512"/>
                <a:gd name="T26" fmla="*/ 161 w 512"/>
                <a:gd name="T27" fmla="*/ 320 h 512"/>
                <a:gd name="T28" fmla="*/ 145 w 512"/>
                <a:gd name="T29" fmla="*/ 339 h 512"/>
                <a:gd name="T30" fmla="*/ 172 w 512"/>
                <a:gd name="T31" fmla="*/ 366 h 512"/>
                <a:gd name="T32" fmla="*/ 191 w 512"/>
                <a:gd name="T33" fmla="*/ 351 h 512"/>
                <a:gd name="T34" fmla="*/ 234 w 512"/>
                <a:gd name="T35" fmla="*/ 368 h 512"/>
                <a:gd name="T36" fmla="*/ 245 w 512"/>
                <a:gd name="T37" fmla="*/ 394 h 512"/>
                <a:gd name="T38" fmla="*/ 267 w 512"/>
                <a:gd name="T39" fmla="*/ 394 h 512"/>
                <a:gd name="T40" fmla="*/ 285 w 512"/>
                <a:gd name="T41" fmla="*/ 358 h 512"/>
                <a:gd name="T42" fmla="*/ 337 w 512"/>
                <a:gd name="T43" fmla="*/ 368 h 512"/>
                <a:gd name="T44" fmla="*/ 368 w 512"/>
                <a:gd name="T45" fmla="*/ 337 h 512"/>
                <a:gd name="T46" fmla="*/ 358 w 512"/>
                <a:gd name="T47" fmla="*/ 285 h 512"/>
                <a:gd name="T48" fmla="*/ 394 w 512"/>
                <a:gd name="T49" fmla="*/ 267 h 512"/>
                <a:gd name="T50" fmla="*/ 393 w 512"/>
                <a:gd name="T51" fmla="*/ 234 h 512"/>
                <a:gd name="T52" fmla="*/ 256 w 512"/>
                <a:gd name="T53" fmla="*/ 192 h 512"/>
                <a:gd name="T54" fmla="*/ 298 w 512"/>
                <a:gd name="T55" fmla="*/ 256 h 512"/>
                <a:gd name="T56" fmla="*/ 256 w 512"/>
                <a:gd name="T57" fmla="*/ 213 h 512"/>
                <a:gd name="T58" fmla="*/ 0 w 512"/>
                <a:gd name="T59" fmla="*/ 256 h 512"/>
                <a:gd name="T60" fmla="*/ 256 w 512"/>
                <a:gd name="T61" fmla="*/ 0 h 512"/>
                <a:gd name="T62" fmla="*/ 401 w 512"/>
                <a:gd name="T63" fmla="*/ 298 h 512"/>
                <a:gd name="T64" fmla="*/ 389 w 512"/>
                <a:gd name="T65" fmla="*/ 329 h 512"/>
                <a:gd name="T66" fmla="*/ 351 w 512"/>
                <a:gd name="T67" fmla="*/ 384 h 512"/>
                <a:gd name="T68" fmla="*/ 311 w 512"/>
                <a:gd name="T69" fmla="*/ 371 h 512"/>
                <a:gd name="T70" fmla="*/ 290 w 512"/>
                <a:gd name="T71" fmla="*/ 412 h 512"/>
                <a:gd name="T72" fmla="*/ 268 w 512"/>
                <a:gd name="T73" fmla="*/ 416 h 512"/>
                <a:gd name="T74" fmla="*/ 256 w 512"/>
                <a:gd name="T75" fmla="*/ 416 h 512"/>
                <a:gd name="T76" fmla="*/ 249 w 512"/>
                <a:gd name="T77" fmla="*/ 416 h 512"/>
                <a:gd name="T78" fmla="*/ 243 w 512"/>
                <a:gd name="T79" fmla="*/ 416 h 512"/>
                <a:gd name="T80" fmla="*/ 213 w 512"/>
                <a:gd name="T81" fmla="*/ 401 h 512"/>
                <a:gd name="T82" fmla="*/ 183 w 512"/>
                <a:gd name="T83" fmla="*/ 389 h 512"/>
                <a:gd name="T84" fmla="*/ 160 w 512"/>
                <a:gd name="T85" fmla="*/ 384 h 512"/>
                <a:gd name="T86" fmla="*/ 128 w 512"/>
                <a:gd name="T87" fmla="*/ 351 h 512"/>
                <a:gd name="T88" fmla="*/ 121 w 512"/>
                <a:gd name="T89" fmla="*/ 342 h 512"/>
                <a:gd name="T90" fmla="*/ 135 w 512"/>
                <a:gd name="T91" fmla="*/ 298 h 512"/>
                <a:gd name="T92" fmla="*/ 96 w 512"/>
                <a:gd name="T93" fmla="*/ 268 h 512"/>
                <a:gd name="T94" fmla="*/ 96 w 512"/>
                <a:gd name="T95" fmla="*/ 256 h 512"/>
                <a:gd name="T96" fmla="*/ 96 w 512"/>
                <a:gd name="T97" fmla="*/ 243 h 512"/>
                <a:gd name="T98" fmla="*/ 96 w 512"/>
                <a:gd name="T99" fmla="*/ 243 h 512"/>
                <a:gd name="T100" fmla="*/ 135 w 512"/>
                <a:gd name="T101" fmla="*/ 213 h 512"/>
                <a:gd name="T102" fmla="*/ 121 w 512"/>
                <a:gd name="T103" fmla="*/ 169 h 512"/>
                <a:gd name="T104" fmla="*/ 169 w 512"/>
                <a:gd name="T105" fmla="*/ 121 h 512"/>
                <a:gd name="T106" fmla="*/ 213 w 512"/>
                <a:gd name="T107" fmla="*/ 135 h 512"/>
                <a:gd name="T108" fmla="*/ 243 w 512"/>
                <a:gd name="T109" fmla="*/ 96 h 512"/>
                <a:gd name="T110" fmla="*/ 298 w 512"/>
                <a:gd name="T111" fmla="*/ 110 h 512"/>
                <a:gd name="T112" fmla="*/ 329 w 512"/>
                <a:gd name="T113" fmla="*/ 122 h 512"/>
                <a:gd name="T114" fmla="*/ 351 w 512"/>
                <a:gd name="T115" fmla="*/ 128 h 512"/>
                <a:gd name="T116" fmla="*/ 384 w 512"/>
                <a:gd name="T117" fmla="*/ 160 h 512"/>
                <a:gd name="T118" fmla="*/ 390 w 512"/>
                <a:gd name="T119" fmla="*/ 169 h 512"/>
                <a:gd name="T120" fmla="*/ 376 w 512"/>
                <a:gd name="T121" fmla="*/ 213 h 512"/>
                <a:gd name="T122" fmla="*/ 416 w 512"/>
                <a:gd name="T123" fmla="*/ 243 h 512"/>
                <a:gd name="T124" fmla="*/ 415 w 512"/>
                <a:gd name="T125" fmla="*/ 26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2" h="512">
                  <a:moveTo>
                    <a:pt x="393" y="234"/>
                  </a:moveTo>
                  <a:cubicBezTo>
                    <a:pt x="368" y="234"/>
                    <a:pt x="368" y="234"/>
                    <a:pt x="368" y="234"/>
                  </a:cubicBezTo>
                  <a:cubicBezTo>
                    <a:pt x="364" y="234"/>
                    <a:pt x="359" y="231"/>
                    <a:pt x="358" y="227"/>
                  </a:cubicBezTo>
                  <a:cubicBezTo>
                    <a:pt x="356" y="219"/>
                    <a:pt x="353" y="211"/>
                    <a:pt x="349" y="204"/>
                  </a:cubicBezTo>
                  <a:cubicBezTo>
                    <a:pt x="346" y="200"/>
                    <a:pt x="347" y="194"/>
                    <a:pt x="351" y="191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6" y="173"/>
                    <a:pt x="366" y="173"/>
                    <a:pt x="366" y="173"/>
                  </a:cubicBezTo>
                  <a:cubicBezTo>
                    <a:pt x="366" y="173"/>
                    <a:pt x="366" y="172"/>
                    <a:pt x="366" y="172"/>
                  </a:cubicBezTo>
                  <a:cubicBezTo>
                    <a:pt x="366" y="172"/>
                    <a:pt x="366" y="172"/>
                    <a:pt x="366" y="172"/>
                  </a:cubicBezTo>
                  <a:cubicBezTo>
                    <a:pt x="358" y="162"/>
                    <a:pt x="349" y="153"/>
                    <a:pt x="340" y="146"/>
                  </a:cubicBezTo>
                  <a:cubicBezTo>
                    <a:pt x="340" y="146"/>
                    <a:pt x="340" y="146"/>
                    <a:pt x="339" y="145"/>
                  </a:cubicBezTo>
                  <a:cubicBezTo>
                    <a:pt x="339" y="145"/>
                    <a:pt x="339" y="145"/>
                    <a:pt x="338" y="145"/>
                  </a:cubicBezTo>
                  <a:cubicBezTo>
                    <a:pt x="337" y="144"/>
                    <a:pt x="337" y="144"/>
                    <a:pt x="337" y="144"/>
                  </a:cubicBezTo>
                  <a:cubicBezTo>
                    <a:pt x="320" y="161"/>
                    <a:pt x="320" y="161"/>
                    <a:pt x="320" y="161"/>
                  </a:cubicBezTo>
                  <a:cubicBezTo>
                    <a:pt x="317" y="164"/>
                    <a:pt x="312" y="165"/>
                    <a:pt x="308" y="163"/>
                  </a:cubicBezTo>
                  <a:cubicBezTo>
                    <a:pt x="300" y="159"/>
                    <a:pt x="293" y="155"/>
                    <a:pt x="285" y="153"/>
                  </a:cubicBezTo>
                  <a:cubicBezTo>
                    <a:pt x="280" y="152"/>
                    <a:pt x="277" y="148"/>
                    <a:pt x="277" y="143"/>
                  </a:cubicBezTo>
                  <a:cubicBezTo>
                    <a:pt x="277" y="119"/>
                    <a:pt x="277" y="119"/>
                    <a:pt x="277" y="119"/>
                  </a:cubicBezTo>
                  <a:cubicBezTo>
                    <a:pt x="274" y="118"/>
                    <a:pt x="270" y="118"/>
                    <a:pt x="267" y="118"/>
                  </a:cubicBezTo>
                  <a:cubicBezTo>
                    <a:pt x="259" y="117"/>
                    <a:pt x="252" y="117"/>
                    <a:pt x="245" y="118"/>
                  </a:cubicBezTo>
                  <a:cubicBezTo>
                    <a:pt x="241" y="118"/>
                    <a:pt x="238" y="118"/>
                    <a:pt x="234" y="119"/>
                  </a:cubicBezTo>
                  <a:cubicBezTo>
                    <a:pt x="234" y="143"/>
                    <a:pt x="234" y="143"/>
                    <a:pt x="234" y="143"/>
                  </a:cubicBezTo>
                  <a:cubicBezTo>
                    <a:pt x="234" y="148"/>
                    <a:pt x="231" y="152"/>
                    <a:pt x="227" y="153"/>
                  </a:cubicBezTo>
                  <a:cubicBezTo>
                    <a:pt x="219" y="155"/>
                    <a:pt x="211" y="159"/>
                    <a:pt x="204" y="163"/>
                  </a:cubicBezTo>
                  <a:cubicBezTo>
                    <a:pt x="200" y="165"/>
                    <a:pt x="194" y="164"/>
                    <a:pt x="191" y="161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74" y="144"/>
                    <a:pt x="173" y="144"/>
                    <a:pt x="173" y="145"/>
                  </a:cubicBezTo>
                  <a:cubicBezTo>
                    <a:pt x="162" y="153"/>
                    <a:pt x="153" y="162"/>
                    <a:pt x="145" y="173"/>
                  </a:cubicBezTo>
                  <a:cubicBezTo>
                    <a:pt x="144" y="173"/>
                    <a:pt x="144" y="174"/>
                    <a:pt x="144" y="174"/>
                  </a:cubicBezTo>
                  <a:cubicBezTo>
                    <a:pt x="161" y="191"/>
                    <a:pt x="161" y="191"/>
                    <a:pt x="161" y="191"/>
                  </a:cubicBezTo>
                  <a:cubicBezTo>
                    <a:pt x="164" y="194"/>
                    <a:pt x="165" y="200"/>
                    <a:pt x="163" y="204"/>
                  </a:cubicBezTo>
                  <a:cubicBezTo>
                    <a:pt x="159" y="211"/>
                    <a:pt x="155" y="219"/>
                    <a:pt x="153" y="227"/>
                  </a:cubicBezTo>
                  <a:cubicBezTo>
                    <a:pt x="152" y="231"/>
                    <a:pt x="148" y="234"/>
                    <a:pt x="143" y="234"/>
                  </a:cubicBezTo>
                  <a:cubicBezTo>
                    <a:pt x="119" y="234"/>
                    <a:pt x="119" y="234"/>
                    <a:pt x="119" y="234"/>
                  </a:cubicBezTo>
                  <a:cubicBezTo>
                    <a:pt x="118" y="238"/>
                    <a:pt x="118" y="241"/>
                    <a:pt x="118" y="245"/>
                  </a:cubicBezTo>
                  <a:cubicBezTo>
                    <a:pt x="117" y="248"/>
                    <a:pt x="117" y="252"/>
                    <a:pt x="117" y="256"/>
                  </a:cubicBezTo>
                  <a:cubicBezTo>
                    <a:pt x="117" y="259"/>
                    <a:pt x="117" y="263"/>
                    <a:pt x="118" y="267"/>
                  </a:cubicBezTo>
                  <a:cubicBezTo>
                    <a:pt x="118" y="270"/>
                    <a:pt x="118" y="274"/>
                    <a:pt x="119" y="277"/>
                  </a:cubicBezTo>
                  <a:cubicBezTo>
                    <a:pt x="143" y="277"/>
                    <a:pt x="143" y="277"/>
                    <a:pt x="143" y="277"/>
                  </a:cubicBezTo>
                  <a:cubicBezTo>
                    <a:pt x="148" y="277"/>
                    <a:pt x="152" y="280"/>
                    <a:pt x="153" y="285"/>
                  </a:cubicBezTo>
                  <a:cubicBezTo>
                    <a:pt x="155" y="293"/>
                    <a:pt x="159" y="300"/>
                    <a:pt x="163" y="308"/>
                  </a:cubicBezTo>
                  <a:cubicBezTo>
                    <a:pt x="165" y="312"/>
                    <a:pt x="164" y="317"/>
                    <a:pt x="161" y="320"/>
                  </a:cubicBezTo>
                  <a:cubicBezTo>
                    <a:pt x="144" y="337"/>
                    <a:pt x="144" y="337"/>
                    <a:pt x="144" y="337"/>
                  </a:cubicBezTo>
                  <a:cubicBezTo>
                    <a:pt x="145" y="338"/>
                    <a:pt x="145" y="338"/>
                    <a:pt x="145" y="338"/>
                  </a:cubicBezTo>
                  <a:cubicBezTo>
                    <a:pt x="145" y="339"/>
                    <a:pt x="145" y="339"/>
                    <a:pt x="145" y="339"/>
                  </a:cubicBezTo>
                  <a:cubicBezTo>
                    <a:pt x="145" y="339"/>
                    <a:pt x="146" y="340"/>
                    <a:pt x="146" y="340"/>
                  </a:cubicBezTo>
                  <a:cubicBezTo>
                    <a:pt x="153" y="349"/>
                    <a:pt x="162" y="358"/>
                    <a:pt x="172" y="366"/>
                  </a:cubicBezTo>
                  <a:cubicBezTo>
                    <a:pt x="172" y="366"/>
                    <a:pt x="172" y="366"/>
                    <a:pt x="172" y="366"/>
                  </a:cubicBezTo>
                  <a:cubicBezTo>
                    <a:pt x="172" y="366"/>
                    <a:pt x="173" y="366"/>
                    <a:pt x="173" y="367"/>
                  </a:cubicBezTo>
                  <a:cubicBezTo>
                    <a:pt x="174" y="367"/>
                    <a:pt x="174" y="367"/>
                    <a:pt x="174" y="367"/>
                  </a:cubicBezTo>
                  <a:cubicBezTo>
                    <a:pt x="191" y="351"/>
                    <a:pt x="191" y="351"/>
                    <a:pt x="191" y="351"/>
                  </a:cubicBezTo>
                  <a:cubicBezTo>
                    <a:pt x="194" y="347"/>
                    <a:pt x="200" y="346"/>
                    <a:pt x="204" y="349"/>
                  </a:cubicBezTo>
                  <a:cubicBezTo>
                    <a:pt x="211" y="353"/>
                    <a:pt x="219" y="356"/>
                    <a:pt x="227" y="358"/>
                  </a:cubicBezTo>
                  <a:cubicBezTo>
                    <a:pt x="231" y="359"/>
                    <a:pt x="234" y="364"/>
                    <a:pt x="234" y="368"/>
                  </a:cubicBezTo>
                  <a:cubicBezTo>
                    <a:pt x="234" y="393"/>
                    <a:pt x="234" y="393"/>
                    <a:pt x="234" y="393"/>
                  </a:cubicBezTo>
                  <a:cubicBezTo>
                    <a:pt x="238" y="393"/>
                    <a:pt x="241" y="394"/>
                    <a:pt x="245" y="394"/>
                  </a:cubicBezTo>
                  <a:cubicBezTo>
                    <a:pt x="245" y="394"/>
                    <a:pt x="245" y="394"/>
                    <a:pt x="245" y="394"/>
                  </a:cubicBezTo>
                  <a:cubicBezTo>
                    <a:pt x="245" y="394"/>
                    <a:pt x="245" y="394"/>
                    <a:pt x="245" y="394"/>
                  </a:cubicBezTo>
                  <a:cubicBezTo>
                    <a:pt x="245" y="394"/>
                    <a:pt x="245" y="394"/>
                    <a:pt x="245" y="394"/>
                  </a:cubicBezTo>
                  <a:cubicBezTo>
                    <a:pt x="252" y="394"/>
                    <a:pt x="259" y="395"/>
                    <a:pt x="267" y="394"/>
                  </a:cubicBezTo>
                  <a:cubicBezTo>
                    <a:pt x="270" y="394"/>
                    <a:pt x="274" y="393"/>
                    <a:pt x="277" y="393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7" y="364"/>
                    <a:pt x="280" y="359"/>
                    <a:pt x="285" y="358"/>
                  </a:cubicBezTo>
                  <a:cubicBezTo>
                    <a:pt x="293" y="356"/>
                    <a:pt x="300" y="353"/>
                    <a:pt x="308" y="349"/>
                  </a:cubicBezTo>
                  <a:cubicBezTo>
                    <a:pt x="312" y="346"/>
                    <a:pt x="317" y="347"/>
                    <a:pt x="320" y="351"/>
                  </a:cubicBezTo>
                  <a:cubicBezTo>
                    <a:pt x="337" y="368"/>
                    <a:pt x="337" y="368"/>
                    <a:pt x="337" y="368"/>
                  </a:cubicBezTo>
                  <a:cubicBezTo>
                    <a:pt x="338" y="367"/>
                    <a:pt x="338" y="367"/>
                    <a:pt x="339" y="367"/>
                  </a:cubicBezTo>
                  <a:cubicBezTo>
                    <a:pt x="349" y="359"/>
                    <a:pt x="359" y="349"/>
                    <a:pt x="367" y="339"/>
                  </a:cubicBezTo>
                  <a:cubicBezTo>
                    <a:pt x="367" y="338"/>
                    <a:pt x="367" y="338"/>
                    <a:pt x="368" y="337"/>
                  </a:cubicBezTo>
                  <a:cubicBezTo>
                    <a:pt x="351" y="320"/>
                    <a:pt x="351" y="320"/>
                    <a:pt x="351" y="320"/>
                  </a:cubicBezTo>
                  <a:cubicBezTo>
                    <a:pt x="347" y="317"/>
                    <a:pt x="346" y="312"/>
                    <a:pt x="349" y="308"/>
                  </a:cubicBezTo>
                  <a:cubicBezTo>
                    <a:pt x="353" y="300"/>
                    <a:pt x="356" y="293"/>
                    <a:pt x="358" y="285"/>
                  </a:cubicBezTo>
                  <a:cubicBezTo>
                    <a:pt x="359" y="280"/>
                    <a:pt x="364" y="277"/>
                    <a:pt x="368" y="277"/>
                  </a:cubicBezTo>
                  <a:cubicBezTo>
                    <a:pt x="393" y="277"/>
                    <a:pt x="393" y="277"/>
                    <a:pt x="393" y="277"/>
                  </a:cubicBezTo>
                  <a:cubicBezTo>
                    <a:pt x="393" y="274"/>
                    <a:pt x="393" y="270"/>
                    <a:pt x="394" y="267"/>
                  </a:cubicBezTo>
                  <a:cubicBezTo>
                    <a:pt x="394" y="263"/>
                    <a:pt x="394" y="259"/>
                    <a:pt x="394" y="256"/>
                  </a:cubicBezTo>
                  <a:cubicBezTo>
                    <a:pt x="394" y="252"/>
                    <a:pt x="394" y="248"/>
                    <a:pt x="394" y="245"/>
                  </a:cubicBezTo>
                  <a:cubicBezTo>
                    <a:pt x="393" y="241"/>
                    <a:pt x="393" y="238"/>
                    <a:pt x="393" y="234"/>
                  </a:cubicBezTo>
                  <a:close/>
                  <a:moveTo>
                    <a:pt x="256" y="320"/>
                  </a:moveTo>
                  <a:cubicBezTo>
                    <a:pt x="220" y="320"/>
                    <a:pt x="192" y="291"/>
                    <a:pt x="192" y="256"/>
                  </a:cubicBezTo>
                  <a:cubicBezTo>
                    <a:pt x="192" y="220"/>
                    <a:pt x="220" y="192"/>
                    <a:pt x="256" y="192"/>
                  </a:cubicBezTo>
                  <a:cubicBezTo>
                    <a:pt x="291" y="192"/>
                    <a:pt x="320" y="220"/>
                    <a:pt x="320" y="256"/>
                  </a:cubicBezTo>
                  <a:cubicBezTo>
                    <a:pt x="320" y="291"/>
                    <a:pt x="291" y="320"/>
                    <a:pt x="256" y="320"/>
                  </a:cubicBezTo>
                  <a:close/>
                  <a:moveTo>
                    <a:pt x="298" y="256"/>
                  </a:moveTo>
                  <a:cubicBezTo>
                    <a:pt x="298" y="279"/>
                    <a:pt x="279" y="298"/>
                    <a:pt x="256" y="298"/>
                  </a:cubicBezTo>
                  <a:cubicBezTo>
                    <a:pt x="232" y="298"/>
                    <a:pt x="213" y="279"/>
                    <a:pt x="213" y="256"/>
                  </a:cubicBezTo>
                  <a:cubicBezTo>
                    <a:pt x="213" y="232"/>
                    <a:pt x="232" y="213"/>
                    <a:pt x="256" y="213"/>
                  </a:cubicBezTo>
                  <a:cubicBezTo>
                    <a:pt x="279" y="213"/>
                    <a:pt x="298" y="232"/>
                    <a:pt x="298" y="256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15" y="268"/>
                  </a:moveTo>
                  <a:cubicBezTo>
                    <a:pt x="414" y="276"/>
                    <a:pt x="413" y="283"/>
                    <a:pt x="412" y="290"/>
                  </a:cubicBezTo>
                  <a:cubicBezTo>
                    <a:pt x="411" y="295"/>
                    <a:pt x="406" y="298"/>
                    <a:pt x="401" y="298"/>
                  </a:cubicBezTo>
                  <a:cubicBezTo>
                    <a:pt x="376" y="298"/>
                    <a:pt x="376" y="298"/>
                    <a:pt x="376" y="298"/>
                  </a:cubicBezTo>
                  <a:cubicBezTo>
                    <a:pt x="375" y="303"/>
                    <a:pt x="373" y="307"/>
                    <a:pt x="371" y="311"/>
                  </a:cubicBezTo>
                  <a:cubicBezTo>
                    <a:pt x="389" y="329"/>
                    <a:pt x="389" y="329"/>
                    <a:pt x="389" y="329"/>
                  </a:cubicBezTo>
                  <a:cubicBezTo>
                    <a:pt x="392" y="332"/>
                    <a:pt x="393" y="338"/>
                    <a:pt x="390" y="342"/>
                  </a:cubicBezTo>
                  <a:cubicBezTo>
                    <a:pt x="388" y="345"/>
                    <a:pt x="386" y="348"/>
                    <a:pt x="384" y="351"/>
                  </a:cubicBezTo>
                  <a:cubicBezTo>
                    <a:pt x="375" y="364"/>
                    <a:pt x="364" y="375"/>
                    <a:pt x="351" y="384"/>
                  </a:cubicBezTo>
                  <a:cubicBezTo>
                    <a:pt x="348" y="386"/>
                    <a:pt x="345" y="388"/>
                    <a:pt x="342" y="390"/>
                  </a:cubicBezTo>
                  <a:cubicBezTo>
                    <a:pt x="338" y="393"/>
                    <a:pt x="332" y="392"/>
                    <a:pt x="329" y="389"/>
                  </a:cubicBezTo>
                  <a:cubicBezTo>
                    <a:pt x="311" y="371"/>
                    <a:pt x="311" y="371"/>
                    <a:pt x="311" y="371"/>
                  </a:cubicBezTo>
                  <a:cubicBezTo>
                    <a:pt x="307" y="373"/>
                    <a:pt x="303" y="375"/>
                    <a:pt x="298" y="376"/>
                  </a:cubicBezTo>
                  <a:cubicBezTo>
                    <a:pt x="298" y="401"/>
                    <a:pt x="298" y="401"/>
                    <a:pt x="298" y="401"/>
                  </a:cubicBezTo>
                  <a:cubicBezTo>
                    <a:pt x="298" y="407"/>
                    <a:pt x="295" y="411"/>
                    <a:pt x="290" y="412"/>
                  </a:cubicBezTo>
                  <a:cubicBezTo>
                    <a:pt x="283" y="414"/>
                    <a:pt x="276" y="415"/>
                    <a:pt x="269" y="415"/>
                  </a:cubicBezTo>
                  <a:cubicBezTo>
                    <a:pt x="269" y="415"/>
                    <a:pt x="269" y="416"/>
                    <a:pt x="269" y="416"/>
                  </a:cubicBezTo>
                  <a:cubicBezTo>
                    <a:pt x="268" y="416"/>
                    <a:pt x="268" y="416"/>
                    <a:pt x="268" y="416"/>
                  </a:cubicBezTo>
                  <a:cubicBezTo>
                    <a:pt x="268" y="416"/>
                    <a:pt x="268" y="416"/>
                    <a:pt x="268" y="416"/>
                  </a:cubicBezTo>
                  <a:cubicBezTo>
                    <a:pt x="267" y="416"/>
                    <a:pt x="265" y="415"/>
                    <a:pt x="264" y="416"/>
                  </a:cubicBezTo>
                  <a:cubicBezTo>
                    <a:pt x="261" y="416"/>
                    <a:pt x="258" y="416"/>
                    <a:pt x="256" y="416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53" y="416"/>
                    <a:pt x="251" y="416"/>
                    <a:pt x="249" y="416"/>
                  </a:cubicBezTo>
                  <a:cubicBezTo>
                    <a:pt x="247" y="416"/>
                    <a:pt x="245" y="416"/>
                    <a:pt x="243" y="416"/>
                  </a:cubicBezTo>
                  <a:cubicBezTo>
                    <a:pt x="243" y="416"/>
                    <a:pt x="243" y="416"/>
                    <a:pt x="243" y="416"/>
                  </a:cubicBezTo>
                  <a:cubicBezTo>
                    <a:pt x="243" y="416"/>
                    <a:pt x="243" y="416"/>
                    <a:pt x="243" y="416"/>
                  </a:cubicBezTo>
                  <a:cubicBezTo>
                    <a:pt x="243" y="416"/>
                    <a:pt x="243" y="416"/>
                    <a:pt x="243" y="416"/>
                  </a:cubicBezTo>
                  <a:cubicBezTo>
                    <a:pt x="235" y="416"/>
                    <a:pt x="228" y="414"/>
                    <a:pt x="221" y="412"/>
                  </a:cubicBezTo>
                  <a:cubicBezTo>
                    <a:pt x="216" y="411"/>
                    <a:pt x="213" y="407"/>
                    <a:pt x="213" y="401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209" y="375"/>
                    <a:pt x="205" y="373"/>
                    <a:pt x="201" y="371"/>
                  </a:cubicBezTo>
                  <a:cubicBezTo>
                    <a:pt x="183" y="389"/>
                    <a:pt x="183" y="389"/>
                    <a:pt x="183" y="389"/>
                  </a:cubicBezTo>
                  <a:cubicBezTo>
                    <a:pt x="179" y="392"/>
                    <a:pt x="174" y="393"/>
                    <a:pt x="169" y="390"/>
                  </a:cubicBezTo>
                  <a:cubicBezTo>
                    <a:pt x="167" y="389"/>
                    <a:pt x="164" y="387"/>
                    <a:pt x="161" y="385"/>
                  </a:cubicBezTo>
                  <a:cubicBezTo>
                    <a:pt x="161" y="384"/>
                    <a:pt x="160" y="384"/>
                    <a:pt x="160" y="384"/>
                  </a:cubicBezTo>
                  <a:cubicBezTo>
                    <a:pt x="160" y="383"/>
                    <a:pt x="159" y="383"/>
                    <a:pt x="158" y="382"/>
                  </a:cubicBezTo>
                  <a:cubicBezTo>
                    <a:pt x="147" y="374"/>
                    <a:pt x="137" y="364"/>
                    <a:pt x="129" y="353"/>
                  </a:cubicBezTo>
                  <a:cubicBezTo>
                    <a:pt x="128" y="352"/>
                    <a:pt x="128" y="352"/>
                    <a:pt x="128" y="351"/>
                  </a:cubicBezTo>
                  <a:cubicBezTo>
                    <a:pt x="127" y="351"/>
                    <a:pt x="127" y="350"/>
                    <a:pt x="127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5" y="347"/>
                    <a:pt x="123" y="345"/>
                    <a:pt x="121" y="342"/>
                  </a:cubicBezTo>
                  <a:cubicBezTo>
                    <a:pt x="118" y="338"/>
                    <a:pt x="119" y="332"/>
                    <a:pt x="122" y="329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38" y="307"/>
                    <a:pt x="137" y="303"/>
                    <a:pt x="135" y="298"/>
                  </a:cubicBezTo>
                  <a:cubicBezTo>
                    <a:pt x="110" y="298"/>
                    <a:pt x="110" y="298"/>
                    <a:pt x="110" y="298"/>
                  </a:cubicBezTo>
                  <a:cubicBezTo>
                    <a:pt x="105" y="298"/>
                    <a:pt x="100" y="295"/>
                    <a:pt x="99" y="290"/>
                  </a:cubicBezTo>
                  <a:cubicBezTo>
                    <a:pt x="98" y="283"/>
                    <a:pt x="97" y="276"/>
                    <a:pt x="96" y="268"/>
                  </a:cubicBezTo>
                  <a:cubicBezTo>
                    <a:pt x="96" y="265"/>
                    <a:pt x="96" y="262"/>
                    <a:pt x="96" y="259"/>
                  </a:cubicBezTo>
                  <a:cubicBezTo>
                    <a:pt x="96" y="258"/>
                    <a:pt x="96" y="257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96" y="254"/>
                    <a:pt x="96" y="253"/>
                    <a:pt x="96" y="252"/>
                  </a:cubicBezTo>
                  <a:cubicBezTo>
                    <a:pt x="96" y="249"/>
                    <a:pt x="96" y="246"/>
                    <a:pt x="96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97" y="235"/>
                    <a:pt x="98" y="228"/>
                    <a:pt x="99" y="221"/>
                  </a:cubicBezTo>
                  <a:cubicBezTo>
                    <a:pt x="100" y="216"/>
                    <a:pt x="105" y="213"/>
                    <a:pt x="110" y="213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7" y="209"/>
                    <a:pt x="138" y="205"/>
                    <a:pt x="140" y="201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19" y="179"/>
                    <a:pt x="118" y="174"/>
                    <a:pt x="121" y="169"/>
                  </a:cubicBezTo>
                  <a:cubicBezTo>
                    <a:pt x="123" y="166"/>
                    <a:pt x="125" y="163"/>
                    <a:pt x="128" y="160"/>
                  </a:cubicBezTo>
                  <a:cubicBezTo>
                    <a:pt x="137" y="148"/>
                    <a:pt x="148" y="137"/>
                    <a:pt x="160" y="128"/>
                  </a:cubicBezTo>
                  <a:cubicBezTo>
                    <a:pt x="163" y="125"/>
                    <a:pt x="166" y="123"/>
                    <a:pt x="169" y="121"/>
                  </a:cubicBezTo>
                  <a:cubicBezTo>
                    <a:pt x="174" y="118"/>
                    <a:pt x="179" y="119"/>
                    <a:pt x="183" y="122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5" y="138"/>
                    <a:pt x="209" y="137"/>
                    <a:pt x="213" y="135"/>
                  </a:cubicBezTo>
                  <a:cubicBezTo>
                    <a:pt x="213" y="110"/>
                    <a:pt x="213" y="110"/>
                    <a:pt x="213" y="110"/>
                  </a:cubicBezTo>
                  <a:cubicBezTo>
                    <a:pt x="213" y="105"/>
                    <a:pt x="216" y="100"/>
                    <a:pt x="221" y="99"/>
                  </a:cubicBezTo>
                  <a:cubicBezTo>
                    <a:pt x="228" y="98"/>
                    <a:pt x="236" y="97"/>
                    <a:pt x="243" y="96"/>
                  </a:cubicBezTo>
                  <a:cubicBezTo>
                    <a:pt x="251" y="96"/>
                    <a:pt x="260" y="96"/>
                    <a:pt x="268" y="96"/>
                  </a:cubicBezTo>
                  <a:cubicBezTo>
                    <a:pt x="276" y="97"/>
                    <a:pt x="283" y="98"/>
                    <a:pt x="290" y="99"/>
                  </a:cubicBezTo>
                  <a:cubicBezTo>
                    <a:pt x="295" y="100"/>
                    <a:pt x="298" y="105"/>
                    <a:pt x="298" y="110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303" y="137"/>
                    <a:pt x="307" y="138"/>
                    <a:pt x="311" y="140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32" y="119"/>
                    <a:pt x="338" y="118"/>
                    <a:pt x="342" y="121"/>
                  </a:cubicBezTo>
                  <a:cubicBezTo>
                    <a:pt x="345" y="123"/>
                    <a:pt x="347" y="125"/>
                    <a:pt x="350" y="127"/>
                  </a:cubicBezTo>
                  <a:cubicBezTo>
                    <a:pt x="350" y="127"/>
                    <a:pt x="351" y="127"/>
                    <a:pt x="351" y="128"/>
                  </a:cubicBezTo>
                  <a:cubicBezTo>
                    <a:pt x="352" y="128"/>
                    <a:pt x="353" y="129"/>
                    <a:pt x="353" y="129"/>
                  </a:cubicBezTo>
                  <a:cubicBezTo>
                    <a:pt x="364" y="137"/>
                    <a:pt x="374" y="147"/>
                    <a:pt x="383" y="159"/>
                  </a:cubicBezTo>
                  <a:cubicBezTo>
                    <a:pt x="383" y="159"/>
                    <a:pt x="383" y="159"/>
                    <a:pt x="384" y="160"/>
                  </a:cubicBezTo>
                  <a:cubicBezTo>
                    <a:pt x="384" y="160"/>
                    <a:pt x="384" y="161"/>
                    <a:pt x="385" y="161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7" y="164"/>
                    <a:pt x="389" y="167"/>
                    <a:pt x="390" y="169"/>
                  </a:cubicBezTo>
                  <a:cubicBezTo>
                    <a:pt x="393" y="174"/>
                    <a:pt x="392" y="179"/>
                    <a:pt x="389" y="183"/>
                  </a:cubicBezTo>
                  <a:cubicBezTo>
                    <a:pt x="371" y="201"/>
                    <a:pt x="371" y="201"/>
                    <a:pt x="371" y="201"/>
                  </a:cubicBezTo>
                  <a:cubicBezTo>
                    <a:pt x="373" y="205"/>
                    <a:pt x="375" y="209"/>
                    <a:pt x="376" y="213"/>
                  </a:cubicBezTo>
                  <a:cubicBezTo>
                    <a:pt x="401" y="213"/>
                    <a:pt x="401" y="213"/>
                    <a:pt x="401" y="213"/>
                  </a:cubicBezTo>
                  <a:cubicBezTo>
                    <a:pt x="406" y="213"/>
                    <a:pt x="411" y="216"/>
                    <a:pt x="412" y="221"/>
                  </a:cubicBezTo>
                  <a:cubicBezTo>
                    <a:pt x="414" y="228"/>
                    <a:pt x="414" y="235"/>
                    <a:pt x="416" y="243"/>
                  </a:cubicBezTo>
                  <a:cubicBezTo>
                    <a:pt x="416" y="243"/>
                    <a:pt x="416" y="243"/>
                    <a:pt x="416" y="243"/>
                  </a:cubicBezTo>
                  <a:cubicBezTo>
                    <a:pt x="416" y="247"/>
                    <a:pt x="416" y="251"/>
                    <a:pt x="416" y="256"/>
                  </a:cubicBezTo>
                  <a:cubicBezTo>
                    <a:pt x="416" y="260"/>
                    <a:pt x="415" y="264"/>
                    <a:pt x="415" y="268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2" name="Oval 33">
              <a:extLst>
                <a:ext uri="{FF2B5EF4-FFF2-40B4-BE49-F238E27FC236}">
                  <a16:creationId xmlns:a16="http://schemas.microsoft.com/office/drawing/2014/main" id="{67E91EBD-9B1D-40F7-B929-875EB2AC9D26}"/>
                </a:ext>
              </a:extLst>
            </p:cNvPr>
            <p:cNvSpPr/>
            <p:nvPr/>
          </p:nvSpPr>
          <p:spPr>
            <a:xfrm>
              <a:off x="8404606" y="4650845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3" name="Oval 34">
              <a:extLst>
                <a:ext uri="{FF2B5EF4-FFF2-40B4-BE49-F238E27FC236}">
                  <a16:creationId xmlns:a16="http://schemas.microsoft.com/office/drawing/2014/main" id="{BD4025E5-D138-4C14-96AC-6A7C2EC7ADA4}"/>
                </a:ext>
              </a:extLst>
            </p:cNvPr>
            <p:cNvSpPr/>
            <p:nvPr/>
          </p:nvSpPr>
          <p:spPr>
            <a:xfrm>
              <a:off x="5778255" y="4650845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4" name="Group 662">
              <a:extLst>
                <a:ext uri="{FF2B5EF4-FFF2-40B4-BE49-F238E27FC236}">
                  <a16:creationId xmlns:a16="http://schemas.microsoft.com/office/drawing/2014/main" id="{070222BC-1648-44D8-8D0C-C34A8947B5F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55214" y="4641632"/>
              <a:ext cx="828000" cy="828000"/>
              <a:chOff x="2340" y="2340"/>
              <a:chExt cx="340" cy="340"/>
            </a:xfrm>
            <a:solidFill>
              <a:srgbClr val="0097A9"/>
            </a:solidFill>
          </p:grpSpPr>
          <p:sp>
            <p:nvSpPr>
              <p:cNvPr id="110" name="Oval 663">
                <a:extLst>
                  <a:ext uri="{FF2B5EF4-FFF2-40B4-BE49-F238E27FC236}">
                    <a16:creationId xmlns:a16="http://schemas.microsoft.com/office/drawing/2014/main" id="{A719181B-D439-41A4-A13C-4B69A31E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" y="2559"/>
                <a:ext cx="15" cy="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1" name="Freeform 664">
                <a:extLst>
                  <a:ext uri="{FF2B5EF4-FFF2-40B4-BE49-F238E27FC236}">
                    <a16:creationId xmlns:a16="http://schemas.microsoft.com/office/drawing/2014/main" id="{347F0592-539A-461F-9CB7-693B6956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8" y="2460"/>
                <a:ext cx="184" cy="99"/>
              </a:xfrm>
              <a:custGeom>
                <a:avLst/>
                <a:gdLst>
                  <a:gd name="T0" fmla="*/ 267 w 277"/>
                  <a:gd name="T1" fmla="*/ 64 h 149"/>
                  <a:gd name="T2" fmla="*/ 213 w 277"/>
                  <a:gd name="T3" fmla="*/ 64 h 149"/>
                  <a:gd name="T4" fmla="*/ 213 w 277"/>
                  <a:gd name="T5" fmla="*/ 96 h 149"/>
                  <a:gd name="T6" fmla="*/ 203 w 277"/>
                  <a:gd name="T7" fmla="*/ 107 h 149"/>
                  <a:gd name="T8" fmla="*/ 192 w 277"/>
                  <a:gd name="T9" fmla="*/ 96 h 149"/>
                  <a:gd name="T10" fmla="*/ 192 w 277"/>
                  <a:gd name="T11" fmla="*/ 0 h 149"/>
                  <a:gd name="T12" fmla="*/ 0 w 277"/>
                  <a:gd name="T13" fmla="*/ 0 h 149"/>
                  <a:gd name="T14" fmla="*/ 0 w 277"/>
                  <a:gd name="T15" fmla="*/ 149 h 149"/>
                  <a:gd name="T16" fmla="*/ 13 w 277"/>
                  <a:gd name="T17" fmla="*/ 149 h 149"/>
                  <a:gd name="T18" fmla="*/ 43 w 277"/>
                  <a:gd name="T19" fmla="*/ 128 h 149"/>
                  <a:gd name="T20" fmla="*/ 73 w 277"/>
                  <a:gd name="T21" fmla="*/ 149 h 149"/>
                  <a:gd name="T22" fmla="*/ 194 w 277"/>
                  <a:gd name="T23" fmla="*/ 149 h 149"/>
                  <a:gd name="T24" fmla="*/ 224 w 277"/>
                  <a:gd name="T25" fmla="*/ 128 h 149"/>
                  <a:gd name="T26" fmla="*/ 254 w 277"/>
                  <a:gd name="T27" fmla="*/ 149 h 149"/>
                  <a:gd name="T28" fmla="*/ 277 w 277"/>
                  <a:gd name="T29" fmla="*/ 149 h 149"/>
                  <a:gd name="T30" fmla="*/ 277 w 277"/>
                  <a:gd name="T31" fmla="*/ 75 h 149"/>
                  <a:gd name="T32" fmla="*/ 267 w 277"/>
                  <a:gd name="T33" fmla="*/ 6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7" h="149">
                    <a:moveTo>
                      <a:pt x="267" y="64"/>
                    </a:moveTo>
                    <a:cubicBezTo>
                      <a:pt x="213" y="64"/>
                      <a:pt x="213" y="64"/>
                      <a:pt x="213" y="64"/>
                    </a:cubicBezTo>
                    <a:cubicBezTo>
                      <a:pt x="213" y="96"/>
                      <a:pt x="213" y="96"/>
                      <a:pt x="213" y="96"/>
                    </a:cubicBezTo>
                    <a:cubicBezTo>
                      <a:pt x="213" y="102"/>
                      <a:pt x="209" y="107"/>
                      <a:pt x="203" y="107"/>
                    </a:cubicBezTo>
                    <a:cubicBezTo>
                      <a:pt x="197" y="107"/>
                      <a:pt x="192" y="102"/>
                      <a:pt x="192" y="96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13" y="149"/>
                      <a:pt x="13" y="149"/>
                      <a:pt x="13" y="149"/>
                    </a:cubicBezTo>
                    <a:cubicBezTo>
                      <a:pt x="17" y="137"/>
                      <a:pt x="29" y="128"/>
                      <a:pt x="43" y="128"/>
                    </a:cubicBezTo>
                    <a:cubicBezTo>
                      <a:pt x="57" y="128"/>
                      <a:pt x="68" y="137"/>
                      <a:pt x="73" y="149"/>
                    </a:cubicBezTo>
                    <a:cubicBezTo>
                      <a:pt x="194" y="149"/>
                      <a:pt x="194" y="149"/>
                      <a:pt x="194" y="149"/>
                    </a:cubicBezTo>
                    <a:cubicBezTo>
                      <a:pt x="198" y="137"/>
                      <a:pt x="210" y="128"/>
                      <a:pt x="224" y="128"/>
                    </a:cubicBezTo>
                    <a:cubicBezTo>
                      <a:pt x="238" y="128"/>
                      <a:pt x="250" y="137"/>
                      <a:pt x="254" y="149"/>
                    </a:cubicBezTo>
                    <a:cubicBezTo>
                      <a:pt x="277" y="149"/>
                      <a:pt x="277" y="149"/>
                      <a:pt x="277" y="149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69"/>
                      <a:pt x="273" y="64"/>
                      <a:pt x="267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2" name="Oval 665">
                <a:extLst>
                  <a:ext uri="{FF2B5EF4-FFF2-40B4-BE49-F238E27FC236}">
                    <a16:creationId xmlns:a16="http://schemas.microsoft.com/office/drawing/2014/main" id="{5074E815-5874-4A82-8012-9D4AD15E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2559"/>
                <a:ext cx="14" cy="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3" name="Freeform 666">
                <a:extLst>
                  <a:ext uri="{FF2B5EF4-FFF2-40B4-BE49-F238E27FC236}">
                    <a16:creationId xmlns:a16="http://schemas.microsoft.com/office/drawing/2014/main" id="{E547707E-ECCC-4477-A0F9-2CEF3E258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0" y="2340"/>
                <a:ext cx="340" cy="340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416 w 512"/>
                  <a:gd name="T11" fmla="*/ 341 h 512"/>
                  <a:gd name="T12" fmla="*/ 405 w 512"/>
                  <a:gd name="T13" fmla="*/ 352 h 512"/>
                  <a:gd name="T14" fmla="*/ 371 w 512"/>
                  <a:gd name="T15" fmla="*/ 352 h 512"/>
                  <a:gd name="T16" fmla="*/ 341 w 512"/>
                  <a:gd name="T17" fmla="*/ 373 h 512"/>
                  <a:gd name="T18" fmla="*/ 311 w 512"/>
                  <a:gd name="T19" fmla="*/ 352 h 512"/>
                  <a:gd name="T20" fmla="*/ 190 w 512"/>
                  <a:gd name="T21" fmla="*/ 352 h 512"/>
                  <a:gd name="T22" fmla="*/ 160 w 512"/>
                  <a:gd name="T23" fmla="*/ 373 h 512"/>
                  <a:gd name="T24" fmla="*/ 130 w 512"/>
                  <a:gd name="T25" fmla="*/ 352 h 512"/>
                  <a:gd name="T26" fmla="*/ 106 w 512"/>
                  <a:gd name="T27" fmla="*/ 352 h 512"/>
                  <a:gd name="T28" fmla="*/ 96 w 512"/>
                  <a:gd name="T29" fmla="*/ 341 h 512"/>
                  <a:gd name="T30" fmla="*/ 96 w 512"/>
                  <a:gd name="T31" fmla="*/ 170 h 512"/>
                  <a:gd name="T32" fmla="*/ 106 w 512"/>
                  <a:gd name="T33" fmla="*/ 160 h 512"/>
                  <a:gd name="T34" fmla="*/ 320 w 512"/>
                  <a:gd name="T35" fmla="*/ 160 h 512"/>
                  <a:gd name="T36" fmla="*/ 330 w 512"/>
                  <a:gd name="T37" fmla="*/ 170 h 512"/>
                  <a:gd name="T38" fmla="*/ 330 w 512"/>
                  <a:gd name="T39" fmla="*/ 224 h 512"/>
                  <a:gd name="T40" fmla="*/ 384 w 512"/>
                  <a:gd name="T41" fmla="*/ 224 h 512"/>
                  <a:gd name="T42" fmla="*/ 416 w 512"/>
                  <a:gd name="T43" fmla="*/ 256 h 512"/>
                  <a:gd name="T44" fmla="*/ 416 w 512"/>
                  <a:gd name="T45" fmla="*/ 341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416" y="341"/>
                    </a:moveTo>
                    <a:cubicBezTo>
                      <a:pt x="416" y="347"/>
                      <a:pt x="411" y="352"/>
                      <a:pt x="405" y="352"/>
                    </a:cubicBezTo>
                    <a:cubicBezTo>
                      <a:pt x="371" y="352"/>
                      <a:pt x="371" y="352"/>
                      <a:pt x="371" y="352"/>
                    </a:cubicBezTo>
                    <a:cubicBezTo>
                      <a:pt x="367" y="364"/>
                      <a:pt x="355" y="373"/>
                      <a:pt x="341" y="373"/>
                    </a:cubicBezTo>
                    <a:cubicBezTo>
                      <a:pt x="327" y="373"/>
                      <a:pt x="315" y="364"/>
                      <a:pt x="311" y="352"/>
                    </a:cubicBezTo>
                    <a:cubicBezTo>
                      <a:pt x="190" y="352"/>
                      <a:pt x="190" y="352"/>
                      <a:pt x="190" y="352"/>
                    </a:cubicBezTo>
                    <a:cubicBezTo>
                      <a:pt x="185" y="364"/>
                      <a:pt x="174" y="373"/>
                      <a:pt x="160" y="373"/>
                    </a:cubicBezTo>
                    <a:cubicBezTo>
                      <a:pt x="146" y="373"/>
                      <a:pt x="134" y="364"/>
                      <a:pt x="130" y="352"/>
                    </a:cubicBezTo>
                    <a:cubicBezTo>
                      <a:pt x="106" y="352"/>
                      <a:pt x="106" y="352"/>
                      <a:pt x="106" y="352"/>
                    </a:cubicBezTo>
                    <a:cubicBezTo>
                      <a:pt x="100" y="352"/>
                      <a:pt x="96" y="347"/>
                      <a:pt x="96" y="341"/>
                    </a:cubicBezTo>
                    <a:cubicBezTo>
                      <a:pt x="96" y="170"/>
                      <a:pt x="96" y="170"/>
                      <a:pt x="96" y="170"/>
                    </a:cubicBezTo>
                    <a:cubicBezTo>
                      <a:pt x="96" y="164"/>
                      <a:pt x="100" y="160"/>
                      <a:pt x="106" y="160"/>
                    </a:cubicBezTo>
                    <a:cubicBezTo>
                      <a:pt x="320" y="160"/>
                      <a:pt x="320" y="160"/>
                      <a:pt x="320" y="160"/>
                    </a:cubicBezTo>
                    <a:cubicBezTo>
                      <a:pt x="326" y="160"/>
                      <a:pt x="330" y="164"/>
                      <a:pt x="330" y="170"/>
                    </a:cubicBezTo>
                    <a:cubicBezTo>
                      <a:pt x="330" y="224"/>
                      <a:pt x="330" y="224"/>
                      <a:pt x="330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401" y="224"/>
                      <a:pt x="416" y="238"/>
                      <a:pt x="416" y="256"/>
                    </a:cubicBezTo>
                    <a:lnTo>
                      <a:pt x="416" y="3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id="{2E4EBA12-1576-4228-AEF7-9E81C62D570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88462" y="4641632"/>
              <a:ext cx="828000" cy="828000"/>
            </a:xfrm>
            <a:custGeom>
              <a:avLst/>
              <a:gdLst>
                <a:gd name="T0" fmla="*/ 330 w 512"/>
                <a:gd name="T1" fmla="*/ 345 h 512"/>
                <a:gd name="T2" fmla="*/ 362 w 512"/>
                <a:gd name="T3" fmla="*/ 306 h 512"/>
                <a:gd name="T4" fmla="*/ 362 w 512"/>
                <a:gd name="T5" fmla="*/ 352 h 512"/>
                <a:gd name="T6" fmla="*/ 330 w 512"/>
                <a:gd name="T7" fmla="*/ 352 h 512"/>
                <a:gd name="T8" fmla="*/ 330 w 512"/>
                <a:gd name="T9" fmla="*/ 345 h 512"/>
                <a:gd name="T10" fmla="*/ 117 w 512"/>
                <a:gd name="T11" fmla="*/ 288 h 512"/>
                <a:gd name="T12" fmla="*/ 181 w 512"/>
                <a:gd name="T13" fmla="*/ 288 h 512"/>
                <a:gd name="T14" fmla="*/ 181 w 512"/>
                <a:gd name="T15" fmla="*/ 256 h 512"/>
                <a:gd name="T16" fmla="*/ 117 w 512"/>
                <a:gd name="T17" fmla="*/ 256 h 512"/>
                <a:gd name="T18" fmla="*/ 117 w 512"/>
                <a:gd name="T19" fmla="*/ 288 h 512"/>
                <a:gd name="T20" fmla="*/ 330 w 512"/>
                <a:gd name="T21" fmla="*/ 121 h 512"/>
                <a:gd name="T22" fmla="*/ 175 w 512"/>
                <a:gd name="T23" fmla="*/ 170 h 512"/>
                <a:gd name="T24" fmla="*/ 330 w 512"/>
                <a:gd name="T25" fmla="*/ 170 h 512"/>
                <a:gd name="T26" fmla="*/ 330 w 512"/>
                <a:gd name="T27" fmla="*/ 121 h 512"/>
                <a:gd name="T28" fmla="*/ 330 w 512"/>
                <a:gd name="T29" fmla="*/ 312 h 512"/>
                <a:gd name="T30" fmla="*/ 362 w 512"/>
                <a:gd name="T31" fmla="*/ 273 h 512"/>
                <a:gd name="T32" fmla="*/ 362 w 512"/>
                <a:gd name="T33" fmla="*/ 232 h 512"/>
                <a:gd name="T34" fmla="*/ 330 w 512"/>
                <a:gd name="T35" fmla="*/ 270 h 512"/>
                <a:gd name="T36" fmla="*/ 330 w 512"/>
                <a:gd name="T37" fmla="*/ 312 h 512"/>
                <a:gd name="T38" fmla="*/ 330 w 512"/>
                <a:gd name="T39" fmla="*/ 237 h 512"/>
                <a:gd name="T40" fmla="*/ 362 w 512"/>
                <a:gd name="T41" fmla="*/ 198 h 512"/>
                <a:gd name="T42" fmla="*/ 362 w 512"/>
                <a:gd name="T43" fmla="*/ 192 h 512"/>
                <a:gd name="T44" fmla="*/ 330 w 512"/>
                <a:gd name="T45" fmla="*/ 192 h 512"/>
                <a:gd name="T46" fmla="*/ 330 w 512"/>
                <a:gd name="T47" fmla="*/ 237 h 512"/>
                <a:gd name="T48" fmla="*/ 352 w 512"/>
                <a:gd name="T49" fmla="*/ 170 h 512"/>
                <a:gd name="T50" fmla="*/ 382 w 512"/>
                <a:gd name="T51" fmla="*/ 170 h 512"/>
                <a:gd name="T52" fmla="*/ 352 w 512"/>
                <a:gd name="T53" fmla="*/ 135 h 512"/>
                <a:gd name="T54" fmla="*/ 352 w 512"/>
                <a:gd name="T55" fmla="*/ 170 h 512"/>
                <a:gd name="T56" fmla="*/ 512 w 512"/>
                <a:gd name="T57" fmla="*/ 256 h 512"/>
                <a:gd name="T58" fmla="*/ 256 w 512"/>
                <a:gd name="T59" fmla="*/ 512 h 512"/>
                <a:gd name="T60" fmla="*/ 0 w 512"/>
                <a:gd name="T61" fmla="*/ 256 h 512"/>
                <a:gd name="T62" fmla="*/ 256 w 512"/>
                <a:gd name="T63" fmla="*/ 0 h 512"/>
                <a:gd name="T64" fmla="*/ 512 w 512"/>
                <a:gd name="T65" fmla="*/ 256 h 512"/>
                <a:gd name="T66" fmla="*/ 413 w 512"/>
                <a:gd name="T67" fmla="*/ 174 h 512"/>
                <a:gd name="T68" fmla="*/ 349 w 512"/>
                <a:gd name="T69" fmla="*/ 99 h 512"/>
                <a:gd name="T70" fmla="*/ 338 w 512"/>
                <a:gd name="T71" fmla="*/ 96 h 512"/>
                <a:gd name="T72" fmla="*/ 103 w 512"/>
                <a:gd name="T73" fmla="*/ 171 h 512"/>
                <a:gd name="T74" fmla="*/ 96 w 512"/>
                <a:gd name="T75" fmla="*/ 183 h 512"/>
                <a:gd name="T76" fmla="*/ 106 w 512"/>
                <a:gd name="T77" fmla="*/ 192 h 512"/>
                <a:gd name="T78" fmla="*/ 138 w 512"/>
                <a:gd name="T79" fmla="*/ 192 h 512"/>
                <a:gd name="T80" fmla="*/ 138 w 512"/>
                <a:gd name="T81" fmla="*/ 234 h 512"/>
                <a:gd name="T82" fmla="*/ 106 w 512"/>
                <a:gd name="T83" fmla="*/ 234 h 512"/>
                <a:gd name="T84" fmla="*/ 96 w 512"/>
                <a:gd name="T85" fmla="*/ 245 h 512"/>
                <a:gd name="T86" fmla="*/ 96 w 512"/>
                <a:gd name="T87" fmla="*/ 298 h 512"/>
                <a:gd name="T88" fmla="*/ 106 w 512"/>
                <a:gd name="T89" fmla="*/ 309 h 512"/>
                <a:gd name="T90" fmla="*/ 192 w 512"/>
                <a:gd name="T91" fmla="*/ 309 h 512"/>
                <a:gd name="T92" fmla="*/ 202 w 512"/>
                <a:gd name="T93" fmla="*/ 298 h 512"/>
                <a:gd name="T94" fmla="*/ 202 w 512"/>
                <a:gd name="T95" fmla="*/ 245 h 512"/>
                <a:gd name="T96" fmla="*/ 192 w 512"/>
                <a:gd name="T97" fmla="*/ 234 h 512"/>
                <a:gd name="T98" fmla="*/ 160 w 512"/>
                <a:gd name="T99" fmla="*/ 234 h 512"/>
                <a:gd name="T100" fmla="*/ 160 w 512"/>
                <a:gd name="T101" fmla="*/ 192 h 512"/>
                <a:gd name="T102" fmla="*/ 309 w 512"/>
                <a:gd name="T103" fmla="*/ 192 h 512"/>
                <a:gd name="T104" fmla="*/ 309 w 512"/>
                <a:gd name="T105" fmla="*/ 352 h 512"/>
                <a:gd name="T106" fmla="*/ 128 w 512"/>
                <a:gd name="T107" fmla="*/ 352 h 512"/>
                <a:gd name="T108" fmla="*/ 117 w 512"/>
                <a:gd name="T109" fmla="*/ 362 h 512"/>
                <a:gd name="T110" fmla="*/ 128 w 512"/>
                <a:gd name="T111" fmla="*/ 373 h 512"/>
                <a:gd name="T112" fmla="*/ 384 w 512"/>
                <a:gd name="T113" fmla="*/ 373 h 512"/>
                <a:gd name="T114" fmla="*/ 394 w 512"/>
                <a:gd name="T115" fmla="*/ 362 h 512"/>
                <a:gd name="T116" fmla="*/ 384 w 512"/>
                <a:gd name="T117" fmla="*/ 352 h 512"/>
                <a:gd name="T118" fmla="*/ 384 w 512"/>
                <a:gd name="T119" fmla="*/ 192 h 512"/>
                <a:gd name="T120" fmla="*/ 405 w 512"/>
                <a:gd name="T121" fmla="*/ 192 h 512"/>
                <a:gd name="T122" fmla="*/ 415 w 512"/>
                <a:gd name="T123" fmla="*/ 185 h 512"/>
                <a:gd name="T124" fmla="*/ 413 w 512"/>
                <a:gd name="T125" fmla="*/ 17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2" h="512">
                  <a:moveTo>
                    <a:pt x="330" y="345"/>
                  </a:moveTo>
                  <a:cubicBezTo>
                    <a:pt x="362" y="306"/>
                    <a:pt x="362" y="306"/>
                    <a:pt x="362" y="306"/>
                  </a:cubicBezTo>
                  <a:cubicBezTo>
                    <a:pt x="362" y="352"/>
                    <a:pt x="362" y="352"/>
                    <a:pt x="362" y="352"/>
                  </a:cubicBezTo>
                  <a:cubicBezTo>
                    <a:pt x="330" y="352"/>
                    <a:pt x="330" y="352"/>
                    <a:pt x="330" y="352"/>
                  </a:cubicBezTo>
                  <a:lnTo>
                    <a:pt x="330" y="345"/>
                  </a:lnTo>
                  <a:close/>
                  <a:moveTo>
                    <a:pt x="117" y="288"/>
                  </a:moveTo>
                  <a:cubicBezTo>
                    <a:pt x="181" y="288"/>
                    <a:pt x="181" y="288"/>
                    <a:pt x="181" y="288"/>
                  </a:cubicBezTo>
                  <a:cubicBezTo>
                    <a:pt x="181" y="256"/>
                    <a:pt x="181" y="256"/>
                    <a:pt x="181" y="256"/>
                  </a:cubicBezTo>
                  <a:cubicBezTo>
                    <a:pt x="117" y="256"/>
                    <a:pt x="117" y="256"/>
                    <a:pt x="117" y="256"/>
                  </a:cubicBezTo>
                  <a:lnTo>
                    <a:pt x="117" y="288"/>
                  </a:lnTo>
                  <a:close/>
                  <a:moveTo>
                    <a:pt x="330" y="121"/>
                  </a:moveTo>
                  <a:cubicBezTo>
                    <a:pt x="175" y="170"/>
                    <a:pt x="175" y="170"/>
                    <a:pt x="175" y="170"/>
                  </a:cubicBezTo>
                  <a:cubicBezTo>
                    <a:pt x="330" y="170"/>
                    <a:pt x="330" y="170"/>
                    <a:pt x="330" y="170"/>
                  </a:cubicBezTo>
                  <a:lnTo>
                    <a:pt x="330" y="121"/>
                  </a:lnTo>
                  <a:close/>
                  <a:moveTo>
                    <a:pt x="330" y="312"/>
                  </a:moveTo>
                  <a:cubicBezTo>
                    <a:pt x="362" y="273"/>
                    <a:pt x="362" y="273"/>
                    <a:pt x="362" y="273"/>
                  </a:cubicBezTo>
                  <a:cubicBezTo>
                    <a:pt x="362" y="232"/>
                    <a:pt x="362" y="232"/>
                    <a:pt x="362" y="232"/>
                  </a:cubicBezTo>
                  <a:cubicBezTo>
                    <a:pt x="330" y="270"/>
                    <a:pt x="330" y="270"/>
                    <a:pt x="330" y="270"/>
                  </a:cubicBezTo>
                  <a:lnTo>
                    <a:pt x="330" y="312"/>
                  </a:lnTo>
                  <a:close/>
                  <a:moveTo>
                    <a:pt x="330" y="237"/>
                  </a:moveTo>
                  <a:cubicBezTo>
                    <a:pt x="362" y="198"/>
                    <a:pt x="362" y="198"/>
                    <a:pt x="362" y="198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30" y="192"/>
                    <a:pt x="330" y="192"/>
                    <a:pt x="330" y="192"/>
                  </a:cubicBezTo>
                  <a:lnTo>
                    <a:pt x="330" y="237"/>
                  </a:lnTo>
                  <a:close/>
                  <a:moveTo>
                    <a:pt x="352" y="170"/>
                  </a:moveTo>
                  <a:cubicBezTo>
                    <a:pt x="382" y="170"/>
                    <a:pt x="382" y="170"/>
                    <a:pt x="382" y="170"/>
                  </a:cubicBezTo>
                  <a:cubicBezTo>
                    <a:pt x="352" y="135"/>
                    <a:pt x="352" y="135"/>
                    <a:pt x="352" y="135"/>
                  </a:cubicBezTo>
                  <a:lnTo>
                    <a:pt x="352" y="170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3" y="174"/>
                  </a:moveTo>
                  <a:cubicBezTo>
                    <a:pt x="349" y="99"/>
                    <a:pt x="349" y="99"/>
                    <a:pt x="349" y="99"/>
                  </a:cubicBezTo>
                  <a:cubicBezTo>
                    <a:pt x="346" y="96"/>
                    <a:pt x="342" y="95"/>
                    <a:pt x="338" y="96"/>
                  </a:cubicBezTo>
                  <a:cubicBezTo>
                    <a:pt x="103" y="171"/>
                    <a:pt x="103" y="171"/>
                    <a:pt x="103" y="171"/>
                  </a:cubicBezTo>
                  <a:cubicBezTo>
                    <a:pt x="98" y="172"/>
                    <a:pt x="95" y="177"/>
                    <a:pt x="96" y="183"/>
                  </a:cubicBezTo>
                  <a:cubicBezTo>
                    <a:pt x="97" y="188"/>
                    <a:pt x="101" y="192"/>
                    <a:pt x="106" y="192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06" y="234"/>
                    <a:pt x="106" y="234"/>
                    <a:pt x="106" y="234"/>
                  </a:cubicBezTo>
                  <a:cubicBezTo>
                    <a:pt x="100" y="234"/>
                    <a:pt x="96" y="239"/>
                    <a:pt x="96" y="245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96" y="304"/>
                    <a:pt x="100" y="309"/>
                    <a:pt x="106" y="309"/>
                  </a:cubicBezTo>
                  <a:cubicBezTo>
                    <a:pt x="192" y="309"/>
                    <a:pt x="192" y="309"/>
                    <a:pt x="192" y="309"/>
                  </a:cubicBezTo>
                  <a:cubicBezTo>
                    <a:pt x="198" y="309"/>
                    <a:pt x="202" y="304"/>
                    <a:pt x="202" y="298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202" y="239"/>
                    <a:pt x="198" y="234"/>
                    <a:pt x="192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309" y="192"/>
                    <a:pt x="309" y="192"/>
                    <a:pt x="309" y="192"/>
                  </a:cubicBezTo>
                  <a:cubicBezTo>
                    <a:pt x="309" y="352"/>
                    <a:pt x="309" y="352"/>
                    <a:pt x="309" y="352"/>
                  </a:cubicBezTo>
                  <a:cubicBezTo>
                    <a:pt x="128" y="352"/>
                    <a:pt x="128" y="352"/>
                    <a:pt x="128" y="352"/>
                  </a:cubicBezTo>
                  <a:cubicBezTo>
                    <a:pt x="122" y="352"/>
                    <a:pt x="117" y="356"/>
                    <a:pt x="117" y="362"/>
                  </a:cubicBezTo>
                  <a:cubicBezTo>
                    <a:pt x="117" y="368"/>
                    <a:pt x="122" y="373"/>
                    <a:pt x="128" y="373"/>
                  </a:cubicBezTo>
                  <a:cubicBezTo>
                    <a:pt x="384" y="373"/>
                    <a:pt x="384" y="373"/>
                    <a:pt x="384" y="373"/>
                  </a:cubicBezTo>
                  <a:cubicBezTo>
                    <a:pt x="390" y="373"/>
                    <a:pt x="394" y="368"/>
                    <a:pt x="394" y="362"/>
                  </a:cubicBezTo>
                  <a:cubicBezTo>
                    <a:pt x="394" y="356"/>
                    <a:pt x="390" y="352"/>
                    <a:pt x="384" y="352"/>
                  </a:cubicBezTo>
                  <a:cubicBezTo>
                    <a:pt x="384" y="192"/>
                    <a:pt x="384" y="192"/>
                    <a:pt x="384" y="192"/>
                  </a:cubicBezTo>
                  <a:cubicBezTo>
                    <a:pt x="405" y="192"/>
                    <a:pt x="405" y="192"/>
                    <a:pt x="405" y="192"/>
                  </a:cubicBezTo>
                  <a:cubicBezTo>
                    <a:pt x="409" y="192"/>
                    <a:pt x="413" y="189"/>
                    <a:pt x="415" y="185"/>
                  </a:cubicBezTo>
                  <a:cubicBezTo>
                    <a:pt x="416" y="182"/>
                    <a:pt x="416" y="177"/>
                    <a:pt x="413" y="174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Oval 41">
              <a:extLst>
                <a:ext uri="{FF2B5EF4-FFF2-40B4-BE49-F238E27FC236}">
                  <a16:creationId xmlns:a16="http://schemas.microsoft.com/office/drawing/2014/main" id="{9643D6AB-EC72-4158-921B-A30A8A522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4971" y="1941810"/>
              <a:ext cx="2182730" cy="2182730"/>
            </a:xfrm>
            <a:prstGeom prst="ellipse">
              <a:avLst/>
            </a:prstGeom>
            <a:solidFill>
              <a:srgbClr val="0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7" name="Oval 42">
              <a:extLst>
                <a:ext uri="{FF2B5EF4-FFF2-40B4-BE49-F238E27FC236}">
                  <a16:creationId xmlns:a16="http://schemas.microsoft.com/office/drawing/2014/main" id="{579497E4-B8B1-45F4-AE90-FC69259CE7D6}"/>
                </a:ext>
              </a:extLst>
            </p:cNvPr>
            <p:cNvSpPr/>
            <p:nvPr/>
          </p:nvSpPr>
          <p:spPr>
            <a:xfrm>
              <a:off x="9407268" y="2613178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8" name="Freeform 644">
              <a:extLst>
                <a:ext uri="{FF2B5EF4-FFF2-40B4-BE49-F238E27FC236}">
                  <a16:creationId xmlns:a16="http://schemas.microsoft.com/office/drawing/2014/main" id="{1DC52D4C-BF1C-41E5-8EA1-4711B19485F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381206" y="2603965"/>
              <a:ext cx="828000" cy="82800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30 w 512"/>
                <a:gd name="T11" fmla="*/ 397 h 512"/>
                <a:gd name="T12" fmla="*/ 309 w 512"/>
                <a:gd name="T13" fmla="*/ 416 h 512"/>
                <a:gd name="T14" fmla="*/ 295 w 512"/>
                <a:gd name="T15" fmla="*/ 411 h 512"/>
                <a:gd name="T16" fmla="*/ 256 w 512"/>
                <a:gd name="T17" fmla="*/ 416 h 512"/>
                <a:gd name="T18" fmla="*/ 96 w 512"/>
                <a:gd name="T19" fmla="*/ 256 h 512"/>
                <a:gd name="T20" fmla="*/ 107 w 512"/>
                <a:gd name="T21" fmla="*/ 196 h 512"/>
                <a:gd name="T22" fmla="*/ 130 w 512"/>
                <a:gd name="T23" fmla="*/ 157 h 512"/>
                <a:gd name="T24" fmla="*/ 145 w 512"/>
                <a:gd name="T25" fmla="*/ 155 h 512"/>
                <a:gd name="T26" fmla="*/ 147 w 512"/>
                <a:gd name="T27" fmla="*/ 170 h 512"/>
                <a:gd name="T28" fmla="*/ 127 w 512"/>
                <a:gd name="T29" fmla="*/ 204 h 512"/>
                <a:gd name="T30" fmla="*/ 117 w 512"/>
                <a:gd name="T31" fmla="*/ 256 h 512"/>
                <a:gd name="T32" fmla="*/ 256 w 512"/>
                <a:gd name="T33" fmla="*/ 394 h 512"/>
                <a:gd name="T34" fmla="*/ 288 w 512"/>
                <a:gd name="T35" fmla="*/ 390 h 512"/>
                <a:gd name="T36" fmla="*/ 309 w 512"/>
                <a:gd name="T37" fmla="*/ 373 h 512"/>
                <a:gd name="T38" fmla="*/ 322 w 512"/>
                <a:gd name="T39" fmla="*/ 377 h 512"/>
                <a:gd name="T40" fmla="*/ 394 w 512"/>
                <a:gd name="T41" fmla="*/ 256 h 512"/>
                <a:gd name="T42" fmla="*/ 345 w 512"/>
                <a:gd name="T43" fmla="*/ 150 h 512"/>
                <a:gd name="T44" fmla="*/ 326 w 512"/>
                <a:gd name="T45" fmla="*/ 176 h 512"/>
                <a:gd name="T46" fmla="*/ 362 w 512"/>
                <a:gd name="T47" fmla="*/ 256 h 512"/>
                <a:gd name="T48" fmla="*/ 256 w 512"/>
                <a:gd name="T49" fmla="*/ 362 h 512"/>
                <a:gd name="T50" fmla="*/ 151 w 512"/>
                <a:gd name="T51" fmla="*/ 275 h 512"/>
                <a:gd name="T52" fmla="*/ 138 w 512"/>
                <a:gd name="T53" fmla="*/ 256 h 512"/>
                <a:gd name="T54" fmla="*/ 151 w 512"/>
                <a:gd name="T55" fmla="*/ 236 h 512"/>
                <a:gd name="T56" fmla="*/ 155 w 512"/>
                <a:gd name="T57" fmla="*/ 220 h 512"/>
                <a:gd name="T58" fmla="*/ 169 w 512"/>
                <a:gd name="T59" fmla="*/ 214 h 512"/>
                <a:gd name="T60" fmla="*/ 175 w 512"/>
                <a:gd name="T61" fmla="*/ 227 h 512"/>
                <a:gd name="T62" fmla="*/ 172 w 512"/>
                <a:gd name="T63" fmla="*/ 238 h 512"/>
                <a:gd name="T64" fmla="*/ 181 w 512"/>
                <a:gd name="T65" fmla="*/ 256 h 512"/>
                <a:gd name="T66" fmla="*/ 172 w 512"/>
                <a:gd name="T67" fmla="*/ 273 h 512"/>
                <a:gd name="T68" fmla="*/ 256 w 512"/>
                <a:gd name="T69" fmla="*/ 341 h 512"/>
                <a:gd name="T70" fmla="*/ 341 w 512"/>
                <a:gd name="T71" fmla="*/ 256 h 512"/>
                <a:gd name="T72" fmla="*/ 313 w 512"/>
                <a:gd name="T73" fmla="*/ 193 h 512"/>
                <a:gd name="T74" fmla="*/ 295 w 512"/>
                <a:gd name="T75" fmla="*/ 219 h 512"/>
                <a:gd name="T76" fmla="*/ 309 w 512"/>
                <a:gd name="T77" fmla="*/ 256 h 512"/>
                <a:gd name="T78" fmla="*/ 256 w 512"/>
                <a:gd name="T79" fmla="*/ 309 h 512"/>
                <a:gd name="T80" fmla="*/ 202 w 512"/>
                <a:gd name="T81" fmla="*/ 256 h 512"/>
                <a:gd name="T82" fmla="*/ 229 w 512"/>
                <a:gd name="T83" fmla="*/ 209 h 512"/>
                <a:gd name="T84" fmla="*/ 244 w 512"/>
                <a:gd name="T85" fmla="*/ 213 h 512"/>
                <a:gd name="T86" fmla="*/ 240 w 512"/>
                <a:gd name="T87" fmla="*/ 228 h 512"/>
                <a:gd name="T88" fmla="*/ 224 w 512"/>
                <a:gd name="T89" fmla="*/ 256 h 512"/>
                <a:gd name="T90" fmla="*/ 256 w 512"/>
                <a:gd name="T91" fmla="*/ 288 h 512"/>
                <a:gd name="T92" fmla="*/ 288 w 512"/>
                <a:gd name="T93" fmla="*/ 256 h 512"/>
                <a:gd name="T94" fmla="*/ 282 w 512"/>
                <a:gd name="T95" fmla="*/ 237 h 512"/>
                <a:gd name="T96" fmla="*/ 264 w 512"/>
                <a:gd name="T97" fmla="*/ 262 h 512"/>
                <a:gd name="T98" fmla="*/ 256 w 512"/>
                <a:gd name="T99" fmla="*/ 266 h 512"/>
                <a:gd name="T100" fmla="*/ 249 w 512"/>
                <a:gd name="T101" fmla="*/ 264 h 512"/>
                <a:gd name="T102" fmla="*/ 247 w 512"/>
                <a:gd name="T103" fmla="*/ 249 h 512"/>
                <a:gd name="T104" fmla="*/ 354 w 512"/>
                <a:gd name="T105" fmla="*/ 100 h 512"/>
                <a:gd name="T106" fmla="*/ 369 w 512"/>
                <a:gd name="T107" fmla="*/ 98 h 512"/>
                <a:gd name="T108" fmla="*/ 371 w 512"/>
                <a:gd name="T109" fmla="*/ 113 h 512"/>
                <a:gd name="T110" fmla="*/ 357 w 512"/>
                <a:gd name="T111" fmla="*/ 132 h 512"/>
                <a:gd name="T112" fmla="*/ 416 w 512"/>
                <a:gd name="T113" fmla="*/ 256 h 512"/>
                <a:gd name="T114" fmla="*/ 330 w 512"/>
                <a:gd name="T115" fmla="*/ 39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30" y="397"/>
                  </a:moveTo>
                  <a:cubicBezTo>
                    <a:pt x="329" y="408"/>
                    <a:pt x="320" y="416"/>
                    <a:pt x="309" y="416"/>
                  </a:cubicBezTo>
                  <a:cubicBezTo>
                    <a:pt x="304" y="416"/>
                    <a:pt x="299" y="414"/>
                    <a:pt x="295" y="411"/>
                  </a:cubicBezTo>
                  <a:cubicBezTo>
                    <a:pt x="283" y="414"/>
                    <a:pt x="269" y="416"/>
                    <a:pt x="256" y="416"/>
                  </a:cubicBezTo>
                  <a:cubicBezTo>
                    <a:pt x="167" y="416"/>
                    <a:pt x="96" y="344"/>
                    <a:pt x="96" y="256"/>
                  </a:cubicBezTo>
                  <a:cubicBezTo>
                    <a:pt x="96" y="235"/>
                    <a:pt x="100" y="215"/>
                    <a:pt x="107" y="196"/>
                  </a:cubicBezTo>
                  <a:cubicBezTo>
                    <a:pt x="113" y="182"/>
                    <a:pt x="120" y="169"/>
                    <a:pt x="130" y="157"/>
                  </a:cubicBezTo>
                  <a:cubicBezTo>
                    <a:pt x="134" y="152"/>
                    <a:pt x="140" y="151"/>
                    <a:pt x="145" y="155"/>
                  </a:cubicBezTo>
                  <a:cubicBezTo>
                    <a:pt x="150" y="159"/>
                    <a:pt x="150" y="165"/>
                    <a:pt x="147" y="170"/>
                  </a:cubicBezTo>
                  <a:cubicBezTo>
                    <a:pt x="138" y="180"/>
                    <a:pt x="132" y="192"/>
                    <a:pt x="127" y="204"/>
                  </a:cubicBezTo>
                  <a:cubicBezTo>
                    <a:pt x="120" y="220"/>
                    <a:pt x="117" y="238"/>
                    <a:pt x="117" y="256"/>
                  </a:cubicBezTo>
                  <a:cubicBezTo>
                    <a:pt x="117" y="332"/>
                    <a:pt x="179" y="394"/>
                    <a:pt x="256" y="394"/>
                  </a:cubicBezTo>
                  <a:cubicBezTo>
                    <a:pt x="267" y="394"/>
                    <a:pt x="278" y="393"/>
                    <a:pt x="288" y="390"/>
                  </a:cubicBezTo>
                  <a:cubicBezTo>
                    <a:pt x="290" y="380"/>
                    <a:pt x="299" y="373"/>
                    <a:pt x="309" y="373"/>
                  </a:cubicBezTo>
                  <a:cubicBezTo>
                    <a:pt x="314" y="373"/>
                    <a:pt x="318" y="375"/>
                    <a:pt x="322" y="377"/>
                  </a:cubicBezTo>
                  <a:cubicBezTo>
                    <a:pt x="365" y="354"/>
                    <a:pt x="394" y="308"/>
                    <a:pt x="394" y="256"/>
                  </a:cubicBezTo>
                  <a:cubicBezTo>
                    <a:pt x="394" y="214"/>
                    <a:pt x="376" y="176"/>
                    <a:pt x="345" y="150"/>
                  </a:cubicBezTo>
                  <a:cubicBezTo>
                    <a:pt x="326" y="176"/>
                    <a:pt x="326" y="176"/>
                    <a:pt x="326" y="176"/>
                  </a:cubicBezTo>
                  <a:cubicBezTo>
                    <a:pt x="349" y="196"/>
                    <a:pt x="362" y="225"/>
                    <a:pt x="362" y="256"/>
                  </a:cubicBezTo>
                  <a:cubicBezTo>
                    <a:pt x="362" y="314"/>
                    <a:pt x="314" y="362"/>
                    <a:pt x="256" y="362"/>
                  </a:cubicBezTo>
                  <a:cubicBezTo>
                    <a:pt x="203" y="362"/>
                    <a:pt x="160" y="325"/>
                    <a:pt x="151" y="275"/>
                  </a:cubicBezTo>
                  <a:cubicBezTo>
                    <a:pt x="143" y="272"/>
                    <a:pt x="138" y="264"/>
                    <a:pt x="138" y="256"/>
                  </a:cubicBezTo>
                  <a:cubicBezTo>
                    <a:pt x="138" y="247"/>
                    <a:pt x="143" y="240"/>
                    <a:pt x="151" y="236"/>
                  </a:cubicBezTo>
                  <a:cubicBezTo>
                    <a:pt x="152" y="231"/>
                    <a:pt x="153" y="225"/>
                    <a:pt x="155" y="220"/>
                  </a:cubicBezTo>
                  <a:cubicBezTo>
                    <a:pt x="157" y="215"/>
                    <a:pt x="163" y="212"/>
                    <a:pt x="169" y="214"/>
                  </a:cubicBezTo>
                  <a:cubicBezTo>
                    <a:pt x="174" y="216"/>
                    <a:pt x="177" y="222"/>
                    <a:pt x="175" y="227"/>
                  </a:cubicBezTo>
                  <a:cubicBezTo>
                    <a:pt x="174" y="231"/>
                    <a:pt x="173" y="235"/>
                    <a:pt x="172" y="238"/>
                  </a:cubicBezTo>
                  <a:cubicBezTo>
                    <a:pt x="177" y="242"/>
                    <a:pt x="181" y="249"/>
                    <a:pt x="181" y="256"/>
                  </a:cubicBezTo>
                  <a:cubicBezTo>
                    <a:pt x="181" y="263"/>
                    <a:pt x="177" y="269"/>
                    <a:pt x="172" y="273"/>
                  </a:cubicBezTo>
                  <a:cubicBezTo>
                    <a:pt x="180" y="312"/>
                    <a:pt x="215" y="341"/>
                    <a:pt x="256" y="341"/>
                  </a:cubicBezTo>
                  <a:cubicBezTo>
                    <a:pt x="303" y="341"/>
                    <a:pt x="341" y="303"/>
                    <a:pt x="341" y="256"/>
                  </a:cubicBezTo>
                  <a:cubicBezTo>
                    <a:pt x="341" y="232"/>
                    <a:pt x="331" y="209"/>
                    <a:pt x="313" y="193"/>
                  </a:cubicBezTo>
                  <a:cubicBezTo>
                    <a:pt x="295" y="219"/>
                    <a:pt x="295" y="219"/>
                    <a:pt x="295" y="219"/>
                  </a:cubicBezTo>
                  <a:cubicBezTo>
                    <a:pt x="304" y="229"/>
                    <a:pt x="309" y="242"/>
                    <a:pt x="309" y="256"/>
                  </a:cubicBezTo>
                  <a:cubicBezTo>
                    <a:pt x="309" y="285"/>
                    <a:pt x="285" y="309"/>
                    <a:pt x="256" y="309"/>
                  </a:cubicBezTo>
                  <a:cubicBezTo>
                    <a:pt x="226" y="309"/>
                    <a:pt x="202" y="285"/>
                    <a:pt x="202" y="256"/>
                  </a:cubicBezTo>
                  <a:cubicBezTo>
                    <a:pt x="202" y="237"/>
                    <a:pt x="213" y="219"/>
                    <a:pt x="229" y="209"/>
                  </a:cubicBezTo>
                  <a:cubicBezTo>
                    <a:pt x="234" y="207"/>
                    <a:pt x="241" y="208"/>
                    <a:pt x="244" y="213"/>
                  </a:cubicBezTo>
                  <a:cubicBezTo>
                    <a:pt x="247" y="218"/>
                    <a:pt x="245" y="225"/>
                    <a:pt x="240" y="228"/>
                  </a:cubicBezTo>
                  <a:cubicBezTo>
                    <a:pt x="230" y="234"/>
                    <a:pt x="224" y="244"/>
                    <a:pt x="224" y="256"/>
                  </a:cubicBezTo>
                  <a:cubicBezTo>
                    <a:pt x="224" y="273"/>
                    <a:pt x="238" y="288"/>
                    <a:pt x="256" y="288"/>
                  </a:cubicBezTo>
                  <a:cubicBezTo>
                    <a:pt x="273" y="288"/>
                    <a:pt x="288" y="273"/>
                    <a:pt x="288" y="256"/>
                  </a:cubicBezTo>
                  <a:cubicBezTo>
                    <a:pt x="288" y="249"/>
                    <a:pt x="286" y="243"/>
                    <a:pt x="282" y="237"/>
                  </a:cubicBezTo>
                  <a:cubicBezTo>
                    <a:pt x="264" y="262"/>
                    <a:pt x="264" y="262"/>
                    <a:pt x="264" y="262"/>
                  </a:cubicBezTo>
                  <a:cubicBezTo>
                    <a:pt x="262" y="265"/>
                    <a:pt x="259" y="266"/>
                    <a:pt x="256" y="266"/>
                  </a:cubicBezTo>
                  <a:cubicBezTo>
                    <a:pt x="254" y="266"/>
                    <a:pt x="251" y="266"/>
                    <a:pt x="249" y="264"/>
                  </a:cubicBezTo>
                  <a:cubicBezTo>
                    <a:pt x="245" y="261"/>
                    <a:pt x="244" y="254"/>
                    <a:pt x="247" y="249"/>
                  </a:cubicBezTo>
                  <a:cubicBezTo>
                    <a:pt x="354" y="100"/>
                    <a:pt x="354" y="100"/>
                    <a:pt x="354" y="100"/>
                  </a:cubicBezTo>
                  <a:cubicBezTo>
                    <a:pt x="357" y="95"/>
                    <a:pt x="364" y="94"/>
                    <a:pt x="369" y="98"/>
                  </a:cubicBezTo>
                  <a:cubicBezTo>
                    <a:pt x="373" y="101"/>
                    <a:pt x="374" y="108"/>
                    <a:pt x="371" y="113"/>
                  </a:cubicBezTo>
                  <a:cubicBezTo>
                    <a:pt x="357" y="132"/>
                    <a:pt x="357" y="132"/>
                    <a:pt x="357" y="132"/>
                  </a:cubicBezTo>
                  <a:cubicBezTo>
                    <a:pt x="394" y="163"/>
                    <a:pt x="416" y="207"/>
                    <a:pt x="416" y="256"/>
                  </a:cubicBezTo>
                  <a:cubicBezTo>
                    <a:pt x="416" y="317"/>
                    <a:pt x="381" y="370"/>
                    <a:pt x="330" y="397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9" name="Picture 82">
              <a:extLst>
                <a:ext uri="{FF2B5EF4-FFF2-40B4-BE49-F238E27FC236}">
                  <a16:creationId xmlns:a16="http://schemas.microsoft.com/office/drawing/2014/main" id="{9825C80D-7A96-4F9C-874E-626744F0A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0987" y="2736700"/>
              <a:ext cx="1964873" cy="540000"/>
            </a:xfrm>
            <a:prstGeom prst="rect">
              <a:avLst/>
            </a:prstGeom>
          </p:spPr>
        </p:pic>
      </p:grpSp>
      <p:sp>
        <p:nvSpPr>
          <p:cNvPr id="123" name="Subtitle 2">
            <a:extLst>
              <a:ext uri="{FF2B5EF4-FFF2-40B4-BE49-F238E27FC236}">
                <a16:creationId xmlns:a16="http://schemas.microsoft.com/office/drawing/2014/main" id="{2441C16D-EC66-45A8-B82C-008E38103673}"/>
              </a:ext>
            </a:extLst>
          </p:cNvPr>
          <p:cNvSpPr txBox="1">
            <a:spLocks/>
          </p:cNvSpPr>
          <p:nvPr/>
        </p:nvSpPr>
        <p:spPr bwMode="gray">
          <a:xfrm>
            <a:off x="7477024" y="2590200"/>
            <a:ext cx="4118652" cy="11892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 sz="2400" b="1" dirty="0">
                <a:solidFill>
                  <a:srgbClr val="FFFFFF"/>
                </a:solidFill>
                <a:latin typeface="Verdana"/>
                <a:ea typeface=""/>
                <a:cs typeface=""/>
              </a:rPr>
              <a:t>ASA </a:t>
            </a:r>
            <a:r>
              <a:rPr lang="en-GB" sz="2400" b="1" dirty="0" err="1">
                <a:solidFill>
                  <a:srgbClr val="FFFFFF"/>
                </a:solidFill>
                <a:latin typeface="Verdana"/>
                <a:ea typeface=""/>
                <a:cs typeface=""/>
              </a:rPr>
              <a:t>DataFest</a:t>
            </a:r>
            <a:r>
              <a:rPr lang="en-GB" sz="2400" b="1" dirty="0">
                <a:solidFill>
                  <a:srgbClr val="FFFFFF"/>
                </a:solidFill>
                <a:latin typeface="Verdana"/>
                <a:ea typeface=""/>
                <a:cs typeface=""/>
              </a:rPr>
              <a:t> 2018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BDD7"/>
                </a:solidFill>
                <a:effectLst/>
                <a:uLnTx/>
                <a:uFillTx/>
                <a:latin typeface="Verdana"/>
                <a:ea typeface=""/>
                <a:cs typeface=""/>
              </a:rPr>
              <a:t>Marketing Strategy</a:t>
            </a:r>
            <a:r>
              <a:rPr kumimoji="0" lang="en-GB" sz="2400" b="1" i="0" u="none" strike="noStrike" kern="1200" cap="none" spc="0" normalizeH="0" noProof="0" dirty="0">
                <a:ln>
                  <a:noFill/>
                </a:ln>
                <a:solidFill>
                  <a:srgbClr val="00BDD7"/>
                </a:solidFill>
                <a:effectLst/>
                <a:uLnTx/>
                <a:uFillTx/>
                <a:latin typeface="Verdana"/>
                <a:ea typeface=""/>
                <a:cs typeface=""/>
              </a:rPr>
              <a:t> for Indeed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BDD7"/>
              </a:solidFill>
              <a:effectLst/>
              <a:uLnTx/>
              <a:uFillTx/>
              <a:latin typeface="Verdana"/>
              <a:ea typeface=""/>
              <a:cs typeface=""/>
            </a:endParaRPr>
          </a:p>
        </p:txBody>
      </p:sp>
      <p:grpSp>
        <p:nvGrpSpPr>
          <p:cNvPr id="124" name="Group 50">
            <a:extLst>
              <a:ext uri="{FF2B5EF4-FFF2-40B4-BE49-F238E27FC236}">
                <a16:creationId xmlns:a16="http://schemas.microsoft.com/office/drawing/2014/main" id="{BF4886D7-EBBB-4821-B8F2-2211118E0D58}"/>
              </a:ext>
            </a:extLst>
          </p:cNvPr>
          <p:cNvGrpSpPr/>
          <p:nvPr/>
        </p:nvGrpSpPr>
        <p:grpSpPr>
          <a:xfrm>
            <a:off x="8823452" y="5253032"/>
            <a:ext cx="3368548" cy="1489484"/>
            <a:chOff x="7639981" y="4738274"/>
            <a:chExt cx="3368548" cy="1489484"/>
          </a:xfrm>
        </p:grpSpPr>
        <p:grpSp>
          <p:nvGrpSpPr>
            <p:cNvPr id="125" name="Group 48">
              <a:extLst>
                <a:ext uri="{FF2B5EF4-FFF2-40B4-BE49-F238E27FC236}">
                  <a16:creationId xmlns:a16="http://schemas.microsoft.com/office/drawing/2014/main" id="{6D3B9CD3-6483-4498-AF3C-8C9A67A7046F}"/>
                </a:ext>
              </a:extLst>
            </p:cNvPr>
            <p:cNvGrpSpPr/>
            <p:nvPr/>
          </p:nvGrpSpPr>
          <p:grpSpPr>
            <a:xfrm>
              <a:off x="7639981" y="4882984"/>
              <a:ext cx="1968220" cy="1094729"/>
              <a:chOff x="7833963" y="4260117"/>
              <a:chExt cx="1968220" cy="1094729"/>
            </a:xfrm>
          </p:grpSpPr>
          <p:pic>
            <p:nvPicPr>
              <p:cNvPr id="131" name="Picture 6">
                <a:extLst>
                  <a:ext uri="{FF2B5EF4-FFF2-40B4-BE49-F238E27FC236}">
                    <a16:creationId xmlns:a16="http://schemas.microsoft.com/office/drawing/2014/main" id="{ACCE5F5C-E687-459E-ACEC-4AC23E9F6F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0063"/>
              <a:stretch/>
            </p:blipFill>
            <p:spPr>
              <a:xfrm>
                <a:off x="7833963" y="4260117"/>
                <a:ext cx="1968220" cy="759520"/>
              </a:xfrm>
              <a:prstGeom prst="rect">
                <a:avLst/>
              </a:prstGeom>
            </p:spPr>
          </p:pic>
          <p:pic>
            <p:nvPicPr>
              <p:cNvPr id="132" name="Picture 61">
                <a:extLst>
                  <a:ext uri="{FF2B5EF4-FFF2-40B4-BE49-F238E27FC236}">
                    <a16:creationId xmlns:a16="http://schemas.microsoft.com/office/drawing/2014/main" id="{71AE871F-C79E-443D-8A94-AE11305A29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8704"/>
              <a:stretch/>
            </p:blipFill>
            <p:spPr>
              <a:xfrm>
                <a:off x="7903438" y="4996087"/>
                <a:ext cx="1829270" cy="358759"/>
              </a:xfrm>
              <a:prstGeom prst="rect">
                <a:avLst/>
              </a:prstGeom>
            </p:spPr>
          </p:pic>
        </p:grpSp>
        <p:sp>
          <p:nvSpPr>
            <p:cNvPr id="126" name="Rectangle 1">
              <a:extLst>
                <a:ext uri="{FF2B5EF4-FFF2-40B4-BE49-F238E27FC236}">
                  <a16:creationId xmlns:a16="http://schemas.microsoft.com/office/drawing/2014/main" id="{BD58666C-223A-4626-B623-DF744232D363}"/>
                </a:ext>
              </a:extLst>
            </p:cNvPr>
            <p:cNvSpPr/>
            <p:nvPr/>
          </p:nvSpPr>
          <p:spPr>
            <a:xfrm>
              <a:off x="9639688" y="5329128"/>
              <a:ext cx="13688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Wenyi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Tao</a:t>
              </a:r>
            </a:p>
          </p:txBody>
        </p:sp>
        <p:sp>
          <p:nvSpPr>
            <p:cNvPr id="127" name="Rectangle 44">
              <a:extLst>
                <a:ext uri="{FF2B5EF4-FFF2-40B4-BE49-F238E27FC236}">
                  <a16:creationId xmlns:a16="http://schemas.microsoft.com/office/drawing/2014/main" id="{344A1147-B3C3-4CFA-844F-7A6D8470B03E}"/>
                </a:ext>
              </a:extLst>
            </p:cNvPr>
            <p:cNvSpPr/>
            <p:nvPr/>
          </p:nvSpPr>
          <p:spPr>
            <a:xfrm>
              <a:off x="9268010" y="4738274"/>
              <a:ext cx="10021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Tom Chen</a:t>
              </a:r>
            </a:p>
          </p:txBody>
        </p:sp>
        <p:sp>
          <p:nvSpPr>
            <p:cNvPr id="128" name="Rectangle 45">
              <a:extLst>
                <a:ext uri="{FF2B5EF4-FFF2-40B4-BE49-F238E27FC236}">
                  <a16:creationId xmlns:a16="http://schemas.microsoft.com/office/drawing/2014/main" id="{780A38AC-4636-4F59-9AAE-00781A128E4D}"/>
                </a:ext>
              </a:extLst>
            </p:cNvPr>
            <p:cNvSpPr/>
            <p:nvPr/>
          </p:nvSpPr>
          <p:spPr>
            <a:xfrm>
              <a:off x="9509262" y="5033701"/>
              <a:ext cx="13019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Xiaojing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Dong</a:t>
              </a:r>
            </a:p>
          </p:txBody>
        </p:sp>
        <p:sp>
          <p:nvSpPr>
            <p:cNvPr id="129" name="Rectangle 46">
              <a:extLst>
                <a:ext uri="{FF2B5EF4-FFF2-40B4-BE49-F238E27FC236}">
                  <a16:creationId xmlns:a16="http://schemas.microsoft.com/office/drawing/2014/main" id="{6872B4AC-8B3D-487F-A4AC-90FBEAD330A2}"/>
                </a:ext>
              </a:extLst>
            </p:cNvPr>
            <p:cNvSpPr/>
            <p:nvPr/>
          </p:nvSpPr>
          <p:spPr>
            <a:xfrm>
              <a:off x="9381415" y="5919981"/>
              <a:ext cx="7104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Ziyi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Ye</a:t>
              </a:r>
            </a:p>
          </p:txBody>
        </p:sp>
        <p:sp>
          <p:nvSpPr>
            <p:cNvPr id="130" name="Rectangle 47">
              <a:extLst>
                <a:ext uri="{FF2B5EF4-FFF2-40B4-BE49-F238E27FC236}">
                  <a16:creationId xmlns:a16="http://schemas.microsoft.com/office/drawing/2014/main" id="{01352381-C528-45BD-B9F7-7871704FDD46}"/>
                </a:ext>
              </a:extLst>
            </p:cNvPr>
            <p:cNvSpPr/>
            <p:nvPr/>
          </p:nvSpPr>
          <p:spPr>
            <a:xfrm>
              <a:off x="9574654" y="5624555"/>
              <a:ext cx="13612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Zhongxing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</a:t>
              </a:r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Xue</a:t>
              </a:r>
              <a:endParaRPr lang="en-US" altLang="zh-CN" sz="1400" b="1" dirty="0">
                <a:solidFill>
                  <a:srgbClr val="F0DD92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ITF Devanagari Book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17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2AA743-BD0F-47DD-A16F-91FECBB161D0}"/>
              </a:ext>
            </a:extLst>
          </p:cNvPr>
          <p:cNvSpPr/>
          <p:nvPr/>
        </p:nvSpPr>
        <p:spPr>
          <a:xfrm>
            <a:off x="3842665" y="1170171"/>
            <a:ext cx="4184344" cy="81924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Data Insights For the Market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CA7CC5DC-11AB-43EF-A416-B05E4D22F8A7}"/>
              </a:ext>
            </a:extLst>
          </p:cNvPr>
          <p:cNvSpPr/>
          <p:nvPr/>
        </p:nvSpPr>
        <p:spPr>
          <a:xfrm>
            <a:off x="625108" y="3285395"/>
            <a:ext cx="4283997" cy="2312716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Increase Customer Retention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by Improving job matching efficiency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891027C-66C2-4E9C-9392-7F73DBF4CE56}"/>
              </a:ext>
            </a:extLst>
          </p:cNvPr>
          <p:cNvSpPr/>
          <p:nvPr/>
        </p:nvSpPr>
        <p:spPr>
          <a:xfrm>
            <a:off x="6784081" y="3285395"/>
            <a:ext cx="4473442" cy="231271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Discover Market opportunities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by local supply and demand analysis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DD3E8E4-4EFB-46F8-9D81-624F1A95C2FC}"/>
              </a:ext>
            </a:extLst>
          </p:cNvPr>
          <p:cNvCxnSpPr>
            <a:cxnSpLocks/>
          </p:cNvCxnSpPr>
          <p:nvPr/>
        </p:nvCxnSpPr>
        <p:spPr>
          <a:xfrm>
            <a:off x="7425624" y="2453001"/>
            <a:ext cx="476365" cy="4270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1EA7B0B-B565-49A7-AC4E-5B2AC2C373AC}"/>
              </a:ext>
            </a:extLst>
          </p:cNvPr>
          <p:cNvCxnSpPr>
            <a:cxnSpLocks/>
          </p:cNvCxnSpPr>
          <p:nvPr/>
        </p:nvCxnSpPr>
        <p:spPr>
          <a:xfrm flipH="1">
            <a:off x="4008026" y="2392771"/>
            <a:ext cx="520169" cy="4873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sosceles Triangle 2">
            <a:extLst>
              <a:ext uri="{FF2B5EF4-FFF2-40B4-BE49-F238E27FC236}">
                <a16:creationId xmlns:a16="http://schemas.microsoft.com/office/drawing/2014/main" id="{96AE47F4-B6FE-B84C-A3E4-99230494C1FA}"/>
              </a:ext>
            </a:extLst>
          </p:cNvPr>
          <p:cNvSpPr/>
          <p:nvPr/>
        </p:nvSpPr>
        <p:spPr bwMode="gray">
          <a:xfrm rot="5400000">
            <a:off x="2486893" y="2727539"/>
            <a:ext cx="2106346" cy="38791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1351BA1-79DA-5740-A1B5-B5FDBF87BD3C}"/>
              </a:ext>
            </a:extLst>
          </p:cNvPr>
          <p:cNvSpPr txBox="1">
            <a:spLocks/>
          </p:cNvSpPr>
          <p:nvPr/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Improve job matching efficiency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33041ED-1A48-664C-90A8-0368CD03758E}"/>
              </a:ext>
            </a:extLst>
          </p:cNvPr>
          <p:cNvSpPr txBox="1">
            <a:spLocks/>
          </p:cNvSpPr>
          <p:nvPr/>
        </p:nvSpPr>
        <p:spPr bwMode="gray"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华文细黑"/>
                <a:cs typeface="+mj-cs"/>
              </a:rPr>
              <a:t>Customer Retention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540EB0-82A8-4344-96A9-A2F45DE4D3AA}"/>
              </a:ext>
            </a:extLst>
          </p:cNvPr>
          <p:cNvSpPr/>
          <p:nvPr/>
        </p:nvSpPr>
        <p:spPr bwMode="gray">
          <a:xfrm>
            <a:off x="6281830" y="1868325"/>
            <a:ext cx="5440270" cy="280259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6000" b="1" dirty="0">
                <a:solidFill>
                  <a:srgbClr val="000000"/>
                </a:solidFill>
                <a:latin typeface="Verdana"/>
              </a:rPr>
              <a:t>High Clicks </a:t>
            </a:r>
            <a:r>
              <a:rPr lang="en-GB" sz="6600" b="1" dirty="0">
                <a:solidFill>
                  <a:srgbClr val="000000"/>
                </a:solidFill>
                <a:latin typeface="Verdana"/>
              </a:rPr>
              <a:t>low</a:t>
            </a:r>
            <a:r>
              <a:rPr lang="en-GB" sz="4400" b="1" dirty="0">
                <a:solidFill>
                  <a:srgbClr val="000000"/>
                </a:solidFill>
                <a:latin typeface="Verdana"/>
              </a:rPr>
              <a:t> Job age </a:t>
            </a:r>
            <a:r>
              <a:rPr lang="en-GB" sz="4400" b="1" dirty="0" err="1">
                <a:solidFill>
                  <a:srgbClr val="000000"/>
                </a:solidFill>
                <a:latin typeface="Verdana"/>
              </a:rPr>
              <a:t>Desireable</a:t>
            </a:r>
            <a:endParaRPr lang="en-GB" sz="4400" b="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Isosceles Triangle 2">
            <a:extLst>
              <a:ext uri="{FF2B5EF4-FFF2-40B4-BE49-F238E27FC236}">
                <a16:creationId xmlns:a16="http://schemas.microsoft.com/office/drawing/2014/main" id="{8FA2981C-7551-B041-9934-9D968D09B98C}"/>
              </a:ext>
            </a:extLst>
          </p:cNvPr>
          <p:cNvSpPr/>
          <p:nvPr/>
        </p:nvSpPr>
        <p:spPr bwMode="gray">
          <a:xfrm rot="10800000">
            <a:off x="3277518" y="3819041"/>
            <a:ext cx="3201770" cy="261298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0626B3-A175-044A-ACBC-9805428E50EA}"/>
              </a:ext>
            </a:extLst>
          </p:cNvPr>
          <p:cNvGrpSpPr/>
          <p:nvPr/>
        </p:nvGrpSpPr>
        <p:grpSpPr>
          <a:xfrm>
            <a:off x="-286279" y="1386678"/>
            <a:ext cx="7256136" cy="5150687"/>
            <a:chOff x="-286279" y="1386678"/>
            <a:chExt cx="7256136" cy="51506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B23429-CB7D-3B4B-BDBB-7A7F610A2DC4}"/>
                </a:ext>
              </a:extLst>
            </p:cNvPr>
            <p:cNvGrpSpPr/>
            <p:nvPr/>
          </p:nvGrpSpPr>
          <p:grpSpPr>
            <a:xfrm>
              <a:off x="3705691" y="2144361"/>
              <a:ext cx="2280561" cy="1671630"/>
              <a:chOff x="3387078" y="1297042"/>
              <a:chExt cx="2419919" cy="177377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4B863-267A-F14A-B9E5-D3C168DAACF6}"/>
                  </a:ext>
                </a:extLst>
              </p:cNvPr>
              <p:cNvSpPr/>
              <p:nvPr/>
            </p:nvSpPr>
            <p:spPr>
              <a:xfrm>
                <a:off x="3387078" y="1297042"/>
                <a:ext cx="2419919" cy="1773778"/>
              </a:xfrm>
              <a:prstGeom prst="rect">
                <a:avLst/>
              </a:prstGeom>
              <a:noFill/>
              <a:ln w="28575" cap="flat" cmpd="sng" algn="ctr">
                <a:solidFill>
                  <a:srgbClr val="62B5E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623B2A-8FE8-AE4F-BD59-B594E1DDB3E6}"/>
                  </a:ext>
                </a:extLst>
              </p:cNvPr>
              <p:cNvSpPr/>
              <p:nvPr/>
            </p:nvSpPr>
            <p:spPr>
              <a:xfrm>
                <a:off x="3671143" y="2377399"/>
                <a:ext cx="18517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/>
                  </a:rPr>
                  <a:t>High clicks and </a:t>
                </a:r>
              </a:p>
              <a:p>
                <a:pPr algn="ctr"/>
                <a:r>
                  <a:rPr lang="en-US" sz="1000" b="1" dirty="0">
                    <a:latin typeface="Verdana"/>
                  </a:rPr>
                  <a:t>long job posting period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4CDAECF-8013-7043-91BD-C879F6E4E183}"/>
                  </a:ext>
                </a:extLst>
              </p:cNvPr>
              <p:cNvCxnSpPr/>
              <p:nvPr/>
            </p:nvCxnSpPr>
            <p:spPr>
              <a:xfrm>
                <a:off x="3705136" y="2843032"/>
                <a:ext cx="1783803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62B5E5"/>
                </a:solidFill>
                <a:prstDash val="solid"/>
              </a:ln>
              <a:effectLst/>
            </p:spPr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CEF18FC-57FB-D145-8C7C-2D013642B88A}"/>
                  </a:ext>
                </a:extLst>
              </p:cNvPr>
              <p:cNvGrpSpPr/>
              <p:nvPr/>
            </p:nvGrpSpPr>
            <p:grpSpPr>
              <a:xfrm>
                <a:off x="4363037" y="1775935"/>
                <a:ext cx="468000" cy="468000"/>
                <a:chOff x="4384661" y="1739410"/>
                <a:chExt cx="468000" cy="468000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6AB92FED-5972-AD48-8A62-A3B273546C7F}"/>
                    </a:ext>
                  </a:extLst>
                </p:cNvPr>
                <p:cNvSpPr/>
                <p:nvPr/>
              </p:nvSpPr>
              <p:spPr>
                <a:xfrm>
                  <a:off x="4384661" y="1739410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62B5E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43">
                  <a:extLst>
                    <a:ext uri="{FF2B5EF4-FFF2-40B4-BE49-F238E27FC236}">
                      <a16:creationId xmlns:a16="http://schemas.microsoft.com/office/drawing/2014/main" id="{48E9DC08-6D00-8943-AAE8-CB3EC195E66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38661" y="1791969"/>
                  <a:ext cx="360000" cy="360000"/>
                </a:xfrm>
                <a:custGeom>
                  <a:avLst/>
                  <a:gdLst>
                    <a:gd name="T0" fmla="*/ 196 w 393"/>
                    <a:gd name="T1" fmla="*/ 229 h 392"/>
                    <a:gd name="T2" fmla="*/ 229 w 393"/>
                    <a:gd name="T3" fmla="*/ 196 h 392"/>
                    <a:gd name="T4" fmla="*/ 196 w 393"/>
                    <a:gd name="T5" fmla="*/ 164 h 392"/>
                    <a:gd name="T6" fmla="*/ 164 w 393"/>
                    <a:gd name="T7" fmla="*/ 196 h 392"/>
                    <a:gd name="T8" fmla="*/ 196 w 393"/>
                    <a:gd name="T9" fmla="*/ 229 h 392"/>
                    <a:gd name="T10" fmla="*/ 229 w 393"/>
                    <a:gd name="T11" fmla="*/ 359 h 392"/>
                    <a:gd name="T12" fmla="*/ 196 w 393"/>
                    <a:gd name="T13" fmla="*/ 392 h 392"/>
                    <a:gd name="T14" fmla="*/ 163 w 393"/>
                    <a:gd name="T15" fmla="*/ 359 h 392"/>
                    <a:gd name="T16" fmla="*/ 186 w 393"/>
                    <a:gd name="T17" fmla="*/ 328 h 392"/>
                    <a:gd name="T18" fmla="*/ 186 w 393"/>
                    <a:gd name="T19" fmla="*/ 247 h 392"/>
                    <a:gd name="T20" fmla="*/ 163 w 393"/>
                    <a:gd name="T21" fmla="*/ 236 h 392"/>
                    <a:gd name="T22" fmla="*/ 100 w 393"/>
                    <a:gd name="T23" fmla="*/ 299 h 392"/>
                    <a:gd name="T24" fmla="*/ 97 w 393"/>
                    <a:gd name="T25" fmla="*/ 328 h 392"/>
                    <a:gd name="T26" fmla="*/ 64 w 393"/>
                    <a:gd name="T27" fmla="*/ 328 h 392"/>
                    <a:gd name="T28" fmla="*/ 64 w 393"/>
                    <a:gd name="T29" fmla="*/ 295 h 392"/>
                    <a:gd name="T30" fmla="*/ 93 w 393"/>
                    <a:gd name="T31" fmla="*/ 292 h 392"/>
                    <a:gd name="T32" fmla="*/ 156 w 393"/>
                    <a:gd name="T33" fmla="*/ 229 h 392"/>
                    <a:gd name="T34" fmla="*/ 146 w 393"/>
                    <a:gd name="T35" fmla="*/ 207 h 392"/>
                    <a:gd name="T36" fmla="*/ 64 w 393"/>
                    <a:gd name="T37" fmla="*/ 207 h 392"/>
                    <a:gd name="T38" fmla="*/ 33 w 393"/>
                    <a:gd name="T39" fmla="*/ 229 h 392"/>
                    <a:gd name="T40" fmla="*/ 0 w 393"/>
                    <a:gd name="T41" fmla="*/ 196 h 392"/>
                    <a:gd name="T42" fmla="*/ 33 w 393"/>
                    <a:gd name="T43" fmla="*/ 163 h 392"/>
                    <a:gd name="T44" fmla="*/ 64 w 393"/>
                    <a:gd name="T45" fmla="*/ 186 h 392"/>
                    <a:gd name="T46" fmla="*/ 146 w 393"/>
                    <a:gd name="T47" fmla="*/ 186 h 392"/>
                    <a:gd name="T48" fmla="*/ 156 w 393"/>
                    <a:gd name="T49" fmla="*/ 164 h 392"/>
                    <a:gd name="T50" fmla="*/ 93 w 393"/>
                    <a:gd name="T51" fmla="*/ 101 h 392"/>
                    <a:gd name="T52" fmla="*/ 64 w 393"/>
                    <a:gd name="T53" fmla="*/ 97 h 392"/>
                    <a:gd name="T54" fmla="*/ 64 w 393"/>
                    <a:gd name="T55" fmla="*/ 64 h 392"/>
                    <a:gd name="T56" fmla="*/ 97 w 393"/>
                    <a:gd name="T57" fmla="*/ 64 h 392"/>
                    <a:gd name="T58" fmla="*/ 100 w 393"/>
                    <a:gd name="T59" fmla="*/ 93 h 392"/>
                    <a:gd name="T60" fmla="*/ 164 w 393"/>
                    <a:gd name="T61" fmla="*/ 156 h 392"/>
                    <a:gd name="T62" fmla="*/ 186 w 393"/>
                    <a:gd name="T63" fmla="*/ 146 h 392"/>
                    <a:gd name="T64" fmla="*/ 186 w 393"/>
                    <a:gd name="T65" fmla="*/ 65 h 392"/>
                    <a:gd name="T66" fmla="*/ 163 w 393"/>
                    <a:gd name="T67" fmla="*/ 33 h 392"/>
                    <a:gd name="T68" fmla="*/ 196 w 393"/>
                    <a:gd name="T69" fmla="*/ 0 h 392"/>
                    <a:gd name="T70" fmla="*/ 229 w 393"/>
                    <a:gd name="T71" fmla="*/ 33 h 392"/>
                    <a:gd name="T72" fmla="*/ 206 w 393"/>
                    <a:gd name="T73" fmla="*/ 65 h 392"/>
                    <a:gd name="T74" fmla="*/ 206 w 393"/>
                    <a:gd name="T75" fmla="*/ 146 h 392"/>
                    <a:gd name="T76" fmla="*/ 228 w 393"/>
                    <a:gd name="T77" fmla="*/ 156 h 392"/>
                    <a:gd name="T78" fmla="*/ 292 w 393"/>
                    <a:gd name="T79" fmla="*/ 93 h 392"/>
                    <a:gd name="T80" fmla="*/ 295 w 393"/>
                    <a:gd name="T81" fmla="*/ 64 h 392"/>
                    <a:gd name="T82" fmla="*/ 328 w 393"/>
                    <a:gd name="T83" fmla="*/ 64 h 392"/>
                    <a:gd name="T84" fmla="*/ 328 w 393"/>
                    <a:gd name="T85" fmla="*/ 97 h 392"/>
                    <a:gd name="T86" fmla="*/ 299 w 393"/>
                    <a:gd name="T87" fmla="*/ 100 h 392"/>
                    <a:gd name="T88" fmla="*/ 236 w 393"/>
                    <a:gd name="T89" fmla="*/ 163 h 392"/>
                    <a:gd name="T90" fmla="*/ 247 w 393"/>
                    <a:gd name="T91" fmla="*/ 186 h 392"/>
                    <a:gd name="T92" fmla="*/ 328 w 393"/>
                    <a:gd name="T93" fmla="*/ 186 h 392"/>
                    <a:gd name="T94" fmla="*/ 360 w 393"/>
                    <a:gd name="T95" fmla="*/ 163 h 392"/>
                    <a:gd name="T96" fmla="*/ 393 w 393"/>
                    <a:gd name="T97" fmla="*/ 196 h 392"/>
                    <a:gd name="T98" fmla="*/ 360 w 393"/>
                    <a:gd name="T99" fmla="*/ 229 h 392"/>
                    <a:gd name="T100" fmla="*/ 328 w 393"/>
                    <a:gd name="T101" fmla="*/ 207 h 392"/>
                    <a:gd name="T102" fmla="*/ 247 w 393"/>
                    <a:gd name="T103" fmla="*/ 207 h 392"/>
                    <a:gd name="T104" fmla="*/ 236 w 393"/>
                    <a:gd name="T105" fmla="*/ 229 h 392"/>
                    <a:gd name="T106" fmla="*/ 299 w 393"/>
                    <a:gd name="T107" fmla="*/ 292 h 392"/>
                    <a:gd name="T108" fmla="*/ 328 w 393"/>
                    <a:gd name="T109" fmla="*/ 295 h 392"/>
                    <a:gd name="T110" fmla="*/ 328 w 393"/>
                    <a:gd name="T111" fmla="*/ 328 h 392"/>
                    <a:gd name="T112" fmla="*/ 295 w 393"/>
                    <a:gd name="T113" fmla="*/ 328 h 392"/>
                    <a:gd name="T114" fmla="*/ 292 w 393"/>
                    <a:gd name="T115" fmla="*/ 299 h 392"/>
                    <a:gd name="T116" fmla="*/ 229 w 393"/>
                    <a:gd name="T117" fmla="*/ 236 h 392"/>
                    <a:gd name="T118" fmla="*/ 206 w 393"/>
                    <a:gd name="T119" fmla="*/ 247 h 392"/>
                    <a:gd name="T120" fmla="*/ 206 w 393"/>
                    <a:gd name="T121" fmla="*/ 328 h 392"/>
                    <a:gd name="T122" fmla="*/ 229 w 393"/>
                    <a:gd name="T123" fmla="*/ 359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93" h="392">
                      <a:moveTo>
                        <a:pt x="196" y="229"/>
                      </a:moveTo>
                      <a:cubicBezTo>
                        <a:pt x="214" y="229"/>
                        <a:pt x="229" y="214"/>
                        <a:pt x="229" y="196"/>
                      </a:cubicBezTo>
                      <a:cubicBezTo>
                        <a:pt x="229" y="178"/>
                        <a:pt x="214" y="164"/>
                        <a:pt x="196" y="164"/>
                      </a:cubicBezTo>
                      <a:cubicBezTo>
                        <a:pt x="179" y="164"/>
                        <a:pt x="164" y="178"/>
                        <a:pt x="164" y="196"/>
                      </a:cubicBezTo>
                      <a:cubicBezTo>
                        <a:pt x="164" y="214"/>
                        <a:pt x="179" y="229"/>
                        <a:pt x="196" y="229"/>
                      </a:cubicBezTo>
                      <a:close/>
                      <a:moveTo>
                        <a:pt x="229" y="359"/>
                      </a:moveTo>
                      <a:cubicBezTo>
                        <a:pt x="229" y="378"/>
                        <a:pt x="214" y="392"/>
                        <a:pt x="196" y="392"/>
                      </a:cubicBezTo>
                      <a:cubicBezTo>
                        <a:pt x="178" y="392"/>
                        <a:pt x="163" y="378"/>
                        <a:pt x="163" y="359"/>
                      </a:cubicBezTo>
                      <a:cubicBezTo>
                        <a:pt x="163" y="345"/>
                        <a:pt x="173" y="332"/>
                        <a:pt x="186" y="328"/>
                      </a:cubicBezTo>
                      <a:cubicBezTo>
                        <a:pt x="186" y="247"/>
                        <a:pt x="186" y="247"/>
                        <a:pt x="186" y="247"/>
                      </a:cubicBezTo>
                      <a:cubicBezTo>
                        <a:pt x="177" y="245"/>
                        <a:pt x="170" y="241"/>
                        <a:pt x="163" y="236"/>
                      </a:cubicBezTo>
                      <a:cubicBezTo>
                        <a:pt x="100" y="299"/>
                        <a:pt x="100" y="299"/>
                        <a:pt x="100" y="299"/>
                      </a:cubicBezTo>
                      <a:cubicBezTo>
                        <a:pt x="106" y="308"/>
                        <a:pt x="105" y="320"/>
                        <a:pt x="97" y="328"/>
                      </a:cubicBezTo>
                      <a:cubicBezTo>
                        <a:pt x="88" y="337"/>
                        <a:pt x="73" y="337"/>
                        <a:pt x="64" y="328"/>
                      </a:cubicBezTo>
                      <a:cubicBezTo>
                        <a:pt x="55" y="319"/>
                        <a:pt x="55" y="304"/>
                        <a:pt x="64" y="295"/>
                      </a:cubicBezTo>
                      <a:cubicBezTo>
                        <a:pt x="72" y="287"/>
                        <a:pt x="84" y="286"/>
                        <a:pt x="93" y="292"/>
                      </a:cubicBezTo>
                      <a:cubicBezTo>
                        <a:pt x="156" y="229"/>
                        <a:pt x="156" y="229"/>
                        <a:pt x="156" y="229"/>
                      </a:cubicBezTo>
                      <a:cubicBezTo>
                        <a:pt x="151" y="222"/>
                        <a:pt x="147" y="215"/>
                        <a:pt x="146" y="207"/>
                      </a:cubicBezTo>
                      <a:cubicBezTo>
                        <a:pt x="64" y="207"/>
                        <a:pt x="64" y="207"/>
                        <a:pt x="64" y="207"/>
                      </a:cubicBezTo>
                      <a:cubicBezTo>
                        <a:pt x="60" y="220"/>
                        <a:pt x="48" y="229"/>
                        <a:pt x="33" y="229"/>
                      </a:cubicBezTo>
                      <a:cubicBezTo>
                        <a:pt x="15" y="229"/>
                        <a:pt x="0" y="215"/>
                        <a:pt x="0" y="196"/>
                      </a:cubicBezTo>
                      <a:cubicBezTo>
                        <a:pt x="0" y="178"/>
                        <a:pt x="15" y="163"/>
                        <a:pt x="33" y="163"/>
                      </a:cubicBezTo>
                      <a:cubicBezTo>
                        <a:pt x="48" y="163"/>
                        <a:pt x="60" y="173"/>
                        <a:pt x="64" y="186"/>
                      </a:cubicBezTo>
                      <a:cubicBezTo>
                        <a:pt x="146" y="186"/>
                        <a:pt x="146" y="186"/>
                        <a:pt x="146" y="186"/>
                      </a:cubicBezTo>
                      <a:cubicBezTo>
                        <a:pt x="147" y="178"/>
                        <a:pt x="151" y="170"/>
                        <a:pt x="156" y="164"/>
                      </a:cubicBezTo>
                      <a:cubicBezTo>
                        <a:pt x="93" y="101"/>
                        <a:pt x="93" y="101"/>
                        <a:pt x="93" y="101"/>
                      </a:cubicBezTo>
                      <a:cubicBezTo>
                        <a:pt x="84" y="106"/>
                        <a:pt x="72" y="105"/>
                        <a:pt x="64" y="97"/>
                      </a:cubicBezTo>
                      <a:cubicBezTo>
                        <a:pt x="55" y="88"/>
                        <a:pt x="55" y="73"/>
                        <a:pt x="64" y="64"/>
                      </a:cubicBezTo>
                      <a:cubicBezTo>
                        <a:pt x="73" y="55"/>
                        <a:pt x="88" y="55"/>
                        <a:pt x="97" y="64"/>
                      </a:cubicBezTo>
                      <a:cubicBezTo>
                        <a:pt x="105" y="72"/>
                        <a:pt x="106" y="84"/>
                        <a:pt x="100" y="93"/>
                      </a:cubicBezTo>
                      <a:cubicBezTo>
                        <a:pt x="164" y="156"/>
                        <a:pt x="164" y="156"/>
                        <a:pt x="164" y="156"/>
                      </a:cubicBezTo>
                      <a:cubicBezTo>
                        <a:pt x="170" y="151"/>
                        <a:pt x="177" y="147"/>
                        <a:pt x="186" y="146"/>
                      </a:cubicBezTo>
                      <a:cubicBezTo>
                        <a:pt x="186" y="65"/>
                        <a:pt x="186" y="65"/>
                        <a:pt x="186" y="65"/>
                      </a:cubicBezTo>
                      <a:cubicBezTo>
                        <a:pt x="173" y="60"/>
                        <a:pt x="163" y="48"/>
                        <a:pt x="163" y="33"/>
                      </a:cubicBezTo>
                      <a:cubicBezTo>
                        <a:pt x="163" y="15"/>
                        <a:pt x="178" y="0"/>
                        <a:pt x="196" y="0"/>
                      </a:cubicBezTo>
                      <a:cubicBezTo>
                        <a:pt x="214" y="0"/>
                        <a:pt x="229" y="15"/>
                        <a:pt x="229" y="33"/>
                      </a:cubicBezTo>
                      <a:cubicBezTo>
                        <a:pt x="229" y="48"/>
                        <a:pt x="220" y="60"/>
                        <a:pt x="206" y="65"/>
                      </a:cubicBezTo>
                      <a:cubicBezTo>
                        <a:pt x="206" y="146"/>
                        <a:pt x="206" y="146"/>
                        <a:pt x="206" y="146"/>
                      </a:cubicBezTo>
                      <a:cubicBezTo>
                        <a:pt x="215" y="147"/>
                        <a:pt x="222" y="151"/>
                        <a:pt x="228" y="156"/>
                      </a:cubicBezTo>
                      <a:cubicBezTo>
                        <a:pt x="292" y="93"/>
                        <a:pt x="292" y="93"/>
                        <a:pt x="292" y="93"/>
                      </a:cubicBezTo>
                      <a:cubicBezTo>
                        <a:pt x="286" y="84"/>
                        <a:pt x="287" y="72"/>
                        <a:pt x="295" y="64"/>
                      </a:cubicBezTo>
                      <a:cubicBezTo>
                        <a:pt x="304" y="55"/>
                        <a:pt x="319" y="55"/>
                        <a:pt x="328" y="64"/>
                      </a:cubicBezTo>
                      <a:cubicBezTo>
                        <a:pt x="337" y="73"/>
                        <a:pt x="337" y="88"/>
                        <a:pt x="328" y="97"/>
                      </a:cubicBezTo>
                      <a:cubicBezTo>
                        <a:pt x="320" y="105"/>
                        <a:pt x="308" y="106"/>
                        <a:pt x="299" y="100"/>
                      </a:cubicBezTo>
                      <a:cubicBezTo>
                        <a:pt x="236" y="163"/>
                        <a:pt x="236" y="163"/>
                        <a:pt x="236" y="163"/>
                      </a:cubicBezTo>
                      <a:cubicBezTo>
                        <a:pt x="241" y="170"/>
                        <a:pt x="245" y="178"/>
                        <a:pt x="247" y="186"/>
                      </a:cubicBezTo>
                      <a:cubicBezTo>
                        <a:pt x="328" y="186"/>
                        <a:pt x="328" y="186"/>
                        <a:pt x="328" y="186"/>
                      </a:cubicBezTo>
                      <a:cubicBezTo>
                        <a:pt x="333" y="173"/>
                        <a:pt x="345" y="163"/>
                        <a:pt x="360" y="163"/>
                      </a:cubicBezTo>
                      <a:cubicBezTo>
                        <a:pt x="378" y="163"/>
                        <a:pt x="393" y="178"/>
                        <a:pt x="393" y="196"/>
                      </a:cubicBezTo>
                      <a:cubicBezTo>
                        <a:pt x="393" y="215"/>
                        <a:pt x="378" y="229"/>
                        <a:pt x="360" y="229"/>
                      </a:cubicBezTo>
                      <a:cubicBezTo>
                        <a:pt x="345" y="229"/>
                        <a:pt x="333" y="220"/>
                        <a:pt x="328" y="207"/>
                      </a:cubicBezTo>
                      <a:cubicBezTo>
                        <a:pt x="247" y="207"/>
                        <a:pt x="247" y="207"/>
                        <a:pt x="247" y="207"/>
                      </a:cubicBezTo>
                      <a:cubicBezTo>
                        <a:pt x="245" y="215"/>
                        <a:pt x="241" y="222"/>
                        <a:pt x="236" y="229"/>
                      </a:cubicBezTo>
                      <a:cubicBezTo>
                        <a:pt x="299" y="292"/>
                        <a:pt x="299" y="292"/>
                        <a:pt x="299" y="292"/>
                      </a:cubicBezTo>
                      <a:cubicBezTo>
                        <a:pt x="308" y="286"/>
                        <a:pt x="320" y="287"/>
                        <a:pt x="328" y="295"/>
                      </a:cubicBezTo>
                      <a:cubicBezTo>
                        <a:pt x="337" y="304"/>
                        <a:pt x="337" y="319"/>
                        <a:pt x="328" y="328"/>
                      </a:cubicBezTo>
                      <a:cubicBezTo>
                        <a:pt x="319" y="337"/>
                        <a:pt x="304" y="337"/>
                        <a:pt x="295" y="328"/>
                      </a:cubicBezTo>
                      <a:cubicBezTo>
                        <a:pt x="287" y="320"/>
                        <a:pt x="286" y="308"/>
                        <a:pt x="292" y="299"/>
                      </a:cubicBezTo>
                      <a:cubicBezTo>
                        <a:pt x="229" y="236"/>
                        <a:pt x="229" y="236"/>
                        <a:pt x="229" y="236"/>
                      </a:cubicBezTo>
                      <a:cubicBezTo>
                        <a:pt x="222" y="241"/>
                        <a:pt x="215" y="245"/>
                        <a:pt x="206" y="247"/>
                      </a:cubicBezTo>
                      <a:cubicBezTo>
                        <a:pt x="206" y="328"/>
                        <a:pt x="206" y="328"/>
                        <a:pt x="206" y="328"/>
                      </a:cubicBezTo>
                      <a:cubicBezTo>
                        <a:pt x="220" y="332"/>
                        <a:pt x="229" y="345"/>
                        <a:pt x="229" y="359"/>
                      </a:cubicBezTo>
                      <a:close/>
                    </a:path>
                  </a:pathLst>
                </a:custGeom>
                <a:solidFill>
                  <a:srgbClr val="62B5E5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858146C-6A31-C447-A6AF-80D9AC5FB0BD}"/>
                  </a:ext>
                </a:extLst>
              </p:cNvPr>
              <p:cNvSpPr/>
              <p:nvPr/>
            </p:nvSpPr>
            <p:spPr>
              <a:xfrm>
                <a:off x="3982125" y="1473136"/>
                <a:ext cx="122982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INEFFICIENT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603E813-F5A6-B84D-87B2-A0999C2197D3}"/>
                </a:ext>
              </a:extLst>
            </p:cNvPr>
            <p:cNvGrpSpPr/>
            <p:nvPr/>
          </p:nvGrpSpPr>
          <p:grpSpPr>
            <a:xfrm>
              <a:off x="996957" y="4100911"/>
              <a:ext cx="2280561" cy="1672593"/>
              <a:chOff x="498120" y="4121312"/>
              <a:chExt cx="2419919" cy="17748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57717A7-977D-DE4E-9570-8A493C182EC6}"/>
                  </a:ext>
                </a:extLst>
              </p:cNvPr>
              <p:cNvSpPr/>
              <p:nvPr/>
            </p:nvSpPr>
            <p:spPr>
              <a:xfrm>
                <a:off x="498120" y="4121312"/>
                <a:ext cx="2419919" cy="1774800"/>
              </a:xfrm>
              <a:prstGeom prst="rect">
                <a:avLst/>
              </a:prstGeom>
              <a:noFill/>
              <a:ln w="28575" cap="flat" cmpd="sng" algn="ctr">
                <a:solidFill>
                  <a:srgbClr val="046A3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374D77B-2C8D-354F-9241-363601622DA2}"/>
                  </a:ext>
                </a:extLst>
              </p:cNvPr>
              <p:cNvSpPr/>
              <p:nvPr/>
            </p:nvSpPr>
            <p:spPr>
              <a:xfrm>
                <a:off x="750125" y="5189596"/>
                <a:ext cx="19159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/>
                  </a:rPr>
                  <a:t>Low clicks but </a:t>
                </a:r>
              </a:p>
              <a:p>
                <a:pPr algn="ctr"/>
                <a:r>
                  <a:rPr lang="en-US" sz="1000" b="1" dirty="0">
                    <a:latin typeface="Verdana"/>
                  </a:rPr>
                  <a:t>short job posting period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4BCCF4A-6FCF-A24D-A3CA-5277D538CA18}"/>
                  </a:ext>
                </a:extLst>
              </p:cNvPr>
              <p:cNvCxnSpPr/>
              <p:nvPr/>
            </p:nvCxnSpPr>
            <p:spPr>
              <a:xfrm>
                <a:off x="816178" y="5650132"/>
                <a:ext cx="1783803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46A38"/>
                </a:solidFill>
                <a:prstDash val="solid"/>
              </a:ln>
              <a:effectLst/>
            </p:spPr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983707E-4E5D-8E46-A6E4-7C278BC3C0A7}"/>
                  </a:ext>
                </a:extLst>
              </p:cNvPr>
              <p:cNvSpPr/>
              <p:nvPr/>
            </p:nvSpPr>
            <p:spPr>
              <a:xfrm>
                <a:off x="1191752" y="4255248"/>
                <a:ext cx="103265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EFFICIENT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56F46D0-4B8D-4843-A1EB-74068D9C31D8}"/>
                  </a:ext>
                </a:extLst>
              </p:cNvPr>
              <p:cNvGrpSpPr/>
              <p:nvPr/>
            </p:nvGrpSpPr>
            <p:grpSpPr>
              <a:xfrm>
                <a:off x="1474079" y="4584264"/>
                <a:ext cx="468000" cy="468000"/>
                <a:chOff x="1446310" y="4596595"/>
                <a:chExt cx="468000" cy="468000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D4E1BEB1-D446-C046-829B-1B7E4FC7603E}"/>
                    </a:ext>
                  </a:extLst>
                </p:cNvPr>
                <p:cNvSpPr/>
                <p:nvPr/>
              </p:nvSpPr>
              <p:spPr>
                <a:xfrm>
                  <a:off x="1446310" y="4596595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046A38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927F4F7-A7DA-7149-81C3-F593C01708FB}"/>
                    </a:ext>
                  </a:extLst>
                </p:cNvPr>
                <p:cNvGrpSpPr/>
                <p:nvPr/>
              </p:nvGrpSpPr>
              <p:grpSpPr>
                <a:xfrm>
                  <a:off x="1505494" y="4658939"/>
                  <a:ext cx="360000" cy="360000"/>
                  <a:chOff x="2805707" y="4438650"/>
                  <a:chExt cx="920751" cy="766763"/>
                </a:xfrm>
              </p:grpSpPr>
              <p:sp>
                <p:nvSpPr>
                  <p:cNvPr id="53" name="Oval 194">
                    <a:extLst>
                      <a:ext uri="{FF2B5EF4-FFF2-40B4-BE49-F238E27FC236}">
                        <a16:creationId xmlns:a16="http://schemas.microsoft.com/office/drawing/2014/main" id="{3C871222-A0D5-BB43-BA35-695B96B84A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5707" y="4554538"/>
                    <a:ext cx="666750" cy="650875"/>
                  </a:xfrm>
                  <a:prstGeom prst="ellipse">
                    <a:avLst/>
                  </a:pr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4" name="Freeform 195">
                    <a:extLst>
                      <a:ext uri="{FF2B5EF4-FFF2-40B4-BE49-F238E27FC236}">
                        <a16:creationId xmlns:a16="http://schemas.microsoft.com/office/drawing/2014/main" id="{0A16AD63-C189-D447-B5C0-B7168D1462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6507" y="4603750"/>
                    <a:ext cx="566738" cy="552450"/>
                  </a:xfrm>
                  <a:custGeom>
                    <a:avLst/>
                    <a:gdLst>
                      <a:gd name="T0" fmla="*/ 184 w 368"/>
                      <a:gd name="T1" fmla="*/ 358 h 358"/>
                      <a:gd name="T2" fmla="*/ 54 w 368"/>
                      <a:gd name="T3" fmla="*/ 305 h 358"/>
                      <a:gd name="T4" fmla="*/ 0 w 368"/>
                      <a:gd name="T5" fmla="*/ 179 h 358"/>
                      <a:gd name="T6" fmla="*/ 54 w 368"/>
                      <a:gd name="T7" fmla="*/ 52 h 358"/>
                      <a:gd name="T8" fmla="*/ 184 w 368"/>
                      <a:gd name="T9" fmla="*/ 0 h 358"/>
                      <a:gd name="T10" fmla="*/ 314 w 368"/>
                      <a:gd name="T11" fmla="*/ 52 h 358"/>
                      <a:gd name="T12" fmla="*/ 368 w 368"/>
                      <a:gd name="T13" fmla="*/ 179 h 358"/>
                      <a:gd name="T14" fmla="*/ 314 w 368"/>
                      <a:gd name="T15" fmla="*/ 305 h 358"/>
                      <a:gd name="T16" fmla="*/ 184 w 368"/>
                      <a:gd name="T17" fmla="*/ 358 h 3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8" h="358">
                        <a:moveTo>
                          <a:pt x="184" y="358"/>
                        </a:moveTo>
                        <a:cubicBezTo>
                          <a:pt x="135" y="358"/>
                          <a:pt x="89" y="339"/>
                          <a:pt x="54" y="305"/>
                        </a:cubicBezTo>
                        <a:cubicBezTo>
                          <a:pt x="19" y="272"/>
                          <a:pt x="0" y="227"/>
                          <a:pt x="0" y="179"/>
                        </a:cubicBezTo>
                        <a:cubicBezTo>
                          <a:pt x="0" y="131"/>
                          <a:pt x="19" y="86"/>
                          <a:pt x="54" y="52"/>
                        </a:cubicBezTo>
                        <a:cubicBezTo>
                          <a:pt x="89" y="18"/>
                          <a:pt x="135" y="0"/>
                          <a:pt x="184" y="0"/>
                        </a:cubicBezTo>
                        <a:cubicBezTo>
                          <a:pt x="233" y="0"/>
                          <a:pt x="279" y="18"/>
                          <a:pt x="314" y="52"/>
                        </a:cubicBezTo>
                        <a:cubicBezTo>
                          <a:pt x="348" y="86"/>
                          <a:pt x="368" y="131"/>
                          <a:pt x="368" y="179"/>
                        </a:cubicBezTo>
                        <a:cubicBezTo>
                          <a:pt x="368" y="227"/>
                          <a:pt x="348" y="272"/>
                          <a:pt x="314" y="305"/>
                        </a:cubicBezTo>
                        <a:cubicBezTo>
                          <a:pt x="279" y="339"/>
                          <a:pt x="233" y="358"/>
                          <a:pt x="184" y="35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5" name="Freeform 196">
                    <a:extLst>
                      <a:ext uri="{FF2B5EF4-FFF2-40B4-BE49-F238E27FC236}">
                        <a16:creationId xmlns:a16="http://schemas.microsoft.com/office/drawing/2014/main" id="{6D18399E-642E-AA40-A3D9-AD7DF12624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7307" y="4652963"/>
                    <a:ext cx="465138" cy="454025"/>
                  </a:xfrm>
                  <a:custGeom>
                    <a:avLst/>
                    <a:gdLst>
                      <a:gd name="T0" fmla="*/ 151 w 302"/>
                      <a:gd name="T1" fmla="*/ 294 h 294"/>
                      <a:gd name="T2" fmla="*/ 44 w 302"/>
                      <a:gd name="T3" fmla="*/ 251 h 294"/>
                      <a:gd name="T4" fmla="*/ 0 w 302"/>
                      <a:gd name="T5" fmla="*/ 147 h 294"/>
                      <a:gd name="T6" fmla="*/ 44 w 302"/>
                      <a:gd name="T7" fmla="*/ 43 h 294"/>
                      <a:gd name="T8" fmla="*/ 151 w 302"/>
                      <a:gd name="T9" fmla="*/ 0 h 294"/>
                      <a:gd name="T10" fmla="*/ 258 w 302"/>
                      <a:gd name="T11" fmla="*/ 43 h 294"/>
                      <a:gd name="T12" fmla="*/ 302 w 302"/>
                      <a:gd name="T13" fmla="*/ 147 h 294"/>
                      <a:gd name="T14" fmla="*/ 258 w 302"/>
                      <a:gd name="T15" fmla="*/ 251 h 294"/>
                      <a:gd name="T16" fmla="*/ 151 w 302"/>
                      <a:gd name="T17" fmla="*/ 294 h 2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2" h="294">
                        <a:moveTo>
                          <a:pt x="151" y="294"/>
                        </a:moveTo>
                        <a:cubicBezTo>
                          <a:pt x="111" y="294"/>
                          <a:pt x="73" y="279"/>
                          <a:pt x="44" y="251"/>
                        </a:cubicBezTo>
                        <a:cubicBezTo>
                          <a:pt x="16" y="223"/>
                          <a:pt x="0" y="186"/>
                          <a:pt x="0" y="147"/>
                        </a:cubicBezTo>
                        <a:cubicBezTo>
                          <a:pt x="0" y="108"/>
                          <a:pt x="16" y="71"/>
                          <a:pt x="44" y="43"/>
                        </a:cubicBezTo>
                        <a:cubicBezTo>
                          <a:pt x="73" y="15"/>
                          <a:pt x="111" y="0"/>
                          <a:pt x="151" y="0"/>
                        </a:cubicBezTo>
                        <a:cubicBezTo>
                          <a:pt x="191" y="0"/>
                          <a:pt x="229" y="15"/>
                          <a:pt x="258" y="43"/>
                        </a:cubicBezTo>
                        <a:cubicBezTo>
                          <a:pt x="286" y="71"/>
                          <a:pt x="302" y="108"/>
                          <a:pt x="302" y="147"/>
                        </a:cubicBezTo>
                        <a:cubicBezTo>
                          <a:pt x="302" y="186"/>
                          <a:pt x="286" y="223"/>
                          <a:pt x="258" y="251"/>
                        </a:cubicBezTo>
                        <a:cubicBezTo>
                          <a:pt x="229" y="279"/>
                          <a:pt x="191" y="294"/>
                          <a:pt x="151" y="294"/>
                        </a:cubicBez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6" name="Freeform 197">
                    <a:extLst>
                      <a:ext uri="{FF2B5EF4-FFF2-40B4-BE49-F238E27FC236}">
                        <a16:creationId xmlns:a16="http://schemas.microsoft.com/office/drawing/2014/main" id="{679552BB-5A06-A74D-BD3F-C0B1468F46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8107" y="4702175"/>
                    <a:ext cx="363538" cy="355600"/>
                  </a:xfrm>
                  <a:custGeom>
                    <a:avLst/>
                    <a:gdLst>
                      <a:gd name="T0" fmla="*/ 118 w 236"/>
                      <a:gd name="T1" fmla="*/ 230 h 230"/>
                      <a:gd name="T2" fmla="*/ 34 w 236"/>
                      <a:gd name="T3" fmla="*/ 196 h 230"/>
                      <a:gd name="T4" fmla="*/ 0 w 236"/>
                      <a:gd name="T5" fmla="*/ 115 h 230"/>
                      <a:gd name="T6" fmla="*/ 34 w 236"/>
                      <a:gd name="T7" fmla="*/ 34 h 230"/>
                      <a:gd name="T8" fmla="*/ 118 w 236"/>
                      <a:gd name="T9" fmla="*/ 0 h 230"/>
                      <a:gd name="T10" fmla="*/ 202 w 236"/>
                      <a:gd name="T11" fmla="*/ 34 h 230"/>
                      <a:gd name="T12" fmla="*/ 236 w 236"/>
                      <a:gd name="T13" fmla="*/ 115 h 230"/>
                      <a:gd name="T14" fmla="*/ 202 w 236"/>
                      <a:gd name="T15" fmla="*/ 196 h 230"/>
                      <a:gd name="T16" fmla="*/ 118 w 236"/>
                      <a:gd name="T17" fmla="*/ 23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6" h="230">
                        <a:moveTo>
                          <a:pt x="118" y="230"/>
                        </a:moveTo>
                        <a:cubicBezTo>
                          <a:pt x="86" y="230"/>
                          <a:pt x="57" y="218"/>
                          <a:pt x="34" y="196"/>
                        </a:cubicBezTo>
                        <a:cubicBezTo>
                          <a:pt x="12" y="174"/>
                          <a:pt x="0" y="146"/>
                          <a:pt x="0" y="115"/>
                        </a:cubicBezTo>
                        <a:cubicBezTo>
                          <a:pt x="0" y="84"/>
                          <a:pt x="12" y="55"/>
                          <a:pt x="34" y="34"/>
                        </a:cubicBezTo>
                        <a:cubicBezTo>
                          <a:pt x="57" y="12"/>
                          <a:pt x="86" y="0"/>
                          <a:pt x="118" y="0"/>
                        </a:cubicBezTo>
                        <a:cubicBezTo>
                          <a:pt x="150" y="0"/>
                          <a:pt x="179" y="12"/>
                          <a:pt x="202" y="34"/>
                        </a:cubicBezTo>
                        <a:cubicBezTo>
                          <a:pt x="224" y="55"/>
                          <a:pt x="236" y="84"/>
                          <a:pt x="236" y="115"/>
                        </a:cubicBezTo>
                        <a:cubicBezTo>
                          <a:pt x="236" y="146"/>
                          <a:pt x="224" y="174"/>
                          <a:pt x="202" y="196"/>
                        </a:cubicBezTo>
                        <a:cubicBezTo>
                          <a:pt x="179" y="218"/>
                          <a:pt x="150" y="230"/>
                          <a:pt x="118" y="2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7" name="Freeform 198">
                    <a:extLst>
                      <a:ext uri="{FF2B5EF4-FFF2-40B4-BE49-F238E27FC236}">
                        <a16:creationId xmlns:a16="http://schemas.microsoft.com/office/drawing/2014/main" id="{33A2B334-8014-2A40-B8D1-09A32A93FA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8432" y="4762500"/>
                    <a:ext cx="242888" cy="234950"/>
                  </a:xfrm>
                  <a:custGeom>
                    <a:avLst/>
                    <a:gdLst>
                      <a:gd name="T0" fmla="*/ 79 w 158"/>
                      <a:gd name="T1" fmla="*/ 152 h 152"/>
                      <a:gd name="T2" fmla="*/ 23 w 158"/>
                      <a:gd name="T3" fmla="*/ 130 h 152"/>
                      <a:gd name="T4" fmla="*/ 0 w 158"/>
                      <a:gd name="T5" fmla="*/ 76 h 152"/>
                      <a:gd name="T6" fmla="*/ 23 w 158"/>
                      <a:gd name="T7" fmla="*/ 22 h 152"/>
                      <a:gd name="T8" fmla="*/ 79 w 158"/>
                      <a:gd name="T9" fmla="*/ 0 h 152"/>
                      <a:gd name="T10" fmla="*/ 135 w 158"/>
                      <a:gd name="T11" fmla="*/ 22 h 152"/>
                      <a:gd name="T12" fmla="*/ 158 w 158"/>
                      <a:gd name="T13" fmla="*/ 76 h 152"/>
                      <a:gd name="T14" fmla="*/ 135 w 158"/>
                      <a:gd name="T15" fmla="*/ 130 h 152"/>
                      <a:gd name="T16" fmla="*/ 79 w 158"/>
                      <a:gd name="T17" fmla="*/ 152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8" h="152">
                        <a:moveTo>
                          <a:pt x="79" y="152"/>
                        </a:moveTo>
                        <a:cubicBezTo>
                          <a:pt x="58" y="152"/>
                          <a:pt x="38" y="144"/>
                          <a:pt x="23" y="130"/>
                        </a:cubicBezTo>
                        <a:cubicBezTo>
                          <a:pt x="8" y="115"/>
                          <a:pt x="0" y="96"/>
                          <a:pt x="0" y="76"/>
                        </a:cubicBezTo>
                        <a:cubicBezTo>
                          <a:pt x="0" y="56"/>
                          <a:pt x="8" y="36"/>
                          <a:pt x="23" y="22"/>
                        </a:cubicBezTo>
                        <a:cubicBezTo>
                          <a:pt x="38" y="8"/>
                          <a:pt x="58" y="0"/>
                          <a:pt x="79" y="0"/>
                        </a:cubicBezTo>
                        <a:cubicBezTo>
                          <a:pt x="100" y="0"/>
                          <a:pt x="120" y="8"/>
                          <a:pt x="135" y="22"/>
                        </a:cubicBezTo>
                        <a:cubicBezTo>
                          <a:pt x="150" y="36"/>
                          <a:pt x="158" y="56"/>
                          <a:pt x="158" y="76"/>
                        </a:cubicBezTo>
                        <a:cubicBezTo>
                          <a:pt x="158" y="96"/>
                          <a:pt x="150" y="115"/>
                          <a:pt x="135" y="130"/>
                        </a:cubicBezTo>
                        <a:cubicBezTo>
                          <a:pt x="120" y="144"/>
                          <a:pt x="100" y="152"/>
                          <a:pt x="79" y="152"/>
                        </a:cubicBez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8" name="Freeform 199">
                    <a:extLst>
                      <a:ext uri="{FF2B5EF4-FFF2-40B4-BE49-F238E27FC236}">
                        <a16:creationId xmlns:a16="http://schemas.microsoft.com/office/drawing/2014/main" id="{F360CA32-141F-1C48-BF29-BDE71B86AA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7182" y="4495800"/>
                    <a:ext cx="514350" cy="388937"/>
                  </a:xfrm>
                  <a:custGeom>
                    <a:avLst/>
                    <a:gdLst>
                      <a:gd name="T0" fmla="*/ 307 w 334"/>
                      <a:gd name="T1" fmla="*/ 5 h 252"/>
                      <a:gd name="T2" fmla="*/ 329 w 334"/>
                      <a:gd name="T3" fmla="*/ 8 h 252"/>
                      <a:gd name="T4" fmla="*/ 329 w 334"/>
                      <a:gd name="T5" fmla="*/ 8 h 252"/>
                      <a:gd name="T6" fmla="*/ 326 w 334"/>
                      <a:gd name="T7" fmla="*/ 30 h 252"/>
                      <a:gd name="T8" fmla="*/ 28 w 334"/>
                      <a:gd name="T9" fmla="*/ 247 h 252"/>
                      <a:gd name="T10" fmla="*/ 6 w 334"/>
                      <a:gd name="T11" fmla="*/ 243 h 252"/>
                      <a:gd name="T12" fmla="*/ 6 w 334"/>
                      <a:gd name="T13" fmla="*/ 243 h 252"/>
                      <a:gd name="T14" fmla="*/ 9 w 334"/>
                      <a:gd name="T15" fmla="*/ 222 h 252"/>
                      <a:gd name="T16" fmla="*/ 307 w 334"/>
                      <a:gd name="T17" fmla="*/ 5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4" h="252">
                        <a:moveTo>
                          <a:pt x="307" y="5"/>
                        </a:moveTo>
                        <a:cubicBezTo>
                          <a:pt x="314" y="0"/>
                          <a:pt x="324" y="2"/>
                          <a:pt x="329" y="8"/>
                        </a:cubicBezTo>
                        <a:cubicBezTo>
                          <a:pt x="329" y="8"/>
                          <a:pt x="329" y="8"/>
                          <a:pt x="329" y="8"/>
                        </a:cubicBezTo>
                        <a:cubicBezTo>
                          <a:pt x="334" y="15"/>
                          <a:pt x="333" y="25"/>
                          <a:pt x="326" y="30"/>
                        </a:cubicBezTo>
                        <a:cubicBezTo>
                          <a:pt x="28" y="247"/>
                          <a:pt x="28" y="247"/>
                          <a:pt x="28" y="247"/>
                        </a:cubicBezTo>
                        <a:cubicBezTo>
                          <a:pt x="21" y="252"/>
                          <a:pt x="11" y="250"/>
                          <a:pt x="6" y="243"/>
                        </a:cubicBezTo>
                        <a:cubicBezTo>
                          <a:pt x="6" y="243"/>
                          <a:pt x="6" y="243"/>
                          <a:pt x="6" y="243"/>
                        </a:cubicBezTo>
                        <a:cubicBezTo>
                          <a:pt x="0" y="237"/>
                          <a:pt x="2" y="227"/>
                          <a:pt x="9" y="222"/>
                        </a:cubicBezTo>
                        <a:lnTo>
                          <a:pt x="307" y="5"/>
                        </a:ln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9" name="Freeform 200">
                    <a:extLst>
                      <a:ext uri="{FF2B5EF4-FFF2-40B4-BE49-F238E27FC236}">
                        <a16:creationId xmlns:a16="http://schemas.microsoft.com/office/drawing/2014/main" id="{0201C2CC-F8F3-6442-BBA8-575079F3FC6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77182" y="4495800"/>
                    <a:ext cx="515938" cy="388937"/>
                  </a:xfrm>
                  <a:custGeom>
                    <a:avLst/>
                    <a:gdLst>
                      <a:gd name="T0" fmla="*/ 18 w 335"/>
                      <a:gd name="T1" fmla="*/ 252 h 252"/>
                      <a:gd name="T2" fmla="*/ 4 w 335"/>
                      <a:gd name="T3" fmla="*/ 245 h 252"/>
                      <a:gd name="T4" fmla="*/ 0 w 335"/>
                      <a:gd name="T5" fmla="*/ 232 h 252"/>
                      <a:gd name="T6" fmla="*/ 8 w 335"/>
                      <a:gd name="T7" fmla="*/ 220 h 252"/>
                      <a:gd name="T8" fmla="*/ 306 w 335"/>
                      <a:gd name="T9" fmla="*/ 3 h 252"/>
                      <a:gd name="T10" fmla="*/ 317 w 335"/>
                      <a:gd name="T11" fmla="*/ 0 h 252"/>
                      <a:gd name="T12" fmla="*/ 331 w 335"/>
                      <a:gd name="T13" fmla="*/ 7 h 252"/>
                      <a:gd name="T14" fmla="*/ 334 w 335"/>
                      <a:gd name="T15" fmla="*/ 20 h 252"/>
                      <a:gd name="T16" fmla="*/ 327 w 335"/>
                      <a:gd name="T17" fmla="*/ 32 h 252"/>
                      <a:gd name="T18" fmla="*/ 29 w 335"/>
                      <a:gd name="T19" fmla="*/ 248 h 252"/>
                      <a:gd name="T20" fmla="*/ 18 w 335"/>
                      <a:gd name="T21" fmla="*/ 252 h 252"/>
                      <a:gd name="T22" fmla="*/ 317 w 335"/>
                      <a:gd name="T23" fmla="*/ 4 h 252"/>
                      <a:gd name="T24" fmla="*/ 309 w 335"/>
                      <a:gd name="T25" fmla="*/ 7 h 252"/>
                      <a:gd name="T26" fmla="*/ 10 w 335"/>
                      <a:gd name="T27" fmla="*/ 224 h 252"/>
                      <a:gd name="T28" fmla="*/ 5 w 335"/>
                      <a:gd name="T29" fmla="*/ 232 h 252"/>
                      <a:gd name="T30" fmla="*/ 7 w 335"/>
                      <a:gd name="T31" fmla="*/ 242 h 252"/>
                      <a:gd name="T32" fmla="*/ 18 w 335"/>
                      <a:gd name="T33" fmla="*/ 248 h 252"/>
                      <a:gd name="T34" fmla="*/ 26 w 335"/>
                      <a:gd name="T35" fmla="*/ 245 h 252"/>
                      <a:gd name="T36" fmla="*/ 325 w 335"/>
                      <a:gd name="T37" fmla="*/ 28 h 252"/>
                      <a:gd name="T38" fmla="*/ 330 w 335"/>
                      <a:gd name="T39" fmla="*/ 19 h 252"/>
                      <a:gd name="T40" fmla="*/ 328 w 335"/>
                      <a:gd name="T41" fmla="*/ 10 h 252"/>
                      <a:gd name="T42" fmla="*/ 317 w 335"/>
                      <a:gd name="T43" fmla="*/ 4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35" h="252">
                        <a:moveTo>
                          <a:pt x="18" y="252"/>
                        </a:moveTo>
                        <a:cubicBezTo>
                          <a:pt x="13" y="252"/>
                          <a:pt x="7" y="249"/>
                          <a:pt x="4" y="245"/>
                        </a:cubicBezTo>
                        <a:cubicBezTo>
                          <a:pt x="1" y="241"/>
                          <a:pt x="0" y="236"/>
                          <a:pt x="0" y="232"/>
                        </a:cubicBezTo>
                        <a:cubicBezTo>
                          <a:pt x="1" y="227"/>
                          <a:pt x="4" y="223"/>
                          <a:pt x="8" y="220"/>
                        </a:cubicBezTo>
                        <a:cubicBezTo>
                          <a:pt x="306" y="3"/>
                          <a:pt x="306" y="3"/>
                          <a:pt x="306" y="3"/>
                        </a:cubicBezTo>
                        <a:cubicBezTo>
                          <a:pt x="309" y="1"/>
                          <a:pt x="313" y="0"/>
                          <a:pt x="317" y="0"/>
                        </a:cubicBezTo>
                        <a:cubicBezTo>
                          <a:pt x="322" y="0"/>
                          <a:pt x="328" y="3"/>
                          <a:pt x="331" y="7"/>
                        </a:cubicBezTo>
                        <a:cubicBezTo>
                          <a:pt x="334" y="11"/>
                          <a:pt x="335" y="15"/>
                          <a:pt x="334" y="20"/>
                        </a:cubicBezTo>
                        <a:cubicBezTo>
                          <a:pt x="334" y="25"/>
                          <a:pt x="331" y="29"/>
                          <a:pt x="327" y="32"/>
                        </a:cubicBezTo>
                        <a:cubicBezTo>
                          <a:pt x="29" y="248"/>
                          <a:pt x="29" y="248"/>
                          <a:pt x="29" y="248"/>
                        </a:cubicBezTo>
                        <a:cubicBezTo>
                          <a:pt x="26" y="251"/>
                          <a:pt x="22" y="252"/>
                          <a:pt x="18" y="252"/>
                        </a:cubicBezTo>
                        <a:close/>
                        <a:moveTo>
                          <a:pt x="317" y="4"/>
                        </a:moveTo>
                        <a:cubicBezTo>
                          <a:pt x="314" y="4"/>
                          <a:pt x="311" y="5"/>
                          <a:pt x="309" y="7"/>
                        </a:cubicBezTo>
                        <a:cubicBezTo>
                          <a:pt x="10" y="224"/>
                          <a:pt x="10" y="224"/>
                          <a:pt x="10" y="224"/>
                        </a:cubicBezTo>
                        <a:cubicBezTo>
                          <a:pt x="7" y="226"/>
                          <a:pt x="5" y="229"/>
                          <a:pt x="5" y="232"/>
                        </a:cubicBezTo>
                        <a:cubicBezTo>
                          <a:pt x="4" y="236"/>
                          <a:pt x="5" y="239"/>
                          <a:pt x="7" y="242"/>
                        </a:cubicBezTo>
                        <a:cubicBezTo>
                          <a:pt x="10" y="245"/>
                          <a:pt x="14" y="248"/>
                          <a:pt x="18" y="248"/>
                        </a:cubicBezTo>
                        <a:cubicBezTo>
                          <a:pt x="21" y="248"/>
                          <a:pt x="24" y="247"/>
                          <a:pt x="26" y="245"/>
                        </a:cubicBezTo>
                        <a:cubicBezTo>
                          <a:pt x="325" y="28"/>
                          <a:pt x="325" y="28"/>
                          <a:pt x="325" y="28"/>
                        </a:cubicBezTo>
                        <a:cubicBezTo>
                          <a:pt x="328" y="26"/>
                          <a:pt x="330" y="23"/>
                          <a:pt x="330" y="19"/>
                        </a:cubicBezTo>
                        <a:cubicBezTo>
                          <a:pt x="331" y="16"/>
                          <a:pt x="330" y="13"/>
                          <a:pt x="328" y="10"/>
                        </a:cubicBezTo>
                        <a:cubicBezTo>
                          <a:pt x="325" y="6"/>
                          <a:pt x="321" y="4"/>
                          <a:pt x="317" y="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60" name="Freeform 201">
                    <a:extLst>
                      <a:ext uri="{FF2B5EF4-FFF2-40B4-BE49-F238E27FC236}">
                        <a16:creationId xmlns:a16="http://schemas.microsoft.com/office/drawing/2014/main" id="{E201F4A4-B549-FF47-BFEE-AB0A2658E3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39120" y="4548188"/>
                    <a:ext cx="287338" cy="182562"/>
                  </a:xfrm>
                  <a:custGeom>
                    <a:avLst/>
                    <a:gdLst>
                      <a:gd name="T0" fmla="*/ 152 w 181"/>
                      <a:gd name="T1" fmla="*/ 0 h 115"/>
                      <a:gd name="T2" fmla="*/ 181 w 181"/>
                      <a:gd name="T3" fmla="*/ 39 h 115"/>
                      <a:gd name="T4" fmla="*/ 78 w 181"/>
                      <a:gd name="T5" fmla="*/ 115 h 115"/>
                      <a:gd name="T6" fmla="*/ 0 w 181"/>
                      <a:gd name="T7" fmla="*/ 111 h 115"/>
                      <a:gd name="T8" fmla="*/ 152 w 181"/>
                      <a:gd name="T9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1" h="115">
                        <a:moveTo>
                          <a:pt x="152" y="0"/>
                        </a:moveTo>
                        <a:lnTo>
                          <a:pt x="181" y="39"/>
                        </a:lnTo>
                        <a:lnTo>
                          <a:pt x="78" y="115"/>
                        </a:lnTo>
                        <a:lnTo>
                          <a:pt x="0" y="111"/>
                        </a:lnTo>
                        <a:lnTo>
                          <a:pt x="152" y="0"/>
                        </a:ln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61" name="Freeform 202">
                    <a:extLst>
                      <a:ext uri="{FF2B5EF4-FFF2-40B4-BE49-F238E27FC236}">
                        <a16:creationId xmlns:a16="http://schemas.microsoft.com/office/drawing/2014/main" id="{54136532-73FA-2149-A693-8E18A98E47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2607" y="4438650"/>
                    <a:ext cx="242888" cy="239712"/>
                  </a:xfrm>
                  <a:custGeom>
                    <a:avLst/>
                    <a:gdLst>
                      <a:gd name="T0" fmla="*/ 153 w 153"/>
                      <a:gd name="T1" fmla="*/ 40 h 151"/>
                      <a:gd name="T2" fmla="*/ 123 w 153"/>
                      <a:gd name="T3" fmla="*/ 0 h 151"/>
                      <a:gd name="T4" fmla="*/ 20 w 153"/>
                      <a:gd name="T5" fmla="*/ 76 h 151"/>
                      <a:gd name="T6" fmla="*/ 0 w 153"/>
                      <a:gd name="T7" fmla="*/ 151 h 151"/>
                      <a:gd name="T8" fmla="*/ 153 w 153"/>
                      <a:gd name="T9" fmla="*/ 40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3" h="151">
                        <a:moveTo>
                          <a:pt x="153" y="40"/>
                        </a:moveTo>
                        <a:lnTo>
                          <a:pt x="123" y="0"/>
                        </a:lnTo>
                        <a:lnTo>
                          <a:pt x="20" y="76"/>
                        </a:lnTo>
                        <a:lnTo>
                          <a:pt x="0" y="151"/>
                        </a:lnTo>
                        <a:lnTo>
                          <a:pt x="153" y="40"/>
                        </a:ln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</p:grp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E70F30C-2B60-454D-ADDC-D4FCA0E6D22E}"/>
                </a:ext>
              </a:extLst>
            </p:cNvPr>
            <p:cNvGrpSpPr/>
            <p:nvPr/>
          </p:nvGrpSpPr>
          <p:grpSpPr>
            <a:xfrm>
              <a:off x="3705691" y="4100910"/>
              <a:ext cx="2279884" cy="1672593"/>
              <a:chOff x="3387077" y="4121311"/>
              <a:chExt cx="2419200" cy="17748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3E5C7D2-6552-A64B-A712-0F5C1C72DE78}"/>
                  </a:ext>
                </a:extLst>
              </p:cNvPr>
              <p:cNvGrpSpPr/>
              <p:nvPr/>
            </p:nvGrpSpPr>
            <p:grpSpPr>
              <a:xfrm>
                <a:off x="4362677" y="4584264"/>
                <a:ext cx="468000" cy="468000"/>
                <a:chOff x="1481840" y="1735835"/>
                <a:chExt cx="468000" cy="46800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48CF5A9-4BA9-6542-B4B4-E8E3E81E82EF}"/>
                    </a:ext>
                  </a:extLst>
                </p:cNvPr>
                <p:cNvSpPr/>
                <p:nvPr/>
              </p:nvSpPr>
              <p:spPr>
                <a:xfrm>
                  <a:off x="1481840" y="1735835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86BC2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18">
                  <a:extLst>
                    <a:ext uri="{FF2B5EF4-FFF2-40B4-BE49-F238E27FC236}">
                      <a16:creationId xmlns:a16="http://schemas.microsoft.com/office/drawing/2014/main" id="{BBAE91F8-2129-3B4B-B0F8-F5A38103C82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587945" y="1780422"/>
                  <a:ext cx="255790" cy="383094"/>
                  <a:chOff x="2588" y="407"/>
                  <a:chExt cx="594" cy="654"/>
                </a:xfrm>
                <a:solidFill>
                  <a:srgbClr val="86BC25"/>
                </a:solidFill>
              </p:grpSpPr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0A9C945D-94A8-4442-BB9D-5853FD65570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18" y="550"/>
                    <a:ext cx="354" cy="511"/>
                  </a:xfrm>
                  <a:custGeom>
                    <a:avLst/>
                    <a:gdLst>
                      <a:gd name="T0" fmla="*/ 193 w 236"/>
                      <a:gd name="T1" fmla="*/ 183 h 341"/>
                      <a:gd name="T2" fmla="*/ 215 w 236"/>
                      <a:gd name="T3" fmla="*/ 147 h 341"/>
                      <a:gd name="T4" fmla="*/ 150 w 236"/>
                      <a:gd name="T5" fmla="*/ 7 h 341"/>
                      <a:gd name="T6" fmla="*/ 112 w 236"/>
                      <a:gd name="T7" fmla="*/ 0 h 341"/>
                      <a:gd name="T8" fmla="*/ 112 w 236"/>
                      <a:gd name="T9" fmla="*/ 0 h 341"/>
                      <a:gd name="T10" fmla="*/ 10 w 236"/>
                      <a:gd name="T11" fmla="*/ 72 h 341"/>
                      <a:gd name="T12" fmla="*/ 11 w 236"/>
                      <a:gd name="T13" fmla="*/ 151 h 341"/>
                      <a:gd name="T14" fmla="*/ 15 w 236"/>
                      <a:gd name="T15" fmla="*/ 160 h 341"/>
                      <a:gd name="T16" fmla="*/ 31 w 236"/>
                      <a:gd name="T17" fmla="*/ 183 h 341"/>
                      <a:gd name="T18" fmla="*/ 56 w 236"/>
                      <a:gd name="T19" fmla="*/ 231 h 341"/>
                      <a:gd name="T20" fmla="*/ 56 w 236"/>
                      <a:gd name="T21" fmla="*/ 244 h 341"/>
                      <a:gd name="T22" fmla="*/ 46 w 236"/>
                      <a:gd name="T23" fmla="*/ 262 h 341"/>
                      <a:gd name="T24" fmla="*/ 46 w 236"/>
                      <a:gd name="T25" fmla="*/ 274 h 341"/>
                      <a:gd name="T26" fmla="*/ 46 w 236"/>
                      <a:gd name="T27" fmla="*/ 292 h 341"/>
                      <a:gd name="T28" fmla="*/ 53 w 236"/>
                      <a:gd name="T29" fmla="*/ 308 h 341"/>
                      <a:gd name="T30" fmla="*/ 65 w 236"/>
                      <a:gd name="T31" fmla="*/ 319 h 341"/>
                      <a:gd name="T32" fmla="*/ 76 w 236"/>
                      <a:gd name="T33" fmla="*/ 325 h 341"/>
                      <a:gd name="T34" fmla="*/ 107 w 236"/>
                      <a:gd name="T35" fmla="*/ 341 h 341"/>
                      <a:gd name="T36" fmla="*/ 117 w 236"/>
                      <a:gd name="T37" fmla="*/ 341 h 341"/>
                      <a:gd name="T38" fmla="*/ 148 w 236"/>
                      <a:gd name="T39" fmla="*/ 325 h 341"/>
                      <a:gd name="T40" fmla="*/ 158 w 236"/>
                      <a:gd name="T41" fmla="*/ 319 h 341"/>
                      <a:gd name="T42" fmla="*/ 170 w 236"/>
                      <a:gd name="T43" fmla="*/ 308 h 341"/>
                      <a:gd name="T44" fmla="*/ 177 w 236"/>
                      <a:gd name="T45" fmla="*/ 292 h 341"/>
                      <a:gd name="T46" fmla="*/ 177 w 236"/>
                      <a:gd name="T47" fmla="*/ 274 h 341"/>
                      <a:gd name="T48" fmla="*/ 177 w 236"/>
                      <a:gd name="T49" fmla="*/ 262 h 341"/>
                      <a:gd name="T50" fmla="*/ 168 w 236"/>
                      <a:gd name="T51" fmla="*/ 245 h 341"/>
                      <a:gd name="T52" fmla="*/ 168 w 236"/>
                      <a:gd name="T53" fmla="*/ 231 h 341"/>
                      <a:gd name="T54" fmla="*/ 193 w 236"/>
                      <a:gd name="T55" fmla="*/ 183 h 341"/>
                      <a:gd name="T56" fmla="*/ 156 w 236"/>
                      <a:gd name="T57" fmla="*/ 274 h 341"/>
                      <a:gd name="T58" fmla="*/ 156 w 236"/>
                      <a:gd name="T59" fmla="*/ 292 h 341"/>
                      <a:gd name="T60" fmla="*/ 156 w 236"/>
                      <a:gd name="T61" fmla="*/ 293 h 341"/>
                      <a:gd name="T62" fmla="*/ 144 w 236"/>
                      <a:gd name="T63" fmla="*/ 304 h 341"/>
                      <a:gd name="T64" fmla="*/ 143 w 236"/>
                      <a:gd name="T65" fmla="*/ 304 h 341"/>
                      <a:gd name="T66" fmla="*/ 133 w 236"/>
                      <a:gd name="T67" fmla="*/ 304 h 341"/>
                      <a:gd name="T68" fmla="*/ 132 w 236"/>
                      <a:gd name="T69" fmla="*/ 305 h 341"/>
                      <a:gd name="T70" fmla="*/ 132 w 236"/>
                      <a:gd name="T71" fmla="*/ 307 h 341"/>
                      <a:gd name="T72" fmla="*/ 117 w 236"/>
                      <a:gd name="T73" fmla="*/ 320 h 341"/>
                      <a:gd name="T74" fmla="*/ 107 w 236"/>
                      <a:gd name="T75" fmla="*/ 320 h 341"/>
                      <a:gd name="T76" fmla="*/ 92 w 236"/>
                      <a:gd name="T77" fmla="*/ 307 h 341"/>
                      <a:gd name="T78" fmla="*/ 92 w 236"/>
                      <a:gd name="T79" fmla="*/ 305 h 341"/>
                      <a:gd name="T80" fmla="*/ 91 w 236"/>
                      <a:gd name="T81" fmla="*/ 304 h 341"/>
                      <a:gd name="T82" fmla="*/ 80 w 236"/>
                      <a:gd name="T83" fmla="*/ 304 h 341"/>
                      <a:gd name="T84" fmla="*/ 79 w 236"/>
                      <a:gd name="T85" fmla="*/ 304 h 341"/>
                      <a:gd name="T86" fmla="*/ 68 w 236"/>
                      <a:gd name="T87" fmla="*/ 293 h 341"/>
                      <a:gd name="T88" fmla="*/ 67 w 236"/>
                      <a:gd name="T89" fmla="*/ 292 h 341"/>
                      <a:gd name="T90" fmla="*/ 67 w 236"/>
                      <a:gd name="T91" fmla="*/ 274 h 341"/>
                      <a:gd name="T92" fmla="*/ 67 w 236"/>
                      <a:gd name="T93" fmla="*/ 264 h 341"/>
                      <a:gd name="T94" fmla="*/ 67 w 236"/>
                      <a:gd name="T95" fmla="*/ 262 h 341"/>
                      <a:gd name="T96" fmla="*/ 68 w 236"/>
                      <a:gd name="T97" fmla="*/ 262 h 341"/>
                      <a:gd name="T98" fmla="*/ 155 w 236"/>
                      <a:gd name="T99" fmla="*/ 262 h 341"/>
                      <a:gd name="T100" fmla="*/ 156 w 236"/>
                      <a:gd name="T101" fmla="*/ 262 h 341"/>
                      <a:gd name="T102" fmla="*/ 156 w 236"/>
                      <a:gd name="T103" fmla="*/ 264 h 341"/>
                      <a:gd name="T104" fmla="*/ 156 w 236"/>
                      <a:gd name="T105" fmla="*/ 274 h 341"/>
                      <a:gd name="T106" fmla="*/ 184 w 236"/>
                      <a:gd name="T107" fmla="*/ 136 h 341"/>
                      <a:gd name="T108" fmla="*/ 140 w 236"/>
                      <a:gd name="T109" fmla="*/ 180 h 341"/>
                      <a:gd name="T110" fmla="*/ 135 w 236"/>
                      <a:gd name="T111" fmla="*/ 180 h 341"/>
                      <a:gd name="T112" fmla="*/ 156 w 236"/>
                      <a:gd name="T113" fmla="*/ 149 h 341"/>
                      <a:gd name="T114" fmla="*/ 110 w 236"/>
                      <a:gd name="T115" fmla="*/ 50 h 341"/>
                      <a:gd name="T116" fmla="*/ 69 w 236"/>
                      <a:gd name="T117" fmla="*/ 46 h 341"/>
                      <a:gd name="T118" fmla="*/ 112 w 236"/>
                      <a:gd name="T119" fmla="*/ 33 h 341"/>
                      <a:gd name="T120" fmla="*/ 138 w 236"/>
                      <a:gd name="T121" fmla="*/ 38 h 341"/>
                      <a:gd name="T122" fmla="*/ 181 w 236"/>
                      <a:gd name="T123" fmla="*/ 77 h 341"/>
                      <a:gd name="T124" fmla="*/ 184 w 236"/>
                      <a:gd name="T125" fmla="*/ 136 h 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236" h="341">
                        <a:moveTo>
                          <a:pt x="193" y="183"/>
                        </a:moveTo>
                        <a:cubicBezTo>
                          <a:pt x="202" y="173"/>
                          <a:pt x="210" y="161"/>
                          <a:pt x="215" y="147"/>
                        </a:cubicBezTo>
                        <a:cubicBezTo>
                          <a:pt x="236" y="91"/>
                          <a:pt x="207" y="28"/>
                          <a:pt x="150" y="7"/>
                        </a:cubicBezTo>
                        <a:cubicBezTo>
                          <a:pt x="137" y="2"/>
                          <a:pt x="125" y="0"/>
                          <a:pt x="112" y="0"/>
                        </a:cubicBezTo>
                        <a:cubicBezTo>
                          <a:pt x="112" y="0"/>
                          <a:pt x="112" y="0"/>
                          <a:pt x="112" y="0"/>
                        </a:cubicBezTo>
                        <a:cubicBezTo>
                          <a:pt x="68" y="0"/>
                          <a:pt x="26" y="28"/>
                          <a:pt x="10" y="72"/>
                        </a:cubicBezTo>
                        <a:cubicBezTo>
                          <a:pt x="0" y="98"/>
                          <a:pt x="1" y="126"/>
                          <a:pt x="11" y="151"/>
                        </a:cubicBezTo>
                        <a:cubicBezTo>
                          <a:pt x="12" y="154"/>
                          <a:pt x="13" y="157"/>
                          <a:pt x="15" y="160"/>
                        </a:cubicBezTo>
                        <a:cubicBezTo>
                          <a:pt x="19" y="168"/>
                          <a:pt x="25" y="176"/>
                          <a:pt x="31" y="183"/>
                        </a:cubicBezTo>
                        <a:cubicBezTo>
                          <a:pt x="36" y="189"/>
                          <a:pt x="49" y="208"/>
                          <a:pt x="56" y="231"/>
                        </a:cubicBezTo>
                        <a:cubicBezTo>
                          <a:pt x="56" y="244"/>
                          <a:pt x="56" y="244"/>
                          <a:pt x="56" y="244"/>
                        </a:cubicBezTo>
                        <a:cubicBezTo>
                          <a:pt x="50" y="248"/>
                          <a:pt x="46" y="255"/>
                          <a:pt x="46" y="262"/>
                        </a:cubicBezTo>
                        <a:cubicBezTo>
                          <a:pt x="46" y="274"/>
                          <a:pt x="46" y="274"/>
                          <a:pt x="46" y="274"/>
                        </a:cubicBezTo>
                        <a:cubicBezTo>
                          <a:pt x="46" y="292"/>
                          <a:pt x="46" y="292"/>
                          <a:pt x="46" y="292"/>
                        </a:cubicBezTo>
                        <a:cubicBezTo>
                          <a:pt x="46" y="298"/>
                          <a:pt x="49" y="304"/>
                          <a:pt x="53" y="308"/>
                        </a:cubicBezTo>
                        <a:cubicBezTo>
                          <a:pt x="65" y="319"/>
                          <a:pt x="65" y="319"/>
                          <a:pt x="65" y="319"/>
                        </a:cubicBezTo>
                        <a:cubicBezTo>
                          <a:pt x="68" y="322"/>
                          <a:pt x="72" y="324"/>
                          <a:pt x="76" y="325"/>
                        </a:cubicBezTo>
                        <a:cubicBezTo>
                          <a:pt x="82" y="335"/>
                          <a:pt x="94" y="341"/>
                          <a:pt x="107" y="341"/>
                        </a:cubicBezTo>
                        <a:cubicBezTo>
                          <a:pt x="117" y="341"/>
                          <a:pt x="117" y="341"/>
                          <a:pt x="117" y="341"/>
                        </a:cubicBezTo>
                        <a:cubicBezTo>
                          <a:pt x="130" y="341"/>
                          <a:pt x="142" y="334"/>
                          <a:pt x="148" y="325"/>
                        </a:cubicBezTo>
                        <a:cubicBezTo>
                          <a:pt x="152" y="324"/>
                          <a:pt x="155" y="322"/>
                          <a:pt x="158" y="319"/>
                        </a:cubicBezTo>
                        <a:cubicBezTo>
                          <a:pt x="170" y="308"/>
                          <a:pt x="170" y="308"/>
                          <a:pt x="170" y="308"/>
                        </a:cubicBezTo>
                        <a:cubicBezTo>
                          <a:pt x="174" y="304"/>
                          <a:pt x="177" y="298"/>
                          <a:pt x="177" y="292"/>
                        </a:cubicBezTo>
                        <a:cubicBezTo>
                          <a:pt x="177" y="274"/>
                          <a:pt x="177" y="274"/>
                          <a:pt x="177" y="274"/>
                        </a:cubicBezTo>
                        <a:cubicBezTo>
                          <a:pt x="177" y="262"/>
                          <a:pt x="177" y="262"/>
                          <a:pt x="177" y="262"/>
                        </a:cubicBezTo>
                        <a:cubicBezTo>
                          <a:pt x="177" y="255"/>
                          <a:pt x="173" y="249"/>
                          <a:pt x="168" y="245"/>
                        </a:cubicBezTo>
                        <a:cubicBezTo>
                          <a:pt x="168" y="231"/>
                          <a:pt x="168" y="231"/>
                          <a:pt x="168" y="231"/>
                        </a:cubicBezTo>
                        <a:cubicBezTo>
                          <a:pt x="175" y="208"/>
                          <a:pt x="188" y="190"/>
                          <a:pt x="193" y="183"/>
                        </a:cubicBezTo>
                        <a:close/>
                        <a:moveTo>
                          <a:pt x="156" y="274"/>
                        </a:moveTo>
                        <a:cubicBezTo>
                          <a:pt x="156" y="292"/>
                          <a:pt x="156" y="292"/>
                          <a:pt x="156" y="292"/>
                        </a:cubicBezTo>
                        <a:cubicBezTo>
                          <a:pt x="156" y="292"/>
                          <a:pt x="156" y="293"/>
                          <a:pt x="156" y="293"/>
                        </a:cubicBezTo>
                        <a:cubicBezTo>
                          <a:pt x="144" y="304"/>
                          <a:pt x="144" y="304"/>
                          <a:pt x="144" y="304"/>
                        </a:cubicBezTo>
                        <a:cubicBezTo>
                          <a:pt x="144" y="304"/>
                          <a:pt x="143" y="304"/>
                          <a:pt x="143" y="304"/>
                        </a:cubicBezTo>
                        <a:cubicBezTo>
                          <a:pt x="133" y="304"/>
                          <a:pt x="133" y="304"/>
                          <a:pt x="133" y="304"/>
                        </a:cubicBezTo>
                        <a:cubicBezTo>
                          <a:pt x="133" y="304"/>
                          <a:pt x="132" y="305"/>
                          <a:pt x="132" y="305"/>
                        </a:cubicBezTo>
                        <a:cubicBezTo>
                          <a:pt x="132" y="307"/>
                          <a:pt x="132" y="307"/>
                          <a:pt x="132" y="307"/>
                        </a:cubicBezTo>
                        <a:cubicBezTo>
                          <a:pt x="132" y="314"/>
                          <a:pt x="126" y="320"/>
                          <a:pt x="117" y="320"/>
                        </a:cubicBezTo>
                        <a:cubicBezTo>
                          <a:pt x="107" y="320"/>
                          <a:pt x="107" y="320"/>
                          <a:pt x="107" y="320"/>
                        </a:cubicBezTo>
                        <a:cubicBezTo>
                          <a:pt x="98" y="320"/>
                          <a:pt x="92" y="314"/>
                          <a:pt x="92" y="307"/>
                        </a:cubicBezTo>
                        <a:cubicBezTo>
                          <a:pt x="92" y="305"/>
                          <a:pt x="92" y="305"/>
                          <a:pt x="92" y="305"/>
                        </a:cubicBezTo>
                        <a:cubicBezTo>
                          <a:pt x="92" y="305"/>
                          <a:pt x="91" y="304"/>
                          <a:pt x="91" y="304"/>
                        </a:cubicBezTo>
                        <a:cubicBezTo>
                          <a:pt x="80" y="304"/>
                          <a:pt x="80" y="304"/>
                          <a:pt x="80" y="304"/>
                        </a:cubicBezTo>
                        <a:cubicBezTo>
                          <a:pt x="80" y="304"/>
                          <a:pt x="80" y="304"/>
                          <a:pt x="79" y="304"/>
                        </a:cubicBezTo>
                        <a:cubicBezTo>
                          <a:pt x="68" y="293"/>
                          <a:pt x="68" y="293"/>
                          <a:pt x="68" y="293"/>
                        </a:cubicBezTo>
                        <a:cubicBezTo>
                          <a:pt x="67" y="293"/>
                          <a:pt x="67" y="292"/>
                          <a:pt x="67" y="292"/>
                        </a:cubicBezTo>
                        <a:cubicBezTo>
                          <a:pt x="67" y="274"/>
                          <a:pt x="67" y="274"/>
                          <a:pt x="67" y="274"/>
                        </a:cubicBezTo>
                        <a:cubicBezTo>
                          <a:pt x="67" y="264"/>
                          <a:pt x="67" y="264"/>
                          <a:pt x="67" y="264"/>
                        </a:cubicBezTo>
                        <a:cubicBezTo>
                          <a:pt x="67" y="262"/>
                          <a:pt x="67" y="262"/>
                          <a:pt x="67" y="262"/>
                        </a:cubicBezTo>
                        <a:cubicBezTo>
                          <a:pt x="67" y="262"/>
                          <a:pt x="67" y="262"/>
                          <a:pt x="68" y="262"/>
                        </a:cubicBezTo>
                        <a:cubicBezTo>
                          <a:pt x="155" y="262"/>
                          <a:pt x="155" y="262"/>
                          <a:pt x="155" y="262"/>
                        </a:cubicBezTo>
                        <a:cubicBezTo>
                          <a:pt x="156" y="262"/>
                          <a:pt x="156" y="262"/>
                          <a:pt x="156" y="262"/>
                        </a:cubicBezTo>
                        <a:cubicBezTo>
                          <a:pt x="156" y="264"/>
                          <a:pt x="156" y="264"/>
                          <a:pt x="156" y="264"/>
                        </a:cubicBezTo>
                        <a:lnTo>
                          <a:pt x="156" y="274"/>
                        </a:lnTo>
                        <a:close/>
                        <a:moveTo>
                          <a:pt x="184" y="136"/>
                        </a:moveTo>
                        <a:cubicBezTo>
                          <a:pt x="176" y="157"/>
                          <a:pt x="160" y="173"/>
                          <a:pt x="140" y="180"/>
                        </a:cubicBezTo>
                        <a:cubicBezTo>
                          <a:pt x="135" y="180"/>
                          <a:pt x="135" y="180"/>
                          <a:pt x="135" y="180"/>
                        </a:cubicBezTo>
                        <a:cubicBezTo>
                          <a:pt x="144" y="172"/>
                          <a:pt x="152" y="162"/>
                          <a:pt x="156" y="149"/>
                        </a:cubicBezTo>
                        <a:cubicBezTo>
                          <a:pt x="171" y="109"/>
                          <a:pt x="150" y="65"/>
                          <a:pt x="110" y="50"/>
                        </a:cubicBezTo>
                        <a:cubicBezTo>
                          <a:pt x="97" y="45"/>
                          <a:pt x="83" y="44"/>
                          <a:pt x="69" y="46"/>
                        </a:cubicBezTo>
                        <a:cubicBezTo>
                          <a:pt x="82" y="38"/>
                          <a:pt x="97" y="33"/>
                          <a:pt x="112" y="33"/>
                        </a:cubicBezTo>
                        <a:cubicBezTo>
                          <a:pt x="121" y="33"/>
                          <a:pt x="130" y="35"/>
                          <a:pt x="138" y="38"/>
                        </a:cubicBezTo>
                        <a:cubicBezTo>
                          <a:pt x="158" y="45"/>
                          <a:pt x="173" y="59"/>
                          <a:pt x="181" y="77"/>
                        </a:cubicBezTo>
                        <a:cubicBezTo>
                          <a:pt x="190" y="96"/>
                          <a:pt x="191" y="117"/>
                          <a:pt x="184" y="1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1" name="Freeform 20">
                    <a:extLst>
                      <a:ext uri="{FF2B5EF4-FFF2-40B4-BE49-F238E27FC236}">
                        <a16:creationId xmlns:a16="http://schemas.microsoft.com/office/drawing/2014/main" id="{6513A750-CF63-3546-AAB6-1096C4F8B0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5" y="407"/>
                    <a:ext cx="42" cy="95"/>
                  </a:xfrm>
                  <a:custGeom>
                    <a:avLst/>
                    <a:gdLst>
                      <a:gd name="T0" fmla="*/ 28 w 28"/>
                      <a:gd name="T1" fmla="*/ 49 h 63"/>
                      <a:gd name="T2" fmla="*/ 28 w 28"/>
                      <a:gd name="T3" fmla="*/ 14 h 63"/>
                      <a:gd name="T4" fmla="*/ 14 w 28"/>
                      <a:gd name="T5" fmla="*/ 0 h 63"/>
                      <a:gd name="T6" fmla="*/ 0 w 28"/>
                      <a:gd name="T7" fmla="*/ 14 h 63"/>
                      <a:gd name="T8" fmla="*/ 0 w 28"/>
                      <a:gd name="T9" fmla="*/ 49 h 63"/>
                      <a:gd name="T10" fmla="*/ 14 w 28"/>
                      <a:gd name="T11" fmla="*/ 63 h 63"/>
                      <a:gd name="T12" fmla="*/ 28 w 28"/>
                      <a:gd name="T13" fmla="*/ 49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" h="63">
                        <a:moveTo>
                          <a:pt x="28" y="49"/>
                        </a:moveTo>
                        <a:cubicBezTo>
                          <a:pt x="28" y="14"/>
                          <a:pt x="28" y="14"/>
                          <a:pt x="28" y="14"/>
                        </a:cubicBezTo>
                        <a:cubicBezTo>
                          <a:pt x="28" y="7"/>
                          <a:pt x="22" y="0"/>
                          <a:pt x="14" y="0"/>
                        </a:cubicBezTo>
                        <a:cubicBezTo>
                          <a:pt x="6" y="0"/>
                          <a:pt x="0" y="7"/>
                          <a:pt x="0" y="14"/>
                        </a:cubicBezTo>
                        <a:cubicBezTo>
                          <a:pt x="0" y="49"/>
                          <a:pt x="0" y="49"/>
                          <a:pt x="0" y="49"/>
                        </a:cubicBezTo>
                        <a:cubicBezTo>
                          <a:pt x="0" y="57"/>
                          <a:pt x="6" y="63"/>
                          <a:pt x="14" y="63"/>
                        </a:cubicBezTo>
                        <a:cubicBezTo>
                          <a:pt x="22" y="63"/>
                          <a:pt x="28" y="57"/>
                          <a:pt x="28" y="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2" name="Freeform 21">
                    <a:extLst>
                      <a:ext uri="{FF2B5EF4-FFF2-40B4-BE49-F238E27FC236}">
                        <a16:creationId xmlns:a16="http://schemas.microsoft.com/office/drawing/2014/main" id="{3D7D34AF-D7D9-AA43-AAD6-BB072770DB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9" y="521"/>
                    <a:ext cx="90" cy="75"/>
                  </a:xfrm>
                  <a:custGeom>
                    <a:avLst/>
                    <a:gdLst>
                      <a:gd name="T0" fmla="*/ 55 w 60"/>
                      <a:gd name="T1" fmla="*/ 7 h 50"/>
                      <a:gd name="T2" fmla="*/ 36 w 60"/>
                      <a:gd name="T3" fmla="*/ 4 h 50"/>
                      <a:gd name="T4" fmla="*/ 8 w 60"/>
                      <a:gd name="T5" fmla="*/ 25 h 50"/>
                      <a:gd name="T6" fmla="*/ 5 w 60"/>
                      <a:gd name="T7" fmla="*/ 44 h 50"/>
                      <a:gd name="T8" fmla="*/ 16 w 60"/>
                      <a:gd name="T9" fmla="*/ 50 h 50"/>
                      <a:gd name="T10" fmla="*/ 24 w 60"/>
                      <a:gd name="T11" fmla="*/ 47 h 50"/>
                      <a:gd name="T12" fmla="*/ 52 w 60"/>
                      <a:gd name="T13" fmla="*/ 27 h 50"/>
                      <a:gd name="T14" fmla="*/ 55 w 60"/>
                      <a:gd name="T15" fmla="*/ 7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0" h="50">
                        <a:moveTo>
                          <a:pt x="55" y="7"/>
                        </a:moveTo>
                        <a:cubicBezTo>
                          <a:pt x="51" y="1"/>
                          <a:pt x="42" y="0"/>
                          <a:pt x="36" y="4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1" y="30"/>
                          <a:pt x="0" y="38"/>
                          <a:pt x="5" y="44"/>
                        </a:cubicBezTo>
                        <a:cubicBezTo>
                          <a:pt x="7" y="48"/>
                          <a:pt x="12" y="50"/>
                          <a:pt x="16" y="50"/>
                        </a:cubicBezTo>
                        <a:cubicBezTo>
                          <a:pt x="19" y="50"/>
                          <a:pt x="22" y="49"/>
                          <a:pt x="24" y="47"/>
                        </a:cubicBezTo>
                        <a:cubicBezTo>
                          <a:pt x="52" y="27"/>
                          <a:pt x="52" y="27"/>
                          <a:pt x="52" y="27"/>
                        </a:cubicBezTo>
                        <a:cubicBezTo>
                          <a:pt x="58" y="22"/>
                          <a:pt x="60" y="13"/>
                          <a:pt x="55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3" name="Freeform 22">
                    <a:extLst>
                      <a:ext uri="{FF2B5EF4-FFF2-40B4-BE49-F238E27FC236}">
                        <a16:creationId xmlns:a16="http://schemas.microsoft.com/office/drawing/2014/main" id="{B7798089-B9E8-AA46-BA3B-D0BC8B60E6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758"/>
                    <a:ext cx="97" cy="60"/>
                  </a:xfrm>
                  <a:custGeom>
                    <a:avLst/>
                    <a:gdLst>
                      <a:gd name="T0" fmla="*/ 2 w 65"/>
                      <a:gd name="T1" fmla="*/ 12 h 40"/>
                      <a:gd name="T2" fmla="*/ 11 w 65"/>
                      <a:gd name="T3" fmla="*/ 29 h 40"/>
                      <a:gd name="T4" fmla="*/ 45 w 65"/>
                      <a:gd name="T5" fmla="*/ 39 h 40"/>
                      <a:gd name="T6" fmla="*/ 49 w 65"/>
                      <a:gd name="T7" fmla="*/ 40 h 40"/>
                      <a:gd name="T8" fmla="*/ 62 w 65"/>
                      <a:gd name="T9" fmla="*/ 30 h 40"/>
                      <a:gd name="T10" fmla="*/ 53 w 65"/>
                      <a:gd name="T11" fmla="*/ 13 h 40"/>
                      <a:gd name="T12" fmla="*/ 20 w 65"/>
                      <a:gd name="T13" fmla="*/ 2 h 40"/>
                      <a:gd name="T14" fmla="*/ 2 w 65"/>
                      <a:gd name="T15" fmla="*/ 1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5" h="40">
                        <a:moveTo>
                          <a:pt x="2" y="12"/>
                        </a:moveTo>
                        <a:cubicBezTo>
                          <a:pt x="0" y="19"/>
                          <a:pt x="4" y="27"/>
                          <a:pt x="11" y="29"/>
                        </a:cubicBezTo>
                        <a:cubicBezTo>
                          <a:pt x="45" y="39"/>
                          <a:pt x="45" y="39"/>
                          <a:pt x="45" y="39"/>
                        </a:cubicBezTo>
                        <a:cubicBezTo>
                          <a:pt x="46" y="40"/>
                          <a:pt x="48" y="40"/>
                          <a:pt x="49" y="40"/>
                        </a:cubicBezTo>
                        <a:cubicBezTo>
                          <a:pt x="55" y="40"/>
                          <a:pt x="60" y="36"/>
                          <a:pt x="62" y="30"/>
                        </a:cubicBezTo>
                        <a:cubicBezTo>
                          <a:pt x="65" y="23"/>
                          <a:pt x="60" y="15"/>
                          <a:pt x="53" y="13"/>
                        </a:cubicBezTo>
                        <a:cubicBezTo>
                          <a:pt x="20" y="2"/>
                          <a:pt x="20" y="2"/>
                          <a:pt x="20" y="2"/>
                        </a:cubicBezTo>
                        <a:cubicBezTo>
                          <a:pt x="12" y="0"/>
                          <a:pt x="4" y="4"/>
                          <a:pt x="2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4" name="Freeform 23">
                    <a:extLst>
                      <a:ext uri="{FF2B5EF4-FFF2-40B4-BE49-F238E27FC236}">
                        <a16:creationId xmlns:a16="http://schemas.microsoft.com/office/drawing/2014/main" id="{D2813978-F0D5-E04C-BEDD-87F4F8F7A7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1" y="521"/>
                    <a:ext cx="90" cy="75"/>
                  </a:xfrm>
                  <a:custGeom>
                    <a:avLst/>
                    <a:gdLst>
                      <a:gd name="T0" fmla="*/ 7 w 60"/>
                      <a:gd name="T1" fmla="*/ 27 h 50"/>
                      <a:gd name="T2" fmla="*/ 36 w 60"/>
                      <a:gd name="T3" fmla="*/ 47 h 50"/>
                      <a:gd name="T4" fmla="*/ 44 w 60"/>
                      <a:gd name="T5" fmla="*/ 50 h 50"/>
                      <a:gd name="T6" fmla="*/ 55 w 60"/>
                      <a:gd name="T7" fmla="*/ 44 h 50"/>
                      <a:gd name="T8" fmla="*/ 52 w 60"/>
                      <a:gd name="T9" fmla="*/ 25 h 50"/>
                      <a:gd name="T10" fmla="*/ 24 w 60"/>
                      <a:gd name="T11" fmla="*/ 4 h 50"/>
                      <a:gd name="T12" fmla="*/ 5 w 60"/>
                      <a:gd name="T13" fmla="*/ 7 h 50"/>
                      <a:gd name="T14" fmla="*/ 7 w 60"/>
                      <a:gd name="T15" fmla="*/ 27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0" h="50">
                        <a:moveTo>
                          <a:pt x="7" y="27"/>
                        </a:moveTo>
                        <a:cubicBezTo>
                          <a:pt x="36" y="47"/>
                          <a:pt x="36" y="47"/>
                          <a:pt x="36" y="47"/>
                        </a:cubicBezTo>
                        <a:cubicBezTo>
                          <a:pt x="38" y="49"/>
                          <a:pt x="41" y="50"/>
                          <a:pt x="44" y="50"/>
                        </a:cubicBezTo>
                        <a:cubicBezTo>
                          <a:pt x="48" y="50"/>
                          <a:pt x="52" y="48"/>
                          <a:pt x="55" y="44"/>
                        </a:cubicBezTo>
                        <a:cubicBezTo>
                          <a:pt x="60" y="38"/>
                          <a:pt x="58" y="30"/>
                          <a:pt x="52" y="25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18" y="0"/>
                          <a:pt x="9" y="1"/>
                          <a:pt x="5" y="7"/>
                        </a:cubicBezTo>
                        <a:cubicBezTo>
                          <a:pt x="0" y="13"/>
                          <a:pt x="1" y="22"/>
                          <a:pt x="7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5" name="Freeform 24">
                    <a:extLst>
                      <a:ext uri="{FF2B5EF4-FFF2-40B4-BE49-F238E27FC236}">
                        <a16:creationId xmlns:a16="http://schemas.microsoft.com/office/drawing/2014/main" id="{E112B805-6676-8249-A618-9C043316E4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8" y="758"/>
                    <a:ext cx="97" cy="60"/>
                  </a:xfrm>
                  <a:custGeom>
                    <a:avLst/>
                    <a:gdLst>
                      <a:gd name="T0" fmla="*/ 16 w 65"/>
                      <a:gd name="T1" fmla="*/ 40 h 40"/>
                      <a:gd name="T2" fmla="*/ 20 w 65"/>
                      <a:gd name="T3" fmla="*/ 39 h 40"/>
                      <a:gd name="T4" fmla="*/ 53 w 65"/>
                      <a:gd name="T5" fmla="*/ 29 h 40"/>
                      <a:gd name="T6" fmla="*/ 63 w 65"/>
                      <a:gd name="T7" fmla="*/ 12 h 40"/>
                      <a:gd name="T8" fmla="*/ 45 w 65"/>
                      <a:gd name="T9" fmla="*/ 2 h 40"/>
                      <a:gd name="T10" fmla="*/ 12 w 65"/>
                      <a:gd name="T11" fmla="*/ 13 h 40"/>
                      <a:gd name="T12" fmla="*/ 2 w 65"/>
                      <a:gd name="T13" fmla="*/ 30 h 40"/>
                      <a:gd name="T14" fmla="*/ 16 w 65"/>
                      <a:gd name="T15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5" h="40">
                        <a:moveTo>
                          <a:pt x="16" y="40"/>
                        </a:moveTo>
                        <a:cubicBezTo>
                          <a:pt x="17" y="40"/>
                          <a:pt x="18" y="40"/>
                          <a:pt x="20" y="39"/>
                        </a:cubicBezTo>
                        <a:cubicBezTo>
                          <a:pt x="53" y="29"/>
                          <a:pt x="53" y="29"/>
                          <a:pt x="53" y="29"/>
                        </a:cubicBezTo>
                        <a:cubicBezTo>
                          <a:pt x="61" y="27"/>
                          <a:pt x="65" y="19"/>
                          <a:pt x="63" y="12"/>
                        </a:cubicBezTo>
                        <a:cubicBezTo>
                          <a:pt x="60" y="4"/>
                          <a:pt x="52" y="0"/>
                          <a:pt x="45" y="2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4" y="15"/>
                          <a:pt x="0" y="23"/>
                          <a:pt x="2" y="30"/>
                        </a:cubicBezTo>
                        <a:cubicBezTo>
                          <a:pt x="4" y="36"/>
                          <a:pt x="10" y="40"/>
                          <a:pt x="1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</p:grp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1723A7D-EE87-F24B-9626-2BA529FFFF1E}"/>
                  </a:ext>
                </a:extLst>
              </p:cNvPr>
              <p:cNvSpPr/>
              <p:nvPr/>
            </p:nvSpPr>
            <p:spPr>
              <a:xfrm>
                <a:off x="3387077" y="4121311"/>
                <a:ext cx="2419200" cy="1774800"/>
              </a:xfrm>
              <a:prstGeom prst="rect">
                <a:avLst/>
              </a:prstGeom>
              <a:noFill/>
              <a:ln w="28575" cap="flat" cmpd="sng" algn="ctr">
                <a:solidFill>
                  <a:srgbClr val="75787B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DD286A-5099-D048-A732-B854D535364E}"/>
                  </a:ext>
                </a:extLst>
              </p:cNvPr>
              <p:cNvSpPr/>
              <p:nvPr/>
            </p:nvSpPr>
            <p:spPr>
              <a:xfrm>
                <a:off x="3638723" y="5189596"/>
                <a:ext cx="19159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/>
                  </a:rPr>
                  <a:t>High clicks and </a:t>
                </a:r>
              </a:p>
              <a:p>
                <a:pPr algn="ctr"/>
                <a:r>
                  <a:rPr lang="en-US" sz="1000" b="1" dirty="0">
                    <a:latin typeface="Verdana"/>
                  </a:rPr>
                  <a:t>short job posting period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9EFC7E3-30C3-7647-919C-AE59E1ACC70C}"/>
                  </a:ext>
                </a:extLst>
              </p:cNvPr>
              <p:cNvCxnSpPr/>
              <p:nvPr/>
            </p:nvCxnSpPr>
            <p:spPr>
              <a:xfrm>
                <a:off x="3704776" y="5650132"/>
                <a:ext cx="1783803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6384936-06A2-3C4B-8754-E3ED4AC0AF74}"/>
                  </a:ext>
                </a:extLst>
              </p:cNvPr>
              <p:cNvSpPr/>
              <p:nvPr/>
            </p:nvSpPr>
            <p:spPr>
              <a:xfrm>
                <a:off x="4259886" y="4255248"/>
                <a:ext cx="67358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IDEAL</a:t>
                </a:r>
              </a:p>
            </p:txBody>
          </p:sp>
        </p:grpSp>
        <p:cxnSp>
          <p:nvCxnSpPr>
            <p:cNvPr id="14" name="直接箭头连接符 32">
              <a:extLst>
                <a:ext uri="{FF2B5EF4-FFF2-40B4-BE49-F238E27FC236}">
                  <a16:creationId xmlns:a16="http://schemas.microsoft.com/office/drawing/2014/main" id="{EC30E224-D91B-AE40-9D57-7BCFFFB6E408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1" y="6024397"/>
              <a:ext cx="5801344" cy="0"/>
            </a:xfrm>
            <a:prstGeom prst="straightConnector1">
              <a:avLst/>
            </a:prstGeom>
            <a:ln w="38100">
              <a:solidFill>
                <a:srgbClr val="002169">
                  <a:alpha val="80392"/>
                </a:srgb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33">
              <a:extLst>
                <a:ext uri="{FF2B5EF4-FFF2-40B4-BE49-F238E27FC236}">
                  <a16:creationId xmlns:a16="http://schemas.microsoft.com/office/drawing/2014/main" id="{0E4F05A4-4DBF-4D41-BFCF-B768CEEC7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308" y="1787236"/>
              <a:ext cx="0" cy="4247865"/>
            </a:xfrm>
            <a:prstGeom prst="straightConnector1">
              <a:avLst/>
            </a:prstGeom>
            <a:ln w="38100">
              <a:solidFill>
                <a:srgbClr val="86BC2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EC51BF-2A44-7F4E-A6F0-4328C5041B36}"/>
                </a:ext>
              </a:extLst>
            </p:cNvPr>
            <p:cNvSpPr/>
            <p:nvPr/>
          </p:nvSpPr>
          <p:spPr bwMode="gray">
            <a:xfrm>
              <a:off x="4402486" y="6174526"/>
              <a:ext cx="2567371" cy="3628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Total number of clicks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EC10B-6C76-8948-8F67-BBBE566532AB}"/>
                </a:ext>
              </a:extLst>
            </p:cNvPr>
            <p:cNvSpPr/>
            <p:nvPr/>
          </p:nvSpPr>
          <p:spPr bwMode="gray">
            <a:xfrm>
              <a:off x="-7794" y="1386678"/>
              <a:ext cx="2608985" cy="32038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8FCA26"/>
                  </a:solidFill>
                  <a:latin typeface="Verdana"/>
                </a:rPr>
                <a:t>Total job posting days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C25AB8-EE47-2348-8BCA-22E5448C886E}"/>
                </a:ext>
              </a:extLst>
            </p:cNvPr>
            <p:cNvGrpSpPr/>
            <p:nvPr/>
          </p:nvGrpSpPr>
          <p:grpSpPr>
            <a:xfrm>
              <a:off x="1044551" y="2144361"/>
              <a:ext cx="2280561" cy="1671630"/>
              <a:chOff x="548622" y="1297042"/>
              <a:chExt cx="2419919" cy="177377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173AA9F-6AAF-C544-BC0B-9D757CB02669}"/>
                  </a:ext>
                </a:extLst>
              </p:cNvPr>
              <p:cNvSpPr/>
              <p:nvPr/>
            </p:nvSpPr>
            <p:spPr>
              <a:xfrm>
                <a:off x="548622" y="1297042"/>
                <a:ext cx="2419919" cy="1773778"/>
              </a:xfrm>
              <a:prstGeom prst="rect">
                <a:avLst/>
              </a:prstGeom>
              <a:noFill/>
              <a:ln w="28575" cap="flat" cmpd="sng" algn="ctr">
                <a:solidFill>
                  <a:srgbClr val="86BC2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B300E9E-5AD7-CD42-AB8B-157C53DA177E}"/>
                  </a:ext>
                </a:extLst>
              </p:cNvPr>
              <p:cNvSpPr/>
              <p:nvPr/>
            </p:nvSpPr>
            <p:spPr>
              <a:xfrm>
                <a:off x="832687" y="2377399"/>
                <a:ext cx="18517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/>
                  </a:rPr>
                  <a:t>Low clicks and </a:t>
                </a:r>
              </a:p>
              <a:p>
                <a:pPr algn="ctr"/>
                <a:r>
                  <a:rPr lang="en-US" sz="1000" b="1" dirty="0">
                    <a:latin typeface="Verdana"/>
                  </a:rPr>
                  <a:t>long job posting period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887CAF1-FC77-2A4D-94D8-A42ECBDD793D}"/>
                  </a:ext>
                </a:extLst>
              </p:cNvPr>
              <p:cNvCxnSpPr/>
              <p:nvPr/>
            </p:nvCxnSpPr>
            <p:spPr>
              <a:xfrm>
                <a:off x="866680" y="2843032"/>
                <a:ext cx="1783803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46A38"/>
                </a:solidFill>
                <a:prstDash val="solid"/>
              </a:ln>
              <a:effectLst/>
            </p:spPr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2272B5C-F1D6-5F41-87E0-5BD1A42BAF95}"/>
                  </a:ext>
                </a:extLst>
              </p:cNvPr>
              <p:cNvSpPr/>
              <p:nvPr/>
            </p:nvSpPr>
            <p:spPr>
              <a:xfrm>
                <a:off x="1200576" y="1473136"/>
                <a:ext cx="11160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UNWANTED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326FF24-977A-084F-B4FF-3A32CE7048DA}"/>
                  </a:ext>
                </a:extLst>
              </p:cNvPr>
              <p:cNvGrpSpPr/>
              <p:nvPr/>
            </p:nvGrpSpPr>
            <p:grpSpPr>
              <a:xfrm>
                <a:off x="1524581" y="1775935"/>
                <a:ext cx="468000" cy="468000"/>
                <a:chOff x="4372001" y="4565098"/>
                <a:chExt cx="468000" cy="46800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DD5DF7B-93FA-2B45-B8DD-D059279402BC}"/>
                    </a:ext>
                  </a:extLst>
                </p:cNvPr>
                <p:cNvSpPr/>
                <p:nvPr/>
              </p:nvSpPr>
              <p:spPr>
                <a:xfrm>
                  <a:off x="4372001" y="4565098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046A38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2A0574ED-D0FD-D941-9FF8-9C535AF3C1E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447811" y="4586229"/>
                  <a:ext cx="298449" cy="426575"/>
                </a:xfrm>
                <a:custGeom>
                  <a:avLst/>
                  <a:gdLst>
                    <a:gd name="T0" fmla="*/ 118 w 131"/>
                    <a:gd name="T1" fmla="*/ 47 h 137"/>
                    <a:gd name="T2" fmla="*/ 78 w 131"/>
                    <a:gd name="T3" fmla="*/ 3 h 137"/>
                    <a:gd name="T4" fmla="*/ 8 w 131"/>
                    <a:gd name="T5" fmla="*/ 74 h 137"/>
                    <a:gd name="T6" fmla="*/ 2 w 131"/>
                    <a:gd name="T7" fmla="*/ 94 h 137"/>
                    <a:gd name="T8" fmla="*/ 22 w 131"/>
                    <a:gd name="T9" fmla="*/ 105 h 137"/>
                    <a:gd name="T10" fmla="*/ 27 w 131"/>
                    <a:gd name="T11" fmla="*/ 103 h 137"/>
                    <a:gd name="T12" fmla="*/ 39 w 131"/>
                    <a:gd name="T13" fmla="*/ 110 h 137"/>
                    <a:gd name="T14" fmla="*/ 47 w 131"/>
                    <a:gd name="T15" fmla="*/ 129 h 137"/>
                    <a:gd name="T16" fmla="*/ 55 w 131"/>
                    <a:gd name="T17" fmla="*/ 136 h 137"/>
                    <a:gd name="T18" fmla="*/ 71 w 131"/>
                    <a:gd name="T19" fmla="*/ 130 h 137"/>
                    <a:gd name="T20" fmla="*/ 74 w 131"/>
                    <a:gd name="T21" fmla="*/ 123 h 137"/>
                    <a:gd name="T22" fmla="*/ 67 w 131"/>
                    <a:gd name="T23" fmla="*/ 117 h 137"/>
                    <a:gd name="T24" fmla="*/ 60 w 131"/>
                    <a:gd name="T25" fmla="*/ 101 h 137"/>
                    <a:gd name="T26" fmla="*/ 67 w 131"/>
                    <a:gd name="T27" fmla="*/ 93 h 137"/>
                    <a:gd name="T28" fmla="*/ 122 w 131"/>
                    <a:gd name="T29" fmla="*/ 106 h 137"/>
                    <a:gd name="T30" fmla="*/ 118 w 131"/>
                    <a:gd name="T31" fmla="*/ 47 h 137"/>
                    <a:gd name="T32" fmla="*/ 114 w 131"/>
                    <a:gd name="T33" fmla="*/ 92 h 137"/>
                    <a:gd name="T34" fmla="*/ 88 w 131"/>
                    <a:gd name="T35" fmla="*/ 60 h 137"/>
                    <a:gd name="T36" fmla="*/ 83 w 131"/>
                    <a:gd name="T37" fmla="*/ 19 h 137"/>
                    <a:gd name="T38" fmla="*/ 108 w 131"/>
                    <a:gd name="T39" fmla="*/ 53 h 137"/>
                    <a:gd name="T40" fmla="*/ 114 w 131"/>
                    <a:gd name="T41" fmla="*/ 92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1" h="137">
                      <a:moveTo>
                        <a:pt x="118" y="47"/>
                      </a:moveTo>
                      <a:cubicBezTo>
                        <a:pt x="106" y="20"/>
                        <a:pt x="87" y="0"/>
                        <a:pt x="78" y="3"/>
                      </a:cubicBezTo>
                      <a:cubicBezTo>
                        <a:pt x="62" y="10"/>
                        <a:pt x="87" y="42"/>
                        <a:pt x="8" y="74"/>
                      </a:cubicBezTo>
                      <a:cubicBezTo>
                        <a:pt x="1" y="77"/>
                        <a:pt x="0" y="88"/>
                        <a:pt x="2" y="94"/>
                      </a:cubicBezTo>
                      <a:cubicBezTo>
                        <a:pt x="5" y="101"/>
                        <a:pt x="15" y="108"/>
                        <a:pt x="22" y="105"/>
                      </a:cubicBezTo>
                      <a:cubicBezTo>
                        <a:pt x="23" y="104"/>
                        <a:pt x="27" y="103"/>
                        <a:pt x="27" y="103"/>
                      </a:cubicBezTo>
                      <a:cubicBezTo>
                        <a:pt x="32" y="110"/>
                        <a:pt x="37" y="106"/>
                        <a:pt x="39" y="110"/>
                      </a:cubicBezTo>
                      <a:cubicBezTo>
                        <a:pt x="41" y="115"/>
                        <a:pt x="46" y="126"/>
                        <a:pt x="47" y="129"/>
                      </a:cubicBezTo>
                      <a:cubicBezTo>
                        <a:pt x="49" y="133"/>
                        <a:pt x="53" y="137"/>
                        <a:pt x="55" y="136"/>
                      </a:cubicBezTo>
                      <a:cubicBezTo>
                        <a:pt x="58" y="135"/>
                        <a:pt x="67" y="131"/>
                        <a:pt x="71" y="130"/>
                      </a:cubicBezTo>
                      <a:cubicBezTo>
                        <a:pt x="74" y="129"/>
                        <a:pt x="75" y="125"/>
                        <a:pt x="74" y="123"/>
                      </a:cubicBezTo>
                      <a:cubicBezTo>
                        <a:pt x="73" y="120"/>
                        <a:pt x="68" y="120"/>
                        <a:pt x="67" y="117"/>
                      </a:cubicBezTo>
                      <a:cubicBezTo>
                        <a:pt x="65" y="114"/>
                        <a:pt x="61" y="104"/>
                        <a:pt x="60" y="101"/>
                      </a:cubicBezTo>
                      <a:cubicBezTo>
                        <a:pt x="58" y="96"/>
                        <a:pt x="62" y="93"/>
                        <a:pt x="67" y="93"/>
                      </a:cubicBezTo>
                      <a:cubicBezTo>
                        <a:pt x="103" y="89"/>
                        <a:pt x="110" y="111"/>
                        <a:pt x="122" y="106"/>
                      </a:cubicBezTo>
                      <a:cubicBezTo>
                        <a:pt x="131" y="102"/>
                        <a:pt x="130" y="75"/>
                        <a:pt x="118" y="47"/>
                      </a:cubicBezTo>
                      <a:close/>
                      <a:moveTo>
                        <a:pt x="114" y="92"/>
                      </a:moveTo>
                      <a:cubicBezTo>
                        <a:pt x="112" y="92"/>
                        <a:pt x="97" y="81"/>
                        <a:pt x="88" y="60"/>
                      </a:cubicBezTo>
                      <a:cubicBezTo>
                        <a:pt x="79" y="39"/>
                        <a:pt x="80" y="20"/>
                        <a:pt x="83" y="19"/>
                      </a:cubicBezTo>
                      <a:cubicBezTo>
                        <a:pt x="85" y="18"/>
                        <a:pt x="99" y="31"/>
                        <a:pt x="108" y="53"/>
                      </a:cubicBezTo>
                      <a:cubicBezTo>
                        <a:pt x="117" y="74"/>
                        <a:pt x="116" y="91"/>
                        <a:pt x="114" y="92"/>
                      </a:cubicBezTo>
                      <a:close/>
                    </a:path>
                  </a:pathLst>
                </a:custGeom>
                <a:solidFill>
                  <a:srgbClr val="046A38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45D753-65A7-2D46-BE6F-A0B5EB8225A6}"/>
                </a:ext>
              </a:extLst>
            </p:cNvPr>
            <p:cNvCxnSpPr>
              <a:cxnSpLocks/>
            </p:cNvCxnSpPr>
            <p:nvPr/>
          </p:nvCxnSpPr>
          <p:spPr>
            <a:xfrm>
              <a:off x="3488997" y="1898073"/>
              <a:ext cx="0" cy="41370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A76CE5-A848-6E4A-9398-D348FBDCD828}"/>
                </a:ext>
              </a:extLst>
            </p:cNvPr>
            <p:cNvCxnSpPr/>
            <p:nvPr/>
          </p:nvCxnSpPr>
          <p:spPr>
            <a:xfrm>
              <a:off x="777308" y="3954998"/>
              <a:ext cx="533608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169FEE-A195-D342-BFA8-3A83B70CA1E8}"/>
                </a:ext>
              </a:extLst>
            </p:cNvPr>
            <p:cNvSpPr/>
            <p:nvPr/>
          </p:nvSpPr>
          <p:spPr bwMode="gray">
            <a:xfrm>
              <a:off x="2774044" y="6161339"/>
              <a:ext cx="1342611" cy="3628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Around </a:t>
              </a:r>
            </a:p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530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55A6C5-4945-CE4A-80EC-7BDCDB413367}"/>
                </a:ext>
              </a:extLst>
            </p:cNvPr>
            <p:cNvSpPr/>
            <p:nvPr/>
          </p:nvSpPr>
          <p:spPr bwMode="gray">
            <a:xfrm>
              <a:off x="-286279" y="3738071"/>
              <a:ext cx="1369648" cy="3628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86BC25"/>
                  </a:solidFill>
                  <a:latin typeface="Verdana"/>
                </a:rPr>
                <a:t>30 </a:t>
              </a:r>
            </a:p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86BC25"/>
                  </a:solidFill>
                  <a:latin typeface="Verdana"/>
                </a:rPr>
                <a:t>days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98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1351BA1-79DA-5740-A1B5-B5FDBF87BD3C}"/>
              </a:ext>
            </a:extLst>
          </p:cNvPr>
          <p:cNvSpPr txBox="1">
            <a:spLocks/>
          </p:cNvSpPr>
          <p:nvPr/>
        </p:nvSpPr>
        <p:spPr>
          <a:xfrm>
            <a:off x="409940" y="736688"/>
            <a:ext cx="112522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Improve job matching efficiency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33041ED-1A48-664C-90A8-0368CD03758E}"/>
              </a:ext>
            </a:extLst>
          </p:cNvPr>
          <p:cNvSpPr txBox="1">
            <a:spLocks/>
          </p:cNvSpPr>
          <p:nvPr/>
        </p:nvSpPr>
        <p:spPr bwMode="gray"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华文细黑"/>
                <a:cs typeface="+mj-cs"/>
              </a:rPr>
              <a:t>Customer Retention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200A78-59C2-DA4F-90C9-018219DAC5D1}"/>
              </a:ext>
            </a:extLst>
          </p:cNvPr>
          <p:cNvSpPr/>
          <p:nvPr/>
        </p:nvSpPr>
        <p:spPr bwMode="gray">
          <a:xfrm>
            <a:off x="7453272" y="541211"/>
            <a:ext cx="3527488" cy="3399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3200" b="1" dirty="0">
                <a:solidFill>
                  <a:srgbClr val="000000"/>
                </a:solidFill>
                <a:latin typeface="Verdana"/>
              </a:rPr>
              <a:t>Logistic Regression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540EB0-82A8-4344-96A9-A2F45DE4D3AA}"/>
              </a:ext>
            </a:extLst>
          </p:cNvPr>
          <p:cNvSpPr/>
          <p:nvPr/>
        </p:nvSpPr>
        <p:spPr bwMode="gray">
          <a:xfrm>
            <a:off x="6877622" y="1836424"/>
            <a:ext cx="3527488" cy="3399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b="1" dirty="0">
                <a:solidFill>
                  <a:srgbClr val="000000"/>
                </a:solidFill>
                <a:latin typeface="Verdana"/>
              </a:rPr>
              <a:t>Negative Correlated</a:t>
            </a:r>
          </a:p>
        </p:txBody>
      </p:sp>
      <p:sp>
        <p:nvSpPr>
          <p:cNvPr id="8" name="Isosceles Triangle 2">
            <a:extLst>
              <a:ext uri="{FF2B5EF4-FFF2-40B4-BE49-F238E27FC236}">
                <a16:creationId xmlns:a16="http://schemas.microsoft.com/office/drawing/2014/main" id="{8FA2981C-7551-B041-9934-9D968D09B98C}"/>
              </a:ext>
            </a:extLst>
          </p:cNvPr>
          <p:cNvSpPr/>
          <p:nvPr/>
        </p:nvSpPr>
        <p:spPr bwMode="gray">
          <a:xfrm rot="10800000">
            <a:off x="3277518" y="3819041"/>
            <a:ext cx="3201770" cy="261298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0626B3-A175-044A-ACBC-9805428E50EA}"/>
              </a:ext>
            </a:extLst>
          </p:cNvPr>
          <p:cNvGrpSpPr/>
          <p:nvPr/>
        </p:nvGrpSpPr>
        <p:grpSpPr>
          <a:xfrm>
            <a:off x="-354260" y="1386678"/>
            <a:ext cx="6919855" cy="5146388"/>
            <a:chOff x="-354260" y="1386678"/>
            <a:chExt cx="6919855" cy="514638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B23429-CB7D-3B4B-BDBB-7A7F610A2DC4}"/>
                </a:ext>
              </a:extLst>
            </p:cNvPr>
            <p:cNvGrpSpPr/>
            <p:nvPr/>
          </p:nvGrpSpPr>
          <p:grpSpPr>
            <a:xfrm>
              <a:off x="3973397" y="2310314"/>
              <a:ext cx="1745148" cy="1291007"/>
              <a:chOff x="3671143" y="1473136"/>
              <a:chExt cx="1851789" cy="136989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623B2A-8FE8-AE4F-BD59-B594E1DDB3E6}"/>
                  </a:ext>
                </a:extLst>
              </p:cNvPr>
              <p:cNvSpPr/>
              <p:nvPr/>
            </p:nvSpPr>
            <p:spPr>
              <a:xfrm>
                <a:off x="3671143" y="2377399"/>
                <a:ext cx="18517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/>
                  </a:rPr>
                  <a:t>High clicks and </a:t>
                </a:r>
              </a:p>
              <a:p>
                <a:pPr algn="ctr"/>
                <a:r>
                  <a:rPr lang="en-US" sz="1000" b="1" dirty="0">
                    <a:latin typeface="Verdana"/>
                  </a:rPr>
                  <a:t>long job posting period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4CDAECF-8013-7043-91BD-C879F6E4E183}"/>
                  </a:ext>
                </a:extLst>
              </p:cNvPr>
              <p:cNvCxnSpPr/>
              <p:nvPr/>
            </p:nvCxnSpPr>
            <p:spPr>
              <a:xfrm>
                <a:off x="3705136" y="2843032"/>
                <a:ext cx="1783803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62B5E5"/>
                </a:solidFill>
                <a:prstDash val="solid"/>
              </a:ln>
              <a:effectLst/>
            </p:spPr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CEF18FC-57FB-D145-8C7C-2D013642B88A}"/>
                  </a:ext>
                </a:extLst>
              </p:cNvPr>
              <p:cNvGrpSpPr/>
              <p:nvPr/>
            </p:nvGrpSpPr>
            <p:grpSpPr>
              <a:xfrm>
                <a:off x="4363037" y="1775935"/>
                <a:ext cx="468000" cy="468000"/>
                <a:chOff x="4384661" y="1739410"/>
                <a:chExt cx="468000" cy="468000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6AB92FED-5972-AD48-8A62-A3B273546C7F}"/>
                    </a:ext>
                  </a:extLst>
                </p:cNvPr>
                <p:cNvSpPr/>
                <p:nvPr/>
              </p:nvSpPr>
              <p:spPr>
                <a:xfrm>
                  <a:off x="4384661" y="1739410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62B5E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43">
                  <a:extLst>
                    <a:ext uri="{FF2B5EF4-FFF2-40B4-BE49-F238E27FC236}">
                      <a16:creationId xmlns:a16="http://schemas.microsoft.com/office/drawing/2014/main" id="{48E9DC08-6D00-8943-AAE8-CB3EC195E66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38661" y="1791969"/>
                  <a:ext cx="360000" cy="360000"/>
                </a:xfrm>
                <a:custGeom>
                  <a:avLst/>
                  <a:gdLst>
                    <a:gd name="T0" fmla="*/ 196 w 393"/>
                    <a:gd name="T1" fmla="*/ 229 h 392"/>
                    <a:gd name="T2" fmla="*/ 229 w 393"/>
                    <a:gd name="T3" fmla="*/ 196 h 392"/>
                    <a:gd name="T4" fmla="*/ 196 w 393"/>
                    <a:gd name="T5" fmla="*/ 164 h 392"/>
                    <a:gd name="T6" fmla="*/ 164 w 393"/>
                    <a:gd name="T7" fmla="*/ 196 h 392"/>
                    <a:gd name="T8" fmla="*/ 196 w 393"/>
                    <a:gd name="T9" fmla="*/ 229 h 392"/>
                    <a:gd name="T10" fmla="*/ 229 w 393"/>
                    <a:gd name="T11" fmla="*/ 359 h 392"/>
                    <a:gd name="T12" fmla="*/ 196 w 393"/>
                    <a:gd name="T13" fmla="*/ 392 h 392"/>
                    <a:gd name="T14" fmla="*/ 163 w 393"/>
                    <a:gd name="T15" fmla="*/ 359 h 392"/>
                    <a:gd name="T16" fmla="*/ 186 w 393"/>
                    <a:gd name="T17" fmla="*/ 328 h 392"/>
                    <a:gd name="T18" fmla="*/ 186 w 393"/>
                    <a:gd name="T19" fmla="*/ 247 h 392"/>
                    <a:gd name="T20" fmla="*/ 163 w 393"/>
                    <a:gd name="T21" fmla="*/ 236 h 392"/>
                    <a:gd name="T22" fmla="*/ 100 w 393"/>
                    <a:gd name="T23" fmla="*/ 299 h 392"/>
                    <a:gd name="T24" fmla="*/ 97 w 393"/>
                    <a:gd name="T25" fmla="*/ 328 h 392"/>
                    <a:gd name="T26" fmla="*/ 64 w 393"/>
                    <a:gd name="T27" fmla="*/ 328 h 392"/>
                    <a:gd name="T28" fmla="*/ 64 w 393"/>
                    <a:gd name="T29" fmla="*/ 295 h 392"/>
                    <a:gd name="T30" fmla="*/ 93 w 393"/>
                    <a:gd name="T31" fmla="*/ 292 h 392"/>
                    <a:gd name="T32" fmla="*/ 156 w 393"/>
                    <a:gd name="T33" fmla="*/ 229 h 392"/>
                    <a:gd name="T34" fmla="*/ 146 w 393"/>
                    <a:gd name="T35" fmla="*/ 207 h 392"/>
                    <a:gd name="T36" fmla="*/ 64 w 393"/>
                    <a:gd name="T37" fmla="*/ 207 h 392"/>
                    <a:gd name="T38" fmla="*/ 33 w 393"/>
                    <a:gd name="T39" fmla="*/ 229 h 392"/>
                    <a:gd name="T40" fmla="*/ 0 w 393"/>
                    <a:gd name="T41" fmla="*/ 196 h 392"/>
                    <a:gd name="T42" fmla="*/ 33 w 393"/>
                    <a:gd name="T43" fmla="*/ 163 h 392"/>
                    <a:gd name="T44" fmla="*/ 64 w 393"/>
                    <a:gd name="T45" fmla="*/ 186 h 392"/>
                    <a:gd name="T46" fmla="*/ 146 w 393"/>
                    <a:gd name="T47" fmla="*/ 186 h 392"/>
                    <a:gd name="T48" fmla="*/ 156 w 393"/>
                    <a:gd name="T49" fmla="*/ 164 h 392"/>
                    <a:gd name="T50" fmla="*/ 93 w 393"/>
                    <a:gd name="T51" fmla="*/ 101 h 392"/>
                    <a:gd name="T52" fmla="*/ 64 w 393"/>
                    <a:gd name="T53" fmla="*/ 97 h 392"/>
                    <a:gd name="T54" fmla="*/ 64 w 393"/>
                    <a:gd name="T55" fmla="*/ 64 h 392"/>
                    <a:gd name="T56" fmla="*/ 97 w 393"/>
                    <a:gd name="T57" fmla="*/ 64 h 392"/>
                    <a:gd name="T58" fmla="*/ 100 w 393"/>
                    <a:gd name="T59" fmla="*/ 93 h 392"/>
                    <a:gd name="T60" fmla="*/ 164 w 393"/>
                    <a:gd name="T61" fmla="*/ 156 h 392"/>
                    <a:gd name="T62" fmla="*/ 186 w 393"/>
                    <a:gd name="T63" fmla="*/ 146 h 392"/>
                    <a:gd name="T64" fmla="*/ 186 w 393"/>
                    <a:gd name="T65" fmla="*/ 65 h 392"/>
                    <a:gd name="T66" fmla="*/ 163 w 393"/>
                    <a:gd name="T67" fmla="*/ 33 h 392"/>
                    <a:gd name="T68" fmla="*/ 196 w 393"/>
                    <a:gd name="T69" fmla="*/ 0 h 392"/>
                    <a:gd name="T70" fmla="*/ 229 w 393"/>
                    <a:gd name="T71" fmla="*/ 33 h 392"/>
                    <a:gd name="T72" fmla="*/ 206 w 393"/>
                    <a:gd name="T73" fmla="*/ 65 h 392"/>
                    <a:gd name="T74" fmla="*/ 206 w 393"/>
                    <a:gd name="T75" fmla="*/ 146 h 392"/>
                    <a:gd name="T76" fmla="*/ 228 w 393"/>
                    <a:gd name="T77" fmla="*/ 156 h 392"/>
                    <a:gd name="T78" fmla="*/ 292 w 393"/>
                    <a:gd name="T79" fmla="*/ 93 h 392"/>
                    <a:gd name="T80" fmla="*/ 295 w 393"/>
                    <a:gd name="T81" fmla="*/ 64 h 392"/>
                    <a:gd name="T82" fmla="*/ 328 w 393"/>
                    <a:gd name="T83" fmla="*/ 64 h 392"/>
                    <a:gd name="T84" fmla="*/ 328 w 393"/>
                    <a:gd name="T85" fmla="*/ 97 h 392"/>
                    <a:gd name="T86" fmla="*/ 299 w 393"/>
                    <a:gd name="T87" fmla="*/ 100 h 392"/>
                    <a:gd name="T88" fmla="*/ 236 w 393"/>
                    <a:gd name="T89" fmla="*/ 163 h 392"/>
                    <a:gd name="T90" fmla="*/ 247 w 393"/>
                    <a:gd name="T91" fmla="*/ 186 h 392"/>
                    <a:gd name="T92" fmla="*/ 328 w 393"/>
                    <a:gd name="T93" fmla="*/ 186 h 392"/>
                    <a:gd name="T94" fmla="*/ 360 w 393"/>
                    <a:gd name="T95" fmla="*/ 163 h 392"/>
                    <a:gd name="T96" fmla="*/ 393 w 393"/>
                    <a:gd name="T97" fmla="*/ 196 h 392"/>
                    <a:gd name="T98" fmla="*/ 360 w 393"/>
                    <a:gd name="T99" fmla="*/ 229 h 392"/>
                    <a:gd name="T100" fmla="*/ 328 w 393"/>
                    <a:gd name="T101" fmla="*/ 207 h 392"/>
                    <a:gd name="T102" fmla="*/ 247 w 393"/>
                    <a:gd name="T103" fmla="*/ 207 h 392"/>
                    <a:gd name="T104" fmla="*/ 236 w 393"/>
                    <a:gd name="T105" fmla="*/ 229 h 392"/>
                    <a:gd name="T106" fmla="*/ 299 w 393"/>
                    <a:gd name="T107" fmla="*/ 292 h 392"/>
                    <a:gd name="T108" fmla="*/ 328 w 393"/>
                    <a:gd name="T109" fmla="*/ 295 h 392"/>
                    <a:gd name="T110" fmla="*/ 328 w 393"/>
                    <a:gd name="T111" fmla="*/ 328 h 392"/>
                    <a:gd name="T112" fmla="*/ 295 w 393"/>
                    <a:gd name="T113" fmla="*/ 328 h 392"/>
                    <a:gd name="T114" fmla="*/ 292 w 393"/>
                    <a:gd name="T115" fmla="*/ 299 h 392"/>
                    <a:gd name="T116" fmla="*/ 229 w 393"/>
                    <a:gd name="T117" fmla="*/ 236 h 392"/>
                    <a:gd name="T118" fmla="*/ 206 w 393"/>
                    <a:gd name="T119" fmla="*/ 247 h 392"/>
                    <a:gd name="T120" fmla="*/ 206 w 393"/>
                    <a:gd name="T121" fmla="*/ 328 h 392"/>
                    <a:gd name="T122" fmla="*/ 229 w 393"/>
                    <a:gd name="T123" fmla="*/ 359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93" h="392">
                      <a:moveTo>
                        <a:pt x="196" y="229"/>
                      </a:moveTo>
                      <a:cubicBezTo>
                        <a:pt x="214" y="229"/>
                        <a:pt x="229" y="214"/>
                        <a:pt x="229" y="196"/>
                      </a:cubicBezTo>
                      <a:cubicBezTo>
                        <a:pt x="229" y="178"/>
                        <a:pt x="214" y="164"/>
                        <a:pt x="196" y="164"/>
                      </a:cubicBezTo>
                      <a:cubicBezTo>
                        <a:pt x="179" y="164"/>
                        <a:pt x="164" y="178"/>
                        <a:pt x="164" y="196"/>
                      </a:cubicBezTo>
                      <a:cubicBezTo>
                        <a:pt x="164" y="214"/>
                        <a:pt x="179" y="229"/>
                        <a:pt x="196" y="229"/>
                      </a:cubicBezTo>
                      <a:close/>
                      <a:moveTo>
                        <a:pt x="229" y="359"/>
                      </a:moveTo>
                      <a:cubicBezTo>
                        <a:pt x="229" y="378"/>
                        <a:pt x="214" y="392"/>
                        <a:pt x="196" y="392"/>
                      </a:cubicBezTo>
                      <a:cubicBezTo>
                        <a:pt x="178" y="392"/>
                        <a:pt x="163" y="378"/>
                        <a:pt x="163" y="359"/>
                      </a:cubicBezTo>
                      <a:cubicBezTo>
                        <a:pt x="163" y="345"/>
                        <a:pt x="173" y="332"/>
                        <a:pt x="186" y="328"/>
                      </a:cubicBezTo>
                      <a:cubicBezTo>
                        <a:pt x="186" y="247"/>
                        <a:pt x="186" y="247"/>
                        <a:pt x="186" y="247"/>
                      </a:cubicBezTo>
                      <a:cubicBezTo>
                        <a:pt x="177" y="245"/>
                        <a:pt x="170" y="241"/>
                        <a:pt x="163" y="236"/>
                      </a:cubicBezTo>
                      <a:cubicBezTo>
                        <a:pt x="100" y="299"/>
                        <a:pt x="100" y="299"/>
                        <a:pt x="100" y="299"/>
                      </a:cubicBezTo>
                      <a:cubicBezTo>
                        <a:pt x="106" y="308"/>
                        <a:pt x="105" y="320"/>
                        <a:pt x="97" y="328"/>
                      </a:cubicBezTo>
                      <a:cubicBezTo>
                        <a:pt x="88" y="337"/>
                        <a:pt x="73" y="337"/>
                        <a:pt x="64" y="328"/>
                      </a:cubicBezTo>
                      <a:cubicBezTo>
                        <a:pt x="55" y="319"/>
                        <a:pt x="55" y="304"/>
                        <a:pt x="64" y="295"/>
                      </a:cubicBezTo>
                      <a:cubicBezTo>
                        <a:pt x="72" y="287"/>
                        <a:pt x="84" y="286"/>
                        <a:pt x="93" y="292"/>
                      </a:cubicBezTo>
                      <a:cubicBezTo>
                        <a:pt x="156" y="229"/>
                        <a:pt x="156" y="229"/>
                        <a:pt x="156" y="229"/>
                      </a:cubicBezTo>
                      <a:cubicBezTo>
                        <a:pt x="151" y="222"/>
                        <a:pt x="147" y="215"/>
                        <a:pt x="146" y="207"/>
                      </a:cubicBezTo>
                      <a:cubicBezTo>
                        <a:pt x="64" y="207"/>
                        <a:pt x="64" y="207"/>
                        <a:pt x="64" y="207"/>
                      </a:cubicBezTo>
                      <a:cubicBezTo>
                        <a:pt x="60" y="220"/>
                        <a:pt x="48" y="229"/>
                        <a:pt x="33" y="229"/>
                      </a:cubicBezTo>
                      <a:cubicBezTo>
                        <a:pt x="15" y="229"/>
                        <a:pt x="0" y="215"/>
                        <a:pt x="0" y="196"/>
                      </a:cubicBezTo>
                      <a:cubicBezTo>
                        <a:pt x="0" y="178"/>
                        <a:pt x="15" y="163"/>
                        <a:pt x="33" y="163"/>
                      </a:cubicBezTo>
                      <a:cubicBezTo>
                        <a:pt x="48" y="163"/>
                        <a:pt x="60" y="173"/>
                        <a:pt x="64" y="186"/>
                      </a:cubicBezTo>
                      <a:cubicBezTo>
                        <a:pt x="146" y="186"/>
                        <a:pt x="146" y="186"/>
                        <a:pt x="146" y="186"/>
                      </a:cubicBezTo>
                      <a:cubicBezTo>
                        <a:pt x="147" y="178"/>
                        <a:pt x="151" y="170"/>
                        <a:pt x="156" y="164"/>
                      </a:cubicBezTo>
                      <a:cubicBezTo>
                        <a:pt x="93" y="101"/>
                        <a:pt x="93" y="101"/>
                        <a:pt x="93" y="101"/>
                      </a:cubicBezTo>
                      <a:cubicBezTo>
                        <a:pt x="84" y="106"/>
                        <a:pt x="72" y="105"/>
                        <a:pt x="64" y="97"/>
                      </a:cubicBezTo>
                      <a:cubicBezTo>
                        <a:pt x="55" y="88"/>
                        <a:pt x="55" y="73"/>
                        <a:pt x="64" y="64"/>
                      </a:cubicBezTo>
                      <a:cubicBezTo>
                        <a:pt x="73" y="55"/>
                        <a:pt x="88" y="55"/>
                        <a:pt x="97" y="64"/>
                      </a:cubicBezTo>
                      <a:cubicBezTo>
                        <a:pt x="105" y="72"/>
                        <a:pt x="106" y="84"/>
                        <a:pt x="100" y="93"/>
                      </a:cubicBezTo>
                      <a:cubicBezTo>
                        <a:pt x="164" y="156"/>
                        <a:pt x="164" y="156"/>
                        <a:pt x="164" y="156"/>
                      </a:cubicBezTo>
                      <a:cubicBezTo>
                        <a:pt x="170" y="151"/>
                        <a:pt x="177" y="147"/>
                        <a:pt x="186" y="146"/>
                      </a:cubicBezTo>
                      <a:cubicBezTo>
                        <a:pt x="186" y="65"/>
                        <a:pt x="186" y="65"/>
                        <a:pt x="186" y="65"/>
                      </a:cubicBezTo>
                      <a:cubicBezTo>
                        <a:pt x="173" y="60"/>
                        <a:pt x="163" y="48"/>
                        <a:pt x="163" y="33"/>
                      </a:cubicBezTo>
                      <a:cubicBezTo>
                        <a:pt x="163" y="15"/>
                        <a:pt x="178" y="0"/>
                        <a:pt x="196" y="0"/>
                      </a:cubicBezTo>
                      <a:cubicBezTo>
                        <a:pt x="214" y="0"/>
                        <a:pt x="229" y="15"/>
                        <a:pt x="229" y="33"/>
                      </a:cubicBezTo>
                      <a:cubicBezTo>
                        <a:pt x="229" y="48"/>
                        <a:pt x="220" y="60"/>
                        <a:pt x="206" y="65"/>
                      </a:cubicBezTo>
                      <a:cubicBezTo>
                        <a:pt x="206" y="146"/>
                        <a:pt x="206" y="146"/>
                        <a:pt x="206" y="146"/>
                      </a:cubicBezTo>
                      <a:cubicBezTo>
                        <a:pt x="215" y="147"/>
                        <a:pt x="222" y="151"/>
                        <a:pt x="228" y="156"/>
                      </a:cubicBezTo>
                      <a:cubicBezTo>
                        <a:pt x="292" y="93"/>
                        <a:pt x="292" y="93"/>
                        <a:pt x="292" y="93"/>
                      </a:cubicBezTo>
                      <a:cubicBezTo>
                        <a:pt x="286" y="84"/>
                        <a:pt x="287" y="72"/>
                        <a:pt x="295" y="64"/>
                      </a:cubicBezTo>
                      <a:cubicBezTo>
                        <a:pt x="304" y="55"/>
                        <a:pt x="319" y="55"/>
                        <a:pt x="328" y="64"/>
                      </a:cubicBezTo>
                      <a:cubicBezTo>
                        <a:pt x="337" y="73"/>
                        <a:pt x="337" y="88"/>
                        <a:pt x="328" y="97"/>
                      </a:cubicBezTo>
                      <a:cubicBezTo>
                        <a:pt x="320" y="105"/>
                        <a:pt x="308" y="106"/>
                        <a:pt x="299" y="100"/>
                      </a:cubicBezTo>
                      <a:cubicBezTo>
                        <a:pt x="236" y="163"/>
                        <a:pt x="236" y="163"/>
                        <a:pt x="236" y="163"/>
                      </a:cubicBezTo>
                      <a:cubicBezTo>
                        <a:pt x="241" y="170"/>
                        <a:pt x="245" y="178"/>
                        <a:pt x="247" y="186"/>
                      </a:cubicBezTo>
                      <a:cubicBezTo>
                        <a:pt x="328" y="186"/>
                        <a:pt x="328" y="186"/>
                        <a:pt x="328" y="186"/>
                      </a:cubicBezTo>
                      <a:cubicBezTo>
                        <a:pt x="333" y="173"/>
                        <a:pt x="345" y="163"/>
                        <a:pt x="360" y="163"/>
                      </a:cubicBezTo>
                      <a:cubicBezTo>
                        <a:pt x="378" y="163"/>
                        <a:pt x="393" y="178"/>
                        <a:pt x="393" y="196"/>
                      </a:cubicBezTo>
                      <a:cubicBezTo>
                        <a:pt x="393" y="215"/>
                        <a:pt x="378" y="229"/>
                        <a:pt x="360" y="229"/>
                      </a:cubicBezTo>
                      <a:cubicBezTo>
                        <a:pt x="345" y="229"/>
                        <a:pt x="333" y="220"/>
                        <a:pt x="328" y="207"/>
                      </a:cubicBezTo>
                      <a:cubicBezTo>
                        <a:pt x="247" y="207"/>
                        <a:pt x="247" y="207"/>
                        <a:pt x="247" y="207"/>
                      </a:cubicBezTo>
                      <a:cubicBezTo>
                        <a:pt x="245" y="215"/>
                        <a:pt x="241" y="222"/>
                        <a:pt x="236" y="229"/>
                      </a:cubicBezTo>
                      <a:cubicBezTo>
                        <a:pt x="299" y="292"/>
                        <a:pt x="299" y="292"/>
                        <a:pt x="299" y="292"/>
                      </a:cubicBezTo>
                      <a:cubicBezTo>
                        <a:pt x="308" y="286"/>
                        <a:pt x="320" y="287"/>
                        <a:pt x="328" y="295"/>
                      </a:cubicBezTo>
                      <a:cubicBezTo>
                        <a:pt x="337" y="304"/>
                        <a:pt x="337" y="319"/>
                        <a:pt x="328" y="328"/>
                      </a:cubicBezTo>
                      <a:cubicBezTo>
                        <a:pt x="319" y="337"/>
                        <a:pt x="304" y="337"/>
                        <a:pt x="295" y="328"/>
                      </a:cubicBezTo>
                      <a:cubicBezTo>
                        <a:pt x="287" y="320"/>
                        <a:pt x="286" y="308"/>
                        <a:pt x="292" y="299"/>
                      </a:cubicBezTo>
                      <a:cubicBezTo>
                        <a:pt x="229" y="236"/>
                        <a:pt x="229" y="236"/>
                        <a:pt x="229" y="236"/>
                      </a:cubicBezTo>
                      <a:cubicBezTo>
                        <a:pt x="222" y="241"/>
                        <a:pt x="215" y="245"/>
                        <a:pt x="206" y="247"/>
                      </a:cubicBezTo>
                      <a:cubicBezTo>
                        <a:pt x="206" y="328"/>
                        <a:pt x="206" y="328"/>
                        <a:pt x="206" y="328"/>
                      </a:cubicBezTo>
                      <a:cubicBezTo>
                        <a:pt x="220" y="332"/>
                        <a:pt x="229" y="345"/>
                        <a:pt x="229" y="359"/>
                      </a:cubicBezTo>
                      <a:close/>
                    </a:path>
                  </a:pathLst>
                </a:custGeom>
                <a:solidFill>
                  <a:srgbClr val="62B5E5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858146C-6A31-C447-A6AF-80D9AC5FB0BD}"/>
                  </a:ext>
                </a:extLst>
              </p:cNvPr>
              <p:cNvSpPr/>
              <p:nvPr/>
            </p:nvSpPr>
            <p:spPr>
              <a:xfrm>
                <a:off x="3982125" y="1473136"/>
                <a:ext cx="122982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INEFFICIENT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56F46D0-4B8D-4843-A1EB-74068D9C31D8}"/>
                </a:ext>
              </a:extLst>
            </p:cNvPr>
            <p:cNvGrpSpPr/>
            <p:nvPr/>
          </p:nvGrpSpPr>
          <p:grpSpPr>
            <a:xfrm>
              <a:off x="1916713" y="4537203"/>
              <a:ext cx="441049" cy="441049"/>
              <a:chOff x="1446310" y="4596595"/>
              <a:chExt cx="468000" cy="4680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4E1BEB1-D446-C046-829B-1B7E4FC7603E}"/>
                  </a:ext>
                </a:extLst>
              </p:cNvPr>
              <p:cNvSpPr/>
              <p:nvPr/>
            </p:nvSpPr>
            <p:spPr>
              <a:xfrm>
                <a:off x="1446310" y="4596595"/>
                <a:ext cx="468000" cy="468000"/>
              </a:xfrm>
              <a:prstGeom prst="ellipse">
                <a:avLst/>
              </a:prstGeom>
              <a:solidFill>
                <a:srgbClr val="000000"/>
              </a:solidFill>
              <a:ln w="6350" cap="flat" cmpd="sng" algn="ctr">
                <a:solidFill>
                  <a:srgbClr val="046A3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927F4F7-A7DA-7149-81C3-F593C01708FB}"/>
                  </a:ext>
                </a:extLst>
              </p:cNvPr>
              <p:cNvGrpSpPr/>
              <p:nvPr/>
            </p:nvGrpSpPr>
            <p:grpSpPr>
              <a:xfrm>
                <a:off x="1505494" y="4658939"/>
                <a:ext cx="360000" cy="360000"/>
                <a:chOff x="2805707" y="4438650"/>
                <a:chExt cx="920751" cy="766763"/>
              </a:xfrm>
            </p:grpSpPr>
            <p:sp>
              <p:nvSpPr>
                <p:cNvPr id="53" name="Oval 194">
                  <a:extLst>
                    <a:ext uri="{FF2B5EF4-FFF2-40B4-BE49-F238E27FC236}">
                      <a16:creationId xmlns:a16="http://schemas.microsoft.com/office/drawing/2014/main" id="{3C871222-A0D5-BB43-BA35-695B96B84A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707" y="4554538"/>
                  <a:ext cx="666750" cy="650875"/>
                </a:xfrm>
                <a:prstGeom prst="ellipse">
                  <a:avLst/>
                </a:prstGeom>
                <a:solidFill>
                  <a:srgbClr val="046A3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  <p:sp>
              <p:nvSpPr>
                <p:cNvPr id="54" name="Freeform 195">
                  <a:extLst>
                    <a:ext uri="{FF2B5EF4-FFF2-40B4-BE49-F238E27FC236}">
                      <a16:creationId xmlns:a16="http://schemas.microsoft.com/office/drawing/2014/main" id="{0A16AD63-C189-D447-B5C0-B7168D1462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6507" y="4603750"/>
                  <a:ext cx="566738" cy="552450"/>
                </a:xfrm>
                <a:custGeom>
                  <a:avLst/>
                  <a:gdLst>
                    <a:gd name="T0" fmla="*/ 184 w 368"/>
                    <a:gd name="T1" fmla="*/ 358 h 358"/>
                    <a:gd name="T2" fmla="*/ 54 w 368"/>
                    <a:gd name="T3" fmla="*/ 305 h 358"/>
                    <a:gd name="T4" fmla="*/ 0 w 368"/>
                    <a:gd name="T5" fmla="*/ 179 h 358"/>
                    <a:gd name="T6" fmla="*/ 54 w 368"/>
                    <a:gd name="T7" fmla="*/ 52 h 358"/>
                    <a:gd name="T8" fmla="*/ 184 w 368"/>
                    <a:gd name="T9" fmla="*/ 0 h 358"/>
                    <a:gd name="T10" fmla="*/ 314 w 368"/>
                    <a:gd name="T11" fmla="*/ 52 h 358"/>
                    <a:gd name="T12" fmla="*/ 368 w 368"/>
                    <a:gd name="T13" fmla="*/ 179 h 358"/>
                    <a:gd name="T14" fmla="*/ 314 w 368"/>
                    <a:gd name="T15" fmla="*/ 305 h 358"/>
                    <a:gd name="T16" fmla="*/ 184 w 368"/>
                    <a:gd name="T17" fmla="*/ 358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8" h="358">
                      <a:moveTo>
                        <a:pt x="184" y="358"/>
                      </a:moveTo>
                      <a:cubicBezTo>
                        <a:pt x="135" y="358"/>
                        <a:pt x="89" y="339"/>
                        <a:pt x="54" y="305"/>
                      </a:cubicBezTo>
                      <a:cubicBezTo>
                        <a:pt x="19" y="272"/>
                        <a:pt x="0" y="227"/>
                        <a:pt x="0" y="179"/>
                      </a:cubicBezTo>
                      <a:cubicBezTo>
                        <a:pt x="0" y="131"/>
                        <a:pt x="19" y="86"/>
                        <a:pt x="54" y="52"/>
                      </a:cubicBezTo>
                      <a:cubicBezTo>
                        <a:pt x="89" y="18"/>
                        <a:pt x="135" y="0"/>
                        <a:pt x="184" y="0"/>
                      </a:cubicBezTo>
                      <a:cubicBezTo>
                        <a:pt x="233" y="0"/>
                        <a:pt x="279" y="18"/>
                        <a:pt x="314" y="52"/>
                      </a:cubicBezTo>
                      <a:cubicBezTo>
                        <a:pt x="348" y="86"/>
                        <a:pt x="368" y="131"/>
                        <a:pt x="368" y="179"/>
                      </a:cubicBezTo>
                      <a:cubicBezTo>
                        <a:pt x="368" y="227"/>
                        <a:pt x="348" y="272"/>
                        <a:pt x="314" y="305"/>
                      </a:cubicBezTo>
                      <a:cubicBezTo>
                        <a:pt x="279" y="339"/>
                        <a:pt x="233" y="358"/>
                        <a:pt x="184" y="3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  <p:sp>
              <p:nvSpPr>
                <p:cNvPr id="55" name="Freeform 196">
                  <a:extLst>
                    <a:ext uri="{FF2B5EF4-FFF2-40B4-BE49-F238E27FC236}">
                      <a16:creationId xmlns:a16="http://schemas.microsoft.com/office/drawing/2014/main" id="{6D18399E-642E-AA40-A3D9-AD7DF1262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7307" y="4652963"/>
                  <a:ext cx="465138" cy="454025"/>
                </a:xfrm>
                <a:custGeom>
                  <a:avLst/>
                  <a:gdLst>
                    <a:gd name="T0" fmla="*/ 151 w 302"/>
                    <a:gd name="T1" fmla="*/ 294 h 294"/>
                    <a:gd name="T2" fmla="*/ 44 w 302"/>
                    <a:gd name="T3" fmla="*/ 251 h 294"/>
                    <a:gd name="T4" fmla="*/ 0 w 302"/>
                    <a:gd name="T5" fmla="*/ 147 h 294"/>
                    <a:gd name="T6" fmla="*/ 44 w 302"/>
                    <a:gd name="T7" fmla="*/ 43 h 294"/>
                    <a:gd name="T8" fmla="*/ 151 w 302"/>
                    <a:gd name="T9" fmla="*/ 0 h 294"/>
                    <a:gd name="T10" fmla="*/ 258 w 302"/>
                    <a:gd name="T11" fmla="*/ 43 h 294"/>
                    <a:gd name="T12" fmla="*/ 302 w 302"/>
                    <a:gd name="T13" fmla="*/ 147 h 294"/>
                    <a:gd name="T14" fmla="*/ 258 w 302"/>
                    <a:gd name="T15" fmla="*/ 251 h 294"/>
                    <a:gd name="T16" fmla="*/ 151 w 302"/>
                    <a:gd name="T17" fmla="*/ 294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2" h="294">
                      <a:moveTo>
                        <a:pt x="151" y="294"/>
                      </a:moveTo>
                      <a:cubicBezTo>
                        <a:pt x="111" y="294"/>
                        <a:pt x="73" y="279"/>
                        <a:pt x="44" y="251"/>
                      </a:cubicBezTo>
                      <a:cubicBezTo>
                        <a:pt x="16" y="223"/>
                        <a:pt x="0" y="186"/>
                        <a:pt x="0" y="147"/>
                      </a:cubicBezTo>
                      <a:cubicBezTo>
                        <a:pt x="0" y="108"/>
                        <a:pt x="16" y="71"/>
                        <a:pt x="44" y="43"/>
                      </a:cubicBezTo>
                      <a:cubicBezTo>
                        <a:pt x="73" y="15"/>
                        <a:pt x="111" y="0"/>
                        <a:pt x="151" y="0"/>
                      </a:cubicBezTo>
                      <a:cubicBezTo>
                        <a:pt x="191" y="0"/>
                        <a:pt x="229" y="15"/>
                        <a:pt x="258" y="43"/>
                      </a:cubicBezTo>
                      <a:cubicBezTo>
                        <a:pt x="286" y="71"/>
                        <a:pt x="302" y="108"/>
                        <a:pt x="302" y="147"/>
                      </a:cubicBezTo>
                      <a:cubicBezTo>
                        <a:pt x="302" y="186"/>
                        <a:pt x="286" y="223"/>
                        <a:pt x="258" y="251"/>
                      </a:cubicBezTo>
                      <a:cubicBezTo>
                        <a:pt x="229" y="279"/>
                        <a:pt x="191" y="294"/>
                        <a:pt x="151" y="294"/>
                      </a:cubicBezTo>
                      <a:close/>
                    </a:path>
                  </a:pathLst>
                </a:custGeom>
                <a:solidFill>
                  <a:srgbClr val="046A3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  <p:sp>
              <p:nvSpPr>
                <p:cNvPr id="58" name="Freeform 199">
                  <a:extLst>
                    <a:ext uri="{FF2B5EF4-FFF2-40B4-BE49-F238E27FC236}">
                      <a16:creationId xmlns:a16="http://schemas.microsoft.com/office/drawing/2014/main" id="{F360CA32-141F-1C48-BF29-BDE71B86AA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7182" y="4495800"/>
                  <a:ext cx="514350" cy="388937"/>
                </a:xfrm>
                <a:custGeom>
                  <a:avLst/>
                  <a:gdLst>
                    <a:gd name="T0" fmla="*/ 307 w 334"/>
                    <a:gd name="T1" fmla="*/ 5 h 252"/>
                    <a:gd name="T2" fmla="*/ 329 w 334"/>
                    <a:gd name="T3" fmla="*/ 8 h 252"/>
                    <a:gd name="T4" fmla="*/ 329 w 334"/>
                    <a:gd name="T5" fmla="*/ 8 h 252"/>
                    <a:gd name="T6" fmla="*/ 326 w 334"/>
                    <a:gd name="T7" fmla="*/ 30 h 252"/>
                    <a:gd name="T8" fmla="*/ 28 w 334"/>
                    <a:gd name="T9" fmla="*/ 247 h 252"/>
                    <a:gd name="T10" fmla="*/ 6 w 334"/>
                    <a:gd name="T11" fmla="*/ 243 h 252"/>
                    <a:gd name="T12" fmla="*/ 6 w 334"/>
                    <a:gd name="T13" fmla="*/ 243 h 252"/>
                    <a:gd name="T14" fmla="*/ 9 w 334"/>
                    <a:gd name="T15" fmla="*/ 222 h 252"/>
                    <a:gd name="T16" fmla="*/ 307 w 334"/>
                    <a:gd name="T17" fmla="*/ 5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4" h="252">
                      <a:moveTo>
                        <a:pt x="307" y="5"/>
                      </a:moveTo>
                      <a:cubicBezTo>
                        <a:pt x="314" y="0"/>
                        <a:pt x="324" y="2"/>
                        <a:pt x="329" y="8"/>
                      </a:cubicBezTo>
                      <a:cubicBezTo>
                        <a:pt x="329" y="8"/>
                        <a:pt x="329" y="8"/>
                        <a:pt x="329" y="8"/>
                      </a:cubicBezTo>
                      <a:cubicBezTo>
                        <a:pt x="334" y="15"/>
                        <a:pt x="333" y="25"/>
                        <a:pt x="326" y="30"/>
                      </a:cubicBezTo>
                      <a:cubicBezTo>
                        <a:pt x="28" y="247"/>
                        <a:pt x="28" y="247"/>
                        <a:pt x="28" y="247"/>
                      </a:cubicBezTo>
                      <a:cubicBezTo>
                        <a:pt x="21" y="252"/>
                        <a:pt x="11" y="250"/>
                        <a:pt x="6" y="243"/>
                      </a:cubicBezTo>
                      <a:cubicBezTo>
                        <a:pt x="6" y="243"/>
                        <a:pt x="6" y="243"/>
                        <a:pt x="6" y="243"/>
                      </a:cubicBezTo>
                      <a:cubicBezTo>
                        <a:pt x="0" y="237"/>
                        <a:pt x="2" y="227"/>
                        <a:pt x="9" y="222"/>
                      </a:cubicBezTo>
                      <a:lnTo>
                        <a:pt x="307" y="5"/>
                      </a:lnTo>
                      <a:close/>
                    </a:path>
                  </a:pathLst>
                </a:custGeom>
                <a:solidFill>
                  <a:srgbClr val="046A3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  <p:sp>
              <p:nvSpPr>
                <p:cNvPr id="59" name="Freeform 200">
                  <a:extLst>
                    <a:ext uri="{FF2B5EF4-FFF2-40B4-BE49-F238E27FC236}">
                      <a16:creationId xmlns:a16="http://schemas.microsoft.com/office/drawing/2014/main" id="{0201C2CC-F8F3-6442-BBA8-575079F3FC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77182" y="4495800"/>
                  <a:ext cx="515938" cy="388937"/>
                </a:xfrm>
                <a:custGeom>
                  <a:avLst/>
                  <a:gdLst>
                    <a:gd name="T0" fmla="*/ 18 w 335"/>
                    <a:gd name="T1" fmla="*/ 252 h 252"/>
                    <a:gd name="T2" fmla="*/ 4 w 335"/>
                    <a:gd name="T3" fmla="*/ 245 h 252"/>
                    <a:gd name="T4" fmla="*/ 0 w 335"/>
                    <a:gd name="T5" fmla="*/ 232 h 252"/>
                    <a:gd name="T6" fmla="*/ 8 w 335"/>
                    <a:gd name="T7" fmla="*/ 220 h 252"/>
                    <a:gd name="T8" fmla="*/ 306 w 335"/>
                    <a:gd name="T9" fmla="*/ 3 h 252"/>
                    <a:gd name="T10" fmla="*/ 317 w 335"/>
                    <a:gd name="T11" fmla="*/ 0 h 252"/>
                    <a:gd name="T12" fmla="*/ 331 w 335"/>
                    <a:gd name="T13" fmla="*/ 7 h 252"/>
                    <a:gd name="T14" fmla="*/ 334 w 335"/>
                    <a:gd name="T15" fmla="*/ 20 h 252"/>
                    <a:gd name="T16" fmla="*/ 327 w 335"/>
                    <a:gd name="T17" fmla="*/ 32 h 252"/>
                    <a:gd name="T18" fmla="*/ 29 w 335"/>
                    <a:gd name="T19" fmla="*/ 248 h 252"/>
                    <a:gd name="T20" fmla="*/ 18 w 335"/>
                    <a:gd name="T21" fmla="*/ 252 h 252"/>
                    <a:gd name="T22" fmla="*/ 317 w 335"/>
                    <a:gd name="T23" fmla="*/ 4 h 252"/>
                    <a:gd name="T24" fmla="*/ 309 w 335"/>
                    <a:gd name="T25" fmla="*/ 7 h 252"/>
                    <a:gd name="T26" fmla="*/ 10 w 335"/>
                    <a:gd name="T27" fmla="*/ 224 h 252"/>
                    <a:gd name="T28" fmla="*/ 5 w 335"/>
                    <a:gd name="T29" fmla="*/ 232 h 252"/>
                    <a:gd name="T30" fmla="*/ 7 w 335"/>
                    <a:gd name="T31" fmla="*/ 242 h 252"/>
                    <a:gd name="T32" fmla="*/ 18 w 335"/>
                    <a:gd name="T33" fmla="*/ 248 h 252"/>
                    <a:gd name="T34" fmla="*/ 26 w 335"/>
                    <a:gd name="T35" fmla="*/ 245 h 252"/>
                    <a:gd name="T36" fmla="*/ 325 w 335"/>
                    <a:gd name="T37" fmla="*/ 28 h 252"/>
                    <a:gd name="T38" fmla="*/ 330 w 335"/>
                    <a:gd name="T39" fmla="*/ 19 h 252"/>
                    <a:gd name="T40" fmla="*/ 328 w 335"/>
                    <a:gd name="T41" fmla="*/ 10 h 252"/>
                    <a:gd name="T42" fmla="*/ 317 w 335"/>
                    <a:gd name="T43" fmla="*/ 4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35" h="252">
                      <a:moveTo>
                        <a:pt x="18" y="252"/>
                      </a:moveTo>
                      <a:cubicBezTo>
                        <a:pt x="13" y="252"/>
                        <a:pt x="7" y="249"/>
                        <a:pt x="4" y="245"/>
                      </a:cubicBezTo>
                      <a:cubicBezTo>
                        <a:pt x="1" y="241"/>
                        <a:pt x="0" y="236"/>
                        <a:pt x="0" y="232"/>
                      </a:cubicBezTo>
                      <a:cubicBezTo>
                        <a:pt x="1" y="227"/>
                        <a:pt x="4" y="223"/>
                        <a:pt x="8" y="220"/>
                      </a:cubicBezTo>
                      <a:cubicBezTo>
                        <a:pt x="306" y="3"/>
                        <a:pt x="306" y="3"/>
                        <a:pt x="306" y="3"/>
                      </a:cubicBezTo>
                      <a:cubicBezTo>
                        <a:pt x="309" y="1"/>
                        <a:pt x="313" y="0"/>
                        <a:pt x="317" y="0"/>
                      </a:cubicBezTo>
                      <a:cubicBezTo>
                        <a:pt x="322" y="0"/>
                        <a:pt x="328" y="3"/>
                        <a:pt x="331" y="7"/>
                      </a:cubicBezTo>
                      <a:cubicBezTo>
                        <a:pt x="334" y="11"/>
                        <a:pt x="335" y="15"/>
                        <a:pt x="334" y="20"/>
                      </a:cubicBezTo>
                      <a:cubicBezTo>
                        <a:pt x="334" y="25"/>
                        <a:pt x="331" y="29"/>
                        <a:pt x="327" y="32"/>
                      </a:cubicBezTo>
                      <a:cubicBezTo>
                        <a:pt x="29" y="248"/>
                        <a:pt x="29" y="248"/>
                        <a:pt x="29" y="248"/>
                      </a:cubicBezTo>
                      <a:cubicBezTo>
                        <a:pt x="26" y="251"/>
                        <a:pt x="22" y="252"/>
                        <a:pt x="18" y="252"/>
                      </a:cubicBezTo>
                      <a:close/>
                      <a:moveTo>
                        <a:pt x="317" y="4"/>
                      </a:moveTo>
                      <a:cubicBezTo>
                        <a:pt x="314" y="4"/>
                        <a:pt x="311" y="5"/>
                        <a:pt x="309" y="7"/>
                      </a:cubicBezTo>
                      <a:cubicBezTo>
                        <a:pt x="10" y="224"/>
                        <a:pt x="10" y="224"/>
                        <a:pt x="10" y="224"/>
                      </a:cubicBezTo>
                      <a:cubicBezTo>
                        <a:pt x="7" y="226"/>
                        <a:pt x="5" y="229"/>
                        <a:pt x="5" y="232"/>
                      </a:cubicBezTo>
                      <a:cubicBezTo>
                        <a:pt x="4" y="236"/>
                        <a:pt x="5" y="239"/>
                        <a:pt x="7" y="242"/>
                      </a:cubicBezTo>
                      <a:cubicBezTo>
                        <a:pt x="10" y="245"/>
                        <a:pt x="14" y="248"/>
                        <a:pt x="18" y="248"/>
                      </a:cubicBezTo>
                      <a:cubicBezTo>
                        <a:pt x="21" y="248"/>
                        <a:pt x="24" y="247"/>
                        <a:pt x="26" y="245"/>
                      </a:cubicBezTo>
                      <a:cubicBezTo>
                        <a:pt x="325" y="28"/>
                        <a:pt x="325" y="28"/>
                        <a:pt x="325" y="28"/>
                      </a:cubicBezTo>
                      <a:cubicBezTo>
                        <a:pt x="328" y="26"/>
                        <a:pt x="330" y="23"/>
                        <a:pt x="330" y="19"/>
                      </a:cubicBezTo>
                      <a:cubicBezTo>
                        <a:pt x="331" y="16"/>
                        <a:pt x="330" y="13"/>
                        <a:pt x="328" y="10"/>
                      </a:cubicBezTo>
                      <a:cubicBezTo>
                        <a:pt x="325" y="6"/>
                        <a:pt x="321" y="4"/>
                        <a:pt x="317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  <p:sp>
              <p:nvSpPr>
                <p:cNvPr id="60" name="Freeform 201">
                  <a:extLst>
                    <a:ext uri="{FF2B5EF4-FFF2-40B4-BE49-F238E27FC236}">
                      <a16:creationId xmlns:a16="http://schemas.microsoft.com/office/drawing/2014/main" id="{E201F4A4-B549-FF47-BFEE-AB0A2658E3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9120" y="4548188"/>
                  <a:ext cx="287338" cy="182562"/>
                </a:xfrm>
                <a:custGeom>
                  <a:avLst/>
                  <a:gdLst>
                    <a:gd name="T0" fmla="*/ 152 w 181"/>
                    <a:gd name="T1" fmla="*/ 0 h 115"/>
                    <a:gd name="T2" fmla="*/ 181 w 181"/>
                    <a:gd name="T3" fmla="*/ 39 h 115"/>
                    <a:gd name="T4" fmla="*/ 78 w 181"/>
                    <a:gd name="T5" fmla="*/ 115 h 115"/>
                    <a:gd name="T6" fmla="*/ 0 w 181"/>
                    <a:gd name="T7" fmla="*/ 111 h 115"/>
                    <a:gd name="T8" fmla="*/ 152 w 181"/>
                    <a:gd name="T9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1" h="115">
                      <a:moveTo>
                        <a:pt x="152" y="0"/>
                      </a:moveTo>
                      <a:lnTo>
                        <a:pt x="181" y="39"/>
                      </a:lnTo>
                      <a:lnTo>
                        <a:pt x="78" y="115"/>
                      </a:lnTo>
                      <a:lnTo>
                        <a:pt x="0" y="111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rgbClr val="046A3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  <p:sp>
              <p:nvSpPr>
                <p:cNvPr id="61" name="Freeform 202">
                  <a:extLst>
                    <a:ext uri="{FF2B5EF4-FFF2-40B4-BE49-F238E27FC236}">
                      <a16:creationId xmlns:a16="http://schemas.microsoft.com/office/drawing/2014/main" id="{54136532-73FA-2149-A693-8E18A98E4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2607" y="4438650"/>
                  <a:ext cx="242888" cy="239712"/>
                </a:xfrm>
                <a:custGeom>
                  <a:avLst/>
                  <a:gdLst>
                    <a:gd name="T0" fmla="*/ 153 w 153"/>
                    <a:gd name="T1" fmla="*/ 40 h 151"/>
                    <a:gd name="T2" fmla="*/ 123 w 153"/>
                    <a:gd name="T3" fmla="*/ 0 h 151"/>
                    <a:gd name="T4" fmla="*/ 20 w 153"/>
                    <a:gd name="T5" fmla="*/ 76 h 151"/>
                    <a:gd name="T6" fmla="*/ 0 w 153"/>
                    <a:gd name="T7" fmla="*/ 151 h 151"/>
                    <a:gd name="T8" fmla="*/ 153 w 153"/>
                    <a:gd name="T9" fmla="*/ 4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51">
                      <a:moveTo>
                        <a:pt x="153" y="40"/>
                      </a:moveTo>
                      <a:lnTo>
                        <a:pt x="123" y="0"/>
                      </a:lnTo>
                      <a:lnTo>
                        <a:pt x="20" y="76"/>
                      </a:lnTo>
                      <a:lnTo>
                        <a:pt x="0" y="151"/>
                      </a:lnTo>
                      <a:lnTo>
                        <a:pt x="153" y="40"/>
                      </a:lnTo>
                      <a:close/>
                    </a:path>
                  </a:pathLst>
                </a:custGeom>
                <a:solidFill>
                  <a:srgbClr val="046A3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E70F30C-2B60-454D-ADDC-D4FCA0E6D22E}"/>
                </a:ext>
              </a:extLst>
            </p:cNvPr>
            <p:cNvGrpSpPr/>
            <p:nvPr/>
          </p:nvGrpSpPr>
          <p:grpSpPr>
            <a:xfrm>
              <a:off x="4528237" y="4227137"/>
              <a:ext cx="634792" cy="751118"/>
              <a:chOff x="4259886" y="4255248"/>
              <a:chExt cx="673582" cy="79701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3E5C7D2-6552-A64B-A712-0F5C1C72DE78}"/>
                  </a:ext>
                </a:extLst>
              </p:cNvPr>
              <p:cNvGrpSpPr/>
              <p:nvPr/>
            </p:nvGrpSpPr>
            <p:grpSpPr>
              <a:xfrm>
                <a:off x="4362677" y="4584264"/>
                <a:ext cx="468000" cy="468000"/>
                <a:chOff x="1481840" y="1735835"/>
                <a:chExt cx="468000" cy="46800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48CF5A9-4BA9-6542-B4B4-E8E3E81E82EF}"/>
                    </a:ext>
                  </a:extLst>
                </p:cNvPr>
                <p:cNvSpPr/>
                <p:nvPr/>
              </p:nvSpPr>
              <p:spPr>
                <a:xfrm>
                  <a:off x="1481840" y="1735835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86BC2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18">
                  <a:extLst>
                    <a:ext uri="{FF2B5EF4-FFF2-40B4-BE49-F238E27FC236}">
                      <a16:creationId xmlns:a16="http://schemas.microsoft.com/office/drawing/2014/main" id="{BBAE91F8-2129-3B4B-B0F8-F5A38103C82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587945" y="1780422"/>
                  <a:ext cx="255790" cy="383094"/>
                  <a:chOff x="2588" y="407"/>
                  <a:chExt cx="594" cy="654"/>
                </a:xfrm>
                <a:solidFill>
                  <a:srgbClr val="86BC25"/>
                </a:solidFill>
              </p:grpSpPr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0A9C945D-94A8-4442-BB9D-5853FD65570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18" y="550"/>
                    <a:ext cx="354" cy="511"/>
                  </a:xfrm>
                  <a:custGeom>
                    <a:avLst/>
                    <a:gdLst>
                      <a:gd name="T0" fmla="*/ 193 w 236"/>
                      <a:gd name="T1" fmla="*/ 183 h 341"/>
                      <a:gd name="T2" fmla="*/ 215 w 236"/>
                      <a:gd name="T3" fmla="*/ 147 h 341"/>
                      <a:gd name="T4" fmla="*/ 150 w 236"/>
                      <a:gd name="T5" fmla="*/ 7 h 341"/>
                      <a:gd name="T6" fmla="*/ 112 w 236"/>
                      <a:gd name="T7" fmla="*/ 0 h 341"/>
                      <a:gd name="T8" fmla="*/ 112 w 236"/>
                      <a:gd name="T9" fmla="*/ 0 h 341"/>
                      <a:gd name="T10" fmla="*/ 10 w 236"/>
                      <a:gd name="T11" fmla="*/ 72 h 341"/>
                      <a:gd name="T12" fmla="*/ 11 w 236"/>
                      <a:gd name="T13" fmla="*/ 151 h 341"/>
                      <a:gd name="T14" fmla="*/ 15 w 236"/>
                      <a:gd name="T15" fmla="*/ 160 h 341"/>
                      <a:gd name="T16" fmla="*/ 31 w 236"/>
                      <a:gd name="T17" fmla="*/ 183 h 341"/>
                      <a:gd name="T18" fmla="*/ 56 w 236"/>
                      <a:gd name="T19" fmla="*/ 231 h 341"/>
                      <a:gd name="T20" fmla="*/ 56 w 236"/>
                      <a:gd name="T21" fmla="*/ 244 h 341"/>
                      <a:gd name="T22" fmla="*/ 46 w 236"/>
                      <a:gd name="T23" fmla="*/ 262 h 341"/>
                      <a:gd name="T24" fmla="*/ 46 w 236"/>
                      <a:gd name="T25" fmla="*/ 274 h 341"/>
                      <a:gd name="T26" fmla="*/ 46 w 236"/>
                      <a:gd name="T27" fmla="*/ 292 h 341"/>
                      <a:gd name="T28" fmla="*/ 53 w 236"/>
                      <a:gd name="T29" fmla="*/ 308 h 341"/>
                      <a:gd name="T30" fmla="*/ 65 w 236"/>
                      <a:gd name="T31" fmla="*/ 319 h 341"/>
                      <a:gd name="T32" fmla="*/ 76 w 236"/>
                      <a:gd name="T33" fmla="*/ 325 h 341"/>
                      <a:gd name="T34" fmla="*/ 107 w 236"/>
                      <a:gd name="T35" fmla="*/ 341 h 341"/>
                      <a:gd name="T36" fmla="*/ 117 w 236"/>
                      <a:gd name="T37" fmla="*/ 341 h 341"/>
                      <a:gd name="T38" fmla="*/ 148 w 236"/>
                      <a:gd name="T39" fmla="*/ 325 h 341"/>
                      <a:gd name="T40" fmla="*/ 158 w 236"/>
                      <a:gd name="T41" fmla="*/ 319 h 341"/>
                      <a:gd name="T42" fmla="*/ 170 w 236"/>
                      <a:gd name="T43" fmla="*/ 308 h 341"/>
                      <a:gd name="T44" fmla="*/ 177 w 236"/>
                      <a:gd name="T45" fmla="*/ 292 h 341"/>
                      <a:gd name="T46" fmla="*/ 177 w 236"/>
                      <a:gd name="T47" fmla="*/ 274 h 341"/>
                      <a:gd name="T48" fmla="*/ 177 w 236"/>
                      <a:gd name="T49" fmla="*/ 262 h 341"/>
                      <a:gd name="T50" fmla="*/ 168 w 236"/>
                      <a:gd name="T51" fmla="*/ 245 h 341"/>
                      <a:gd name="T52" fmla="*/ 168 w 236"/>
                      <a:gd name="T53" fmla="*/ 231 h 341"/>
                      <a:gd name="T54" fmla="*/ 193 w 236"/>
                      <a:gd name="T55" fmla="*/ 183 h 341"/>
                      <a:gd name="T56" fmla="*/ 156 w 236"/>
                      <a:gd name="T57" fmla="*/ 274 h 341"/>
                      <a:gd name="T58" fmla="*/ 156 w 236"/>
                      <a:gd name="T59" fmla="*/ 292 h 341"/>
                      <a:gd name="T60" fmla="*/ 156 w 236"/>
                      <a:gd name="T61" fmla="*/ 293 h 341"/>
                      <a:gd name="T62" fmla="*/ 144 w 236"/>
                      <a:gd name="T63" fmla="*/ 304 h 341"/>
                      <a:gd name="T64" fmla="*/ 143 w 236"/>
                      <a:gd name="T65" fmla="*/ 304 h 341"/>
                      <a:gd name="T66" fmla="*/ 133 w 236"/>
                      <a:gd name="T67" fmla="*/ 304 h 341"/>
                      <a:gd name="T68" fmla="*/ 132 w 236"/>
                      <a:gd name="T69" fmla="*/ 305 h 341"/>
                      <a:gd name="T70" fmla="*/ 132 w 236"/>
                      <a:gd name="T71" fmla="*/ 307 h 341"/>
                      <a:gd name="T72" fmla="*/ 117 w 236"/>
                      <a:gd name="T73" fmla="*/ 320 h 341"/>
                      <a:gd name="T74" fmla="*/ 107 w 236"/>
                      <a:gd name="T75" fmla="*/ 320 h 341"/>
                      <a:gd name="T76" fmla="*/ 92 w 236"/>
                      <a:gd name="T77" fmla="*/ 307 h 341"/>
                      <a:gd name="T78" fmla="*/ 92 w 236"/>
                      <a:gd name="T79" fmla="*/ 305 h 341"/>
                      <a:gd name="T80" fmla="*/ 91 w 236"/>
                      <a:gd name="T81" fmla="*/ 304 h 341"/>
                      <a:gd name="T82" fmla="*/ 80 w 236"/>
                      <a:gd name="T83" fmla="*/ 304 h 341"/>
                      <a:gd name="T84" fmla="*/ 79 w 236"/>
                      <a:gd name="T85" fmla="*/ 304 h 341"/>
                      <a:gd name="T86" fmla="*/ 68 w 236"/>
                      <a:gd name="T87" fmla="*/ 293 h 341"/>
                      <a:gd name="T88" fmla="*/ 67 w 236"/>
                      <a:gd name="T89" fmla="*/ 292 h 341"/>
                      <a:gd name="T90" fmla="*/ 67 w 236"/>
                      <a:gd name="T91" fmla="*/ 274 h 341"/>
                      <a:gd name="T92" fmla="*/ 67 w 236"/>
                      <a:gd name="T93" fmla="*/ 264 h 341"/>
                      <a:gd name="T94" fmla="*/ 67 w 236"/>
                      <a:gd name="T95" fmla="*/ 262 h 341"/>
                      <a:gd name="T96" fmla="*/ 68 w 236"/>
                      <a:gd name="T97" fmla="*/ 262 h 341"/>
                      <a:gd name="T98" fmla="*/ 155 w 236"/>
                      <a:gd name="T99" fmla="*/ 262 h 341"/>
                      <a:gd name="T100" fmla="*/ 156 w 236"/>
                      <a:gd name="T101" fmla="*/ 262 h 341"/>
                      <a:gd name="T102" fmla="*/ 156 w 236"/>
                      <a:gd name="T103" fmla="*/ 264 h 341"/>
                      <a:gd name="T104" fmla="*/ 156 w 236"/>
                      <a:gd name="T105" fmla="*/ 274 h 341"/>
                      <a:gd name="T106" fmla="*/ 184 w 236"/>
                      <a:gd name="T107" fmla="*/ 136 h 341"/>
                      <a:gd name="T108" fmla="*/ 140 w 236"/>
                      <a:gd name="T109" fmla="*/ 180 h 341"/>
                      <a:gd name="T110" fmla="*/ 135 w 236"/>
                      <a:gd name="T111" fmla="*/ 180 h 341"/>
                      <a:gd name="T112" fmla="*/ 156 w 236"/>
                      <a:gd name="T113" fmla="*/ 149 h 341"/>
                      <a:gd name="T114" fmla="*/ 110 w 236"/>
                      <a:gd name="T115" fmla="*/ 50 h 341"/>
                      <a:gd name="T116" fmla="*/ 69 w 236"/>
                      <a:gd name="T117" fmla="*/ 46 h 341"/>
                      <a:gd name="T118" fmla="*/ 112 w 236"/>
                      <a:gd name="T119" fmla="*/ 33 h 341"/>
                      <a:gd name="T120" fmla="*/ 138 w 236"/>
                      <a:gd name="T121" fmla="*/ 38 h 341"/>
                      <a:gd name="T122" fmla="*/ 181 w 236"/>
                      <a:gd name="T123" fmla="*/ 77 h 341"/>
                      <a:gd name="T124" fmla="*/ 184 w 236"/>
                      <a:gd name="T125" fmla="*/ 136 h 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236" h="341">
                        <a:moveTo>
                          <a:pt x="193" y="183"/>
                        </a:moveTo>
                        <a:cubicBezTo>
                          <a:pt x="202" y="173"/>
                          <a:pt x="210" y="161"/>
                          <a:pt x="215" y="147"/>
                        </a:cubicBezTo>
                        <a:cubicBezTo>
                          <a:pt x="236" y="91"/>
                          <a:pt x="207" y="28"/>
                          <a:pt x="150" y="7"/>
                        </a:cubicBezTo>
                        <a:cubicBezTo>
                          <a:pt x="137" y="2"/>
                          <a:pt x="125" y="0"/>
                          <a:pt x="112" y="0"/>
                        </a:cubicBezTo>
                        <a:cubicBezTo>
                          <a:pt x="112" y="0"/>
                          <a:pt x="112" y="0"/>
                          <a:pt x="112" y="0"/>
                        </a:cubicBezTo>
                        <a:cubicBezTo>
                          <a:pt x="68" y="0"/>
                          <a:pt x="26" y="28"/>
                          <a:pt x="10" y="72"/>
                        </a:cubicBezTo>
                        <a:cubicBezTo>
                          <a:pt x="0" y="98"/>
                          <a:pt x="1" y="126"/>
                          <a:pt x="11" y="151"/>
                        </a:cubicBezTo>
                        <a:cubicBezTo>
                          <a:pt x="12" y="154"/>
                          <a:pt x="13" y="157"/>
                          <a:pt x="15" y="160"/>
                        </a:cubicBezTo>
                        <a:cubicBezTo>
                          <a:pt x="19" y="168"/>
                          <a:pt x="25" y="176"/>
                          <a:pt x="31" y="183"/>
                        </a:cubicBezTo>
                        <a:cubicBezTo>
                          <a:pt x="36" y="189"/>
                          <a:pt x="49" y="208"/>
                          <a:pt x="56" y="231"/>
                        </a:cubicBezTo>
                        <a:cubicBezTo>
                          <a:pt x="56" y="244"/>
                          <a:pt x="56" y="244"/>
                          <a:pt x="56" y="244"/>
                        </a:cubicBezTo>
                        <a:cubicBezTo>
                          <a:pt x="50" y="248"/>
                          <a:pt x="46" y="255"/>
                          <a:pt x="46" y="262"/>
                        </a:cubicBezTo>
                        <a:cubicBezTo>
                          <a:pt x="46" y="274"/>
                          <a:pt x="46" y="274"/>
                          <a:pt x="46" y="274"/>
                        </a:cubicBezTo>
                        <a:cubicBezTo>
                          <a:pt x="46" y="292"/>
                          <a:pt x="46" y="292"/>
                          <a:pt x="46" y="292"/>
                        </a:cubicBezTo>
                        <a:cubicBezTo>
                          <a:pt x="46" y="298"/>
                          <a:pt x="49" y="304"/>
                          <a:pt x="53" y="308"/>
                        </a:cubicBezTo>
                        <a:cubicBezTo>
                          <a:pt x="65" y="319"/>
                          <a:pt x="65" y="319"/>
                          <a:pt x="65" y="319"/>
                        </a:cubicBezTo>
                        <a:cubicBezTo>
                          <a:pt x="68" y="322"/>
                          <a:pt x="72" y="324"/>
                          <a:pt x="76" y="325"/>
                        </a:cubicBezTo>
                        <a:cubicBezTo>
                          <a:pt x="82" y="335"/>
                          <a:pt x="94" y="341"/>
                          <a:pt x="107" y="341"/>
                        </a:cubicBezTo>
                        <a:cubicBezTo>
                          <a:pt x="117" y="341"/>
                          <a:pt x="117" y="341"/>
                          <a:pt x="117" y="341"/>
                        </a:cubicBezTo>
                        <a:cubicBezTo>
                          <a:pt x="130" y="341"/>
                          <a:pt x="142" y="334"/>
                          <a:pt x="148" y="325"/>
                        </a:cubicBezTo>
                        <a:cubicBezTo>
                          <a:pt x="152" y="324"/>
                          <a:pt x="155" y="322"/>
                          <a:pt x="158" y="319"/>
                        </a:cubicBezTo>
                        <a:cubicBezTo>
                          <a:pt x="170" y="308"/>
                          <a:pt x="170" y="308"/>
                          <a:pt x="170" y="308"/>
                        </a:cubicBezTo>
                        <a:cubicBezTo>
                          <a:pt x="174" y="304"/>
                          <a:pt x="177" y="298"/>
                          <a:pt x="177" y="292"/>
                        </a:cubicBezTo>
                        <a:cubicBezTo>
                          <a:pt x="177" y="274"/>
                          <a:pt x="177" y="274"/>
                          <a:pt x="177" y="274"/>
                        </a:cubicBezTo>
                        <a:cubicBezTo>
                          <a:pt x="177" y="262"/>
                          <a:pt x="177" y="262"/>
                          <a:pt x="177" y="262"/>
                        </a:cubicBezTo>
                        <a:cubicBezTo>
                          <a:pt x="177" y="255"/>
                          <a:pt x="173" y="249"/>
                          <a:pt x="168" y="245"/>
                        </a:cubicBezTo>
                        <a:cubicBezTo>
                          <a:pt x="168" y="231"/>
                          <a:pt x="168" y="231"/>
                          <a:pt x="168" y="231"/>
                        </a:cubicBezTo>
                        <a:cubicBezTo>
                          <a:pt x="175" y="208"/>
                          <a:pt x="188" y="190"/>
                          <a:pt x="193" y="183"/>
                        </a:cubicBezTo>
                        <a:close/>
                        <a:moveTo>
                          <a:pt x="156" y="274"/>
                        </a:moveTo>
                        <a:cubicBezTo>
                          <a:pt x="156" y="292"/>
                          <a:pt x="156" y="292"/>
                          <a:pt x="156" y="292"/>
                        </a:cubicBezTo>
                        <a:cubicBezTo>
                          <a:pt x="156" y="292"/>
                          <a:pt x="156" y="293"/>
                          <a:pt x="156" y="293"/>
                        </a:cubicBezTo>
                        <a:cubicBezTo>
                          <a:pt x="144" y="304"/>
                          <a:pt x="144" y="304"/>
                          <a:pt x="144" y="304"/>
                        </a:cubicBezTo>
                        <a:cubicBezTo>
                          <a:pt x="144" y="304"/>
                          <a:pt x="143" y="304"/>
                          <a:pt x="143" y="304"/>
                        </a:cubicBezTo>
                        <a:cubicBezTo>
                          <a:pt x="133" y="304"/>
                          <a:pt x="133" y="304"/>
                          <a:pt x="133" y="304"/>
                        </a:cubicBezTo>
                        <a:cubicBezTo>
                          <a:pt x="133" y="304"/>
                          <a:pt x="132" y="305"/>
                          <a:pt x="132" y="305"/>
                        </a:cubicBezTo>
                        <a:cubicBezTo>
                          <a:pt x="132" y="307"/>
                          <a:pt x="132" y="307"/>
                          <a:pt x="132" y="307"/>
                        </a:cubicBezTo>
                        <a:cubicBezTo>
                          <a:pt x="132" y="314"/>
                          <a:pt x="126" y="320"/>
                          <a:pt x="117" y="320"/>
                        </a:cubicBezTo>
                        <a:cubicBezTo>
                          <a:pt x="107" y="320"/>
                          <a:pt x="107" y="320"/>
                          <a:pt x="107" y="320"/>
                        </a:cubicBezTo>
                        <a:cubicBezTo>
                          <a:pt x="98" y="320"/>
                          <a:pt x="92" y="314"/>
                          <a:pt x="92" y="307"/>
                        </a:cubicBezTo>
                        <a:cubicBezTo>
                          <a:pt x="92" y="305"/>
                          <a:pt x="92" y="305"/>
                          <a:pt x="92" y="305"/>
                        </a:cubicBezTo>
                        <a:cubicBezTo>
                          <a:pt x="92" y="305"/>
                          <a:pt x="91" y="304"/>
                          <a:pt x="91" y="304"/>
                        </a:cubicBezTo>
                        <a:cubicBezTo>
                          <a:pt x="80" y="304"/>
                          <a:pt x="80" y="304"/>
                          <a:pt x="80" y="304"/>
                        </a:cubicBezTo>
                        <a:cubicBezTo>
                          <a:pt x="80" y="304"/>
                          <a:pt x="80" y="304"/>
                          <a:pt x="79" y="304"/>
                        </a:cubicBezTo>
                        <a:cubicBezTo>
                          <a:pt x="68" y="293"/>
                          <a:pt x="68" y="293"/>
                          <a:pt x="68" y="293"/>
                        </a:cubicBezTo>
                        <a:cubicBezTo>
                          <a:pt x="67" y="293"/>
                          <a:pt x="67" y="292"/>
                          <a:pt x="67" y="292"/>
                        </a:cubicBezTo>
                        <a:cubicBezTo>
                          <a:pt x="67" y="274"/>
                          <a:pt x="67" y="274"/>
                          <a:pt x="67" y="274"/>
                        </a:cubicBezTo>
                        <a:cubicBezTo>
                          <a:pt x="67" y="264"/>
                          <a:pt x="67" y="264"/>
                          <a:pt x="67" y="264"/>
                        </a:cubicBezTo>
                        <a:cubicBezTo>
                          <a:pt x="67" y="262"/>
                          <a:pt x="67" y="262"/>
                          <a:pt x="67" y="262"/>
                        </a:cubicBezTo>
                        <a:cubicBezTo>
                          <a:pt x="67" y="262"/>
                          <a:pt x="67" y="262"/>
                          <a:pt x="68" y="262"/>
                        </a:cubicBezTo>
                        <a:cubicBezTo>
                          <a:pt x="155" y="262"/>
                          <a:pt x="155" y="262"/>
                          <a:pt x="155" y="262"/>
                        </a:cubicBezTo>
                        <a:cubicBezTo>
                          <a:pt x="156" y="262"/>
                          <a:pt x="156" y="262"/>
                          <a:pt x="156" y="262"/>
                        </a:cubicBezTo>
                        <a:cubicBezTo>
                          <a:pt x="156" y="264"/>
                          <a:pt x="156" y="264"/>
                          <a:pt x="156" y="264"/>
                        </a:cubicBezTo>
                        <a:lnTo>
                          <a:pt x="156" y="274"/>
                        </a:lnTo>
                        <a:close/>
                        <a:moveTo>
                          <a:pt x="184" y="136"/>
                        </a:moveTo>
                        <a:cubicBezTo>
                          <a:pt x="176" y="157"/>
                          <a:pt x="160" y="173"/>
                          <a:pt x="140" y="180"/>
                        </a:cubicBezTo>
                        <a:cubicBezTo>
                          <a:pt x="135" y="180"/>
                          <a:pt x="135" y="180"/>
                          <a:pt x="135" y="180"/>
                        </a:cubicBezTo>
                        <a:cubicBezTo>
                          <a:pt x="144" y="172"/>
                          <a:pt x="152" y="162"/>
                          <a:pt x="156" y="149"/>
                        </a:cubicBezTo>
                        <a:cubicBezTo>
                          <a:pt x="171" y="109"/>
                          <a:pt x="150" y="65"/>
                          <a:pt x="110" y="50"/>
                        </a:cubicBezTo>
                        <a:cubicBezTo>
                          <a:pt x="97" y="45"/>
                          <a:pt x="83" y="44"/>
                          <a:pt x="69" y="46"/>
                        </a:cubicBezTo>
                        <a:cubicBezTo>
                          <a:pt x="82" y="38"/>
                          <a:pt x="97" y="33"/>
                          <a:pt x="112" y="33"/>
                        </a:cubicBezTo>
                        <a:cubicBezTo>
                          <a:pt x="121" y="33"/>
                          <a:pt x="130" y="35"/>
                          <a:pt x="138" y="38"/>
                        </a:cubicBezTo>
                        <a:cubicBezTo>
                          <a:pt x="158" y="45"/>
                          <a:pt x="173" y="59"/>
                          <a:pt x="181" y="77"/>
                        </a:cubicBezTo>
                        <a:cubicBezTo>
                          <a:pt x="190" y="96"/>
                          <a:pt x="191" y="117"/>
                          <a:pt x="184" y="1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1" name="Freeform 20">
                    <a:extLst>
                      <a:ext uri="{FF2B5EF4-FFF2-40B4-BE49-F238E27FC236}">
                        <a16:creationId xmlns:a16="http://schemas.microsoft.com/office/drawing/2014/main" id="{6513A750-CF63-3546-AAB6-1096C4F8B0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5" y="407"/>
                    <a:ext cx="42" cy="95"/>
                  </a:xfrm>
                  <a:custGeom>
                    <a:avLst/>
                    <a:gdLst>
                      <a:gd name="T0" fmla="*/ 28 w 28"/>
                      <a:gd name="T1" fmla="*/ 49 h 63"/>
                      <a:gd name="T2" fmla="*/ 28 w 28"/>
                      <a:gd name="T3" fmla="*/ 14 h 63"/>
                      <a:gd name="T4" fmla="*/ 14 w 28"/>
                      <a:gd name="T5" fmla="*/ 0 h 63"/>
                      <a:gd name="T6" fmla="*/ 0 w 28"/>
                      <a:gd name="T7" fmla="*/ 14 h 63"/>
                      <a:gd name="T8" fmla="*/ 0 w 28"/>
                      <a:gd name="T9" fmla="*/ 49 h 63"/>
                      <a:gd name="T10" fmla="*/ 14 w 28"/>
                      <a:gd name="T11" fmla="*/ 63 h 63"/>
                      <a:gd name="T12" fmla="*/ 28 w 28"/>
                      <a:gd name="T13" fmla="*/ 49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" h="63">
                        <a:moveTo>
                          <a:pt x="28" y="49"/>
                        </a:moveTo>
                        <a:cubicBezTo>
                          <a:pt x="28" y="14"/>
                          <a:pt x="28" y="14"/>
                          <a:pt x="28" y="14"/>
                        </a:cubicBezTo>
                        <a:cubicBezTo>
                          <a:pt x="28" y="7"/>
                          <a:pt x="22" y="0"/>
                          <a:pt x="14" y="0"/>
                        </a:cubicBezTo>
                        <a:cubicBezTo>
                          <a:pt x="6" y="0"/>
                          <a:pt x="0" y="7"/>
                          <a:pt x="0" y="14"/>
                        </a:cubicBezTo>
                        <a:cubicBezTo>
                          <a:pt x="0" y="49"/>
                          <a:pt x="0" y="49"/>
                          <a:pt x="0" y="49"/>
                        </a:cubicBezTo>
                        <a:cubicBezTo>
                          <a:pt x="0" y="57"/>
                          <a:pt x="6" y="63"/>
                          <a:pt x="14" y="63"/>
                        </a:cubicBezTo>
                        <a:cubicBezTo>
                          <a:pt x="22" y="63"/>
                          <a:pt x="28" y="57"/>
                          <a:pt x="28" y="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2" name="Freeform 21">
                    <a:extLst>
                      <a:ext uri="{FF2B5EF4-FFF2-40B4-BE49-F238E27FC236}">
                        <a16:creationId xmlns:a16="http://schemas.microsoft.com/office/drawing/2014/main" id="{3D7D34AF-D7D9-AA43-AAD6-BB072770DB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9" y="521"/>
                    <a:ext cx="90" cy="75"/>
                  </a:xfrm>
                  <a:custGeom>
                    <a:avLst/>
                    <a:gdLst>
                      <a:gd name="T0" fmla="*/ 55 w 60"/>
                      <a:gd name="T1" fmla="*/ 7 h 50"/>
                      <a:gd name="T2" fmla="*/ 36 w 60"/>
                      <a:gd name="T3" fmla="*/ 4 h 50"/>
                      <a:gd name="T4" fmla="*/ 8 w 60"/>
                      <a:gd name="T5" fmla="*/ 25 h 50"/>
                      <a:gd name="T6" fmla="*/ 5 w 60"/>
                      <a:gd name="T7" fmla="*/ 44 h 50"/>
                      <a:gd name="T8" fmla="*/ 16 w 60"/>
                      <a:gd name="T9" fmla="*/ 50 h 50"/>
                      <a:gd name="T10" fmla="*/ 24 w 60"/>
                      <a:gd name="T11" fmla="*/ 47 h 50"/>
                      <a:gd name="T12" fmla="*/ 52 w 60"/>
                      <a:gd name="T13" fmla="*/ 27 h 50"/>
                      <a:gd name="T14" fmla="*/ 55 w 60"/>
                      <a:gd name="T15" fmla="*/ 7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0" h="50">
                        <a:moveTo>
                          <a:pt x="55" y="7"/>
                        </a:moveTo>
                        <a:cubicBezTo>
                          <a:pt x="51" y="1"/>
                          <a:pt x="42" y="0"/>
                          <a:pt x="36" y="4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1" y="30"/>
                          <a:pt x="0" y="38"/>
                          <a:pt x="5" y="44"/>
                        </a:cubicBezTo>
                        <a:cubicBezTo>
                          <a:pt x="7" y="48"/>
                          <a:pt x="12" y="50"/>
                          <a:pt x="16" y="50"/>
                        </a:cubicBezTo>
                        <a:cubicBezTo>
                          <a:pt x="19" y="50"/>
                          <a:pt x="22" y="49"/>
                          <a:pt x="24" y="47"/>
                        </a:cubicBezTo>
                        <a:cubicBezTo>
                          <a:pt x="52" y="27"/>
                          <a:pt x="52" y="27"/>
                          <a:pt x="52" y="27"/>
                        </a:cubicBezTo>
                        <a:cubicBezTo>
                          <a:pt x="58" y="22"/>
                          <a:pt x="60" y="13"/>
                          <a:pt x="55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3" name="Freeform 22">
                    <a:extLst>
                      <a:ext uri="{FF2B5EF4-FFF2-40B4-BE49-F238E27FC236}">
                        <a16:creationId xmlns:a16="http://schemas.microsoft.com/office/drawing/2014/main" id="{B7798089-B9E8-AA46-BA3B-D0BC8B60E6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758"/>
                    <a:ext cx="97" cy="60"/>
                  </a:xfrm>
                  <a:custGeom>
                    <a:avLst/>
                    <a:gdLst>
                      <a:gd name="T0" fmla="*/ 2 w 65"/>
                      <a:gd name="T1" fmla="*/ 12 h 40"/>
                      <a:gd name="T2" fmla="*/ 11 w 65"/>
                      <a:gd name="T3" fmla="*/ 29 h 40"/>
                      <a:gd name="T4" fmla="*/ 45 w 65"/>
                      <a:gd name="T5" fmla="*/ 39 h 40"/>
                      <a:gd name="T6" fmla="*/ 49 w 65"/>
                      <a:gd name="T7" fmla="*/ 40 h 40"/>
                      <a:gd name="T8" fmla="*/ 62 w 65"/>
                      <a:gd name="T9" fmla="*/ 30 h 40"/>
                      <a:gd name="T10" fmla="*/ 53 w 65"/>
                      <a:gd name="T11" fmla="*/ 13 h 40"/>
                      <a:gd name="T12" fmla="*/ 20 w 65"/>
                      <a:gd name="T13" fmla="*/ 2 h 40"/>
                      <a:gd name="T14" fmla="*/ 2 w 65"/>
                      <a:gd name="T15" fmla="*/ 1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5" h="40">
                        <a:moveTo>
                          <a:pt x="2" y="12"/>
                        </a:moveTo>
                        <a:cubicBezTo>
                          <a:pt x="0" y="19"/>
                          <a:pt x="4" y="27"/>
                          <a:pt x="11" y="29"/>
                        </a:cubicBezTo>
                        <a:cubicBezTo>
                          <a:pt x="45" y="39"/>
                          <a:pt x="45" y="39"/>
                          <a:pt x="45" y="39"/>
                        </a:cubicBezTo>
                        <a:cubicBezTo>
                          <a:pt x="46" y="40"/>
                          <a:pt x="48" y="40"/>
                          <a:pt x="49" y="40"/>
                        </a:cubicBezTo>
                        <a:cubicBezTo>
                          <a:pt x="55" y="40"/>
                          <a:pt x="60" y="36"/>
                          <a:pt x="62" y="30"/>
                        </a:cubicBezTo>
                        <a:cubicBezTo>
                          <a:pt x="65" y="23"/>
                          <a:pt x="60" y="15"/>
                          <a:pt x="53" y="13"/>
                        </a:cubicBezTo>
                        <a:cubicBezTo>
                          <a:pt x="20" y="2"/>
                          <a:pt x="20" y="2"/>
                          <a:pt x="20" y="2"/>
                        </a:cubicBezTo>
                        <a:cubicBezTo>
                          <a:pt x="12" y="0"/>
                          <a:pt x="4" y="4"/>
                          <a:pt x="2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4" name="Freeform 23">
                    <a:extLst>
                      <a:ext uri="{FF2B5EF4-FFF2-40B4-BE49-F238E27FC236}">
                        <a16:creationId xmlns:a16="http://schemas.microsoft.com/office/drawing/2014/main" id="{D2813978-F0D5-E04C-BEDD-87F4F8F7A7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1" y="521"/>
                    <a:ext cx="90" cy="75"/>
                  </a:xfrm>
                  <a:custGeom>
                    <a:avLst/>
                    <a:gdLst>
                      <a:gd name="T0" fmla="*/ 7 w 60"/>
                      <a:gd name="T1" fmla="*/ 27 h 50"/>
                      <a:gd name="T2" fmla="*/ 36 w 60"/>
                      <a:gd name="T3" fmla="*/ 47 h 50"/>
                      <a:gd name="T4" fmla="*/ 44 w 60"/>
                      <a:gd name="T5" fmla="*/ 50 h 50"/>
                      <a:gd name="T6" fmla="*/ 55 w 60"/>
                      <a:gd name="T7" fmla="*/ 44 h 50"/>
                      <a:gd name="T8" fmla="*/ 52 w 60"/>
                      <a:gd name="T9" fmla="*/ 25 h 50"/>
                      <a:gd name="T10" fmla="*/ 24 w 60"/>
                      <a:gd name="T11" fmla="*/ 4 h 50"/>
                      <a:gd name="T12" fmla="*/ 5 w 60"/>
                      <a:gd name="T13" fmla="*/ 7 h 50"/>
                      <a:gd name="T14" fmla="*/ 7 w 60"/>
                      <a:gd name="T15" fmla="*/ 27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0" h="50">
                        <a:moveTo>
                          <a:pt x="7" y="27"/>
                        </a:moveTo>
                        <a:cubicBezTo>
                          <a:pt x="36" y="47"/>
                          <a:pt x="36" y="47"/>
                          <a:pt x="36" y="47"/>
                        </a:cubicBezTo>
                        <a:cubicBezTo>
                          <a:pt x="38" y="49"/>
                          <a:pt x="41" y="50"/>
                          <a:pt x="44" y="50"/>
                        </a:cubicBezTo>
                        <a:cubicBezTo>
                          <a:pt x="48" y="50"/>
                          <a:pt x="52" y="48"/>
                          <a:pt x="55" y="44"/>
                        </a:cubicBezTo>
                        <a:cubicBezTo>
                          <a:pt x="60" y="38"/>
                          <a:pt x="58" y="30"/>
                          <a:pt x="52" y="25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18" y="0"/>
                          <a:pt x="9" y="1"/>
                          <a:pt x="5" y="7"/>
                        </a:cubicBezTo>
                        <a:cubicBezTo>
                          <a:pt x="0" y="13"/>
                          <a:pt x="1" y="22"/>
                          <a:pt x="7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5" name="Freeform 24">
                    <a:extLst>
                      <a:ext uri="{FF2B5EF4-FFF2-40B4-BE49-F238E27FC236}">
                        <a16:creationId xmlns:a16="http://schemas.microsoft.com/office/drawing/2014/main" id="{E112B805-6676-8249-A618-9C043316E4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8" y="758"/>
                    <a:ext cx="97" cy="60"/>
                  </a:xfrm>
                  <a:custGeom>
                    <a:avLst/>
                    <a:gdLst>
                      <a:gd name="T0" fmla="*/ 16 w 65"/>
                      <a:gd name="T1" fmla="*/ 40 h 40"/>
                      <a:gd name="T2" fmla="*/ 20 w 65"/>
                      <a:gd name="T3" fmla="*/ 39 h 40"/>
                      <a:gd name="T4" fmla="*/ 53 w 65"/>
                      <a:gd name="T5" fmla="*/ 29 h 40"/>
                      <a:gd name="T6" fmla="*/ 63 w 65"/>
                      <a:gd name="T7" fmla="*/ 12 h 40"/>
                      <a:gd name="T8" fmla="*/ 45 w 65"/>
                      <a:gd name="T9" fmla="*/ 2 h 40"/>
                      <a:gd name="T10" fmla="*/ 12 w 65"/>
                      <a:gd name="T11" fmla="*/ 13 h 40"/>
                      <a:gd name="T12" fmla="*/ 2 w 65"/>
                      <a:gd name="T13" fmla="*/ 30 h 40"/>
                      <a:gd name="T14" fmla="*/ 16 w 65"/>
                      <a:gd name="T15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5" h="40">
                        <a:moveTo>
                          <a:pt x="16" y="40"/>
                        </a:moveTo>
                        <a:cubicBezTo>
                          <a:pt x="17" y="40"/>
                          <a:pt x="18" y="40"/>
                          <a:pt x="20" y="39"/>
                        </a:cubicBezTo>
                        <a:cubicBezTo>
                          <a:pt x="53" y="29"/>
                          <a:pt x="53" y="29"/>
                          <a:pt x="53" y="29"/>
                        </a:cubicBezTo>
                        <a:cubicBezTo>
                          <a:pt x="61" y="27"/>
                          <a:pt x="65" y="19"/>
                          <a:pt x="63" y="12"/>
                        </a:cubicBezTo>
                        <a:cubicBezTo>
                          <a:pt x="60" y="4"/>
                          <a:pt x="52" y="0"/>
                          <a:pt x="45" y="2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4" y="15"/>
                          <a:pt x="0" y="23"/>
                          <a:pt x="2" y="30"/>
                        </a:cubicBezTo>
                        <a:cubicBezTo>
                          <a:pt x="4" y="36"/>
                          <a:pt x="10" y="40"/>
                          <a:pt x="1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6384936-06A2-3C4B-8754-E3ED4AC0AF74}"/>
                  </a:ext>
                </a:extLst>
              </p:cNvPr>
              <p:cNvSpPr/>
              <p:nvPr/>
            </p:nvSpPr>
            <p:spPr>
              <a:xfrm>
                <a:off x="4259886" y="4255248"/>
                <a:ext cx="67358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IDEAL</a:t>
                </a:r>
              </a:p>
            </p:txBody>
          </p:sp>
        </p:grpSp>
        <p:cxnSp>
          <p:nvCxnSpPr>
            <p:cNvPr id="14" name="直接箭头连接符 32">
              <a:extLst>
                <a:ext uri="{FF2B5EF4-FFF2-40B4-BE49-F238E27FC236}">
                  <a16:creationId xmlns:a16="http://schemas.microsoft.com/office/drawing/2014/main" id="{EC30E224-D91B-AE40-9D57-7BCFFFB6E408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1" y="6024397"/>
              <a:ext cx="5801344" cy="0"/>
            </a:xfrm>
            <a:prstGeom prst="straightConnector1">
              <a:avLst/>
            </a:prstGeom>
            <a:ln w="38100">
              <a:solidFill>
                <a:srgbClr val="002169">
                  <a:alpha val="80392"/>
                </a:srgb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33">
              <a:extLst>
                <a:ext uri="{FF2B5EF4-FFF2-40B4-BE49-F238E27FC236}">
                  <a16:creationId xmlns:a16="http://schemas.microsoft.com/office/drawing/2014/main" id="{0E4F05A4-4DBF-4D41-BFCF-B768CEEC7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308" y="1787236"/>
              <a:ext cx="0" cy="4247865"/>
            </a:xfrm>
            <a:prstGeom prst="straightConnector1">
              <a:avLst/>
            </a:prstGeom>
            <a:ln w="38100">
              <a:solidFill>
                <a:srgbClr val="86BC2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EC51BF-2A44-7F4E-A6F0-4328C5041B36}"/>
                </a:ext>
              </a:extLst>
            </p:cNvPr>
            <p:cNvSpPr/>
            <p:nvPr/>
          </p:nvSpPr>
          <p:spPr bwMode="gray">
            <a:xfrm>
              <a:off x="3830962" y="6170227"/>
              <a:ext cx="2567371" cy="3628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Total number of clicks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EC10B-6C76-8948-8F67-BBBE566532AB}"/>
                </a:ext>
              </a:extLst>
            </p:cNvPr>
            <p:cNvSpPr/>
            <p:nvPr/>
          </p:nvSpPr>
          <p:spPr bwMode="gray">
            <a:xfrm>
              <a:off x="-7794" y="1386678"/>
              <a:ext cx="2608985" cy="32038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8FCA26"/>
                  </a:solidFill>
                  <a:latin typeface="Verdana"/>
                </a:rPr>
                <a:t>Total job posting days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C25AB8-EE47-2348-8BCA-22E5448C886E}"/>
                </a:ext>
              </a:extLst>
            </p:cNvPr>
            <p:cNvGrpSpPr/>
            <p:nvPr/>
          </p:nvGrpSpPr>
          <p:grpSpPr>
            <a:xfrm>
              <a:off x="1312257" y="2310314"/>
              <a:ext cx="1745148" cy="1291007"/>
              <a:chOff x="832687" y="1473136"/>
              <a:chExt cx="1851789" cy="136989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B300E9E-5AD7-CD42-AB8B-157C53DA177E}"/>
                  </a:ext>
                </a:extLst>
              </p:cNvPr>
              <p:cNvSpPr/>
              <p:nvPr/>
            </p:nvSpPr>
            <p:spPr>
              <a:xfrm>
                <a:off x="832687" y="2377399"/>
                <a:ext cx="18517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/>
                  </a:rPr>
                  <a:t>Low clicks and </a:t>
                </a:r>
              </a:p>
              <a:p>
                <a:pPr algn="ctr"/>
                <a:r>
                  <a:rPr lang="en-US" sz="1000" b="1" dirty="0">
                    <a:latin typeface="Verdana"/>
                  </a:rPr>
                  <a:t>long job posting period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887CAF1-FC77-2A4D-94D8-A42ECBDD793D}"/>
                  </a:ext>
                </a:extLst>
              </p:cNvPr>
              <p:cNvCxnSpPr/>
              <p:nvPr/>
            </p:nvCxnSpPr>
            <p:spPr>
              <a:xfrm>
                <a:off x="866680" y="2843032"/>
                <a:ext cx="1783803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46A38"/>
                </a:solidFill>
                <a:prstDash val="solid"/>
              </a:ln>
              <a:effectLst/>
            </p:spPr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2272B5C-F1D6-5F41-87E0-5BD1A42BAF95}"/>
                  </a:ext>
                </a:extLst>
              </p:cNvPr>
              <p:cNvSpPr/>
              <p:nvPr/>
            </p:nvSpPr>
            <p:spPr>
              <a:xfrm>
                <a:off x="1200576" y="1473136"/>
                <a:ext cx="11160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UNWANTED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326FF24-977A-084F-B4FF-3A32CE7048DA}"/>
                  </a:ext>
                </a:extLst>
              </p:cNvPr>
              <p:cNvGrpSpPr/>
              <p:nvPr/>
            </p:nvGrpSpPr>
            <p:grpSpPr>
              <a:xfrm>
                <a:off x="1524581" y="1775935"/>
                <a:ext cx="468000" cy="468000"/>
                <a:chOff x="4372001" y="4565098"/>
                <a:chExt cx="468000" cy="46800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DD5DF7B-93FA-2B45-B8DD-D059279402BC}"/>
                    </a:ext>
                  </a:extLst>
                </p:cNvPr>
                <p:cNvSpPr/>
                <p:nvPr/>
              </p:nvSpPr>
              <p:spPr>
                <a:xfrm>
                  <a:off x="4372001" y="4565098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046A38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2A0574ED-D0FD-D941-9FF8-9C535AF3C1E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447811" y="4586229"/>
                  <a:ext cx="298449" cy="426575"/>
                </a:xfrm>
                <a:custGeom>
                  <a:avLst/>
                  <a:gdLst>
                    <a:gd name="T0" fmla="*/ 118 w 131"/>
                    <a:gd name="T1" fmla="*/ 47 h 137"/>
                    <a:gd name="T2" fmla="*/ 78 w 131"/>
                    <a:gd name="T3" fmla="*/ 3 h 137"/>
                    <a:gd name="T4" fmla="*/ 8 w 131"/>
                    <a:gd name="T5" fmla="*/ 74 h 137"/>
                    <a:gd name="T6" fmla="*/ 2 w 131"/>
                    <a:gd name="T7" fmla="*/ 94 h 137"/>
                    <a:gd name="T8" fmla="*/ 22 w 131"/>
                    <a:gd name="T9" fmla="*/ 105 h 137"/>
                    <a:gd name="T10" fmla="*/ 27 w 131"/>
                    <a:gd name="T11" fmla="*/ 103 h 137"/>
                    <a:gd name="T12" fmla="*/ 39 w 131"/>
                    <a:gd name="T13" fmla="*/ 110 h 137"/>
                    <a:gd name="T14" fmla="*/ 47 w 131"/>
                    <a:gd name="T15" fmla="*/ 129 h 137"/>
                    <a:gd name="T16" fmla="*/ 55 w 131"/>
                    <a:gd name="T17" fmla="*/ 136 h 137"/>
                    <a:gd name="T18" fmla="*/ 71 w 131"/>
                    <a:gd name="T19" fmla="*/ 130 h 137"/>
                    <a:gd name="T20" fmla="*/ 74 w 131"/>
                    <a:gd name="T21" fmla="*/ 123 h 137"/>
                    <a:gd name="T22" fmla="*/ 67 w 131"/>
                    <a:gd name="T23" fmla="*/ 117 h 137"/>
                    <a:gd name="T24" fmla="*/ 60 w 131"/>
                    <a:gd name="T25" fmla="*/ 101 h 137"/>
                    <a:gd name="T26" fmla="*/ 67 w 131"/>
                    <a:gd name="T27" fmla="*/ 93 h 137"/>
                    <a:gd name="T28" fmla="*/ 122 w 131"/>
                    <a:gd name="T29" fmla="*/ 106 h 137"/>
                    <a:gd name="T30" fmla="*/ 118 w 131"/>
                    <a:gd name="T31" fmla="*/ 47 h 137"/>
                    <a:gd name="T32" fmla="*/ 114 w 131"/>
                    <a:gd name="T33" fmla="*/ 92 h 137"/>
                    <a:gd name="T34" fmla="*/ 88 w 131"/>
                    <a:gd name="T35" fmla="*/ 60 h 137"/>
                    <a:gd name="T36" fmla="*/ 83 w 131"/>
                    <a:gd name="T37" fmla="*/ 19 h 137"/>
                    <a:gd name="T38" fmla="*/ 108 w 131"/>
                    <a:gd name="T39" fmla="*/ 53 h 137"/>
                    <a:gd name="T40" fmla="*/ 114 w 131"/>
                    <a:gd name="T41" fmla="*/ 92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1" h="137">
                      <a:moveTo>
                        <a:pt x="118" y="47"/>
                      </a:moveTo>
                      <a:cubicBezTo>
                        <a:pt x="106" y="20"/>
                        <a:pt x="87" y="0"/>
                        <a:pt x="78" y="3"/>
                      </a:cubicBezTo>
                      <a:cubicBezTo>
                        <a:pt x="62" y="10"/>
                        <a:pt x="87" y="42"/>
                        <a:pt x="8" y="74"/>
                      </a:cubicBezTo>
                      <a:cubicBezTo>
                        <a:pt x="1" y="77"/>
                        <a:pt x="0" y="88"/>
                        <a:pt x="2" y="94"/>
                      </a:cubicBezTo>
                      <a:cubicBezTo>
                        <a:pt x="5" y="101"/>
                        <a:pt x="15" y="108"/>
                        <a:pt x="22" y="105"/>
                      </a:cubicBezTo>
                      <a:cubicBezTo>
                        <a:pt x="23" y="104"/>
                        <a:pt x="27" y="103"/>
                        <a:pt x="27" y="103"/>
                      </a:cubicBezTo>
                      <a:cubicBezTo>
                        <a:pt x="32" y="110"/>
                        <a:pt x="37" y="106"/>
                        <a:pt x="39" y="110"/>
                      </a:cubicBezTo>
                      <a:cubicBezTo>
                        <a:pt x="41" y="115"/>
                        <a:pt x="46" y="126"/>
                        <a:pt x="47" y="129"/>
                      </a:cubicBezTo>
                      <a:cubicBezTo>
                        <a:pt x="49" y="133"/>
                        <a:pt x="53" y="137"/>
                        <a:pt x="55" y="136"/>
                      </a:cubicBezTo>
                      <a:cubicBezTo>
                        <a:pt x="58" y="135"/>
                        <a:pt x="67" y="131"/>
                        <a:pt x="71" y="130"/>
                      </a:cubicBezTo>
                      <a:cubicBezTo>
                        <a:pt x="74" y="129"/>
                        <a:pt x="75" y="125"/>
                        <a:pt x="74" y="123"/>
                      </a:cubicBezTo>
                      <a:cubicBezTo>
                        <a:pt x="73" y="120"/>
                        <a:pt x="68" y="120"/>
                        <a:pt x="67" y="117"/>
                      </a:cubicBezTo>
                      <a:cubicBezTo>
                        <a:pt x="65" y="114"/>
                        <a:pt x="61" y="104"/>
                        <a:pt x="60" y="101"/>
                      </a:cubicBezTo>
                      <a:cubicBezTo>
                        <a:pt x="58" y="96"/>
                        <a:pt x="62" y="93"/>
                        <a:pt x="67" y="93"/>
                      </a:cubicBezTo>
                      <a:cubicBezTo>
                        <a:pt x="103" y="89"/>
                        <a:pt x="110" y="111"/>
                        <a:pt x="122" y="106"/>
                      </a:cubicBezTo>
                      <a:cubicBezTo>
                        <a:pt x="131" y="102"/>
                        <a:pt x="130" y="75"/>
                        <a:pt x="118" y="47"/>
                      </a:cubicBezTo>
                      <a:close/>
                      <a:moveTo>
                        <a:pt x="114" y="92"/>
                      </a:moveTo>
                      <a:cubicBezTo>
                        <a:pt x="112" y="92"/>
                        <a:pt x="97" y="81"/>
                        <a:pt x="88" y="60"/>
                      </a:cubicBezTo>
                      <a:cubicBezTo>
                        <a:pt x="79" y="39"/>
                        <a:pt x="80" y="20"/>
                        <a:pt x="83" y="19"/>
                      </a:cubicBezTo>
                      <a:cubicBezTo>
                        <a:pt x="85" y="18"/>
                        <a:pt x="99" y="31"/>
                        <a:pt x="108" y="53"/>
                      </a:cubicBezTo>
                      <a:cubicBezTo>
                        <a:pt x="117" y="74"/>
                        <a:pt x="116" y="91"/>
                        <a:pt x="114" y="92"/>
                      </a:cubicBezTo>
                      <a:close/>
                    </a:path>
                  </a:pathLst>
                </a:custGeom>
                <a:solidFill>
                  <a:srgbClr val="046A38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45D753-65A7-2D46-BE6F-A0B5EB8225A6}"/>
                </a:ext>
              </a:extLst>
            </p:cNvPr>
            <p:cNvCxnSpPr>
              <a:cxnSpLocks/>
            </p:cNvCxnSpPr>
            <p:nvPr/>
          </p:nvCxnSpPr>
          <p:spPr>
            <a:xfrm>
              <a:off x="3488997" y="1898073"/>
              <a:ext cx="0" cy="41370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A76CE5-A848-6E4A-9398-D348FBDCD828}"/>
                </a:ext>
              </a:extLst>
            </p:cNvPr>
            <p:cNvCxnSpPr/>
            <p:nvPr/>
          </p:nvCxnSpPr>
          <p:spPr>
            <a:xfrm>
              <a:off x="777308" y="3954998"/>
              <a:ext cx="533608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169FEE-A195-D342-BFA8-3A83B70CA1E8}"/>
                </a:ext>
              </a:extLst>
            </p:cNvPr>
            <p:cNvSpPr/>
            <p:nvPr/>
          </p:nvSpPr>
          <p:spPr bwMode="gray">
            <a:xfrm>
              <a:off x="2095327" y="6150726"/>
              <a:ext cx="1342611" cy="3628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Around </a:t>
              </a:r>
            </a:p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530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55A6C5-4945-CE4A-80EC-7BDCDB413367}"/>
                </a:ext>
              </a:extLst>
            </p:cNvPr>
            <p:cNvSpPr/>
            <p:nvPr/>
          </p:nvSpPr>
          <p:spPr bwMode="gray">
            <a:xfrm>
              <a:off x="-354260" y="3966586"/>
              <a:ext cx="1369648" cy="3628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86BC25"/>
                  </a:solidFill>
                  <a:latin typeface="Verdana"/>
                </a:rPr>
                <a:t>Around</a:t>
              </a:r>
            </a:p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86BC25"/>
                  </a:solidFill>
                  <a:latin typeface="Verdana"/>
                </a:rPr>
                <a:t>30 days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34AD0A4-F9B2-4772-9F73-FB9135B4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8" y="1833299"/>
            <a:ext cx="5921803" cy="38404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5F3336-48B3-4914-9126-2B4B80A2E2B8}"/>
              </a:ext>
            </a:extLst>
          </p:cNvPr>
          <p:cNvSpPr txBox="1"/>
          <p:nvPr/>
        </p:nvSpPr>
        <p:spPr>
          <a:xfrm>
            <a:off x="4175834" y="2479071"/>
            <a:ext cx="10619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F6E09E9-B5AE-4165-89A7-0F988CE73192}"/>
              </a:ext>
            </a:extLst>
          </p:cNvPr>
          <p:cNvSpPr txBox="1"/>
          <p:nvPr/>
        </p:nvSpPr>
        <p:spPr>
          <a:xfrm>
            <a:off x="1916713" y="3939033"/>
            <a:ext cx="10619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3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695A0C0-F3A5-4C02-ADE1-865FD1A97BCF}"/>
              </a:ext>
            </a:extLst>
          </p:cNvPr>
          <p:cNvSpPr txBox="1"/>
          <p:nvPr/>
        </p:nvSpPr>
        <p:spPr>
          <a:xfrm>
            <a:off x="1853508" y="2479071"/>
            <a:ext cx="10619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2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8449EA0-272A-4547-942E-3C6CE73E8BAA}"/>
              </a:ext>
            </a:extLst>
          </p:cNvPr>
          <p:cNvSpPr txBox="1"/>
          <p:nvPr/>
        </p:nvSpPr>
        <p:spPr>
          <a:xfrm>
            <a:off x="4102398" y="3953691"/>
            <a:ext cx="10619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4</a:t>
            </a:r>
          </a:p>
        </p:txBody>
      </p:sp>
      <p:sp>
        <p:nvSpPr>
          <p:cNvPr id="74" name="星形: 五角 73">
            <a:extLst>
              <a:ext uri="{FF2B5EF4-FFF2-40B4-BE49-F238E27FC236}">
                <a16:creationId xmlns:a16="http://schemas.microsoft.com/office/drawing/2014/main" id="{EA72C3CA-46C0-4043-9CA0-52A86CE5D7A8}"/>
              </a:ext>
            </a:extLst>
          </p:cNvPr>
          <p:cNvSpPr/>
          <p:nvPr/>
        </p:nvSpPr>
        <p:spPr>
          <a:xfrm>
            <a:off x="4702757" y="4204948"/>
            <a:ext cx="312847" cy="306952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21C24BE-0E0F-4884-BA6B-1BD5F3E3AF2D}"/>
              </a:ext>
            </a:extLst>
          </p:cNvPr>
          <p:cNvCxnSpPr/>
          <p:nvPr/>
        </p:nvCxnSpPr>
        <p:spPr>
          <a:xfrm>
            <a:off x="3488997" y="3464640"/>
            <a:ext cx="0" cy="12146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C6F93FBC-1C42-4E4B-99A0-1628FCA703F4}"/>
              </a:ext>
            </a:extLst>
          </p:cNvPr>
          <p:cNvSpPr txBox="1"/>
          <p:nvPr/>
        </p:nvSpPr>
        <p:spPr>
          <a:xfrm>
            <a:off x="1109713" y="6263481"/>
            <a:ext cx="92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result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BC337B2-0F67-4321-B7CF-187128DEBE78}"/>
              </a:ext>
            </a:extLst>
          </p:cNvPr>
          <p:cNvCxnSpPr>
            <a:stCxn id="77" idx="3"/>
          </p:cNvCxnSpPr>
          <p:nvPr/>
        </p:nvCxnSpPr>
        <p:spPr>
          <a:xfrm flipV="1">
            <a:off x="2035750" y="6455413"/>
            <a:ext cx="281262" cy="1312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38">
            <a:extLst>
              <a:ext uri="{FF2B5EF4-FFF2-40B4-BE49-F238E27FC236}">
                <a16:creationId xmlns:a16="http://schemas.microsoft.com/office/drawing/2014/main" id="{FE566007-9980-4C9D-9B63-17A86C368D30}"/>
              </a:ext>
            </a:extLst>
          </p:cNvPr>
          <p:cNvSpPr/>
          <p:nvPr/>
        </p:nvSpPr>
        <p:spPr bwMode="gray">
          <a:xfrm>
            <a:off x="6938710" y="3841680"/>
            <a:ext cx="3527488" cy="3399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b="1" dirty="0">
                <a:solidFill>
                  <a:srgbClr val="000000"/>
                </a:solidFill>
                <a:latin typeface="Verdana"/>
              </a:rPr>
              <a:t>Positive Correlated</a:t>
            </a:r>
          </a:p>
        </p:txBody>
      </p:sp>
      <p:sp>
        <p:nvSpPr>
          <p:cNvPr id="81" name="Rectangle 38">
            <a:extLst>
              <a:ext uri="{FF2B5EF4-FFF2-40B4-BE49-F238E27FC236}">
                <a16:creationId xmlns:a16="http://schemas.microsoft.com/office/drawing/2014/main" id="{0A0C5F19-1524-40BB-B98E-65B06108BF84}"/>
              </a:ext>
            </a:extLst>
          </p:cNvPr>
          <p:cNvSpPr/>
          <p:nvPr/>
        </p:nvSpPr>
        <p:spPr bwMode="gray">
          <a:xfrm>
            <a:off x="7647056" y="2743270"/>
            <a:ext cx="3527488" cy="3399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Verdana"/>
              </a:rPr>
              <a:t>Experienced required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000000"/>
                </a:solidFill>
                <a:latin typeface="Verdana"/>
              </a:rPr>
              <a:t>Num</a:t>
            </a:r>
            <a:r>
              <a:rPr lang="en-GB" b="1" dirty="0">
                <a:solidFill>
                  <a:srgbClr val="000000"/>
                </a:solidFill>
                <a:latin typeface="Verdana"/>
              </a:rPr>
              <a:t> Review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Verdana"/>
              </a:rPr>
              <a:t>Description Character Length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Verdana"/>
              </a:rPr>
              <a:t>December</a:t>
            </a:r>
          </a:p>
        </p:txBody>
      </p:sp>
      <p:sp>
        <p:nvSpPr>
          <p:cNvPr id="82" name="Rectangle 38">
            <a:extLst>
              <a:ext uri="{FF2B5EF4-FFF2-40B4-BE49-F238E27FC236}">
                <a16:creationId xmlns:a16="http://schemas.microsoft.com/office/drawing/2014/main" id="{3DFB43E3-76B4-42CC-8947-3B1677C85742}"/>
              </a:ext>
            </a:extLst>
          </p:cNvPr>
          <p:cNvSpPr/>
          <p:nvPr/>
        </p:nvSpPr>
        <p:spPr bwMode="gray">
          <a:xfrm>
            <a:off x="7838516" y="4644424"/>
            <a:ext cx="3527488" cy="3399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Verdana"/>
              </a:rPr>
              <a:t>November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Verdana"/>
              </a:rPr>
              <a:t>Estimated Salary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Verdana"/>
              </a:rPr>
              <a:t>Admin(category)</a:t>
            </a:r>
          </a:p>
        </p:txBody>
      </p:sp>
      <p:sp>
        <p:nvSpPr>
          <p:cNvPr id="83" name="Rectangle 38">
            <a:extLst>
              <a:ext uri="{FF2B5EF4-FFF2-40B4-BE49-F238E27FC236}">
                <a16:creationId xmlns:a16="http://schemas.microsoft.com/office/drawing/2014/main" id="{CF4C54A0-9302-4087-BEE4-87FA0F388FC3}"/>
              </a:ext>
            </a:extLst>
          </p:cNvPr>
          <p:cNvSpPr/>
          <p:nvPr/>
        </p:nvSpPr>
        <p:spPr bwMode="gray">
          <a:xfrm>
            <a:off x="6041292" y="441264"/>
            <a:ext cx="1902261" cy="33410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b="1" dirty="0">
                <a:solidFill>
                  <a:srgbClr val="000000"/>
                </a:solidFill>
                <a:latin typeface="Verdana"/>
              </a:rPr>
              <a:t>Accuracy 73%</a:t>
            </a:r>
          </a:p>
        </p:txBody>
      </p:sp>
    </p:spTree>
    <p:extLst>
      <p:ext uri="{BB962C8B-B14F-4D97-AF65-F5344CB8AC3E}">
        <p14:creationId xmlns:p14="http://schemas.microsoft.com/office/powerpoint/2010/main" val="202929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1351BA1-79DA-5740-A1B5-B5FDBF87BD3C}"/>
              </a:ext>
            </a:extLst>
          </p:cNvPr>
          <p:cNvSpPr txBox="1">
            <a:spLocks/>
          </p:cNvSpPr>
          <p:nvPr/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Identify states with high potential of job supply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33041ED-1A48-664C-90A8-0368CD03758E}"/>
              </a:ext>
            </a:extLst>
          </p:cNvPr>
          <p:cNvSpPr txBox="1">
            <a:spLocks/>
          </p:cNvSpPr>
          <p:nvPr/>
        </p:nvSpPr>
        <p:spPr bwMode="gray"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华文细黑"/>
                <a:cs typeface="+mj-cs"/>
              </a:rPr>
              <a:t>Market Expansion</a:t>
            </a:r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99161ED7-0CDA-F54C-B81E-C382308992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 r="16937" b="6769"/>
          <a:stretch/>
        </p:blipFill>
        <p:spPr>
          <a:xfrm>
            <a:off x="6412661" y="2102973"/>
            <a:ext cx="4733373" cy="319229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B6A5D6F-AA1F-D845-A2F9-729348BB96D3}"/>
              </a:ext>
            </a:extLst>
          </p:cNvPr>
          <p:cNvSpPr/>
          <p:nvPr/>
        </p:nvSpPr>
        <p:spPr bwMode="gray">
          <a:xfrm>
            <a:off x="7440957" y="1240421"/>
            <a:ext cx="2676779" cy="93076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</a:pPr>
            <a:r>
              <a:rPr lang="en-GB" b="1" dirty="0">
                <a:solidFill>
                  <a:srgbClr val="046A38"/>
                </a:solidFill>
                <a:latin typeface="Verdana"/>
              </a:rPr>
              <a:t>Potential Market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466693B-26DC-3547-8F57-A38BD3C7409C}"/>
              </a:ext>
            </a:extLst>
          </p:cNvPr>
          <p:cNvGrpSpPr/>
          <p:nvPr/>
        </p:nvGrpSpPr>
        <p:grpSpPr>
          <a:xfrm>
            <a:off x="1005165" y="1526991"/>
            <a:ext cx="4620463" cy="4310277"/>
            <a:chOff x="345599" y="1407071"/>
            <a:chExt cx="4620463" cy="43102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3EDCCF-3B4B-AA49-9D41-9685FB621E88}"/>
                </a:ext>
              </a:extLst>
            </p:cNvPr>
            <p:cNvGrpSpPr/>
            <p:nvPr/>
          </p:nvGrpSpPr>
          <p:grpSpPr>
            <a:xfrm>
              <a:off x="355250" y="1585349"/>
              <a:ext cx="4516788" cy="3573577"/>
              <a:chOff x="782841" y="1236693"/>
              <a:chExt cx="5434043" cy="3844576"/>
            </a:xfrm>
          </p:grpSpPr>
          <p:cxnSp>
            <p:nvCxnSpPr>
              <p:cNvPr id="5" name="直接箭头连接符 32">
                <a:extLst>
                  <a:ext uri="{FF2B5EF4-FFF2-40B4-BE49-F238E27FC236}">
                    <a16:creationId xmlns:a16="http://schemas.microsoft.com/office/drawing/2014/main" id="{85EC2464-AC9B-6C48-A2A6-967854A37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841" y="5065142"/>
                <a:ext cx="5434043" cy="0"/>
              </a:xfrm>
              <a:prstGeom prst="straightConnector1">
                <a:avLst/>
              </a:prstGeom>
              <a:ln w="38100">
                <a:solidFill>
                  <a:srgbClr val="002169">
                    <a:alpha val="80392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33">
                <a:extLst>
                  <a:ext uri="{FF2B5EF4-FFF2-40B4-BE49-F238E27FC236}">
                    <a16:creationId xmlns:a16="http://schemas.microsoft.com/office/drawing/2014/main" id="{65933B75-285F-CB46-974D-B1660AA62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069" y="1236693"/>
                <a:ext cx="0" cy="3844576"/>
              </a:xfrm>
              <a:prstGeom prst="straightConnector1">
                <a:avLst/>
              </a:prstGeom>
              <a:ln w="38100">
                <a:solidFill>
                  <a:srgbClr val="86BC2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3CAFA1B-04BA-9942-A829-588770513A1E}"/>
                </a:ext>
              </a:extLst>
            </p:cNvPr>
            <p:cNvSpPr/>
            <p:nvPr/>
          </p:nvSpPr>
          <p:spPr bwMode="gray">
            <a:xfrm>
              <a:off x="355250" y="5332337"/>
              <a:ext cx="4610812" cy="38501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Local eagerness of finding jobs</a:t>
              </a: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dirty="0">
                  <a:latin typeface="Verdana"/>
                </a:rPr>
                <a:t>Total number of local clicks/Total number of clicks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70AC95-A536-7E4B-B20A-C367073086AD}"/>
                </a:ext>
              </a:extLst>
            </p:cNvPr>
            <p:cNvSpPr/>
            <p:nvPr/>
          </p:nvSpPr>
          <p:spPr bwMode="gray">
            <a:xfrm>
              <a:off x="345599" y="1407071"/>
              <a:ext cx="4068000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>
                <a:lnSpc>
                  <a:spcPct val="106000"/>
                </a:lnSpc>
              </a:pPr>
              <a:r>
                <a:rPr lang="en-GB" sz="1400" b="1" dirty="0">
                  <a:solidFill>
                    <a:srgbClr val="8FCA26"/>
                  </a:solidFill>
                  <a:latin typeface="Verdana"/>
                </a:rPr>
                <a:t>Job supply rate</a:t>
              </a:r>
            </a:p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dirty="0">
                  <a:latin typeface="Verdana"/>
                </a:rPr>
                <a:t>Number of job posts/Total number of clicks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F10F25CF-3146-7F4A-B0EA-E7C146D366D7}"/>
                </a:ext>
              </a:extLst>
            </p:cNvPr>
            <p:cNvSpPr/>
            <p:nvPr/>
          </p:nvSpPr>
          <p:spPr>
            <a:xfrm>
              <a:off x="528064" y="2051265"/>
              <a:ext cx="1872000" cy="1368000"/>
            </a:xfrm>
            <a:prstGeom prst="roundRect">
              <a:avLst/>
            </a:prstGeom>
            <a:solidFill>
              <a:srgbClr val="046A38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b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Saturated</a:t>
              </a: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DC10DB2-4F7C-AF4B-876C-4499384797ED}"/>
                </a:ext>
              </a:extLst>
            </p:cNvPr>
            <p:cNvSpPr/>
            <p:nvPr/>
          </p:nvSpPr>
          <p:spPr>
            <a:xfrm>
              <a:off x="2533078" y="2051265"/>
              <a:ext cx="1872000" cy="1368000"/>
            </a:xfrm>
            <a:prstGeom prst="roundRect">
              <a:avLst/>
            </a:prstGeom>
            <a:solidFill>
              <a:srgbClr val="012169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b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Cash Cow</a:t>
              </a: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4" name="Freeform 100">
              <a:extLst>
                <a:ext uri="{FF2B5EF4-FFF2-40B4-BE49-F238E27FC236}">
                  <a16:creationId xmlns:a16="http://schemas.microsoft.com/office/drawing/2014/main" id="{175F7FE8-CE08-4B44-A46B-B4E19B7988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75989" y="2224676"/>
              <a:ext cx="384697" cy="384697"/>
            </a:xfrm>
            <a:custGeom>
              <a:avLst/>
              <a:gdLst>
                <a:gd name="T0" fmla="*/ 500 w 500"/>
                <a:gd name="T1" fmla="*/ 251 h 497"/>
                <a:gd name="T2" fmla="*/ 473 w 500"/>
                <a:gd name="T3" fmla="*/ 276 h 497"/>
                <a:gd name="T4" fmla="*/ 463 w 500"/>
                <a:gd name="T5" fmla="*/ 378 h 497"/>
                <a:gd name="T6" fmla="*/ 348 w 500"/>
                <a:gd name="T7" fmla="*/ 417 h 497"/>
                <a:gd name="T8" fmla="*/ 223 w 500"/>
                <a:gd name="T9" fmla="*/ 495 h 497"/>
                <a:gd name="T10" fmla="*/ 278 w 500"/>
                <a:gd name="T11" fmla="*/ 474 h 497"/>
                <a:gd name="T12" fmla="*/ 284 w 500"/>
                <a:gd name="T13" fmla="*/ 495 h 497"/>
                <a:gd name="T14" fmla="*/ 292 w 500"/>
                <a:gd name="T15" fmla="*/ 464 h 497"/>
                <a:gd name="T16" fmla="*/ 404 w 500"/>
                <a:gd name="T17" fmla="*/ 54 h 497"/>
                <a:gd name="T18" fmla="*/ 469 w 500"/>
                <a:gd name="T19" fmla="*/ 264 h 497"/>
                <a:gd name="T20" fmla="*/ 0 w 500"/>
                <a:gd name="T21" fmla="*/ 243 h 497"/>
                <a:gd name="T22" fmla="*/ 86 w 500"/>
                <a:gd name="T23" fmla="*/ 309 h 497"/>
                <a:gd name="T24" fmla="*/ 2 w 500"/>
                <a:gd name="T25" fmla="*/ 225 h 497"/>
                <a:gd name="T26" fmla="*/ 61 w 500"/>
                <a:gd name="T27" fmla="*/ 208 h 497"/>
                <a:gd name="T28" fmla="*/ 5 w 500"/>
                <a:gd name="T29" fmla="*/ 212 h 497"/>
                <a:gd name="T30" fmla="*/ 138 w 500"/>
                <a:gd name="T31" fmla="*/ 24 h 497"/>
                <a:gd name="T32" fmla="*/ 237 w 500"/>
                <a:gd name="T33" fmla="*/ 32 h 497"/>
                <a:gd name="T34" fmla="*/ 132 w 500"/>
                <a:gd name="T35" fmla="*/ 31 h 497"/>
                <a:gd name="T36" fmla="*/ 74 w 500"/>
                <a:gd name="T37" fmla="*/ 211 h 497"/>
                <a:gd name="T38" fmla="*/ 185 w 500"/>
                <a:gd name="T39" fmla="*/ 71 h 497"/>
                <a:gd name="T40" fmla="*/ 302 w 500"/>
                <a:gd name="T41" fmla="*/ 4 h 497"/>
                <a:gd name="T42" fmla="*/ 176 w 500"/>
                <a:gd name="T43" fmla="*/ 9 h 497"/>
                <a:gd name="T44" fmla="*/ 395 w 500"/>
                <a:gd name="T45" fmla="*/ 52 h 497"/>
                <a:gd name="T46" fmla="*/ 389 w 500"/>
                <a:gd name="T47" fmla="*/ 40 h 497"/>
                <a:gd name="T48" fmla="*/ 392 w 500"/>
                <a:gd name="T49" fmla="*/ 56 h 497"/>
                <a:gd name="T50" fmla="*/ 309 w 500"/>
                <a:gd name="T51" fmla="*/ 8 h 497"/>
                <a:gd name="T52" fmla="*/ 362 w 500"/>
                <a:gd name="T53" fmla="*/ 86 h 497"/>
                <a:gd name="T54" fmla="*/ 158 w 500"/>
                <a:gd name="T55" fmla="*/ 327 h 497"/>
                <a:gd name="T56" fmla="*/ 293 w 500"/>
                <a:gd name="T57" fmla="*/ 340 h 497"/>
                <a:gd name="T58" fmla="*/ 252 w 500"/>
                <a:gd name="T59" fmla="*/ 180 h 497"/>
                <a:gd name="T60" fmla="*/ 112 w 500"/>
                <a:gd name="T61" fmla="*/ 275 h 497"/>
                <a:gd name="T62" fmla="*/ 303 w 500"/>
                <a:gd name="T63" fmla="*/ 289 h 497"/>
                <a:gd name="T64" fmla="*/ 400 w 500"/>
                <a:gd name="T65" fmla="*/ 300 h 497"/>
                <a:gd name="T66" fmla="*/ 359 w 500"/>
                <a:gd name="T67" fmla="*/ 109 h 497"/>
                <a:gd name="T68" fmla="*/ 304 w 500"/>
                <a:gd name="T69" fmla="*/ 423 h 497"/>
                <a:gd name="T70" fmla="*/ 324 w 500"/>
                <a:gd name="T71" fmla="*/ 427 h 497"/>
                <a:gd name="T72" fmla="*/ 335 w 500"/>
                <a:gd name="T73" fmla="*/ 415 h 497"/>
                <a:gd name="T74" fmla="*/ 305 w 500"/>
                <a:gd name="T75" fmla="*/ 408 h 497"/>
                <a:gd name="T76" fmla="*/ 93 w 500"/>
                <a:gd name="T77" fmla="*/ 246 h 497"/>
                <a:gd name="T78" fmla="*/ 153 w 500"/>
                <a:gd name="T79" fmla="*/ 477 h 497"/>
                <a:gd name="T80" fmla="*/ 281 w 500"/>
                <a:gd name="T81" fmla="*/ 464 h 497"/>
                <a:gd name="T82" fmla="*/ 108 w 500"/>
                <a:gd name="T83" fmla="*/ 338 h 497"/>
                <a:gd name="T84" fmla="*/ 204 w 500"/>
                <a:gd name="T85" fmla="*/ 358 h 497"/>
                <a:gd name="T86" fmla="*/ 250 w 500"/>
                <a:gd name="T87" fmla="*/ 368 h 497"/>
                <a:gd name="T88" fmla="*/ 108 w 500"/>
                <a:gd name="T89" fmla="*/ 321 h 497"/>
                <a:gd name="T90" fmla="*/ 435 w 500"/>
                <a:gd name="T91" fmla="*/ 212 h 497"/>
                <a:gd name="T92" fmla="*/ 435 w 500"/>
                <a:gd name="T93" fmla="*/ 212 h 497"/>
                <a:gd name="T94" fmla="*/ 88 w 500"/>
                <a:gd name="T95" fmla="*/ 338 h 497"/>
                <a:gd name="T96" fmla="*/ 416 w 500"/>
                <a:gd name="T97" fmla="*/ 145 h 497"/>
                <a:gd name="T98" fmla="*/ 371 w 500"/>
                <a:gd name="T99" fmla="*/ 91 h 497"/>
                <a:gd name="T100" fmla="*/ 246 w 500"/>
                <a:gd name="T101" fmla="*/ 162 h 497"/>
                <a:gd name="T102" fmla="*/ 130 w 500"/>
                <a:gd name="T103" fmla="*/ 202 h 497"/>
                <a:gd name="T104" fmla="*/ 258 w 500"/>
                <a:gd name="T105" fmla="*/ 156 h 497"/>
                <a:gd name="T106" fmla="*/ 249 w 500"/>
                <a:gd name="T107" fmla="*/ 38 h 497"/>
                <a:gd name="T108" fmla="*/ 258 w 500"/>
                <a:gd name="T109" fmla="*/ 15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0" h="497">
                  <a:moveTo>
                    <a:pt x="473" y="276"/>
                  </a:moveTo>
                  <a:cubicBezTo>
                    <a:pt x="483" y="265"/>
                    <a:pt x="492" y="260"/>
                    <a:pt x="500" y="248"/>
                  </a:cubicBezTo>
                  <a:cubicBezTo>
                    <a:pt x="500" y="249"/>
                    <a:pt x="500" y="250"/>
                    <a:pt x="500" y="251"/>
                  </a:cubicBezTo>
                  <a:cubicBezTo>
                    <a:pt x="499" y="290"/>
                    <a:pt x="490" y="326"/>
                    <a:pt x="474" y="359"/>
                  </a:cubicBezTo>
                  <a:cubicBezTo>
                    <a:pt x="473" y="360"/>
                    <a:pt x="472" y="359"/>
                    <a:pt x="471" y="360"/>
                  </a:cubicBezTo>
                  <a:cubicBezTo>
                    <a:pt x="476" y="334"/>
                    <a:pt x="477" y="303"/>
                    <a:pt x="473" y="276"/>
                  </a:cubicBezTo>
                  <a:close/>
                  <a:moveTo>
                    <a:pt x="428" y="421"/>
                  </a:moveTo>
                  <a:cubicBezTo>
                    <a:pt x="429" y="420"/>
                    <a:pt x="433" y="418"/>
                    <a:pt x="434" y="417"/>
                  </a:cubicBezTo>
                  <a:cubicBezTo>
                    <a:pt x="444" y="405"/>
                    <a:pt x="455" y="391"/>
                    <a:pt x="463" y="378"/>
                  </a:cubicBezTo>
                  <a:cubicBezTo>
                    <a:pt x="467" y="351"/>
                    <a:pt x="468" y="325"/>
                    <a:pt x="462" y="295"/>
                  </a:cubicBezTo>
                  <a:cubicBezTo>
                    <a:pt x="446" y="311"/>
                    <a:pt x="427" y="324"/>
                    <a:pt x="406" y="335"/>
                  </a:cubicBezTo>
                  <a:cubicBezTo>
                    <a:pt x="392" y="366"/>
                    <a:pt x="369" y="393"/>
                    <a:pt x="348" y="417"/>
                  </a:cubicBezTo>
                  <a:cubicBezTo>
                    <a:pt x="375" y="421"/>
                    <a:pt x="401" y="423"/>
                    <a:pt x="428" y="421"/>
                  </a:cubicBezTo>
                  <a:close/>
                  <a:moveTo>
                    <a:pt x="278" y="474"/>
                  </a:moveTo>
                  <a:cubicBezTo>
                    <a:pt x="260" y="484"/>
                    <a:pt x="242" y="491"/>
                    <a:pt x="223" y="495"/>
                  </a:cubicBezTo>
                  <a:cubicBezTo>
                    <a:pt x="233" y="496"/>
                    <a:pt x="241" y="497"/>
                    <a:pt x="251" y="497"/>
                  </a:cubicBezTo>
                  <a:cubicBezTo>
                    <a:pt x="258" y="497"/>
                    <a:pt x="264" y="497"/>
                    <a:pt x="271" y="496"/>
                  </a:cubicBezTo>
                  <a:cubicBezTo>
                    <a:pt x="274" y="489"/>
                    <a:pt x="276" y="482"/>
                    <a:pt x="278" y="474"/>
                  </a:cubicBezTo>
                  <a:close/>
                  <a:moveTo>
                    <a:pt x="292" y="464"/>
                  </a:moveTo>
                  <a:cubicBezTo>
                    <a:pt x="289" y="474"/>
                    <a:pt x="286" y="484"/>
                    <a:pt x="282" y="493"/>
                  </a:cubicBezTo>
                  <a:cubicBezTo>
                    <a:pt x="283" y="493"/>
                    <a:pt x="283" y="495"/>
                    <a:pt x="284" y="495"/>
                  </a:cubicBezTo>
                  <a:cubicBezTo>
                    <a:pt x="337" y="488"/>
                    <a:pt x="387" y="463"/>
                    <a:pt x="424" y="427"/>
                  </a:cubicBezTo>
                  <a:cubicBezTo>
                    <a:pt x="397" y="430"/>
                    <a:pt x="369" y="433"/>
                    <a:pt x="342" y="430"/>
                  </a:cubicBezTo>
                  <a:cubicBezTo>
                    <a:pt x="327" y="445"/>
                    <a:pt x="309" y="453"/>
                    <a:pt x="292" y="464"/>
                  </a:cubicBezTo>
                  <a:close/>
                  <a:moveTo>
                    <a:pt x="498" y="233"/>
                  </a:moveTo>
                  <a:cubicBezTo>
                    <a:pt x="498" y="233"/>
                    <a:pt x="500" y="229"/>
                    <a:pt x="499" y="228"/>
                  </a:cubicBezTo>
                  <a:cubicBezTo>
                    <a:pt x="494" y="158"/>
                    <a:pt x="456" y="96"/>
                    <a:pt x="404" y="54"/>
                  </a:cubicBezTo>
                  <a:cubicBezTo>
                    <a:pt x="403" y="56"/>
                    <a:pt x="402" y="57"/>
                    <a:pt x="400" y="59"/>
                  </a:cubicBezTo>
                  <a:cubicBezTo>
                    <a:pt x="418" y="91"/>
                    <a:pt x="430" y="130"/>
                    <a:pt x="433" y="171"/>
                  </a:cubicBezTo>
                  <a:cubicBezTo>
                    <a:pt x="450" y="200"/>
                    <a:pt x="462" y="234"/>
                    <a:pt x="469" y="264"/>
                  </a:cubicBezTo>
                  <a:cubicBezTo>
                    <a:pt x="480" y="255"/>
                    <a:pt x="489" y="245"/>
                    <a:pt x="498" y="233"/>
                  </a:cubicBezTo>
                  <a:close/>
                  <a:moveTo>
                    <a:pt x="2" y="225"/>
                  </a:moveTo>
                  <a:cubicBezTo>
                    <a:pt x="1" y="232"/>
                    <a:pt x="1" y="236"/>
                    <a:pt x="0" y="243"/>
                  </a:cubicBezTo>
                  <a:cubicBezTo>
                    <a:pt x="1" y="243"/>
                    <a:pt x="2" y="248"/>
                    <a:pt x="2" y="249"/>
                  </a:cubicBezTo>
                  <a:cubicBezTo>
                    <a:pt x="23" y="276"/>
                    <a:pt x="53" y="298"/>
                    <a:pt x="88" y="314"/>
                  </a:cubicBezTo>
                  <a:cubicBezTo>
                    <a:pt x="88" y="313"/>
                    <a:pt x="86" y="309"/>
                    <a:pt x="86" y="309"/>
                  </a:cubicBezTo>
                  <a:cubicBezTo>
                    <a:pt x="87" y="295"/>
                    <a:pt x="87" y="282"/>
                    <a:pt x="89" y="268"/>
                  </a:cubicBezTo>
                  <a:cubicBezTo>
                    <a:pt x="81" y="255"/>
                    <a:pt x="73" y="241"/>
                    <a:pt x="67" y="227"/>
                  </a:cubicBezTo>
                  <a:cubicBezTo>
                    <a:pt x="45" y="228"/>
                    <a:pt x="23" y="227"/>
                    <a:pt x="2" y="225"/>
                  </a:cubicBezTo>
                  <a:close/>
                  <a:moveTo>
                    <a:pt x="5" y="212"/>
                  </a:moveTo>
                  <a:cubicBezTo>
                    <a:pt x="23" y="213"/>
                    <a:pt x="45" y="213"/>
                    <a:pt x="64" y="212"/>
                  </a:cubicBezTo>
                  <a:cubicBezTo>
                    <a:pt x="61" y="208"/>
                    <a:pt x="61" y="208"/>
                    <a:pt x="61" y="208"/>
                  </a:cubicBezTo>
                  <a:cubicBezTo>
                    <a:pt x="50" y="179"/>
                    <a:pt x="42" y="149"/>
                    <a:pt x="39" y="117"/>
                  </a:cubicBezTo>
                  <a:cubicBezTo>
                    <a:pt x="21" y="146"/>
                    <a:pt x="9" y="174"/>
                    <a:pt x="3" y="209"/>
                  </a:cubicBezTo>
                  <a:cubicBezTo>
                    <a:pt x="4" y="209"/>
                    <a:pt x="4" y="212"/>
                    <a:pt x="5" y="212"/>
                  </a:cubicBezTo>
                  <a:close/>
                  <a:moveTo>
                    <a:pt x="236" y="29"/>
                  </a:moveTo>
                  <a:cubicBezTo>
                    <a:pt x="211" y="21"/>
                    <a:pt x="183" y="19"/>
                    <a:pt x="158" y="18"/>
                  </a:cubicBezTo>
                  <a:cubicBezTo>
                    <a:pt x="152" y="21"/>
                    <a:pt x="144" y="21"/>
                    <a:pt x="138" y="24"/>
                  </a:cubicBezTo>
                  <a:cubicBezTo>
                    <a:pt x="138" y="24"/>
                    <a:pt x="138" y="26"/>
                    <a:pt x="138" y="26"/>
                  </a:cubicBezTo>
                  <a:cubicBezTo>
                    <a:pt x="156" y="37"/>
                    <a:pt x="174" y="52"/>
                    <a:pt x="190" y="67"/>
                  </a:cubicBezTo>
                  <a:cubicBezTo>
                    <a:pt x="204" y="54"/>
                    <a:pt x="221" y="41"/>
                    <a:pt x="237" y="32"/>
                  </a:cubicBezTo>
                  <a:cubicBezTo>
                    <a:pt x="236" y="32"/>
                    <a:pt x="235" y="29"/>
                    <a:pt x="236" y="29"/>
                  </a:cubicBezTo>
                  <a:close/>
                  <a:moveTo>
                    <a:pt x="182" y="71"/>
                  </a:moveTo>
                  <a:cubicBezTo>
                    <a:pt x="167" y="55"/>
                    <a:pt x="149" y="43"/>
                    <a:pt x="132" y="31"/>
                  </a:cubicBezTo>
                  <a:cubicBezTo>
                    <a:pt x="97" y="49"/>
                    <a:pt x="67" y="73"/>
                    <a:pt x="45" y="105"/>
                  </a:cubicBezTo>
                  <a:cubicBezTo>
                    <a:pt x="45" y="105"/>
                    <a:pt x="45" y="108"/>
                    <a:pt x="45" y="108"/>
                  </a:cubicBezTo>
                  <a:cubicBezTo>
                    <a:pt x="50" y="143"/>
                    <a:pt x="59" y="178"/>
                    <a:pt x="74" y="211"/>
                  </a:cubicBezTo>
                  <a:cubicBezTo>
                    <a:pt x="83" y="210"/>
                    <a:pt x="92" y="209"/>
                    <a:pt x="101" y="207"/>
                  </a:cubicBezTo>
                  <a:cubicBezTo>
                    <a:pt x="102" y="205"/>
                    <a:pt x="103" y="203"/>
                    <a:pt x="103" y="201"/>
                  </a:cubicBezTo>
                  <a:cubicBezTo>
                    <a:pt x="120" y="150"/>
                    <a:pt x="152" y="104"/>
                    <a:pt x="185" y="71"/>
                  </a:cubicBezTo>
                  <a:lnTo>
                    <a:pt x="182" y="71"/>
                  </a:lnTo>
                  <a:close/>
                  <a:moveTo>
                    <a:pt x="251" y="24"/>
                  </a:moveTo>
                  <a:cubicBezTo>
                    <a:pt x="267" y="16"/>
                    <a:pt x="285" y="8"/>
                    <a:pt x="302" y="4"/>
                  </a:cubicBezTo>
                  <a:cubicBezTo>
                    <a:pt x="301" y="3"/>
                    <a:pt x="301" y="3"/>
                    <a:pt x="301" y="3"/>
                  </a:cubicBezTo>
                  <a:cubicBezTo>
                    <a:pt x="286" y="0"/>
                    <a:pt x="266" y="1"/>
                    <a:pt x="250" y="1"/>
                  </a:cubicBezTo>
                  <a:cubicBezTo>
                    <a:pt x="227" y="1"/>
                    <a:pt x="197" y="3"/>
                    <a:pt x="176" y="9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99" y="11"/>
                    <a:pt x="226" y="17"/>
                    <a:pt x="251" y="24"/>
                  </a:cubicBezTo>
                  <a:close/>
                  <a:moveTo>
                    <a:pt x="395" y="52"/>
                  </a:moveTo>
                  <a:cubicBezTo>
                    <a:pt x="396" y="51"/>
                    <a:pt x="398" y="49"/>
                    <a:pt x="399" y="48"/>
                  </a:cubicBezTo>
                  <a:cubicBezTo>
                    <a:pt x="399" y="48"/>
                    <a:pt x="398" y="46"/>
                    <a:pt x="398" y="46"/>
                  </a:cubicBezTo>
                  <a:cubicBezTo>
                    <a:pt x="396" y="44"/>
                    <a:pt x="391" y="41"/>
                    <a:pt x="389" y="40"/>
                  </a:cubicBezTo>
                  <a:cubicBezTo>
                    <a:pt x="389" y="40"/>
                    <a:pt x="389" y="41"/>
                    <a:pt x="389" y="41"/>
                  </a:cubicBezTo>
                  <a:cubicBezTo>
                    <a:pt x="391" y="44"/>
                    <a:pt x="393" y="49"/>
                    <a:pt x="395" y="52"/>
                  </a:cubicBezTo>
                  <a:close/>
                  <a:moveTo>
                    <a:pt x="392" y="56"/>
                  </a:moveTo>
                  <a:cubicBezTo>
                    <a:pt x="389" y="55"/>
                    <a:pt x="389" y="55"/>
                    <a:pt x="389" y="55"/>
                  </a:cubicBezTo>
                  <a:cubicBezTo>
                    <a:pt x="385" y="47"/>
                    <a:pt x="379" y="41"/>
                    <a:pt x="374" y="34"/>
                  </a:cubicBezTo>
                  <a:cubicBezTo>
                    <a:pt x="354" y="22"/>
                    <a:pt x="332" y="13"/>
                    <a:pt x="309" y="8"/>
                  </a:cubicBezTo>
                  <a:cubicBezTo>
                    <a:pt x="294" y="12"/>
                    <a:pt x="278" y="17"/>
                    <a:pt x="263" y="25"/>
                  </a:cubicBezTo>
                  <a:cubicBezTo>
                    <a:pt x="263" y="26"/>
                    <a:pt x="263" y="29"/>
                    <a:pt x="263" y="29"/>
                  </a:cubicBezTo>
                  <a:cubicBezTo>
                    <a:pt x="298" y="41"/>
                    <a:pt x="331" y="60"/>
                    <a:pt x="362" y="86"/>
                  </a:cubicBezTo>
                  <a:cubicBezTo>
                    <a:pt x="371" y="77"/>
                    <a:pt x="383" y="66"/>
                    <a:pt x="392" y="56"/>
                  </a:cubicBezTo>
                  <a:close/>
                  <a:moveTo>
                    <a:pt x="112" y="275"/>
                  </a:moveTo>
                  <a:cubicBezTo>
                    <a:pt x="125" y="293"/>
                    <a:pt x="141" y="311"/>
                    <a:pt x="158" y="327"/>
                  </a:cubicBezTo>
                  <a:cubicBezTo>
                    <a:pt x="162" y="330"/>
                    <a:pt x="165" y="333"/>
                    <a:pt x="169" y="336"/>
                  </a:cubicBezTo>
                  <a:cubicBezTo>
                    <a:pt x="194" y="340"/>
                    <a:pt x="220" y="342"/>
                    <a:pt x="248" y="342"/>
                  </a:cubicBezTo>
                  <a:cubicBezTo>
                    <a:pt x="263" y="342"/>
                    <a:pt x="279" y="341"/>
                    <a:pt x="293" y="340"/>
                  </a:cubicBezTo>
                  <a:cubicBezTo>
                    <a:pt x="291" y="336"/>
                    <a:pt x="291" y="336"/>
                    <a:pt x="291" y="336"/>
                  </a:cubicBezTo>
                  <a:cubicBezTo>
                    <a:pt x="290" y="322"/>
                    <a:pt x="288" y="309"/>
                    <a:pt x="286" y="294"/>
                  </a:cubicBezTo>
                  <a:cubicBezTo>
                    <a:pt x="279" y="253"/>
                    <a:pt x="268" y="215"/>
                    <a:pt x="252" y="180"/>
                  </a:cubicBezTo>
                  <a:cubicBezTo>
                    <a:pt x="232" y="190"/>
                    <a:pt x="211" y="199"/>
                    <a:pt x="188" y="206"/>
                  </a:cubicBezTo>
                  <a:cubicBezTo>
                    <a:pt x="167" y="212"/>
                    <a:pt x="146" y="217"/>
                    <a:pt x="125" y="221"/>
                  </a:cubicBezTo>
                  <a:cubicBezTo>
                    <a:pt x="119" y="239"/>
                    <a:pt x="114" y="257"/>
                    <a:pt x="112" y="275"/>
                  </a:cubicBezTo>
                  <a:close/>
                  <a:moveTo>
                    <a:pt x="266" y="168"/>
                  </a:moveTo>
                  <a:cubicBezTo>
                    <a:pt x="266" y="168"/>
                    <a:pt x="265" y="174"/>
                    <a:pt x="265" y="174"/>
                  </a:cubicBezTo>
                  <a:cubicBezTo>
                    <a:pt x="283" y="209"/>
                    <a:pt x="296" y="247"/>
                    <a:pt x="303" y="289"/>
                  </a:cubicBezTo>
                  <a:cubicBezTo>
                    <a:pt x="305" y="305"/>
                    <a:pt x="307" y="323"/>
                    <a:pt x="307" y="338"/>
                  </a:cubicBezTo>
                  <a:cubicBezTo>
                    <a:pt x="339" y="334"/>
                    <a:pt x="369" y="325"/>
                    <a:pt x="395" y="313"/>
                  </a:cubicBezTo>
                  <a:cubicBezTo>
                    <a:pt x="397" y="309"/>
                    <a:pt x="398" y="304"/>
                    <a:pt x="400" y="300"/>
                  </a:cubicBezTo>
                  <a:cubicBezTo>
                    <a:pt x="413" y="260"/>
                    <a:pt x="419" y="221"/>
                    <a:pt x="419" y="183"/>
                  </a:cubicBezTo>
                  <a:cubicBezTo>
                    <a:pt x="407" y="165"/>
                    <a:pt x="394" y="147"/>
                    <a:pt x="379" y="130"/>
                  </a:cubicBezTo>
                  <a:cubicBezTo>
                    <a:pt x="373" y="122"/>
                    <a:pt x="366" y="115"/>
                    <a:pt x="359" y="109"/>
                  </a:cubicBezTo>
                  <a:cubicBezTo>
                    <a:pt x="332" y="133"/>
                    <a:pt x="300" y="150"/>
                    <a:pt x="266" y="168"/>
                  </a:cubicBezTo>
                  <a:close/>
                  <a:moveTo>
                    <a:pt x="326" y="421"/>
                  </a:moveTo>
                  <a:cubicBezTo>
                    <a:pt x="320" y="420"/>
                    <a:pt x="310" y="424"/>
                    <a:pt x="304" y="423"/>
                  </a:cubicBezTo>
                  <a:cubicBezTo>
                    <a:pt x="303" y="431"/>
                    <a:pt x="300" y="439"/>
                    <a:pt x="298" y="447"/>
                  </a:cubicBezTo>
                  <a:cubicBezTo>
                    <a:pt x="297" y="452"/>
                    <a:pt x="297" y="452"/>
                    <a:pt x="297" y="452"/>
                  </a:cubicBezTo>
                  <a:cubicBezTo>
                    <a:pt x="306" y="444"/>
                    <a:pt x="316" y="435"/>
                    <a:pt x="324" y="427"/>
                  </a:cubicBezTo>
                  <a:lnTo>
                    <a:pt x="326" y="421"/>
                  </a:lnTo>
                  <a:close/>
                  <a:moveTo>
                    <a:pt x="305" y="408"/>
                  </a:moveTo>
                  <a:cubicBezTo>
                    <a:pt x="315" y="410"/>
                    <a:pt x="325" y="413"/>
                    <a:pt x="335" y="415"/>
                  </a:cubicBezTo>
                  <a:cubicBezTo>
                    <a:pt x="352" y="395"/>
                    <a:pt x="370" y="362"/>
                    <a:pt x="383" y="336"/>
                  </a:cubicBezTo>
                  <a:cubicBezTo>
                    <a:pt x="362" y="345"/>
                    <a:pt x="335" y="350"/>
                    <a:pt x="309" y="354"/>
                  </a:cubicBezTo>
                  <a:cubicBezTo>
                    <a:pt x="309" y="369"/>
                    <a:pt x="308" y="394"/>
                    <a:pt x="305" y="408"/>
                  </a:cubicBezTo>
                  <a:close/>
                  <a:moveTo>
                    <a:pt x="81" y="221"/>
                  </a:moveTo>
                  <a:cubicBezTo>
                    <a:pt x="82" y="226"/>
                    <a:pt x="82" y="226"/>
                    <a:pt x="82" y="226"/>
                  </a:cubicBezTo>
                  <a:cubicBezTo>
                    <a:pt x="85" y="233"/>
                    <a:pt x="89" y="240"/>
                    <a:pt x="93" y="246"/>
                  </a:cubicBezTo>
                  <a:cubicBezTo>
                    <a:pt x="94" y="239"/>
                    <a:pt x="94" y="232"/>
                    <a:pt x="96" y="225"/>
                  </a:cubicBezTo>
                  <a:cubicBezTo>
                    <a:pt x="91" y="225"/>
                    <a:pt x="86" y="221"/>
                    <a:pt x="81" y="221"/>
                  </a:cubicBezTo>
                  <a:close/>
                  <a:moveTo>
                    <a:pt x="153" y="477"/>
                  </a:moveTo>
                  <a:cubicBezTo>
                    <a:pt x="169" y="484"/>
                    <a:pt x="190" y="491"/>
                    <a:pt x="209" y="494"/>
                  </a:cubicBezTo>
                  <a:cubicBezTo>
                    <a:pt x="212" y="494"/>
                    <a:pt x="215" y="493"/>
                    <a:pt x="217" y="493"/>
                  </a:cubicBezTo>
                  <a:cubicBezTo>
                    <a:pt x="242" y="487"/>
                    <a:pt x="258" y="480"/>
                    <a:pt x="281" y="464"/>
                  </a:cubicBezTo>
                  <a:cubicBezTo>
                    <a:pt x="284" y="449"/>
                    <a:pt x="287" y="434"/>
                    <a:pt x="289" y="419"/>
                  </a:cubicBezTo>
                  <a:cubicBezTo>
                    <a:pt x="249" y="407"/>
                    <a:pt x="211" y="389"/>
                    <a:pt x="177" y="363"/>
                  </a:cubicBezTo>
                  <a:cubicBezTo>
                    <a:pt x="152" y="360"/>
                    <a:pt x="128" y="347"/>
                    <a:pt x="108" y="338"/>
                  </a:cubicBezTo>
                  <a:cubicBezTo>
                    <a:pt x="110" y="396"/>
                    <a:pt x="127" y="443"/>
                    <a:pt x="153" y="477"/>
                  </a:cubicBezTo>
                  <a:close/>
                  <a:moveTo>
                    <a:pt x="250" y="368"/>
                  </a:moveTo>
                  <a:cubicBezTo>
                    <a:pt x="237" y="368"/>
                    <a:pt x="215" y="361"/>
                    <a:pt x="204" y="358"/>
                  </a:cubicBezTo>
                  <a:cubicBezTo>
                    <a:pt x="221" y="374"/>
                    <a:pt x="265" y="395"/>
                    <a:pt x="292" y="404"/>
                  </a:cubicBezTo>
                  <a:cubicBezTo>
                    <a:pt x="293" y="392"/>
                    <a:pt x="292" y="379"/>
                    <a:pt x="292" y="366"/>
                  </a:cubicBezTo>
                  <a:cubicBezTo>
                    <a:pt x="279" y="368"/>
                    <a:pt x="265" y="368"/>
                    <a:pt x="250" y="368"/>
                  </a:cubicBezTo>
                  <a:close/>
                  <a:moveTo>
                    <a:pt x="138" y="326"/>
                  </a:moveTo>
                  <a:cubicBezTo>
                    <a:pt x="129" y="316"/>
                    <a:pt x="117" y="302"/>
                    <a:pt x="110" y="292"/>
                  </a:cubicBezTo>
                  <a:cubicBezTo>
                    <a:pt x="109" y="299"/>
                    <a:pt x="108" y="313"/>
                    <a:pt x="108" y="321"/>
                  </a:cubicBezTo>
                  <a:cubicBezTo>
                    <a:pt x="117" y="324"/>
                    <a:pt x="135" y="328"/>
                    <a:pt x="145" y="330"/>
                  </a:cubicBezTo>
                  <a:cubicBezTo>
                    <a:pt x="144" y="330"/>
                    <a:pt x="138" y="326"/>
                    <a:pt x="138" y="326"/>
                  </a:cubicBezTo>
                  <a:close/>
                  <a:moveTo>
                    <a:pt x="435" y="212"/>
                  </a:moveTo>
                  <a:cubicBezTo>
                    <a:pt x="433" y="241"/>
                    <a:pt x="427" y="272"/>
                    <a:pt x="417" y="302"/>
                  </a:cubicBezTo>
                  <a:cubicBezTo>
                    <a:pt x="431" y="294"/>
                    <a:pt x="448" y="283"/>
                    <a:pt x="460" y="274"/>
                  </a:cubicBezTo>
                  <a:cubicBezTo>
                    <a:pt x="454" y="253"/>
                    <a:pt x="445" y="233"/>
                    <a:pt x="435" y="212"/>
                  </a:cubicBezTo>
                  <a:close/>
                  <a:moveTo>
                    <a:pt x="2" y="258"/>
                  </a:moveTo>
                  <a:cubicBezTo>
                    <a:pt x="8" y="349"/>
                    <a:pt x="61" y="434"/>
                    <a:pt x="143" y="473"/>
                  </a:cubicBezTo>
                  <a:cubicBezTo>
                    <a:pt x="112" y="437"/>
                    <a:pt x="93" y="391"/>
                    <a:pt x="88" y="338"/>
                  </a:cubicBezTo>
                  <a:cubicBezTo>
                    <a:pt x="49" y="319"/>
                    <a:pt x="22" y="292"/>
                    <a:pt x="2" y="258"/>
                  </a:cubicBezTo>
                  <a:close/>
                  <a:moveTo>
                    <a:pt x="395" y="118"/>
                  </a:moveTo>
                  <a:cubicBezTo>
                    <a:pt x="402" y="127"/>
                    <a:pt x="409" y="136"/>
                    <a:pt x="416" y="145"/>
                  </a:cubicBezTo>
                  <a:cubicBezTo>
                    <a:pt x="416" y="144"/>
                    <a:pt x="416" y="142"/>
                    <a:pt x="416" y="141"/>
                  </a:cubicBezTo>
                  <a:cubicBezTo>
                    <a:pt x="412" y="116"/>
                    <a:pt x="405" y="92"/>
                    <a:pt x="395" y="71"/>
                  </a:cubicBezTo>
                  <a:cubicBezTo>
                    <a:pt x="389" y="79"/>
                    <a:pt x="378" y="83"/>
                    <a:pt x="371" y="91"/>
                  </a:cubicBezTo>
                  <a:cubicBezTo>
                    <a:pt x="370" y="91"/>
                    <a:pt x="373" y="96"/>
                    <a:pt x="373" y="96"/>
                  </a:cubicBezTo>
                  <a:cubicBezTo>
                    <a:pt x="380" y="103"/>
                    <a:pt x="388" y="110"/>
                    <a:pt x="395" y="118"/>
                  </a:cubicBezTo>
                  <a:close/>
                  <a:moveTo>
                    <a:pt x="246" y="162"/>
                  </a:moveTo>
                  <a:cubicBezTo>
                    <a:pt x="247" y="162"/>
                    <a:pt x="244" y="160"/>
                    <a:pt x="244" y="160"/>
                  </a:cubicBezTo>
                  <a:cubicBezTo>
                    <a:pt x="230" y="133"/>
                    <a:pt x="213" y="110"/>
                    <a:pt x="195" y="88"/>
                  </a:cubicBezTo>
                  <a:cubicBezTo>
                    <a:pt x="169" y="120"/>
                    <a:pt x="145" y="158"/>
                    <a:pt x="130" y="202"/>
                  </a:cubicBezTo>
                  <a:cubicBezTo>
                    <a:pt x="145" y="198"/>
                    <a:pt x="162" y="194"/>
                    <a:pt x="177" y="189"/>
                  </a:cubicBezTo>
                  <a:cubicBezTo>
                    <a:pt x="200" y="182"/>
                    <a:pt x="225" y="172"/>
                    <a:pt x="246" y="162"/>
                  </a:cubicBezTo>
                  <a:close/>
                  <a:moveTo>
                    <a:pt x="258" y="156"/>
                  </a:moveTo>
                  <a:cubicBezTo>
                    <a:pt x="291" y="140"/>
                    <a:pt x="325" y="117"/>
                    <a:pt x="351" y="95"/>
                  </a:cubicBezTo>
                  <a:cubicBezTo>
                    <a:pt x="351" y="95"/>
                    <a:pt x="348" y="95"/>
                    <a:pt x="347" y="95"/>
                  </a:cubicBezTo>
                  <a:cubicBezTo>
                    <a:pt x="317" y="69"/>
                    <a:pt x="283" y="51"/>
                    <a:pt x="249" y="38"/>
                  </a:cubicBezTo>
                  <a:cubicBezTo>
                    <a:pt x="234" y="49"/>
                    <a:pt x="217" y="60"/>
                    <a:pt x="203" y="76"/>
                  </a:cubicBezTo>
                  <a:cubicBezTo>
                    <a:pt x="202" y="76"/>
                    <a:pt x="203" y="80"/>
                    <a:pt x="203" y="80"/>
                  </a:cubicBezTo>
                  <a:cubicBezTo>
                    <a:pt x="224" y="102"/>
                    <a:pt x="243" y="128"/>
                    <a:pt x="258" y="15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F5DFA5B-B3D1-0640-896A-0C90CE003B98}"/>
                </a:ext>
              </a:extLst>
            </p:cNvPr>
            <p:cNvSpPr/>
            <p:nvPr/>
          </p:nvSpPr>
          <p:spPr>
            <a:xfrm>
              <a:off x="528064" y="3493835"/>
              <a:ext cx="1872000" cy="1368000"/>
            </a:xfrm>
            <a:prstGeom prst="roundRect">
              <a:avLst/>
            </a:prstGeom>
            <a:solidFill>
              <a:srgbClr val="86BC25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ctr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Unknown </a:t>
              </a:r>
              <a:r>
                <a:rPr lang="en-US" sz="2400" b="1" kern="0" dirty="0">
                  <a:solidFill>
                    <a:prstClr val="white"/>
                  </a:solidFill>
                  <a:latin typeface="Verdana"/>
                </a:rPr>
                <a:t>?</a:t>
              </a: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EC05D3D-8490-1A46-9FCE-CE6600BD2CC0}"/>
                </a:ext>
              </a:extLst>
            </p:cNvPr>
            <p:cNvSpPr/>
            <p:nvPr/>
          </p:nvSpPr>
          <p:spPr>
            <a:xfrm>
              <a:off x="2533078" y="3493835"/>
              <a:ext cx="1872000" cy="1368000"/>
            </a:xfrm>
            <a:prstGeom prst="roundRect">
              <a:avLst/>
            </a:prstGeom>
            <a:solidFill>
              <a:srgbClr val="75787B"/>
            </a:solidFill>
            <a:ln w="12700" cap="flat" cmpd="sng" algn="ctr">
              <a:noFill/>
              <a:prstDash val="solid"/>
            </a:ln>
            <a:effectLst/>
          </p:spPr>
          <p:txBody>
            <a:bodyPr lIns="9144" tIns="457200" rIns="9144" rtlCol="0" anchor="b"/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Potential Market</a:t>
              </a: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600" b="1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F51C301-A610-3540-8C39-8D561C2B77A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04200" y="3697451"/>
              <a:ext cx="414000" cy="384773"/>
              <a:chOff x="2260600" y="609601"/>
              <a:chExt cx="992188" cy="1085849"/>
            </a:xfrm>
            <a:solidFill>
              <a:sysClr val="window" lastClr="FFFFFF"/>
            </a:solidFill>
          </p:grpSpPr>
          <p:sp>
            <p:nvSpPr>
              <p:cNvPr id="97" name="Freeform 13">
                <a:extLst>
                  <a:ext uri="{FF2B5EF4-FFF2-40B4-BE49-F238E27FC236}">
                    <a16:creationId xmlns:a16="http://schemas.microsoft.com/office/drawing/2014/main" id="{DD2BBE0D-C587-834A-B670-01079C3C9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0" y="1200150"/>
                <a:ext cx="758825" cy="495300"/>
              </a:xfrm>
              <a:custGeom>
                <a:avLst/>
                <a:gdLst>
                  <a:gd name="T0" fmla="*/ 336 w 347"/>
                  <a:gd name="T1" fmla="*/ 8 h 226"/>
                  <a:gd name="T2" fmla="*/ 302 w 347"/>
                  <a:gd name="T3" fmla="*/ 12 h 226"/>
                  <a:gd name="T4" fmla="*/ 272 w 347"/>
                  <a:gd name="T5" fmla="*/ 49 h 226"/>
                  <a:gd name="T6" fmla="*/ 259 w 347"/>
                  <a:gd name="T7" fmla="*/ 47 h 226"/>
                  <a:gd name="T8" fmla="*/ 234 w 347"/>
                  <a:gd name="T9" fmla="*/ 45 h 226"/>
                  <a:gd name="T10" fmla="*/ 218 w 347"/>
                  <a:gd name="T11" fmla="*/ 44 h 226"/>
                  <a:gd name="T12" fmla="*/ 216 w 347"/>
                  <a:gd name="T13" fmla="*/ 48 h 226"/>
                  <a:gd name="T14" fmla="*/ 175 w 347"/>
                  <a:gd name="T15" fmla="*/ 117 h 226"/>
                  <a:gd name="T16" fmla="*/ 171 w 347"/>
                  <a:gd name="T17" fmla="*/ 123 h 226"/>
                  <a:gd name="T18" fmla="*/ 167 w 347"/>
                  <a:gd name="T19" fmla="*/ 115 h 226"/>
                  <a:gd name="T20" fmla="*/ 144 w 347"/>
                  <a:gd name="T21" fmla="*/ 64 h 226"/>
                  <a:gd name="T22" fmla="*/ 142 w 347"/>
                  <a:gd name="T23" fmla="*/ 60 h 226"/>
                  <a:gd name="T24" fmla="*/ 142 w 347"/>
                  <a:gd name="T25" fmla="*/ 54 h 226"/>
                  <a:gd name="T26" fmla="*/ 150 w 347"/>
                  <a:gd name="T27" fmla="*/ 35 h 226"/>
                  <a:gd name="T28" fmla="*/ 154 w 347"/>
                  <a:gd name="T29" fmla="*/ 35 h 226"/>
                  <a:gd name="T30" fmla="*/ 163 w 347"/>
                  <a:gd name="T31" fmla="*/ 44 h 226"/>
                  <a:gd name="T32" fmla="*/ 166 w 347"/>
                  <a:gd name="T33" fmla="*/ 46 h 226"/>
                  <a:gd name="T34" fmla="*/ 169 w 347"/>
                  <a:gd name="T35" fmla="*/ 45 h 226"/>
                  <a:gd name="T36" fmla="*/ 169 w 347"/>
                  <a:gd name="T37" fmla="*/ 42 h 226"/>
                  <a:gd name="T38" fmla="*/ 163 w 347"/>
                  <a:gd name="T39" fmla="*/ 17 h 226"/>
                  <a:gd name="T40" fmla="*/ 161 w 347"/>
                  <a:gd name="T41" fmla="*/ 7 h 226"/>
                  <a:gd name="T42" fmla="*/ 161 w 347"/>
                  <a:gd name="T43" fmla="*/ 5 h 226"/>
                  <a:gd name="T44" fmla="*/ 156 w 347"/>
                  <a:gd name="T45" fmla="*/ 4 h 226"/>
                  <a:gd name="T46" fmla="*/ 155 w 347"/>
                  <a:gd name="T47" fmla="*/ 6 h 226"/>
                  <a:gd name="T48" fmla="*/ 139 w 347"/>
                  <a:gd name="T49" fmla="*/ 16 h 226"/>
                  <a:gd name="T50" fmla="*/ 124 w 347"/>
                  <a:gd name="T51" fmla="*/ 16 h 226"/>
                  <a:gd name="T52" fmla="*/ 108 w 347"/>
                  <a:gd name="T53" fmla="*/ 4 h 226"/>
                  <a:gd name="T54" fmla="*/ 103 w 347"/>
                  <a:gd name="T55" fmla="*/ 5 h 226"/>
                  <a:gd name="T56" fmla="*/ 100 w 347"/>
                  <a:gd name="T57" fmla="*/ 17 h 226"/>
                  <a:gd name="T58" fmla="*/ 94 w 347"/>
                  <a:gd name="T59" fmla="*/ 45 h 226"/>
                  <a:gd name="T60" fmla="*/ 98 w 347"/>
                  <a:gd name="T61" fmla="*/ 46 h 226"/>
                  <a:gd name="T62" fmla="*/ 110 w 347"/>
                  <a:gd name="T63" fmla="*/ 35 h 226"/>
                  <a:gd name="T64" fmla="*/ 114 w 347"/>
                  <a:gd name="T65" fmla="*/ 35 h 226"/>
                  <a:gd name="T66" fmla="*/ 122 w 347"/>
                  <a:gd name="T67" fmla="*/ 54 h 226"/>
                  <a:gd name="T68" fmla="*/ 122 w 347"/>
                  <a:gd name="T69" fmla="*/ 60 h 226"/>
                  <a:gd name="T70" fmla="*/ 97 w 347"/>
                  <a:gd name="T71" fmla="*/ 113 h 226"/>
                  <a:gd name="T72" fmla="*/ 58 w 347"/>
                  <a:gd name="T73" fmla="*/ 42 h 226"/>
                  <a:gd name="T74" fmla="*/ 37 w 347"/>
                  <a:gd name="T75" fmla="*/ 56 h 226"/>
                  <a:gd name="T76" fmla="*/ 27 w 347"/>
                  <a:gd name="T77" fmla="*/ 69 h 226"/>
                  <a:gd name="T78" fmla="*/ 6 w 347"/>
                  <a:gd name="T79" fmla="*/ 218 h 226"/>
                  <a:gd name="T80" fmla="*/ 15 w 347"/>
                  <a:gd name="T81" fmla="*/ 226 h 226"/>
                  <a:gd name="T82" fmla="*/ 239 w 347"/>
                  <a:gd name="T83" fmla="*/ 226 h 226"/>
                  <a:gd name="T84" fmla="*/ 248 w 347"/>
                  <a:gd name="T85" fmla="*/ 217 h 226"/>
                  <a:gd name="T86" fmla="*/ 241 w 347"/>
                  <a:gd name="T87" fmla="*/ 112 h 226"/>
                  <a:gd name="T88" fmla="*/ 259 w 347"/>
                  <a:gd name="T89" fmla="*/ 110 h 226"/>
                  <a:gd name="T90" fmla="*/ 284 w 347"/>
                  <a:gd name="T91" fmla="*/ 108 h 226"/>
                  <a:gd name="T92" fmla="*/ 289 w 347"/>
                  <a:gd name="T93" fmla="*/ 108 h 226"/>
                  <a:gd name="T94" fmla="*/ 309 w 347"/>
                  <a:gd name="T95" fmla="*/ 96 h 226"/>
                  <a:gd name="T96" fmla="*/ 341 w 347"/>
                  <a:gd name="T97" fmla="*/ 39 h 226"/>
                  <a:gd name="T98" fmla="*/ 336 w 347"/>
                  <a:gd name="T99" fmla="*/ 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7" h="226">
                    <a:moveTo>
                      <a:pt x="336" y="8"/>
                    </a:moveTo>
                    <a:cubicBezTo>
                      <a:pt x="326" y="0"/>
                      <a:pt x="311" y="1"/>
                      <a:pt x="302" y="12"/>
                    </a:cubicBezTo>
                    <a:cubicBezTo>
                      <a:pt x="272" y="49"/>
                      <a:pt x="272" y="49"/>
                      <a:pt x="272" y="49"/>
                    </a:cubicBezTo>
                    <a:cubicBezTo>
                      <a:pt x="267" y="48"/>
                      <a:pt x="263" y="48"/>
                      <a:pt x="259" y="47"/>
                    </a:cubicBezTo>
                    <a:cubicBezTo>
                      <a:pt x="234" y="45"/>
                      <a:pt x="234" y="45"/>
                      <a:pt x="234" y="45"/>
                    </a:cubicBezTo>
                    <a:cubicBezTo>
                      <a:pt x="218" y="44"/>
                      <a:pt x="218" y="44"/>
                      <a:pt x="218" y="44"/>
                    </a:cubicBezTo>
                    <a:cubicBezTo>
                      <a:pt x="217" y="45"/>
                      <a:pt x="217" y="47"/>
                      <a:pt x="216" y="48"/>
                    </a:cubicBezTo>
                    <a:cubicBezTo>
                      <a:pt x="203" y="71"/>
                      <a:pt x="188" y="95"/>
                      <a:pt x="175" y="117"/>
                    </a:cubicBezTo>
                    <a:cubicBezTo>
                      <a:pt x="174" y="119"/>
                      <a:pt x="172" y="121"/>
                      <a:pt x="171" y="123"/>
                    </a:cubicBezTo>
                    <a:cubicBezTo>
                      <a:pt x="167" y="115"/>
                      <a:pt x="167" y="115"/>
                      <a:pt x="167" y="115"/>
                    </a:cubicBezTo>
                    <a:cubicBezTo>
                      <a:pt x="144" y="64"/>
                      <a:pt x="144" y="64"/>
                      <a:pt x="144" y="64"/>
                    </a:cubicBezTo>
                    <a:cubicBezTo>
                      <a:pt x="142" y="60"/>
                      <a:pt x="142" y="60"/>
                      <a:pt x="142" y="60"/>
                    </a:cubicBezTo>
                    <a:cubicBezTo>
                      <a:pt x="141" y="58"/>
                      <a:pt x="141" y="56"/>
                      <a:pt x="142" y="54"/>
                    </a:cubicBezTo>
                    <a:cubicBezTo>
                      <a:pt x="150" y="35"/>
                      <a:pt x="150" y="35"/>
                      <a:pt x="150" y="35"/>
                    </a:cubicBezTo>
                    <a:cubicBezTo>
                      <a:pt x="151" y="34"/>
                      <a:pt x="153" y="34"/>
                      <a:pt x="154" y="35"/>
                    </a:cubicBezTo>
                    <a:cubicBezTo>
                      <a:pt x="163" y="44"/>
                      <a:pt x="163" y="44"/>
                      <a:pt x="163" y="44"/>
                    </a:cubicBezTo>
                    <a:cubicBezTo>
                      <a:pt x="166" y="46"/>
                      <a:pt x="166" y="46"/>
                      <a:pt x="166" y="46"/>
                    </a:cubicBezTo>
                    <a:cubicBezTo>
                      <a:pt x="167" y="48"/>
                      <a:pt x="170" y="47"/>
                      <a:pt x="169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17"/>
                      <a:pt x="163" y="17"/>
                      <a:pt x="163" y="17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0" y="3"/>
                      <a:pt x="157" y="2"/>
                      <a:pt x="156" y="4"/>
                    </a:cubicBezTo>
                    <a:cubicBezTo>
                      <a:pt x="156" y="5"/>
                      <a:pt x="155" y="5"/>
                      <a:pt x="155" y="6"/>
                    </a:cubicBezTo>
                    <a:cubicBezTo>
                      <a:pt x="150" y="11"/>
                      <a:pt x="145" y="15"/>
                      <a:pt x="139" y="16"/>
                    </a:cubicBezTo>
                    <a:cubicBezTo>
                      <a:pt x="134" y="18"/>
                      <a:pt x="129" y="18"/>
                      <a:pt x="124" y="16"/>
                    </a:cubicBezTo>
                    <a:cubicBezTo>
                      <a:pt x="118" y="15"/>
                      <a:pt x="112" y="10"/>
                      <a:pt x="108" y="4"/>
                    </a:cubicBezTo>
                    <a:cubicBezTo>
                      <a:pt x="106" y="2"/>
                      <a:pt x="103" y="3"/>
                      <a:pt x="103" y="5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94" y="45"/>
                      <a:pt x="94" y="45"/>
                      <a:pt x="94" y="45"/>
                    </a:cubicBezTo>
                    <a:cubicBezTo>
                      <a:pt x="94" y="47"/>
                      <a:pt x="96" y="48"/>
                      <a:pt x="98" y="4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4"/>
                      <a:pt x="113" y="34"/>
                      <a:pt x="114" y="35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3" y="56"/>
                      <a:pt x="123" y="58"/>
                      <a:pt x="122" y="60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3" y="59"/>
                      <a:pt x="29" y="64"/>
                      <a:pt x="27" y="69"/>
                    </a:cubicBezTo>
                    <a:cubicBezTo>
                      <a:pt x="19" y="89"/>
                      <a:pt x="0" y="144"/>
                      <a:pt x="6" y="218"/>
                    </a:cubicBezTo>
                    <a:cubicBezTo>
                      <a:pt x="6" y="223"/>
                      <a:pt x="10" y="226"/>
                      <a:pt x="15" y="226"/>
                    </a:cubicBezTo>
                    <a:cubicBezTo>
                      <a:pt x="239" y="226"/>
                      <a:pt x="239" y="226"/>
                      <a:pt x="239" y="226"/>
                    </a:cubicBezTo>
                    <a:cubicBezTo>
                      <a:pt x="244" y="226"/>
                      <a:pt x="248" y="222"/>
                      <a:pt x="248" y="217"/>
                    </a:cubicBezTo>
                    <a:cubicBezTo>
                      <a:pt x="248" y="185"/>
                      <a:pt x="244" y="144"/>
                      <a:pt x="241" y="112"/>
                    </a:cubicBezTo>
                    <a:cubicBezTo>
                      <a:pt x="259" y="110"/>
                      <a:pt x="259" y="110"/>
                      <a:pt x="259" y="110"/>
                    </a:cubicBezTo>
                    <a:cubicBezTo>
                      <a:pt x="268" y="110"/>
                      <a:pt x="276" y="109"/>
                      <a:pt x="284" y="108"/>
                    </a:cubicBezTo>
                    <a:cubicBezTo>
                      <a:pt x="289" y="108"/>
                      <a:pt x="289" y="108"/>
                      <a:pt x="289" y="108"/>
                    </a:cubicBezTo>
                    <a:cubicBezTo>
                      <a:pt x="297" y="107"/>
                      <a:pt x="304" y="103"/>
                      <a:pt x="309" y="96"/>
                    </a:cubicBezTo>
                    <a:cubicBezTo>
                      <a:pt x="341" y="39"/>
                      <a:pt x="341" y="39"/>
                      <a:pt x="341" y="39"/>
                    </a:cubicBezTo>
                    <a:cubicBezTo>
                      <a:pt x="347" y="29"/>
                      <a:pt x="345" y="16"/>
                      <a:pt x="3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98" name="Oval 14">
                <a:extLst>
                  <a:ext uri="{FF2B5EF4-FFF2-40B4-BE49-F238E27FC236}">
                    <a16:creationId xmlns:a16="http://schemas.microsoft.com/office/drawing/2014/main" id="{A9B07CBD-D5B6-0A48-82B5-F46D9133F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800" y="812481"/>
                <a:ext cx="420688" cy="422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A21BF106-1776-8240-881C-6F39FFCE3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938" y="1084263"/>
                <a:ext cx="127000" cy="80962"/>
              </a:xfrm>
              <a:custGeom>
                <a:avLst/>
                <a:gdLst>
                  <a:gd name="T0" fmla="*/ 57 w 58"/>
                  <a:gd name="T1" fmla="*/ 0 h 37"/>
                  <a:gd name="T2" fmla="*/ 1 w 58"/>
                  <a:gd name="T3" fmla="*/ 0 h 37"/>
                  <a:gd name="T4" fmla="*/ 0 w 58"/>
                  <a:gd name="T5" fmla="*/ 1 h 37"/>
                  <a:gd name="T6" fmla="*/ 0 w 58"/>
                  <a:gd name="T7" fmla="*/ 8 h 37"/>
                  <a:gd name="T8" fmla="*/ 0 w 58"/>
                  <a:gd name="T9" fmla="*/ 19 h 37"/>
                  <a:gd name="T10" fmla="*/ 1 w 58"/>
                  <a:gd name="T11" fmla="*/ 20 h 37"/>
                  <a:gd name="T12" fmla="*/ 8 w 58"/>
                  <a:gd name="T13" fmla="*/ 27 h 37"/>
                  <a:gd name="T14" fmla="*/ 9 w 58"/>
                  <a:gd name="T15" fmla="*/ 27 h 37"/>
                  <a:gd name="T16" fmla="*/ 16 w 58"/>
                  <a:gd name="T17" fmla="*/ 27 h 37"/>
                  <a:gd name="T18" fmla="*/ 16 w 58"/>
                  <a:gd name="T19" fmla="*/ 28 h 37"/>
                  <a:gd name="T20" fmla="*/ 16 w 58"/>
                  <a:gd name="T21" fmla="*/ 29 h 37"/>
                  <a:gd name="T22" fmla="*/ 26 w 58"/>
                  <a:gd name="T23" fmla="*/ 37 h 37"/>
                  <a:gd name="T24" fmla="*/ 33 w 58"/>
                  <a:gd name="T25" fmla="*/ 37 h 37"/>
                  <a:gd name="T26" fmla="*/ 42 w 58"/>
                  <a:gd name="T27" fmla="*/ 29 h 37"/>
                  <a:gd name="T28" fmla="*/ 42 w 58"/>
                  <a:gd name="T29" fmla="*/ 28 h 37"/>
                  <a:gd name="T30" fmla="*/ 43 w 58"/>
                  <a:gd name="T31" fmla="*/ 27 h 37"/>
                  <a:gd name="T32" fmla="*/ 49 w 58"/>
                  <a:gd name="T33" fmla="*/ 27 h 37"/>
                  <a:gd name="T34" fmla="*/ 50 w 58"/>
                  <a:gd name="T35" fmla="*/ 27 h 37"/>
                  <a:gd name="T36" fmla="*/ 57 w 58"/>
                  <a:gd name="T37" fmla="*/ 20 h 37"/>
                  <a:gd name="T38" fmla="*/ 58 w 58"/>
                  <a:gd name="T39" fmla="*/ 19 h 37"/>
                  <a:gd name="T40" fmla="*/ 58 w 58"/>
                  <a:gd name="T41" fmla="*/ 8 h 37"/>
                  <a:gd name="T42" fmla="*/ 58 w 58"/>
                  <a:gd name="T43" fmla="*/ 1 h 37"/>
                  <a:gd name="T44" fmla="*/ 57 w 58"/>
                  <a:gd name="T4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37">
                    <a:moveTo>
                      <a:pt x="5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1" y="20"/>
                      <a:pt x="1" y="2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4"/>
                      <a:pt x="20" y="37"/>
                      <a:pt x="26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8" y="37"/>
                      <a:pt x="42" y="34"/>
                      <a:pt x="42" y="29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28"/>
                      <a:pt x="43" y="27"/>
                      <a:pt x="43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50" y="27"/>
                      <a:pt x="50" y="27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0"/>
                      <a:pt x="58" y="19"/>
                      <a:pt x="58" y="1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8" y="0"/>
                      <a:pt x="57" y="0"/>
                      <a:pt x="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100" name="Freeform 16">
                <a:extLst>
                  <a:ext uri="{FF2B5EF4-FFF2-40B4-BE49-F238E27FC236}">
                    <a16:creationId xmlns:a16="http://schemas.microsoft.com/office/drawing/2014/main" id="{A6A226AB-3BAD-E04C-9652-36874FD78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2263" y="754063"/>
                <a:ext cx="261938" cy="300037"/>
              </a:xfrm>
              <a:custGeom>
                <a:avLst/>
                <a:gdLst>
                  <a:gd name="T0" fmla="*/ 69 w 120"/>
                  <a:gd name="T1" fmla="*/ 1 h 137"/>
                  <a:gd name="T2" fmla="*/ 60 w 120"/>
                  <a:gd name="T3" fmla="*/ 0 h 137"/>
                  <a:gd name="T4" fmla="*/ 1 w 120"/>
                  <a:gd name="T5" fmla="*/ 51 h 137"/>
                  <a:gd name="T6" fmla="*/ 0 w 120"/>
                  <a:gd name="T7" fmla="*/ 60 h 137"/>
                  <a:gd name="T8" fmla="*/ 5 w 120"/>
                  <a:gd name="T9" fmla="*/ 83 h 137"/>
                  <a:gd name="T10" fmla="*/ 5 w 120"/>
                  <a:gd name="T11" fmla="*/ 83 h 137"/>
                  <a:gd name="T12" fmla="*/ 5 w 120"/>
                  <a:gd name="T13" fmla="*/ 83 h 137"/>
                  <a:gd name="T14" fmla="*/ 24 w 120"/>
                  <a:gd name="T15" fmla="*/ 112 h 137"/>
                  <a:gd name="T16" fmla="*/ 34 w 120"/>
                  <a:gd name="T17" fmla="*/ 135 h 137"/>
                  <a:gd name="T18" fmla="*/ 37 w 120"/>
                  <a:gd name="T19" fmla="*/ 137 h 137"/>
                  <a:gd name="T20" fmla="*/ 83 w 120"/>
                  <a:gd name="T21" fmla="*/ 137 h 137"/>
                  <a:gd name="T22" fmla="*/ 86 w 120"/>
                  <a:gd name="T23" fmla="*/ 134 h 137"/>
                  <a:gd name="T24" fmla="*/ 104 w 120"/>
                  <a:gd name="T25" fmla="*/ 102 h 137"/>
                  <a:gd name="T26" fmla="*/ 111 w 120"/>
                  <a:gd name="T27" fmla="*/ 91 h 137"/>
                  <a:gd name="T28" fmla="*/ 115 w 120"/>
                  <a:gd name="T29" fmla="*/ 83 h 137"/>
                  <a:gd name="T30" fmla="*/ 115 w 120"/>
                  <a:gd name="T31" fmla="*/ 83 h 137"/>
                  <a:gd name="T32" fmla="*/ 115 w 120"/>
                  <a:gd name="T33" fmla="*/ 83 h 137"/>
                  <a:gd name="T34" fmla="*/ 120 w 120"/>
                  <a:gd name="T35" fmla="*/ 60 h 137"/>
                  <a:gd name="T36" fmla="*/ 69 w 120"/>
                  <a:gd name="T37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137">
                    <a:moveTo>
                      <a:pt x="69" y="1"/>
                    </a:moveTo>
                    <a:cubicBezTo>
                      <a:pt x="66" y="0"/>
                      <a:pt x="63" y="0"/>
                      <a:pt x="60" y="0"/>
                    </a:cubicBezTo>
                    <a:cubicBezTo>
                      <a:pt x="30" y="0"/>
                      <a:pt x="5" y="22"/>
                      <a:pt x="1" y="51"/>
                    </a:cubicBezTo>
                    <a:cubicBezTo>
                      <a:pt x="0" y="54"/>
                      <a:pt x="0" y="57"/>
                      <a:pt x="0" y="60"/>
                    </a:cubicBezTo>
                    <a:cubicBezTo>
                      <a:pt x="0" y="68"/>
                      <a:pt x="2" y="76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8" y="92"/>
                      <a:pt x="17" y="102"/>
                      <a:pt x="24" y="112"/>
                    </a:cubicBezTo>
                    <a:cubicBezTo>
                      <a:pt x="29" y="119"/>
                      <a:pt x="33" y="127"/>
                      <a:pt x="34" y="135"/>
                    </a:cubicBezTo>
                    <a:cubicBezTo>
                      <a:pt x="34" y="136"/>
                      <a:pt x="35" y="137"/>
                      <a:pt x="37" y="137"/>
                    </a:cubicBezTo>
                    <a:cubicBezTo>
                      <a:pt x="83" y="137"/>
                      <a:pt x="83" y="137"/>
                      <a:pt x="83" y="137"/>
                    </a:cubicBezTo>
                    <a:cubicBezTo>
                      <a:pt x="85" y="137"/>
                      <a:pt x="86" y="136"/>
                      <a:pt x="86" y="134"/>
                    </a:cubicBezTo>
                    <a:cubicBezTo>
                      <a:pt x="87" y="123"/>
                      <a:pt x="96" y="113"/>
                      <a:pt x="104" y="102"/>
                    </a:cubicBezTo>
                    <a:cubicBezTo>
                      <a:pt x="106" y="98"/>
                      <a:pt x="109" y="95"/>
                      <a:pt x="111" y="91"/>
                    </a:cubicBezTo>
                    <a:cubicBezTo>
                      <a:pt x="113" y="88"/>
                      <a:pt x="114" y="86"/>
                      <a:pt x="115" y="83"/>
                    </a:cubicBezTo>
                    <a:cubicBezTo>
                      <a:pt x="115" y="83"/>
                      <a:pt x="115" y="83"/>
                      <a:pt x="115" y="83"/>
                    </a:cubicBezTo>
                    <a:cubicBezTo>
                      <a:pt x="115" y="83"/>
                      <a:pt x="115" y="83"/>
                      <a:pt x="115" y="83"/>
                    </a:cubicBezTo>
                    <a:cubicBezTo>
                      <a:pt x="118" y="76"/>
                      <a:pt x="120" y="68"/>
                      <a:pt x="120" y="60"/>
                    </a:cubicBezTo>
                    <a:cubicBezTo>
                      <a:pt x="120" y="30"/>
                      <a:pt x="98" y="5"/>
                      <a:pt x="6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101" name="Freeform 17">
                <a:extLst>
                  <a:ext uri="{FF2B5EF4-FFF2-40B4-BE49-F238E27FC236}">
                    <a16:creationId xmlns:a16="http://schemas.microsoft.com/office/drawing/2014/main" id="{1E36B3AE-B6B2-C748-90F0-56914C8CC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8150" y="609601"/>
                <a:ext cx="274638" cy="236537"/>
              </a:xfrm>
              <a:custGeom>
                <a:avLst/>
                <a:gdLst>
                  <a:gd name="T0" fmla="*/ 96 w 126"/>
                  <a:gd name="T1" fmla="*/ 43 h 108"/>
                  <a:gd name="T2" fmla="*/ 95 w 126"/>
                  <a:gd name="T3" fmla="*/ 21 h 108"/>
                  <a:gd name="T4" fmla="*/ 94 w 126"/>
                  <a:gd name="T5" fmla="*/ 11 h 108"/>
                  <a:gd name="T6" fmla="*/ 85 w 126"/>
                  <a:gd name="T7" fmla="*/ 15 h 108"/>
                  <a:gd name="T8" fmla="*/ 64 w 126"/>
                  <a:gd name="T9" fmla="*/ 22 h 108"/>
                  <a:gd name="T10" fmla="*/ 45 w 126"/>
                  <a:gd name="T11" fmla="*/ 7 h 108"/>
                  <a:gd name="T12" fmla="*/ 36 w 126"/>
                  <a:gd name="T13" fmla="*/ 0 h 108"/>
                  <a:gd name="T14" fmla="*/ 34 w 126"/>
                  <a:gd name="T15" fmla="*/ 11 h 108"/>
                  <a:gd name="T16" fmla="*/ 28 w 126"/>
                  <a:gd name="T17" fmla="*/ 32 h 108"/>
                  <a:gd name="T18" fmla="*/ 1 w 126"/>
                  <a:gd name="T19" fmla="*/ 39 h 108"/>
                  <a:gd name="T20" fmla="*/ 0 w 126"/>
                  <a:gd name="T21" fmla="*/ 41 h 108"/>
                  <a:gd name="T22" fmla="*/ 1 w 126"/>
                  <a:gd name="T23" fmla="*/ 42 h 108"/>
                  <a:gd name="T24" fmla="*/ 35 w 126"/>
                  <a:gd name="T25" fmla="*/ 45 h 108"/>
                  <a:gd name="T26" fmla="*/ 39 w 126"/>
                  <a:gd name="T27" fmla="*/ 46 h 108"/>
                  <a:gd name="T28" fmla="*/ 41 w 126"/>
                  <a:gd name="T29" fmla="*/ 40 h 108"/>
                  <a:gd name="T30" fmla="*/ 45 w 126"/>
                  <a:gd name="T31" fmla="*/ 25 h 108"/>
                  <a:gd name="T32" fmla="*/ 58 w 126"/>
                  <a:gd name="T33" fmla="*/ 36 h 108"/>
                  <a:gd name="T34" fmla="*/ 61 w 126"/>
                  <a:gd name="T35" fmla="*/ 38 h 108"/>
                  <a:gd name="T36" fmla="*/ 65 w 126"/>
                  <a:gd name="T37" fmla="*/ 37 h 108"/>
                  <a:gd name="T38" fmla="*/ 81 w 126"/>
                  <a:gd name="T39" fmla="*/ 32 h 108"/>
                  <a:gd name="T40" fmla="*/ 82 w 126"/>
                  <a:gd name="T41" fmla="*/ 48 h 108"/>
                  <a:gd name="T42" fmla="*/ 82 w 126"/>
                  <a:gd name="T43" fmla="*/ 52 h 108"/>
                  <a:gd name="T44" fmla="*/ 85 w 126"/>
                  <a:gd name="T45" fmla="*/ 54 h 108"/>
                  <a:gd name="T46" fmla="*/ 100 w 126"/>
                  <a:gd name="T47" fmla="*/ 63 h 108"/>
                  <a:gd name="T48" fmla="*/ 88 w 126"/>
                  <a:gd name="T49" fmla="*/ 72 h 108"/>
                  <a:gd name="T50" fmla="*/ 84 w 126"/>
                  <a:gd name="T51" fmla="*/ 74 h 108"/>
                  <a:gd name="T52" fmla="*/ 85 w 126"/>
                  <a:gd name="T53" fmla="*/ 78 h 108"/>
                  <a:gd name="T54" fmla="*/ 94 w 126"/>
                  <a:gd name="T55" fmla="*/ 107 h 108"/>
                  <a:gd name="T56" fmla="*/ 96 w 126"/>
                  <a:gd name="T57" fmla="*/ 108 h 108"/>
                  <a:gd name="T58" fmla="*/ 98 w 126"/>
                  <a:gd name="T59" fmla="*/ 106 h 108"/>
                  <a:gd name="T60" fmla="*/ 100 w 126"/>
                  <a:gd name="T61" fmla="*/ 81 h 108"/>
                  <a:gd name="T62" fmla="*/ 118 w 126"/>
                  <a:gd name="T63" fmla="*/ 68 h 108"/>
                  <a:gd name="T64" fmla="*/ 126 w 126"/>
                  <a:gd name="T65" fmla="*/ 61 h 108"/>
                  <a:gd name="T66" fmla="*/ 117 w 126"/>
                  <a:gd name="T67" fmla="*/ 55 h 108"/>
                  <a:gd name="T68" fmla="*/ 96 w 126"/>
                  <a:gd name="T69" fmla="*/ 4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6" h="108">
                    <a:moveTo>
                      <a:pt x="96" y="43"/>
                    </a:move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2"/>
                      <a:pt x="1" y="42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4" y="107"/>
                      <a:pt x="95" y="108"/>
                      <a:pt x="96" y="108"/>
                    </a:cubicBezTo>
                    <a:cubicBezTo>
                      <a:pt x="97" y="108"/>
                      <a:pt x="97" y="107"/>
                      <a:pt x="98" y="106"/>
                    </a:cubicBezTo>
                    <a:cubicBezTo>
                      <a:pt x="100" y="81"/>
                      <a:pt x="100" y="81"/>
                      <a:pt x="100" y="81"/>
                    </a:cubicBezTo>
                    <a:cubicBezTo>
                      <a:pt x="118" y="68"/>
                      <a:pt x="118" y="68"/>
                      <a:pt x="118" y="6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17" y="55"/>
                      <a:pt x="117" y="55"/>
                      <a:pt x="117" y="55"/>
                    </a:cubicBezTo>
                    <a:lnTo>
                      <a:pt x="9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</p:grp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9074E4B-15FA-FD45-9F18-441919B42E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17234" y="3699505"/>
              <a:ext cx="712232" cy="380665"/>
            </a:xfrm>
            <a:custGeom>
              <a:avLst/>
              <a:gdLst>
                <a:gd name="T0" fmla="*/ 76 w 442"/>
                <a:gd name="T1" fmla="*/ 81 h 239"/>
                <a:gd name="T2" fmla="*/ 53 w 442"/>
                <a:gd name="T3" fmla="*/ 57 h 239"/>
                <a:gd name="T4" fmla="*/ 30 w 442"/>
                <a:gd name="T5" fmla="*/ 81 h 239"/>
                <a:gd name="T6" fmla="*/ 76 w 442"/>
                <a:gd name="T7" fmla="*/ 81 h 239"/>
                <a:gd name="T8" fmla="*/ 0 w 442"/>
                <a:gd name="T9" fmla="*/ 178 h 239"/>
                <a:gd name="T10" fmla="*/ 0 w 442"/>
                <a:gd name="T11" fmla="*/ 173 h 239"/>
                <a:gd name="T12" fmla="*/ 6 w 442"/>
                <a:gd name="T13" fmla="*/ 136 h 239"/>
                <a:gd name="T14" fmla="*/ 31 w 442"/>
                <a:gd name="T15" fmla="*/ 118 h 239"/>
                <a:gd name="T16" fmla="*/ 35 w 442"/>
                <a:gd name="T17" fmla="*/ 118 h 239"/>
                <a:gd name="T18" fmla="*/ 71 w 442"/>
                <a:gd name="T19" fmla="*/ 118 h 239"/>
                <a:gd name="T20" fmla="*/ 75 w 442"/>
                <a:gd name="T21" fmla="*/ 118 h 239"/>
                <a:gd name="T22" fmla="*/ 90 w 442"/>
                <a:gd name="T23" fmla="*/ 123 h 239"/>
                <a:gd name="T24" fmla="*/ 83 w 442"/>
                <a:gd name="T25" fmla="*/ 150 h 239"/>
                <a:gd name="T26" fmla="*/ 0 w 442"/>
                <a:gd name="T27" fmla="*/ 178 h 239"/>
                <a:gd name="T28" fmla="*/ 184 w 442"/>
                <a:gd name="T29" fmla="*/ 56 h 239"/>
                <a:gd name="T30" fmla="*/ 155 w 442"/>
                <a:gd name="T31" fmla="*/ 27 h 239"/>
                <a:gd name="T32" fmla="*/ 127 w 442"/>
                <a:gd name="T33" fmla="*/ 56 h 239"/>
                <a:gd name="T34" fmla="*/ 184 w 442"/>
                <a:gd name="T35" fmla="*/ 56 h 239"/>
                <a:gd name="T36" fmla="*/ 90 w 442"/>
                <a:gd name="T37" fmla="*/ 148 h 239"/>
                <a:gd name="T38" fmla="*/ 97 w 442"/>
                <a:gd name="T39" fmla="*/ 124 h 239"/>
                <a:gd name="T40" fmla="*/ 128 w 442"/>
                <a:gd name="T41" fmla="*/ 102 h 239"/>
                <a:gd name="T42" fmla="*/ 133 w 442"/>
                <a:gd name="T43" fmla="*/ 102 h 239"/>
                <a:gd name="T44" fmla="*/ 177 w 442"/>
                <a:gd name="T45" fmla="*/ 102 h 239"/>
                <a:gd name="T46" fmla="*/ 183 w 442"/>
                <a:gd name="T47" fmla="*/ 102 h 239"/>
                <a:gd name="T48" fmla="*/ 200 w 442"/>
                <a:gd name="T49" fmla="*/ 107 h 239"/>
                <a:gd name="T50" fmla="*/ 198 w 442"/>
                <a:gd name="T51" fmla="*/ 111 h 239"/>
                <a:gd name="T52" fmla="*/ 188 w 442"/>
                <a:gd name="T53" fmla="*/ 167 h 239"/>
                <a:gd name="T54" fmla="*/ 188 w 442"/>
                <a:gd name="T55" fmla="*/ 183 h 239"/>
                <a:gd name="T56" fmla="*/ 187 w 442"/>
                <a:gd name="T57" fmla="*/ 183 h 239"/>
                <a:gd name="T58" fmla="*/ 143 w 442"/>
                <a:gd name="T59" fmla="*/ 145 h 239"/>
                <a:gd name="T60" fmla="*/ 130 w 442"/>
                <a:gd name="T61" fmla="*/ 134 h 239"/>
                <a:gd name="T62" fmla="*/ 90 w 442"/>
                <a:gd name="T63" fmla="*/ 148 h 239"/>
                <a:gd name="T64" fmla="*/ 308 w 442"/>
                <a:gd name="T65" fmla="*/ 34 h 239"/>
                <a:gd name="T66" fmla="*/ 274 w 442"/>
                <a:gd name="T67" fmla="*/ 0 h 239"/>
                <a:gd name="T68" fmla="*/ 240 w 442"/>
                <a:gd name="T69" fmla="*/ 34 h 239"/>
                <a:gd name="T70" fmla="*/ 308 w 442"/>
                <a:gd name="T71" fmla="*/ 34 h 239"/>
                <a:gd name="T72" fmla="*/ 196 w 442"/>
                <a:gd name="T73" fmla="*/ 180 h 239"/>
                <a:gd name="T74" fmla="*/ 196 w 442"/>
                <a:gd name="T75" fmla="*/ 167 h 239"/>
                <a:gd name="T76" fmla="*/ 205 w 442"/>
                <a:gd name="T77" fmla="*/ 114 h 239"/>
                <a:gd name="T78" fmla="*/ 242 w 442"/>
                <a:gd name="T79" fmla="*/ 88 h 239"/>
                <a:gd name="T80" fmla="*/ 248 w 442"/>
                <a:gd name="T81" fmla="*/ 88 h 239"/>
                <a:gd name="T82" fmla="*/ 299 w 442"/>
                <a:gd name="T83" fmla="*/ 88 h 239"/>
                <a:gd name="T84" fmla="*/ 305 w 442"/>
                <a:gd name="T85" fmla="*/ 88 h 239"/>
                <a:gd name="T86" fmla="*/ 342 w 442"/>
                <a:gd name="T87" fmla="*/ 114 h 239"/>
                <a:gd name="T88" fmla="*/ 346 w 442"/>
                <a:gd name="T89" fmla="*/ 123 h 239"/>
                <a:gd name="T90" fmla="*/ 196 w 442"/>
                <a:gd name="T91" fmla="*/ 180 h 239"/>
                <a:gd name="T92" fmla="*/ 347 w 442"/>
                <a:gd name="T93" fmla="*/ 96 h 239"/>
                <a:gd name="T94" fmla="*/ 360 w 442"/>
                <a:gd name="T95" fmla="*/ 129 h 239"/>
                <a:gd name="T96" fmla="*/ 185 w 442"/>
                <a:gd name="T97" fmla="*/ 195 h 239"/>
                <a:gd name="T98" fmla="*/ 136 w 442"/>
                <a:gd name="T99" fmla="*/ 153 h 239"/>
                <a:gd name="T100" fmla="*/ 128 w 442"/>
                <a:gd name="T101" fmla="*/ 146 h 239"/>
                <a:gd name="T102" fmla="*/ 118 w 442"/>
                <a:gd name="T103" fmla="*/ 149 h 239"/>
                <a:gd name="T104" fmla="*/ 1 w 442"/>
                <a:gd name="T105" fmla="*/ 188 h 239"/>
                <a:gd name="T106" fmla="*/ 13 w 442"/>
                <a:gd name="T107" fmla="*/ 224 h 239"/>
                <a:gd name="T108" fmla="*/ 120 w 442"/>
                <a:gd name="T109" fmla="*/ 189 h 239"/>
                <a:gd name="T110" fmla="*/ 169 w 442"/>
                <a:gd name="T111" fmla="*/ 231 h 239"/>
                <a:gd name="T112" fmla="*/ 178 w 442"/>
                <a:gd name="T113" fmla="*/ 239 h 239"/>
                <a:gd name="T114" fmla="*/ 189 w 442"/>
                <a:gd name="T115" fmla="*/ 235 h 239"/>
                <a:gd name="T116" fmla="*/ 373 w 442"/>
                <a:gd name="T117" fmla="*/ 164 h 239"/>
                <a:gd name="T118" fmla="*/ 385 w 442"/>
                <a:gd name="T119" fmla="*/ 195 h 239"/>
                <a:gd name="T120" fmla="*/ 442 w 442"/>
                <a:gd name="T121" fmla="*/ 114 h 239"/>
                <a:gd name="T122" fmla="*/ 347 w 442"/>
                <a:gd name="T123" fmla="*/ 9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2" h="239">
                  <a:moveTo>
                    <a:pt x="76" y="81"/>
                  </a:moveTo>
                  <a:cubicBezTo>
                    <a:pt x="76" y="68"/>
                    <a:pt x="68" y="57"/>
                    <a:pt x="53" y="57"/>
                  </a:cubicBezTo>
                  <a:cubicBezTo>
                    <a:pt x="38" y="57"/>
                    <a:pt x="30" y="68"/>
                    <a:pt x="30" y="81"/>
                  </a:cubicBezTo>
                  <a:cubicBezTo>
                    <a:pt x="30" y="131"/>
                    <a:pt x="77" y="130"/>
                    <a:pt x="76" y="81"/>
                  </a:cubicBezTo>
                  <a:close/>
                  <a:moveTo>
                    <a:pt x="0" y="178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160"/>
                    <a:pt x="0" y="146"/>
                    <a:pt x="6" y="136"/>
                  </a:cubicBezTo>
                  <a:cubicBezTo>
                    <a:pt x="11" y="126"/>
                    <a:pt x="20" y="118"/>
                    <a:pt x="31" y="118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46" y="127"/>
                    <a:pt x="61" y="127"/>
                    <a:pt x="71" y="118"/>
                  </a:cubicBezTo>
                  <a:cubicBezTo>
                    <a:pt x="75" y="118"/>
                    <a:pt x="75" y="118"/>
                    <a:pt x="75" y="118"/>
                  </a:cubicBezTo>
                  <a:cubicBezTo>
                    <a:pt x="81" y="118"/>
                    <a:pt x="86" y="120"/>
                    <a:pt x="90" y="123"/>
                  </a:cubicBezTo>
                  <a:cubicBezTo>
                    <a:pt x="86" y="131"/>
                    <a:pt x="84" y="141"/>
                    <a:pt x="83" y="150"/>
                  </a:cubicBezTo>
                  <a:cubicBezTo>
                    <a:pt x="0" y="178"/>
                    <a:pt x="0" y="178"/>
                    <a:pt x="0" y="178"/>
                  </a:cubicBezTo>
                  <a:close/>
                  <a:moveTo>
                    <a:pt x="184" y="56"/>
                  </a:moveTo>
                  <a:cubicBezTo>
                    <a:pt x="184" y="40"/>
                    <a:pt x="173" y="27"/>
                    <a:pt x="155" y="27"/>
                  </a:cubicBezTo>
                  <a:cubicBezTo>
                    <a:pt x="137" y="27"/>
                    <a:pt x="127" y="40"/>
                    <a:pt x="127" y="56"/>
                  </a:cubicBezTo>
                  <a:cubicBezTo>
                    <a:pt x="127" y="118"/>
                    <a:pt x="185" y="117"/>
                    <a:pt x="184" y="56"/>
                  </a:cubicBezTo>
                  <a:close/>
                  <a:moveTo>
                    <a:pt x="90" y="148"/>
                  </a:moveTo>
                  <a:cubicBezTo>
                    <a:pt x="91" y="139"/>
                    <a:pt x="93" y="131"/>
                    <a:pt x="97" y="124"/>
                  </a:cubicBezTo>
                  <a:cubicBezTo>
                    <a:pt x="103" y="113"/>
                    <a:pt x="115" y="102"/>
                    <a:pt x="128" y="102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46" y="114"/>
                    <a:pt x="165" y="114"/>
                    <a:pt x="177" y="102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89" y="102"/>
                    <a:pt x="195" y="104"/>
                    <a:pt x="200" y="107"/>
                  </a:cubicBezTo>
                  <a:cubicBezTo>
                    <a:pt x="199" y="109"/>
                    <a:pt x="198" y="110"/>
                    <a:pt x="198" y="111"/>
                  </a:cubicBezTo>
                  <a:cubicBezTo>
                    <a:pt x="189" y="127"/>
                    <a:pt x="188" y="149"/>
                    <a:pt x="188" y="167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7" y="183"/>
                    <a:pt x="187" y="183"/>
                    <a:pt x="187" y="183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90" y="148"/>
                    <a:pt x="90" y="148"/>
                    <a:pt x="90" y="148"/>
                  </a:cubicBezTo>
                  <a:close/>
                  <a:moveTo>
                    <a:pt x="308" y="34"/>
                  </a:moveTo>
                  <a:cubicBezTo>
                    <a:pt x="307" y="16"/>
                    <a:pt x="294" y="0"/>
                    <a:pt x="274" y="0"/>
                  </a:cubicBezTo>
                  <a:cubicBezTo>
                    <a:pt x="252" y="0"/>
                    <a:pt x="240" y="15"/>
                    <a:pt x="240" y="34"/>
                  </a:cubicBezTo>
                  <a:cubicBezTo>
                    <a:pt x="240" y="107"/>
                    <a:pt x="308" y="106"/>
                    <a:pt x="308" y="34"/>
                  </a:cubicBezTo>
                  <a:close/>
                  <a:moveTo>
                    <a:pt x="196" y="180"/>
                  </a:moveTo>
                  <a:cubicBezTo>
                    <a:pt x="196" y="167"/>
                    <a:pt x="196" y="167"/>
                    <a:pt x="196" y="167"/>
                  </a:cubicBezTo>
                  <a:cubicBezTo>
                    <a:pt x="196" y="149"/>
                    <a:pt x="197" y="129"/>
                    <a:pt x="205" y="114"/>
                  </a:cubicBezTo>
                  <a:cubicBezTo>
                    <a:pt x="212" y="100"/>
                    <a:pt x="226" y="88"/>
                    <a:pt x="242" y="88"/>
                  </a:cubicBezTo>
                  <a:cubicBezTo>
                    <a:pt x="248" y="88"/>
                    <a:pt x="248" y="88"/>
                    <a:pt x="248" y="88"/>
                  </a:cubicBezTo>
                  <a:cubicBezTo>
                    <a:pt x="263" y="102"/>
                    <a:pt x="285" y="102"/>
                    <a:pt x="299" y="88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21" y="88"/>
                    <a:pt x="335" y="100"/>
                    <a:pt x="342" y="114"/>
                  </a:cubicBezTo>
                  <a:cubicBezTo>
                    <a:pt x="344" y="117"/>
                    <a:pt x="345" y="120"/>
                    <a:pt x="346" y="123"/>
                  </a:cubicBezTo>
                  <a:cubicBezTo>
                    <a:pt x="196" y="180"/>
                    <a:pt x="196" y="180"/>
                    <a:pt x="196" y="180"/>
                  </a:cubicBezTo>
                  <a:close/>
                  <a:moveTo>
                    <a:pt x="347" y="96"/>
                  </a:moveTo>
                  <a:cubicBezTo>
                    <a:pt x="360" y="129"/>
                    <a:pt x="360" y="129"/>
                    <a:pt x="360" y="129"/>
                  </a:cubicBezTo>
                  <a:cubicBezTo>
                    <a:pt x="185" y="195"/>
                    <a:pt x="185" y="195"/>
                    <a:pt x="185" y="195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18" y="149"/>
                    <a:pt x="118" y="149"/>
                    <a:pt x="118" y="149"/>
                  </a:cubicBezTo>
                  <a:cubicBezTo>
                    <a:pt x="1" y="188"/>
                    <a:pt x="1" y="188"/>
                    <a:pt x="1" y="188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69" y="231"/>
                    <a:pt x="169" y="231"/>
                    <a:pt x="169" y="231"/>
                  </a:cubicBezTo>
                  <a:cubicBezTo>
                    <a:pt x="178" y="239"/>
                    <a:pt x="178" y="239"/>
                    <a:pt x="178" y="239"/>
                  </a:cubicBezTo>
                  <a:cubicBezTo>
                    <a:pt x="189" y="235"/>
                    <a:pt x="189" y="235"/>
                    <a:pt x="189" y="235"/>
                  </a:cubicBezTo>
                  <a:cubicBezTo>
                    <a:pt x="373" y="164"/>
                    <a:pt x="373" y="164"/>
                    <a:pt x="373" y="164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442" y="114"/>
                    <a:pt x="442" y="114"/>
                    <a:pt x="442" y="114"/>
                  </a:cubicBezTo>
                  <a:cubicBezTo>
                    <a:pt x="347" y="96"/>
                    <a:pt x="347" y="96"/>
                    <a:pt x="347" y="9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35B4AD40-4502-D741-B274-0AF54313B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9351" y="2183024"/>
              <a:ext cx="468000" cy="468000"/>
            </a:xfrm>
            <a:prstGeom prst="rect">
              <a:avLst/>
            </a:prstGeom>
          </p:spPr>
        </p:pic>
        <p:sp>
          <p:nvSpPr>
            <p:cNvPr id="67" name="Up Arrow 66">
              <a:extLst>
                <a:ext uri="{FF2B5EF4-FFF2-40B4-BE49-F238E27FC236}">
                  <a16:creationId xmlns:a16="http://schemas.microsoft.com/office/drawing/2014/main" id="{D45F443D-70BC-264B-A9EB-0321028A1006}"/>
                </a:ext>
              </a:extLst>
            </p:cNvPr>
            <p:cNvSpPr/>
            <p:nvPr/>
          </p:nvSpPr>
          <p:spPr>
            <a:xfrm>
              <a:off x="3144735" y="3071143"/>
              <a:ext cx="648685" cy="552086"/>
            </a:xfrm>
            <a:prstGeom prst="upArrow">
              <a:avLst/>
            </a:prstGeom>
            <a:solidFill>
              <a:srgbClr val="00216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0B82485B-3C8D-3F49-BEA5-3BAA8C0EB351}"/>
              </a:ext>
            </a:extLst>
          </p:cNvPr>
          <p:cNvSpPr/>
          <p:nvPr/>
        </p:nvSpPr>
        <p:spPr>
          <a:xfrm>
            <a:off x="8907079" y="3421949"/>
            <a:ext cx="2140209" cy="1563999"/>
          </a:xfrm>
          <a:prstGeom prst="roundRect">
            <a:avLst/>
          </a:prstGeom>
          <a:noFill/>
          <a:ln w="38100" cap="flat" cmpd="sng" algn="ctr">
            <a:solidFill>
              <a:srgbClr val="75787B"/>
            </a:solidFill>
            <a:prstDash val="solid"/>
          </a:ln>
          <a:effectLst/>
        </p:spPr>
        <p:txBody>
          <a:bodyPr lIns="9144" tIns="457200" rIns="9144" rtlCol="0" anchor="b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600" b="1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69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1351BA1-79DA-5740-A1B5-B5FDBF87BD3C}"/>
              </a:ext>
            </a:extLst>
          </p:cNvPr>
          <p:cNvSpPr txBox="1">
            <a:spLocks/>
          </p:cNvSpPr>
          <p:nvPr/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Identify states with high potential of job supply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33041ED-1A48-664C-90A8-0368CD03758E}"/>
              </a:ext>
            </a:extLst>
          </p:cNvPr>
          <p:cNvSpPr txBox="1">
            <a:spLocks/>
          </p:cNvSpPr>
          <p:nvPr/>
        </p:nvSpPr>
        <p:spPr bwMode="gray"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华文细黑"/>
                <a:cs typeface="+mj-cs"/>
              </a:rPr>
              <a:t>Market Expansion</a:t>
            </a:r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99161ED7-0CDA-F54C-B81E-C382308992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 r="16937" b="6769"/>
          <a:stretch/>
        </p:blipFill>
        <p:spPr>
          <a:xfrm>
            <a:off x="6412661" y="2086548"/>
            <a:ext cx="4733373" cy="319229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B6A5D6F-AA1F-D845-A2F9-729348BB96D3}"/>
              </a:ext>
            </a:extLst>
          </p:cNvPr>
          <p:cNvSpPr/>
          <p:nvPr/>
        </p:nvSpPr>
        <p:spPr bwMode="gray">
          <a:xfrm>
            <a:off x="7440957" y="1240421"/>
            <a:ext cx="2676779" cy="93076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</a:pPr>
            <a:r>
              <a:rPr lang="en-GB" b="1" dirty="0">
                <a:solidFill>
                  <a:srgbClr val="046A38"/>
                </a:solidFill>
                <a:latin typeface="Verdana"/>
              </a:rPr>
              <a:t>Potential Market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466693B-26DC-3547-8F57-A38BD3C7409C}"/>
              </a:ext>
            </a:extLst>
          </p:cNvPr>
          <p:cNvGrpSpPr/>
          <p:nvPr/>
        </p:nvGrpSpPr>
        <p:grpSpPr>
          <a:xfrm>
            <a:off x="1005165" y="1526991"/>
            <a:ext cx="4620463" cy="4310277"/>
            <a:chOff x="345599" y="1407071"/>
            <a:chExt cx="4620463" cy="43102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3EDCCF-3B4B-AA49-9D41-9685FB621E88}"/>
                </a:ext>
              </a:extLst>
            </p:cNvPr>
            <p:cNvGrpSpPr/>
            <p:nvPr/>
          </p:nvGrpSpPr>
          <p:grpSpPr>
            <a:xfrm>
              <a:off x="355250" y="1585349"/>
              <a:ext cx="4516788" cy="3573577"/>
              <a:chOff x="782841" y="1236693"/>
              <a:chExt cx="5434043" cy="3844576"/>
            </a:xfrm>
          </p:grpSpPr>
          <p:cxnSp>
            <p:nvCxnSpPr>
              <p:cNvPr id="5" name="直接箭头连接符 32">
                <a:extLst>
                  <a:ext uri="{FF2B5EF4-FFF2-40B4-BE49-F238E27FC236}">
                    <a16:creationId xmlns:a16="http://schemas.microsoft.com/office/drawing/2014/main" id="{85EC2464-AC9B-6C48-A2A6-967854A37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841" y="5065142"/>
                <a:ext cx="5434043" cy="0"/>
              </a:xfrm>
              <a:prstGeom prst="straightConnector1">
                <a:avLst/>
              </a:prstGeom>
              <a:ln w="38100">
                <a:solidFill>
                  <a:srgbClr val="002169">
                    <a:alpha val="80392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33">
                <a:extLst>
                  <a:ext uri="{FF2B5EF4-FFF2-40B4-BE49-F238E27FC236}">
                    <a16:creationId xmlns:a16="http://schemas.microsoft.com/office/drawing/2014/main" id="{65933B75-285F-CB46-974D-B1660AA62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069" y="1236693"/>
                <a:ext cx="0" cy="3844576"/>
              </a:xfrm>
              <a:prstGeom prst="straightConnector1">
                <a:avLst/>
              </a:prstGeom>
              <a:ln w="38100">
                <a:solidFill>
                  <a:srgbClr val="86BC2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3CAFA1B-04BA-9942-A829-588770513A1E}"/>
                </a:ext>
              </a:extLst>
            </p:cNvPr>
            <p:cNvSpPr/>
            <p:nvPr/>
          </p:nvSpPr>
          <p:spPr bwMode="gray">
            <a:xfrm>
              <a:off x="355250" y="5332337"/>
              <a:ext cx="4610812" cy="38501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Local eagerness of finding jobs</a:t>
              </a: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dirty="0">
                  <a:latin typeface="Verdana"/>
                </a:rPr>
                <a:t>Total number of local clicks/Total number of clicks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70AC95-A536-7E4B-B20A-C367073086AD}"/>
                </a:ext>
              </a:extLst>
            </p:cNvPr>
            <p:cNvSpPr/>
            <p:nvPr/>
          </p:nvSpPr>
          <p:spPr bwMode="gray">
            <a:xfrm>
              <a:off x="345599" y="1407071"/>
              <a:ext cx="4068000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>
                <a:lnSpc>
                  <a:spcPct val="106000"/>
                </a:lnSpc>
              </a:pPr>
              <a:r>
                <a:rPr lang="en-GB" sz="1400" b="1" dirty="0">
                  <a:solidFill>
                    <a:srgbClr val="8FCA26"/>
                  </a:solidFill>
                  <a:latin typeface="Verdana"/>
                </a:rPr>
                <a:t>Job supply rate</a:t>
              </a:r>
            </a:p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dirty="0">
                  <a:latin typeface="Verdana"/>
                </a:rPr>
                <a:t>Number of job posts/Total number of clicks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F10F25CF-3146-7F4A-B0EA-E7C146D366D7}"/>
                </a:ext>
              </a:extLst>
            </p:cNvPr>
            <p:cNvSpPr/>
            <p:nvPr/>
          </p:nvSpPr>
          <p:spPr>
            <a:xfrm>
              <a:off x="528064" y="2051265"/>
              <a:ext cx="1872000" cy="1368000"/>
            </a:xfrm>
            <a:prstGeom prst="roundRect">
              <a:avLst/>
            </a:prstGeom>
            <a:solidFill>
              <a:srgbClr val="046A38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b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Saturated</a:t>
              </a: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DC10DB2-4F7C-AF4B-876C-4499384797ED}"/>
                </a:ext>
              </a:extLst>
            </p:cNvPr>
            <p:cNvSpPr/>
            <p:nvPr/>
          </p:nvSpPr>
          <p:spPr>
            <a:xfrm>
              <a:off x="2533078" y="2051265"/>
              <a:ext cx="1872000" cy="1368000"/>
            </a:xfrm>
            <a:prstGeom prst="roundRect">
              <a:avLst/>
            </a:prstGeom>
            <a:solidFill>
              <a:srgbClr val="012169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b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Cash Cow</a:t>
              </a: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4" name="Freeform 100">
              <a:extLst>
                <a:ext uri="{FF2B5EF4-FFF2-40B4-BE49-F238E27FC236}">
                  <a16:creationId xmlns:a16="http://schemas.microsoft.com/office/drawing/2014/main" id="{175F7FE8-CE08-4B44-A46B-B4E19B7988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75989" y="2224676"/>
              <a:ext cx="384697" cy="384697"/>
            </a:xfrm>
            <a:custGeom>
              <a:avLst/>
              <a:gdLst>
                <a:gd name="T0" fmla="*/ 500 w 500"/>
                <a:gd name="T1" fmla="*/ 251 h 497"/>
                <a:gd name="T2" fmla="*/ 473 w 500"/>
                <a:gd name="T3" fmla="*/ 276 h 497"/>
                <a:gd name="T4" fmla="*/ 463 w 500"/>
                <a:gd name="T5" fmla="*/ 378 h 497"/>
                <a:gd name="T6" fmla="*/ 348 w 500"/>
                <a:gd name="T7" fmla="*/ 417 h 497"/>
                <a:gd name="T8" fmla="*/ 223 w 500"/>
                <a:gd name="T9" fmla="*/ 495 h 497"/>
                <a:gd name="T10" fmla="*/ 278 w 500"/>
                <a:gd name="T11" fmla="*/ 474 h 497"/>
                <a:gd name="T12" fmla="*/ 284 w 500"/>
                <a:gd name="T13" fmla="*/ 495 h 497"/>
                <a:gd name="T14" fmla="*/ 292 w 500"/>
                <a:gd name="T15" fmla="*/ 464 h 497"/>
                <a:gd name="T16" fmla="*/ 404 w 500"/>
                <a:gd name="T17" fmla="*/ 54 h 497"/>
                <a:gd name="T18" fmla="*/ 469 w 500"/>
                <a:gd name="T19" fmla="*/ 264 h 497"/>
                <a:gd name="T20" fmla="*/ 0 w 500"/>
                <a:gd name="T21" fmla="*/ 243 h 497"/>
                <a:gd name="T22" fmla="*/ 86 w 500"/>
                <a:gd name="T23" fmla="*/ 309 h 497"/>
                <a:gd name="T24" fmla="*/ 2 w 500"/>
                <a:gd name="T25" fmla="*/ 225 h 497"/>
                <a:gd name="T26" fmla="*/ 61 w 500"/>
                <a:gd name="T27" fmla="*/ 208 h 497"/>
                <a:gd name="T28" fmla="*/ 5 w 500"/>
                <a:gd name="T29" fmla="*/ 212 h 497"/>
                <a:gd name="T30" fmla="*/ 138 w 500"/>
                <a:gd name="T31" fmla="*/ 24 h 497"/>
                <a:gd name="T32" fmla="*/ 237 w 500"/>
                <a:gd name="T33" fmla="*/ 32 h 497"/>
                <a:gd name="T34" fmla="*/ 132 w 500"/>
                <a:gd name="T35" fmla="*/ 31 h 497"/>
                <a:gd name="T36" fmla="*/ 74 w 500"/>
                <a:gd name="T37" fmla="*/ 211 h 497"/>
                <a:gd name="T38" fmla="*/ 185 w 500"/>
                <a:gd name="T39" fmla="*/ 71 h 497"/>
                <a:gd name="T40" fmla="*/ 302 w 500"/>
                <a:gd name="T41" fmla="*/ 4 h 497"/>
                <a:gd name="T42" fmla="*/ 176 w 500"/>
                <a:gd name="T43" fmla="*/ 9 h 497"/>
                <a:gd name="T44" fmla="*/ 395 w 500"/>
                <a:gd name="T45" fmla="*/ 52 h 497"/>
                <a:gd name="T46" fmla="*/ 389 w 500"/>
                <a:gd name="T47" fmla="*/ 40 h 497"/>
                <a:gd name="T48" fmla="*/ 392 w 500"/>
                <a:gd name="T49" fmla="*/ 56 h 497"/>
                <a:gd name="T50" fmla="*/ 309 w 500"/>
                <a:gd name="T51" fmla="*/ 8 h 497"/>
                <a:gd name="T52" fmla="*/ 362 w 500"/>
                <a:gd name="T53" fmla="*/ 86 h 497"/>
                <a:gd name="T54" fmla="*/ 158 w 500"/>
                <a:gd name="T55" fmla="*/ 327 h 497"/>
                <a:gd name="T56" fmla="*/ 293 w 500"/>
                <a:gd name="T57" fmla="*/ 340 h 497"/>
                <a:gd name="T58" fmla="*/ 252 w 500"/>
                <a:gd name="T59" fmla="*/ 180 h 497"/>
                <a:gd name="T60" fmla="*/ 112 w 500"/>
                <a:gd name="T61" fmla="*/ 275 h 497"/>
                <a:gd name="T62" fmla="*/ 303 w 500"/>
                <a:gd name="T63" fmla="*/ 289 h 497"/>
                <a:gd name="T64" fmla="*/ 400 w 500"/>
                <a:gd name="T65" fmla="*/ 300 h 497"/>
                <a:gd name="T66" fmla="*/ 359 w 500"/>
                <a:gd name="T67" fmla="*/ 109 h 497"/>
                <a:gd name="T68" fmla="*/ 304 w 500"/>
                <a:gd name="T69" fmla="*/ 423 h 497"/>
                <a:gd name="T70" fmla="*/ 324 w 500"/>
                <a:gd name="T71" fmla="*/ 427 h 497"/>
                <a:gd name="T72" fmla="*/ 335 w 500"/>
                <a:gd name="T73" fmla="*/ 415 h 497"/>
                <a:gd name="T74" fmla="*/ 305 w 500"/>
                <a:gd name="T75" fmla="*/ 408 h 497"/>
                <a:gd name="T76" fmla="*/ 93 w 500"/>
                <a:gd name="T77" fmla="*/ 246 h 497"/>
                <a:gd name="T78" fmla="*/ 153 w 500"/>
                <a:gd name="T79" fmla="*/ 477 h 497"/>
                <a:gd name="T80" fmla="*/ 281 w 500"/>
                <a:gd name="T81" fmla="*/ 464 h 497"/>
                <a:gd name="T82" fmla="*/ 108 w 500"/>
                <a:gd name="T83" fmla="*/ 338 h 497"/>
                <a:gd name="T84" fmla="*/ 204 w 500"/>
                <a:gd name="T85" fmla="*/ 358 h 497"/>
                <a:gd name="T86" fmla="*/ 250 w 500"/>
                <a:gd name="T87" fmla="*/ 368 h 497"/>
                <a:gd name="T88" fmla="*/ 108 w 500"/>
                <a:gd name="T89" fmla="*/ 321 h 497"/>
                <a:gd name="T90" fmla="*/ 435 w 500"/>
                <a:gd name="T91" fmla="*/ 212 h 497"/>
                <a:gd name="T92" fmla="*/ 435 w 500"/>
                <a:gd name="T93" fmla="*/ 212 h 497"/>
                <a:gd name="T94" fmla="*/ 88 w 500"/>
                <a:gd name="T95" fmla="*/ 338 h 497"/>
                <a:gd name="T96" fmla="*/ 416 w 500"/>
                <a:gd name="T97" fmla="*/ 145 h 497"/>
                <a:gd name="T98" fmla="*/ 371 w 500"/>
                <a:gd name="T99" fmla="*/ 91 h 497"/>
                <a:gd name="T100" fmla="*/ 246 w 500"/>
                <a:gd name="T101" fmla="*/ 162 h 497"/>
                <a:gd name="T102" fmla="*/ 130 w 500"/>
                <a:gd name="T103" fmla="*/ 202 h 497"/>
                <a:gd name="T104" fmla="*/ 258 w 500"/>
                <a:gd name="T105" fmla="*/ 156 h 497"/>
                <a:gd name="T106" fmla="*/ 249 w 500"/>
                <a:gd name="T107" fmla="*/ 38 h 497"/>
                <a:gd name="T108" fmla="*/ 258 w 500"/>
                <a:gd name="T109" fmla="*/ 15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0" h="497">
                  <a:moveTo>
                    <a:pt x="473" y="276"/>
                  </a:moveTo>
                  <a:cubicBezTo>
                    <a:pt x="483" y="265"/>
                    <a:pt x="492" y="260"/>
                    <a:pt x="500" y="248"/>
                  </a:cubicBezTo>
                  <a:cubicBezTo>
                    <a:pt x="500" y="249"/>
                    <a:pt x="500" y="250"/>
                    <a:pt x="500" y="251"/>
                  </a:cubicBezTo>
                  <a:cubicBezTo>
                    <a:pt x="499" y="290"/>
                    <a:pt x="490" y="326"/>
                    <a:pt x="474" y="359"/>
                  </a:cubicBezTo>
                  <a:cubicBezTo>
                    <a:pt x="473" y="360"/>
                    <a:pt x="472" y="359"/>
                    <a:pt x="471" y="360"/>
                  </a:cubicBezTo>
                  <a:cubicBezTo>
                    <a:pt x="476" y="334"/>
                    <a:pt x="477" y="303"/>
                    <a:pt x="473" y="276"/>
                  </a:cubicBezTo>
                  <a:close/>
                  <a:moveTo>
                    <a:pt x="428" y="421"/>
                  </a:moveTo>
                  <a:cubicBezTo>
                    <a:pt x="429" y="420"/>
                    <a:pt x="433" y="418"/>
                    <a:pt x="434" y="417"/>
                  </a:cubicBezTo>
                  <a:cubicBezTo>
                    <a:pt x="444" y="405"/>
                    <a:pt x="455" y="391"/>
                    <a:pt x="463" y="378"/>
                  </a:cubicBezTo>
                  <a:cubicBezTo>
                    <a:pt x="467" y="351"/>
                    <a:pt x="468" y="325"/>
                    <a:pt x="462" y="295"/>
                  </a:cubicBezTo>
                  <a:cubicBezTo>
                    <a:pt x="446" y="311"/>
                    <a:pt x="427" y="324"/>
                    <a:pt x="406" y="335"/>
                  </a:cubicBezTo>
                  <a:cubicBezTo>
                    <a:pt x="392" y="366"/>
                    <a:pt x="369" y="393"/>
                    <a:pt x="348" y="417"/>
                  </a:cubicBezTo>
                  <a:cubicBezTo>
                    <a:pt x="375" y="421"/>
                    <a:pt x="401" y="423"/>
                    <a:pt x="428" y="421"/>
                  </a:cubicBezTo>
                  <a:close/>
                  <a:moveTo>
                    <a:pt x="278" y="474"/>
                  </a:moveTo>
                  <a:cubicBezTo>
                    <a:pt x="260" y="484"/>
                    <a:pt x="242" y="491"/>
                    <a:pt x="223" y="495"/>
                  </a:cubicBezTo>
                  <a:cubicBezTo>
                    <a:pt x="233" y="496"/>
                    <a:pt x="241" y="497"/>
                    <a:pt x="251" y="497"/>
                  </a:cubicBezTo>
                  <a:cubicBezTo>
                    <a:pt x="258" y="497"/>
                    <a:pt x="264" y="497"/>
                    <a:pt x="271" y="496"/>
                  </a:cubicBezTo>
                  <a:cubicBezTo>
                    <a:pt x="274" y="489"/>
                    <a:pt x="276" y="482"/>
                    <a:pt x="278" y="474"/>
                  </a:cubicBezTo>
                  <a:close/>
                  <a:moveTo>
                    <a:pt x="292" y="464"/>
                  </a:moveTo>
                  <a:cubicBezTo>
                    <a:pt x="289" y="474"/>
                    <a:pt x="286" y="484"/>
                    <a:pt x="282" y="493"/>
                  </a:cubicBezTo>
                  <a:cubicBezTo>
                    <a:pt x="283" y="493"/>
                    <a:pt x="283" y="495"/>
                    <a:pt x="284" y="495"/>
                  </a:cubicBezTo>
                  <a:cubicBezTo>
                    <a:pt x="337" y="488"/>
                    <a:pt x="387" y="463"/>
                    <a:pt x="424" y="427"/>
                  </a:cubicBezTo>
                  <a:cubicBezTo>
                    <a:pt x="397" y="430"/>
                    <a:pt x="369" y="433"/>
                    <a:pt x="342" y="430"/>
                  </a:cubicBezTo>
                  <a:cubicBezTo>
                    <a:pt x="327" y="445"/>
                    <a:pt x="309" y="453"/>
                    <a:pt x="292" y="464"/>
                  </a:cubicBezTo>
                  <a:close/>
                  <a:moveTo>
                    <a:pt x="498" y="233"/>
                  </a:moveTo>
                  <a:cubicBezTo>
                    <a:pt x="498" y="233"/>
                    <a:pt x="500" y="229"/>
                    <a:pt x="499" y="228"/>
                  </a:cubicBezTo>
                  <a:cubicBezTo>
                    <a:pt x="494" y="158"/>
                    <a:pt x="456" y="96"/>
                    <a:pt x="404" y="54"/>
                  </a:cubicBezTo>
                  <a:cubicBezTo>
                    <a:pt x="403" y="56"/>
                    <a:pt x="402" y="57"/>
                    <a:pt x="400" y="59"/>
                  </a:cubicBezTo>
                  <a:cubicBezTo>
                    <a:pt x="418" y="91"/>
                    <a:pt x="430" y="130"/>
                    <a:pt x="433" y="171"/>
                  </a:cubicBezTo>
                  <a:cubicBezTo>
                    <a:pt x="450" y="200"/>
                    <a:pt x="462" y="234"/>
                    <a:pt x="469" y="264"/>
                  </a:cubicBezTo>
                  <a:cubicBezTo>
                    <a:pt x="480" y="255"/>
                    <a:pt x="489" y="245"/>
                    <a:pt x="498" y="233"/>
                  </a:cubicBezTo>
                  <a:close/>
                  <a:moveTo>
                    <a:pt x="2" y="225"/>
                  </a:moveTo>
                  <a:cubicBezTo>
                    <a:pt x="1" y="232"/>
                    <a:pt x="1" y="236"/>
                    <a:pt x="0" y="243"/>
                  </a:cubicBezTo>
                  <a:cubicBezTo>
                    <a:pt x="1" y="243"/>
                    <a:pt x="2" y="248"/>
                    <a:pt x="2" y="249"/>
                  </a:cubicBezTo>
                  <a:cubicBezTo>
                    <a:pt x="23" y="276"/>
                    <a:pt x="53" y="298"/>
                    <a:pt x="88" y="314"/>
                  </a:cubicBezTo>
                  <a:cubicBezTo>
                    <a:pt x="88" y="313"/>
                    <a:pt x="86" y="309"/>
                    <a:pt x="86" y="309"/>
                  </a:cubicBezTo>
                  <a:cubicBezTo>
                    <a:pt x="87" y="295"/>
                    <a:pt x="87" y="282"/>
                    <a:pt x="89" y="268"/>
                  </a:cubicBezTo>
                  <a:cubicBezTo>
                    <a:pt x="81" y="255"/>
                    <a:pt x="73" y="241"/>
                    <a:pt x="67" y="227"/>
                  </a:cubicBezTo>
                  <a:cubicBezTo>
                    <a:pt x="45" y="228"/>
                    <a:pt x="23" y="227"/>
                    <a:pt x="2" y="225"/>
                  </a:cubicBezTo>
                  <a:close/>
                  <a:moveTo>
                    <a:pt x="5" y="212"/>
                  </a:moveTo>
                  <a:cubicBezTo>
                    <a:pt x="23" y="213"/>
                    <a:pt x="45" y="213"/>
                    <a:pt x="64" y="212"/>
                  </a:cubicBezTo>
                  <a:cubicBezTo>
                    <a:pt x="61" y="208"/>
                    <a:pt x="61" y="208"/>
                    <a:pt x="61" y="208"/>
                  </a:cubicBezTo>
                  <a:cubicBezTo>
                    <a:pt x="50" y="179"/>
                    <a:pt x="42" y="149"/>
                    <a:pt x="39" y="117"/>
                  </a:cubicBezTo>
                  <a:cubicBezTo>
                    <a:pt x="21" y="146"/>
                    <a:pt x="9" y="174"/>
                    <a:pt x="3" y="209"/>
                  </a:cubicBezTo>
                  <a:cubicBezTo>
                    <a:pt x="4" y="209"/>
                    <a:pt x="4" y="212"/>
                    <a:pt x="5" y="212"/>
                  </a:cubicBezTo>
                  <a:close/>
                  <a:moveTo>
                    <a:pt x="236" y="29"/>
                  </a:moveTo>
                  <a:cubicBezTo>
                    <a:pt x="211" y="21"/>
                    <a:pt x="183" y="19"/>
                    <a:pt x="158" y="18"/>
                  </a:cubicBezTo>
                  <a:cubicBezTo>
                    <a:pt x="152" y="21"/>
                    <a:pt x="144" y="21"/>
                    <a:pt x="138" y="24"/>
                  </a:cubicBezTo>
                  <a:cubicBezTo>
                    <a:pt x="138" y="24"/>
                    <a:pt x="138" y="26"/>
                    <a:pt x="138" y="26"/>
                  </a:cubicBezTo>
                  <a:cubicBezTo>
                    <a:pt x="156" y="37"/>
                    <a:pt x="174" y="52"/>
                    <a:pt x="190" y="67"/>
                  </a:cubicBezTo>
                  <a:cubicBezTo>
                    <a:pt x="204" y="54"/>
                    <a:pt x="221" y="41"/>
                    <a:pt x="237" y="32"/>
                  </a:cubicBezTo>
                  <a:cubicBezTo>
                    <a:pt x="236" y="32"/>
                    <a:pt x="235" y="29"/>
                    <a:pt x="236" y="29"/>
                  </a:cubicBezTo>
                  <a:close/>
                  <a:moveTo>
                    <a:pt x="182" y="71"/>
                  </a:moveTo>
                  <a:cubicBezTo>
                    <a:pt x="167" y="55"/>
                    <a:pt x="149" y="43"/>
                    <a:pt x="132" y="31"/>
                  </a:cubicBezTo>
                  <a:cubicBezTo>
                    <a:pt x="97" y="49"/>
                    <a:pt x="67" y="73"/>
                    <a:pt x="45" y="105"/>
                  </a:cubicBezTo>
                  <a:cubicBezTo>
                    <a:pt x="45" y="105"/>
                    <a:pt x="45" y="108"/>
                    <a:pt x="45" y="108"/>
                  </a:cubicBezTo>
                  <a:cubicBezTo>
                    <a:pt x="50" y="143"/>
                    <a:pt x="59" y="178"/>
                    <a:pt x="74" y="211"/>
                  </a:cubicBezTo>
                  <a:cubicBezTo>
                    <a:pt x="83" y="210"/>
                    <a:pt x="92" y="209"/>
                    <a:pt x="101" y="207"/>
                  </a:cubicBezTo>
                  <a:cubicBezTo>
                    <a:pt x="102" y="205"/>
                    <a:pt x="103" y="203"/>
                    <a:pt x="103" y="201"/>
                  </a:cubicBezTo>
                  <a:cubicBezTo>
                    <a:pt x="120" y="150"/>
                    <a:pt x="152" y="104"/>
                    <a:pt x="185" y="71"/>
                  </a:cubicBezTo>
                  <a:lnTo>
                    <a:pt x="182" y="71"/>
                  </a:lnTo>
                  <a:close/>
                  <a:moveTo>
                    <a:pt x="251" y="24"/>
                  </a:moveTo>
                  <a:cubicBezTo>
                    <a:pt x="267" y="16"/>
                    <a:pt x="285" y="8"/>
                    <a:pt x="302" y="4"/>
                  </a:cubicBezTo>
                  <a:cubicBezTo>
                    <a:pt x="301" y="3"/>
                    <a:pt x="301" y="3"/>
                    <a:pt x="301" y="3"/>
                  </a:cubicBezTo>
                  <a:cubicBezTo>
                    <a:pt x="286" y="0"/>
                    <a:pt x="266" y="1"/>
                    <a:pt x="250" y="1"/>
                  </a:cubicBezTo>
                  <a:cubicBezTo>
                    <a:pt x="227" y="1"/>
                    <a:pt x="197" y="3"/>
                    <a:pt x="176" y="9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99" y="11"/>
                    <a:pt x="226" y="17"/>
                    <a:pt x="251" y="24"/>
                  </a:cubicBezTo>
                  <a:close/>
                  <a:moveTo>
                    <a:pt x="395" y="52"/>
                  </a:moveTo>
                  <a:cubicBezTo>
                    <a:pt x="396" y="51"/>
                    <a:pt x="398" y="49"/>
                    <a:pt x="399" y="48"/>
                  </a:cubicBezTo>
                  <a:cubicBezTo>
                    <a:pt x="399" y="48"/>
                    <a:pt x="398" y="46"/>
                    <a:pt x="398" y="46"/>
                  </a:cubicBezTo>
                  <a:cubicBezTo>
                    <a:pt x="396" y="44"/>
                    <a:pt x="391" y="41"/>
                    <a:pt x="389" y="40"/>
                  </a:cubicBezTo>
                  <a:cubicBezTo>
                    <a:pt x="389" y="40"/>
                    <a:pt x="389" y="41"/>
                    <a:pt x="389" y="41"/>
                  </a:cubicBezTo>
                  <a:cubicBezTo>
                    <a:pt x="391" y="44"/>
                    <a:pt x="393" y="49"/>
                    <a:pt x="395" y="52"/>
                  </a:cubicBezTo>
                  <a:close/>
                  <a:moveTo>
                    <a:pt x="392" y="56"/>
                  </a:moveTo>
                  <a:cubicBezTo>
                    <a:pt x="389" y="55"/>
                    <a:pt x="389" y="55"/>
                    <a:pt x="389" y="55"/>
                  </a:cubicBezTo>
                  <a:cubicBezTo>
                    <a:pt x="385" y="47"/>
                    <a:pt x="379" y="41"/>
                    <a:pt x="374" y="34"/>
                  </a:cubicBezTo>
                  <a:cubicBezTo>
                    <a:pt x="354" y="22"/>
                    <a:pt x="332" y="13"/>
                    <a:pt x="309" y="8"/>
                  </a:cubicBezTo>
                  <a:cubicBezTo>
                    <a:pt x="294" y="12"/>
                    <a:pt x="278" y="17"/>
                    <a:pt x="263" y="25"/>
                  </a:cubicBezTo>
                  <a:cubicBezTo>
                    <a:pt x="263" y="26"/>
                    <a:pt x="263" y="29"/>
                    <a:pt x="263" y="29"/>
                  </a:cubicBezTo>
                  <a:cubicBezTo>
                    <a:pt x="298" y="41"/>
                    <a:pt x="331" y="60"/>
                    <a:pt x="362" y="86"/>
                  </a:cubicBezTo>
                  <a:cubicBezTo>
                    <a:pt x="371" y="77"/>
                    <a:pt x="383" y="66"/>
                    <a:pt x="392" y="56"/>
                  </a:cubicBezTo>
                  <a:close/>
                  <a:moveTo>
                    <a:pt x="112" y="275"/>
                  </a:moveTo>
                  <a:cubicBezTo>
                    <a:pt x="125" y="293"/>
                    <a:pt x="141" y="311"/>
                    <a:pt x="158" y="327"/>
                  </a:cubicBezTo>
                  <a:cubicBezTo>
                    <a:pt x="162" y="330"/>
                    <a:pt x="165" y="333"/>
                    <a:pt x="169" y="336"/>
                  </a:cubicBezTo>
                  <a:cubicBezTo>
                    <a:pt x="194" y="340"/>
                    <a:pt x="220" y="342"/>
                    <a:pt x="248" y="342"/>
                  </a:cubicBezTo>
                  <a:cubicBezTo>
                    <a:pt x="263" y="342"/>
                    <a:pt x="279" y="341"/>
                    <a:pt x="293" y="340"/>
                  </a:cubicBezTo>
                  <a:cubicBezTo>
                    <a:pt x="291" y="336"/>
                    <a:pt x="291" y="336"/>
                    <a:pt x="291" y="336"/>
                  </a:cubicBezTo>
                  <a:cubicBezTo>
                    <a:pt x="290" y="322"/>
                    <a:pt x="288" y="309"/>
                    <a:pt x="286" y="294"/>
                  </a:cubicBezTo>
                  <a:cubicBezTo>
                    <a:pt x="279" y="253"/>
                    <a:pt x="268" y="215"/>
                    <a:pt x="252" y="180"/>
                  </a:cubicBezTo>
                  <a:cubicBezTo>
                    <a:pt x="232" y="190"/>
                    <a:pt x="211" y="199"/>
                    <a:pt x="188" y="206"/>
                  </a:cubicBezTo>
                  <a:cubicBezTo>
                    <a:pt x="167" y="212"/>
                    <a:pt x="146" y="217"/>
                    <a:pt x="125" y="221"/>
                  </a:cubicBezTo>
                  <a:cubicBezTo>
                    <a:pt x="119" y="239"/>
                    <a:pt x="114" y="257"/>
                    <a:pt x="112" y="275"/>
                  </a:cubicBezTo>
                  <a:close/>
                  <a:moveTo>
                    <a:pt x="266" y="168"/>
                  </a:moveTo>
                  <a:cubicBezTo>
                    <a:pt x="266" y="168"/>
                    <a:pt x="265" y="174"/>
                    <a:pt x="265" y="174"/>
                  </a:cubicBezTo>
                  <a:cubicBezTo>
                    <a:pt x="283" y="209"/>
                    <a:pt x="296" y="247"/>
                    <a:pt x="303" y="289"/>
                  </a:cubicBezTo>
                  <a:cubicBezTo>
                    <a:pt x="305" y="305"/>
                    <a:pt x="307" y="323"/>
                    <a:pt x="307" y="338"/>
                  </a:cubicBezTo>
                  <a:cubicBezTo>
                    <a:pt x="339" y="334"/>
                    <a:pt x="369" y="325"/>
                    <a:pt x="395" y="313"/>
                  </a:cubicBezTo>
                  <a:cubicBezTo>
                    <a:pt x="397" y="309"/>
                    <a:pt x="398" y="304"/>
                    <a:pt x="400" y="300"/>
                  </a:cubicBezTo>
                  <a:cubicBezTo>
                    <a:pt x="413" y="260"/>
                    <a:pt x="419" y="221"/>
                    <a:pt x="419" y="183"/>
                  </a:cubicBezTo>
                  <a:cubicBezTo>
                    <a:pt x="407" y="165"/>
                    <a:pt x="394" y="147"/>
                    <a:pt x="379" y="130"/>
                  </a:cubicBezTo>
                  <a:cubicBezTo>
                    <a:pt x="373" y="122"/>
                    <a:pt x="366" y="115"/>
                    <a:pt x="359" y="109"/>
                  </a:cubicBezTo>
                  <a:cubicBezTo>
                    <a:pt x="332" y="133"/>
                    <a:pt x="300" y="150"/>
                    <a:pt x="266" y="168"/>
                  </a:cubicBezTo>
                  <a:close/>
                  <a:moveTo>
                    <a:pt x="326" y="421"/>
                  </a:moveTo>
                  <a:cubicBezTo>
                    <a:pt x="320" y="420"/>
                    <a:pt x="310" y="424"/>
                    <a:pt x="304" y="423"/>
                  </a:cubicBezTo>
                  <a:cubicBezTo>
                    <a:pt x="303" y="431"/>
                    <a:pt x="300" y="439"/>
                    <a:pt x="298" y="447"/>
                  </a:cubicBezTo>
                  <a:cubicBezTo>
                    <a:pt x="297" y="452"/>
                    <a:pt x="297" y="452"/>
                    <a:pt x="297" y="452"/>
                  </a:cubicBezTo>
                  <a:cubicBezTo>
                    <a:pt x="306" y="444"/>
                    <a:pt x="316" y="435"/>
                    <a:pt x="324" y="427"/>
                  </a:cubicBezTo>
                  <a:lnTo>
                    <a:pt x="326" y="421"/>
                  </a:lnTo>
                  <a:close/>
                  <a:moveTo>
                    <a:pt x="305" y="408"/>
                  </a:moveTo>
                  <a:cubicBezTo>
                    <a:pt x="315" y="410"/>
                    <a:pt x="325" y="413"/>
                    <a:pt x="335" y="415"/>
                  </a:cubicBezTo>
                  <a:cubicBezTo>
                    <a:pt x="352" y="395"/>
                    <a:pt x="370" y="362"/>
                    <a:pt x="383" y="336"/>
                  </a:cubicBezTo>
                  <a:cubicBezTo>
                    <a:pt x="362" y="345"/>
                    <a:pt x="335" y="350"/>
                    <a:pt x="309" y="354"/>
                  </a:cubicBezTo>
                  <a:cubicBezTo>
                    <a:pt x="309" y="369"/>
                    <a:pt x="308" y="394"/>
                    <a:pt x="305" y="408"/>
                  </a:cubicBezTo>
                  <a:close/>
                  <a:moveTo>
                    <a:pt x="81" y="221"/>
                  </a:moveTo>
                  <a:cubicBezTo>
                    <a:pt x="82" y="226"/>
                    <a:pt x="82" y="226"/>
                    <a:pt x="82" y="226"/>
                  </a:cubicBezTo>
                  <a:cubicBezTo>
                    <a:pt x="85" y="233"/>
                    <a:pt x="89" y="240"/>
                    <a:pt x="93" y="246"/>
                  </a:cubicBezTo>
                  <a:cubicBezTo>
                    <a:pt x="94" y="239"/>
                    <a:pt x="94" y="232"/>
                    <a:pt x="96" y="225"/>
                  </a:cubicBezTo>
                  <a:cubicBezTo>
                    <a:pt x="91" y="225"/>
                    <a:pt x="86" y="221"/>
                    <a:pt x="81" y="221"/>
                  </a:cubicBezTo>
                  <a:close/>
                  <a:moveTo>
                    <a:pt x="153" y="477"/>
                  </a:moveTo>
                  <a:cubicBezTo>
                    <a:pt x="169" y="484"/>
                    <a:pt x="190" y="491"/>
                    <a:pt x="209" y="494"/>
                  </a:cubicBezTo>
                  <a:cubicBezTo>
                    <a:pt x="212" y="494"/>
                    <a:pt x="215" y="493"/>
                    <a:pt x="217" y="493"/>
                  </a:cubicBezTo>
                  <a:cubicBezTo>
                    <a:pt x="242" y="487"/>
                    <a:pt x="258" y="480"/>
                    <a:pt x="281" y="464"/>
                  </a:cubicBezTo>
                  <a:cubicBezTo>
                    <a:pt x="284" y="449"/>
                    <a:pt x="287" y="434"/>
                    <a:pt x="289" y="419"/>
                  </a:cubicBezTo>
                  <a:cubicBezTo>
                    <a:pt x="249" y="407"/>
                    <a:pt x="211" y="389"/>
                    <a:pt x="177" y="363"/>
                  </a:cubicBezTo>
                  <a:cubicBezTo>
                    <a:pt x="152" y="360"/>
                    <a:pt x="128" y="347"/>
                    <a:pt x="108" y="338"/>
                  </a:cubicBezTo>
                  <a:cubicBezTo>
                    <a:pt x="110" y="396"/>
                    <a:pt x="127" y="443"/>
                    <a:pt x="153" y="477"/>
                  </a:cubicBezTo>
                  <a:close/>
                  <a:moveTo>
                    <a:pt x="250" y="368"/>
                  </a:moveTo>
                  <a:cubicBezTo>
                    <a:pt x="237" y="368"/>
                    <a:pt x="215" y="361"/>
                    <a:pt x="204" y="358"/>
                  </a:cubicBezTo>
                  <a:cubicBezTo>
                    <a:pt x="221" y="374"/>
                    <a:pt x="265" y="395"/>
                    <a:pt x="292" y="404"/>
                  </a:cubicBezTo>
                  <a:cubicBezTo>
                    <a:pt x="293" y="392"/>
                    <a:pt x="292" y="379"/>
                    <a:pt x="292" y="366"/>
                  </a:cubicBezTo>
                  <a:cubicBezTo>
                    <a:pt x="279" y="368"/>
                    <a:pt x="265" y="368"/>
                    <a:pt x="250" y="368"/>
                  </a:cubicBezTo>
                  <a:close/>
                  <a:moveTo>
                    <a:pt x="138" y="326"/>
                  </a:moveTo>
                  <a:cubicBezTo>
                    <a:pt x="129" y="316"/>
                    <a:pt x="117" y="302"/>
                    <a:pt x="110" y="292"/>
                  </a:cubicBezTo>
                  <a:cubicBezTo>
                    <a:pt x="109" y="299"/>
                    <a:pt x="108" y="313"/>
                    <a:pt x="108" y="321"/>
                  </a:cubicBezTo>
                  <a:cubicBezTo>
                    <a:pt x="117" y="324"/>
                    <a:pt x="135" y="328"/>
                    <a:pt x="145" y="330"/>
                  </a:cubicBezTo>
                  <a:cubicBezTo>
                    <a:pt x="144" y="330"/>
                    <a:pt x="138" y="326"/>
                    <a:pt x="138" y="326"/>
                  </a:cubicBezTo>
                  <a:close/>
                  <a:moveTo>
                    <a:pt x="435" y="212"/>
                  </a:moveTo>
                  <a:cubicBezTo>
                    <a:pt x="433" y="241"/>
                    <a:pt x="427" y="272"/>
                    <a:pt x="417" y="302"/>
                  </a:cubicBezTo>
                  <a:cubicBezTo>
                    <a:pt x="431" y="294"/>
                    <a:pt x="448" y="283"/>
                    <a:pt x="460" y="274"/>
                  </a:cubicBezTo>
                  <a:cubicBezTo>
                    <a:pt x="454" y="253"/>
                    <a:pt x="445" y="233"/>
                    <a:pt x="435" y="212"/>
                  </a:cubicBezTo>
                  <a:close/>
                  <a:moveTo>
                    <a:pt x="2" y="258"/>
                  </a:moveTo>
                  <a:cubicBezTo>
                    <a:pt x="8" y="349"/>
                    <a:pt x="61" y="434"/>
                    <a:pt x="143" y="473"/>
                  </a:cubicBezTo>
                  <a:cubicBezTo>
                    <a:pt x="112" y="437"/>
                    <a:pt x="93" y="391"/>
                    <a:pt x="88" y="338"/>
                  </a:cubicBezTo>
                  <a:cubicBezTo>
                    <a:pt x="49" y="319"/>
                    <a:pt x="22" y="292"/>
                    <a:pt x="2" y="258"/>
                  </a:cubicBezTo>
                  <a:close/>
                  <a:moveTo>
                    <a:pt x="395" y="118"/>
                  </a:moveTo>
                  <a:cubicBezTo>
                    <a:pt x="402" y="127"/>
                    <a:pt x="409" y="136"/>
                    <a:pt x="416" y="145"/>
                  </a:cubicBezTo>
                  <a:cubicBezTo>
                    <a:pt x="416" y="144"/>
                    <a:pt x="416" y="142"/>
                    <a:pt x="416" y="141"/>
                  </a:cubicBezTo>
                  <a:cubicBezTo>
                    <a:pt x="412" y="116"/>
                    <a:pt x="405" y="92"/>
                    <a:pt x="395" y="71"/>
                  </a:cubicBezTo>
                  <a:cubicBezTo>
                    <a:pt x="389" y="79"/>
                    <a:pt x="378" y="83"/>
                    <a:pt x="371" y="91"/>
                  </a:cubicBezTo>
                  <a:cubicBezTo>
                    <a:pt x="370" y="91"/>
                    <a:pt x="373" y="96"/>
                    <a:pt x="373" y="96"/>
                  </a:cubicBezTo>
                  <a:cubicBezTo>
                    <a:pt x="380" y="103"/>
                    <a:pt x="388" y="110"/>
                    <a:pt x="395" y="118"/>
                  </a:cubicBezTo>
                  <a:close/>
                  <a:moveTo>
                    <a:pt x="246" y="162"/>
                  </a:moveTo>
                  <a:cubicBezTo>
                    <a:pt x="247" y="162"/>
                    <a:pt x="244" y="160"/>
                    <a:pt x="244" y="160"/>
                  </a:cubicBezTo>
                  <a:cubicBezTo>
                    <a:pt x="230" y="133"/>
                    <a:pt x="213" y="110"/>
                    <a:pt x="195" y="88"/>
                  </a:cubicBezTo>
                  <a:cubicBezTo>
                    <a:pt x="169" y="120"/>
                    <a:pt x="145" y="158"/>
                    <a:pt x="130" y="202"/>
                  </a:cubicBezTo>
                  <a:cubicBezTo>
                    <a:pt x="145" y="198"/>
                    <a:pt x="162" y="194"/>
                    <a:pt x="177" y="189"/>
                  </a:cubicBezTo>
                  <a:cubicBezTo>
                    <a:pt x="200" y="182"/>
                    <a:pt x="225" y="172"/>
                    <a:pt x="246" y="162"/>
                  </a:cubicBezTo>
                  <a:close/>
                  <a:moveTo>
                    <a:pt x="258" y="156"/>
                  </a:moveTo>
                  <a:cubicBezTo>
                    <a:pt x="291" y="140"/>
                    <a:pt x="325" y="117"/>
                    <a:pt x="351" y="95"/>
                  </a:cubicBezTo>
                  <a:cubicBezTo>
                    <a:pt x="351" y="95"/>
                    <a:pt x="348" y="95"/>
                    <a:pt x="347" y="95"/>
                  </a:cubicBezTo>
                  <a:cubicBezTo>
                    <a:pt x="317" y="69"/>
                    <a:pt x="283" y="51"/>
                    <a:pt x="249" y="38"/>
                  </a:cubicBezTo>
                  <a:cubicBezTo>
                    <a:pt x="234" y="49"/>
                    <a:pt x="217" y="60"/>
                    <a:pt x="203" y="76"/>
                  </a:cubicBezTo>
                  <a:cubicBezTo>
                    <a:pt x="202" y="76"/>
                    <a:pt x="203" y="80"/>
                    <a:pt x="203" y="80"/>
                  </a:cubicBezTo>
                  <a:cubicBezTo>
                    <a:pt x="224" y="102"/>
                    <a:pt x="243" y="128"/>
                    <a:pt x="258" y="15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F5DFA5B-B3D1-0640-896A-0C90CE003B98}"/>
                </a:ext>
              </a:extLst>
            </p:cNvPr>
            <p:cNvSpPr/>
            <p:nvPr/>
          </p:nvSpPr>
          <p:spPr>
            <a:xfrm>
              <a:off x="528064" y="3493835"/>
              <a:ext cx="1872000" cy="1368000"/>
            </a:xfrm>
            <a:prstGeom prst="roundRect">
              <a:avLst/>
            </a:prstGeom>
            <a:solidFill>
              <a:srgbClr val="86BC25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ctr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Unknown </a:t>
              </a:r>
              <a:r>
                <a:rPr lang="en-US" sz="2400" b="1" kern="0" dirty="0">
                  <a:solidFill>
                    <a:prstClr val="white"/>
                  </a:solidFill>
                  <a:latin typeface="Verdana"/>
                </a:rPr>
                <a:t>?</a:t>
              </a: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EC05D3D-8490-1A46-9FCE-CE6600BD2CC0}"/>
                </a:ext>
              </a:extLst>
            </p:cNvPr>
            <p:cNvSpPr/>
            <p:nvPr/>
          </p:nvSpPr>
          <p:spPr>
            <a:xfrm>
              <a:off x="2533078" y="3493835"/>
              <a:ext cx="1872000" cy="1368000"/>
            </a:xfrm>
            <a:prstGeom prst="roundRect">
              <a:avLst/>
            </a:prstGeom>
            <a:solidFill>
              <a:srgbClr val="75787B"/>
            </a:solidFill>
            <a:ln w="12700" cap="flat" cmpd="sng" algn="ctr">
              <a:noFill/>
              <a:prstDash val="solid"/>
            </a:ln>
            <a:effectLst/>
          </p:spPr>
          <p:txBody>
            <a:bodyPr lIns="9144" tIns="457200" rIns="9144" rtlCol="0" anchor="b"/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Potential Market</a:t>
              </a: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600" b="1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F51C301-A610-3540-8C39-8D561C2B77A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04200" y="3697451"/>
              <a:ext cx="414000" cy="384773"/>
              <a:chOff x="2260600" y="609601"/>
              <a:chExt cx="992188" cy="1085849"/>
            </a:xfrm>
            <a:solidFill>
              <a:sysClr val="window" lastClr="FFFFFF"/>
            </a:solidFill>
          </p:grpSpPr>
          <p:sp>
            <p:nvSpPr>
              <p:cNvPr id="97" name="Freeform 13">
                <a:extLst>
                  <a:ext uri="{FF2B5EF4-FFF2-40B4-BE49-F238E27FC236}">
                    <a16:creationId xmlns:a16="http://schemas.microsoft.com/office/drawing/2014/main" id="{DD2BBE0D-C587-834A-B670-01079C3C9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0" y="1200150"/>
                <a:ext cx="758825" cy="495300"/>
              </a:xfrm>
              <a:custGeom>
                <a:avLst/>
                <a:gdLst>
                  <a:gd name="T0" fmla="*/ 336 w 347"/>
                  <a:gd name="T1" fmla="*/ 8 h 226"/>
                  <a:gd name="T2" fmla="*/ 302 w 347"/>
                  <a:gd name="T3" fmla="*/ 12 h 226"/>
                  <a:gd name="T4" fmla="*/ 272 w 347"/>
                  <a:gd name="T5" fmla="*/ 49 h 226"/>
                  <a:gd name="T6" fmla="*/ 259 w 347"/>
                  <a:gd name="T7" fmla="*/ 47 h 226"/>
                  <a:gd name="T8" fmla="*/ 234 w 347"/>
                  <a:gd name="T9" fmla="*/ 45 h 226"/>
                  <a:gd name="T10" fmla="*/ 218 w 347"/>
                  <a:gd name="T11" fmla="*/ 44 h 226"/>
                  <a:gd name="T12" fmla="*/ 216 w 347"/>
                  <a:gd name="T13" fmla="*/ 48 h 226"/>
                  <a:gd name="T14" fmla="*/ 175 w 347"/>
                  <a:gd name="T15" fmla="*/ 117 h 226"/>
                  <a:gd name="T16" fmla="*/ 171 w 347"/>
                  <a:gd name="T17" fmla="*/ 123 h 226"/>
                  <a:gd name="T18" fmla="*/ 167 w 347"/>
                  <a:gd name="T19" fmla="*/ 115 h 226"/>
                  <a:gd name="T20" fmla="*/ 144 w 347"/>
                  <a:gd name="T21" fmla="*/ 64 h 226"/>
                  <a:gd name="T22" fmla="*/ 142 w 347"/>
                  <a:gd name="T23" fmla="*/ 60 h 226"/>
                  <a:gd name="T24" fmla="*/ 142 w 347"/>
                  <a:gd name="T25" fmla="*/ 54 h 226"/>
                  <a:gd name="T26" fmla="*/ 150 w 347"/>
                  <a:gd name="T27" fmla="*/ 35 h 226"/>
                  <a:gd name="T28" fmla="*/ 154 w 347"/>
                  <a:gd name="T29" fmla="*/ 35 h 226"/>
                  <a:gd name="T30" fmla="*/ 163 w 347"/>
                  <a:gd name="T31" fmla="*/ 44 h 226"/>
                  <a:gd name="T32" fmla="*/ 166 w 347"/>
                  <a:gd name="T33" fmla="*/ 46 h 226"/>
                  <a:gd name="T34" fmla="*/ 169 w 347"/>
                  <a:gd name="T35" fmla="*/ 45 h 226"/>
                  <a:gd name="T36" fmla="*/ 169 w 347"/>
                  <a:gd name="T37" fmla="*/ 42 h 226"/>
                  <a:gd name="T38" fmla="*/ 163 w 347"/>
                  <a:gd name="T39" fmla="*/ 17 h 226"/>
                  <a:gd name="T40" fmla="*/ 161 w 347"/>
                  <a:gd name="T41" fmla="*/ 7 h 226"/>
                  <a:gd name="T42" fmla="*/ 161 w 347"/>
                  <a:gd name="T43" fmla="*/ 5 h 226"/>
                  <a:gd name="T44" fmla="*/ 156 w 347"/>
                  <a:gd name="T45" fmla="*/ 4 h 226"/>
                  <a:gd name="T46" fmla="*/ 155 w 347"/>
                  <a:gd name="T47" fmla="*/ 6 h 226"/>
                  <a:gd name="T48" fmla="*/ 139 w 347"/>
                  <a:gd name="T49" fmla="*/ 16 h 226"/>
                  <a:gd name="T50" fmla="*/ 124 w 347"/>
                  <a:gd name="T51" fmla="*/ 16 h 226"/>
                  <a:gd name="T52" fmla="*/ 108 w 347"/>
                  <a:gd name="T53" fmla="*/ 4 h 226"/>
                  <a:gd name="T54" fmla="*/ 103 w 347"/>
                  <a:gd name="T55" fmla="*/ 5 h 226"/>
                  <a:gd name="T56" fmla="*/ 100 w 347"/>
                  <a:gd name="T57" fmla="*/ 17 h 226"/>
                  <a:gd name="T58" fmla="*/ 94 w 347"/>
                  <a:gd name="T59" fmla="*/ 45 h 226"/>
                  <a:gd name="T60" fmla="*/ 98 w 347"/>
                  <a:gd name="T61" fmla="*/ 46 h 226"/>
                  <a:gd name="T62" fmla="*/ 110 w 347"/>
                  <a:gd name="T63" fmla="*/ 35 h 226"/>
                  <a:gd name="T64" fmla="*/ 114 w 347"/>
                  <a:gd name="T65" fmla="*/ 35 h 226"/>
                  <a:gd name="T66" fmla="*/ 122 w 347"/>
                  <a:gd name="T67" fmla="*/ 54 h 226"/>
                  <a:gd name="T68" fmla="*/ 122 w 347"/>
                  <a:gd name="T69" fmla="*/ 60 h 226"/>
                  <a:gd name="T70" fmla="*/ 97 w 347"/>
                  <a:gd name="T71" fmla="*/ 113 h 226"/>
                  <a:gd name="T72" fmla="*/ 58 w 347"/>
                  <a:gd name="T73" fmla="*/ 42 h 226"/>
                  <a:gd name="T74" fmla="*/ 37 w 347"/>
                  <a:gd name="T75" fmla="*/ 56 h 226"/>
                  <a:gd name="T76" fmla="*/ 27 w 347"/>
                  <a:gd name="T77" fmla="*/ 69 h 226"/>
                  <a:gd name="T78" fmla="*/ 6 w 347"/>
                  <a:gd name="T79" fmla="*/ 218 h 226"/>
                  <a:gd name="T80" fmla="*/ 15 w 347"/>
                  <a:gd name="T81" fmla="*/ 226 h 226"/>
                  <a:gd name="T82" fmla="*/ 239 w 347"/>
                  <a:gd name="T83" fmla="*/ 226 h 226"/>
                  <a:gd name="T84" fmla="*/ 248 w 347"/>
                  <a:gd name="T85" fmla="*/ 217 h 226"/>
                  <a:gd name="T86" fmla="*/ 241 w 347"/>
                  <a:gd name="T87" fmla="*/ 112 h 226"/>
                  <a:gd name="T88" fmla="*/ 259 w 347"/>
                  <a:gd name="T89" fmla="*/ 110 h 226"/>
                  <a:gd name="T90" fmla="*/ 284 w 347"/>
                  <a:gd name="T91" fmla="*/ 108 h 226"/>
                  <a:gd name="T92" fmla="*/ 289 w 347"/>
                  <a:gd name="T93" fmla="*/ 108 h 226"/>
                  <a:gd name="T94" fmla="*/ 309 w 347"/>
                  <a:gd name="T95" fmla="*/ 96 h 226"/>
                  <a:gd name="T96" fmla="*/ 341 w 347"/>
                  <a:gd name="T97" fmla="*/ 39 h 226"/>
                  <a:gd name="T98" fmla="*/ 336 w 347"/>
                  <a:gd name="T99" fmla="*/ 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7" h="226">
                    <a:moveTo>
                      <a:pt x="336" y="8"/>
                    </a:moveTo>
                    <a:cubicBezTo>
                      <a:pt x="326" y="0"/>
                      <a:pt x="311" y="1"/>
                      <a:pt x="302" y="12"/>
                    </a:cubicBezTo>
                    <a:cubicBezTo>
                      <a:pt x="272" y="49"/>
                      <a:pt x="272" y="49"/>
                      <a:pt x="272" y="49"/>
                    </a:cubicBezTo>
                    <a:cubicBezTo>
                      <a:pt x="267" y="48"/>
                      <a:pt x="263" y="48"/>
                      <a:pt x="259" y="47"/>
                    </a:cubicBezTo>
                    <a:cubicBezTo>
                      <a:pt x="234" y="45"/>
                      <a:pt x="234" y="45"/>
                      <a:pt x="234" y="45"/>
                    </a:cubicBezTo>
                    <a:cubicBezTo>
                      <a:pt x="218" y="44"/>
                      <a:pt x="218" y="44"/>
                      <a:pt x="218" y="44"/>
                    </a:cubicBezTo>
                    <a:cubicBezTo>
                      <a:pt x="217" y="45"/>
                      <a:pt x="217" y="47"/>
                      <a:pt x="216" y="48"/>
                    </a:cubicBezTo>
                    <a:cubicBezTo>
                      <a:pt x="203" y="71"/>
                      <a:pt x="188" y="95"/>
                      <a:pt x="175" y="117"/>
                    </a:cubicBezTo>
                    <a:cubicBezTo>
                      <a:pt x="174" y="119"/>
                      <a:pt x="172" y="121"/>
                      <a:pt x="171" y="123"/>
                    </a:cubicBezTo>
                    <a:cubicBezTo>
                      <a:pt x="167" y="115"/>
                      <a:pt x="167" y="115"/>
                      <a:pt x="167" y="115"/>
                    </a:cubicBezTo>
                    <a:cubicBezTo>
                      <a:pt x="144" y="64"/>
                      <a:pt x="144" y="64"/>
                      <a:pt x="144" y="64"/>
                    </a:cubicBezTo>
                    <a:cubicBezTo>
                      <a:pt x="142" y="60"/>
                      <a:pt x="142" y="60"/>
                      <a:pt x="142" y="60"/>
                    </a:cubicBezTo>
                    <a:cubicBezTo>
                      <a:pt x="141" y="58"/>
                      <a:pt x="141" y="56"/>
                      <a:pt x="142" y="54"/>
                    </a:cubicBezTo>
                    <a:cubicBezTo>
                      <a:pt x="150" y="35"/>
                      <a:pt x="150" y="35"/>
                      <a:pt x="150" y="35"/>
                    </a:cubicBezTo>
                    <a:cubicBezTo>
                      <a:pt x="151" y="34"/>
                      <a:pt x="153" y="34"/>
                      <a:pt x="154" y="35"/>
                    </a:cubicBezTo>
                    <a:cubicBezTo>
                      <a:pt x="163" y="44"/>
                      <a:pt x="163" y="44"/>
                      <a:pt x="163" y="44"/>
                    </a:cubicBezTo>
                    <a:cubicBezTo>
                      <a:pt x="166" y="46"/>
                      <a:pt x="166" y="46"/>
                      <a:pt x="166" y="46"/>
                    </a:cubicBezTo>
                    <a:cubicBezTo>
                      <a:pt x="167" y="48"/>
                      <a:pt x="170" y="47"/>
                      <a:pt x="169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17"/>
                      <a:pt x="163" y="17"/>
                      <a:pt x="163" y="17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0" y="3"/>
                      <a:pt x="157" y="2"/>
                      <a:pt x="156" y="4"/>
                    </a:cubicBezTo>
                    <a:cubicBezTo>
                      <a:pt x="156" y="5"/>
                      <a:pt x="155" y="5"/>
                      <a:pt x="155" y="6"/>
                    </a:cubicBezTo>
                    <a:cubicBezTo>
                      <a:pt x="150" y="11"/>
                      <a:pt x="145" y="15"/>
                      <a:pt x="139" y="16"/>
                    </a:cubicBezTo>
                    <a:cubicBezTo>
                      <a:pt x="134" y="18"/>
                      <a:pt x="129" y="18"/>
                      <a:pt x="124" y="16"/>
                    </a:cubicBezTo>
                    <a:cubicBezTo>
                      <a:pt x="118" y="15"/>
                      <a:pt x="112" y="10"/>
                      <a:pt x="108" y="4"/>
                    </a:cubicBezTo>
                    <a:cubicBezTo>
                      <a:pt x="106" y="2"/>
                      <a:pt x="103" y="3"/>
                      <a:pt x="103" y="5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94" y="45"/>
                      <a:pt x="94" y="45"/>
                      <a:pt x="94" y="45"/>
                    </a:cubicBezTo>
                    <a:cubicBezTo>
                      <a:pt x="94" y="47"/>
                      <a:pt x="96" y="48"/>
                      <a:pt x="98" y="4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4"/>
                      <a:pt x="113" y="34"/>
                      <a:pt x="114" y="35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3" y="56"/>
                      <a:pt x="123" y="58"/>
                      <a:pt x="122" y="60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3" y="59"/>
                      <a:pt x="29" y="64"/>
                      <a:pt x="27" y="69"/>
                    </a:cubicBezTo>
                    <a:cubicBezTo>
                      <a:pt x="19" y="89"/>
                      <a:pt x="0" y="144"/>
                      <a:pt x="6" y="218"/>
                    </a:cubicBezTo>
                    <a:cubicBezTo>
                      <a:pt x="6" y="223"/>
                      <a:pt x="10" y="226"/>
                      <a:pt x="15" y="226"/>
                    </a:cubicBezTo>
                    <a:cubicBezTo>
                      <a:pt x="239" y="226"/>
                      <a:pt x="239" y="226"/>
                      <a:pt x="239" y="226"/>
                    </a:cubicBezTo>
                    <a:cubicBezTo>
                      <a:pt x="244" y="226"/>
                      <a:pt x="248" y="222"/>
                      <a:pt x="248" y="217"/>
                    </a:cubicBezTo>
                    <a:cubicBezTo>
                      <a:pt x="248" y="185"/>
                      <a:pt x="244" y="144"/>
                      <a:pt x="241" y="112"/>
                    </a:cubicBezTo>
                    <a:cubicBezTo>
                      <a:pt x="259" y="110"/>
                      <a:pt x="259" y="110"/>
                      <a:pt x="259" y="110"/>
                    </a:cubicBezTo>
                    <a:cubicBezTo>
                      <a:pt x="268" y="110"/>
                      <a:pt x="276" y="109"/>
                      <a:pt x="284" y="108"/>
                    </a:cubicBezTo>
                    <a:cubicBezTo>
                      <a:pt x="289" y="108"/>
                      <a:pt x="289" y="108"/>
                      <a:pt x="289" y="108"/>
                    </a:cubicBezTo>
                    <a:cubicBezTo>
                      <a:pt x="297" y="107"/>
                      <a:pt x="304" y="103"/>
                      <a:pt x="309" y="96"/>
                    </a:cubicBezTo>
                    <a:cubicBezTo>
                      <a:pt x="341" y="39"/>
                      <a:pt x="341" y="39"/>
                      <a:pt x="341" y="39"/>
                    </a:cubicBezTo>
                    <a:cubicBezTo>
                      <a:pt x="347" y="29"/>
                      <a:pt x="345" y="16"/>
                      <a:pt x="3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98" name="Oval 14">
                <a:extLst>
                  <a:ext uri="{FF2B5EF4-FFF2-40B4-BE49-F238E27FC236}">
                    <a16:creationId xmlns:a16="http://schemas.microsoft.com/office/drawing/2014/main" id="{A9B07CBD-D5B6-0A48-82B5-F46D9133F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800" y="812481"/>
                <a:ext cx="420688" cy="422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A21BF106-1776-8240-881C-6F39FFCE3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938" y="1084263"/>
                <a:ext cx="127000" cy="80962"/>
              </a:xfrm>
              <a:custGeom>
                <a:avLst/>
                <a:gdLst>
                  <a:gd name="T0" fmla="*/ 57 w 58"/>
                  <a:gd name="T1" fmla="*/ 0 h 37"/>
                  <a:gd name="T2" fmla="*/ 1 w 58"/>
                  <a:gd name="T3" fmla="*/ 0 h 37"/>
                  <a:gd name="T4" fmla="*/ 0 w 58"/>
                  <a:gd name="T5" fmla="*/ 1 h 37"/>
                  <a:gd name="T6" fmla="*/ 0 w 58"/>
                  <a:gd name="T7" fmla="*/ 8 h 37"/>
                  <a:gd name="T8" fmla="*/ 0 w 58"/>
                  <a:gd name="T9" fmla="*/ 19 h 37"/>
                  <a:gd name="T10" fmla="*/ 1 w 58"/>
                  <a:gd name="T11" fmla="*/ 20 h 37"/>
                  <a:gd name="T12" fmla="*/ 8 w 58"/>
                  <a:gd name="T13" fmla="*/ 27 h 37"/>
                  <a:gd name="T14" fmla="*/ 9 w 58"/>
                  <a:gd name="T15" fmla="*/ 27 h 37"/>
                  <a:gd name="T16" fmla="*/ 16 w 58"/>
                  <a:gd name="T17" fmla="*/ 27 h 37"/>
                  <a:gd name="T18" fmla="*/ 16 w 58"/>
                  <a:gd name="T19" fmla="*/ 28 h 37"/>
                  <a:gd name="T20" fmla="*/ 16 w 58"/>
                  <a:gd name="T21" fmla="*/ 29 h 37"/>
                  <a:gd name="T22" fmla="*/ 26 w 58"/>
                  <a:gd name="T23" fmla="*/ 37 h 37"/>
                  <a:gd name="T24" fmla="*/ 33 w 58"/>
                  <a:gd name="T25" fmla="*/ 37 h 37"/>
                  <a:gd name="T26" fmla="*/ 42 w 58"/>
                  <a:gd name="T27" fmla="*/ 29 h 37"/>
                  <a:gd name="T28" fmla="*/ 42 w 58"/>
                  <a:gd name="T29" fmla="*/ 28 h 37"/>
                  <a:gd name="T30" fmla="*/ 43 w 58"/>
                  <a:gd name="T31" fmla="*/ 27 h 37"/>
                  <a:gd name="T32" fmla="*/ 49 w 58"/>
                  <a:gd name="T33" fmla="*/ 27 h 37"/>
                  <a:gd name="T34" fmla="*/ 50 w 58"/>
                  <a:gd name="T35" fmla="*/ 27 h 37"/>
                  <a:gd name="T36" fmla="*/ 57 w 58"/>
                  <a:gd name="T37" fmla="*/ 20 h 37"/>
                  <a:gd name="T38" fmla="*/ 58 w 58"/>
                  <a:gd name="T39" fmla="*/ 19 h 37"/>
                  <a:gd name="T40" fmla="*/ 58 w 58"/>
                  <a:gd name="T41" fmla="*/ 8 h 37"/>
                  <a:gd name="T42" fmla="*/ 58 w 58"/>
                  <a:gd name="T43" fmla="*/ 1 h 37"/>
                  <a:gd name="T44" fmla="*/ 57 w 58"/>
                  <a:gd name="T4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37">
                    <a:moveTo>
                      <a:pt x="5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1" y="20"/>
                      <a:pt x="1" y="2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4"/>
                      <a:pt x="20" y="37"/>
                      <a:pt x="26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8" y="37"/>
                      <a:pt x="42" y="34"/>
                      <a:pt x="42" y="29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28"/>
                      <a:pt x="43" y="27"/>
                      <a:pt x="43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50" y="27"/>
                      <a:pt x="50" y="27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0"/>
                      <a:pt x="58" y="19"/>
                      <a:pt x="58" y="1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8" y="0"/>
                      <a:pt x="57" y="0"/>
                      <a:pt x="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100" name="Freeform 16">
                <a:extLst>
                  <a:ext uri="{FF2B5EF4-FFF2-40B4-BE49-F238E27FC236}">
                    <a16:creationId xmlns:a16="http://schemas.microsoft.com/office/drawing/2014/main" id="{A6A226AB-3BAD-E04C-9652-36874FD78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2263" y="754063"/>
                <a:ext cx="261938" cy="300037"/>
              </a:xfrm>
              <a:custGeom>
                <a:avLst/>
                <a:gdLst>
                  <a:gd name="T0" fmla="*/ 69 w 120"/>
                  <a:gd name="T1" fmla="*/ 1 h 137"/>
                  <a:gd name="T2" fmla="*/ 60 w 120"/>
                  <a:gd name="T3" fmla="*/ 0 h 137"/>
                  <a:gd name="T4" fmla="*/ 1 w 120"/>
                  <a:gd name="T5" fmla="*/ 51 h 137"/>
                  <a:gd name="T6" fmla="*/ 0 w 120"/>
                  <a:gd name="T7" fmla="*/ 60 h 137"/>
                  <a:gd name="T8" fmla="*/ 5 w 120"/>
                  <a:gd name="T9" fmla="*/ 83 h 137"/>
                  <a:gd name="T10" fmla="*/ 5 w 120"/>
                  <a:gd name="T11" fmla="*/ 83 h 137"/>
                  <a:gd name="T12" fmla="*/ 5 w 120"/>
                  <a:gd name="T13" fmla="*/ 83 h 137"/>
                  <a:gd name="T14" fmla="*/ 24 w 120"/>
                  <a:gd name="T15" fmla="*/ 112 h 137"/>
                  <a:gd name="T16" fmla="*/ 34 w 120"/>
                  <a:gd name="T17" fmla="*/ 135 h 137"/>
                  <a:gd name="T18" fmla="*/ 37 w 120"/>
                  <a:gd name="T19" fmla="*/ 137 h 137"/>
                  <a:gd name="T20" fmla="*/ 83 w 120"/>
                  <a:gd name="T21" fmla="*/ 137 h 137"/>
                  <a:gd name="T22" fmla="*/ 86 w 120"/>
                  <a:gd name="T23" fmla="*/ 134 h 137"/>
                  <a:gd name="T24" fmla="*/ 104 w 120"/>
                  <a:gd name="T25" fmla="*/ 102 h 137"/>
                  <a:gd name="T26" fmla="*/ 111 w 120"/>
                  <a:gd name="T27" fmla="*/ 91 h 137"/>
                  <a:gd name="T28" fmla="*/ 115 w 120"/>
                  <a:gd name="T29" fmla="*/ 83 h 137"/>
                  <a:gd name="T30" fmla="*/ 115 w 120"/>
                  <a:gd name="T31" fmla="*/ 83 h 137"/>
                  <a:gd name="T32" fmla="*/ 115 w 120"/>
                  <a:gd name="T33" fmla="*/ 83 h 137"/>
                  <a:gd name="T34" fmla="*/ 120 w 120"/>
                  <a:gd name="T35" fmla="*/ 60 h 137"/>
                  <a:gd name="T36" fmla="*/ 69 w 120"/>
                  <a:gd name="T37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137">
                    <a:moveTo>
                      <a:pt x="69" y="1"/>
                    </a:moveTo>
                    <a:cubicBezTo>
                      <a:pt x="66" y="0"/>
                      <a:pt x="63" y="0"/>
                      <a:pt x="60" y="0"/>
                    </a:cubicBezTo>
                    <a:cubicBezTo>
                      <a:pt x="30" y="0"/>
                      <a:pt x="5" y="22"/>
                      <a:pt x="1" y="51"/>
                    </a:cubicBezTo>
                    <a:cubicBezTo>
                      <a:pt x="0" y="54"/>
                      <a:pt x="0" y="57"/>
                      <a:pt x="0" y="60"/>
                    </a:cubicBezTo>
                    <a:cubicBezTo>
                      <a:pt x="0" y="68"/>
                      <a:pt x="2" y="76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8" y="92"/>
                      <a:pt x="17" y="102"/>
                      <a:pt x="24" y="112"/>
                    </a:cubicBezTo>
                    <a:cubicBezTo>
                      <a:pt x="29" y="119"/>
                      <a:pt x="33" y="127"/>
                      <a:pt x="34" y="135"/>
                    </a:cubicBezTo>
                    <a:cubicBezTo>
                      <a:pt x="34" y="136"/>
                      <a:pt x="35" y="137"/>
                      <a:pt x="37" y="137"/>
                    </a:cubicBezTo>
                    <a:cubicBezTo>
                      <a:pt x="83" y="137"/>
                      <a:pt x="83" y="137"/>
                      <a:pt x="83" y="137"/>
                    </a:cubicBezTo>
                    <a:cubicBezTo>
                      <a:pt x="85" y="137"/>
                      <a:pt x="86" y="136"/>
                      <a:pt x="86" y="134"/>
                    </a:cubicBezTo>
                    <a:cubicBezTo>
                      <a:pt x="87" y="123"/>
                      <a:pt x="96" y="113"/>
                      <a:pt x="104" y="102"/>
                    </a:cubicBezTo>
                    <a:cubicBezTo>
                      <a:pt x="106" y="98"/>
                      <a:pt x="109" y="95"/>
                      <a:pt x="111" y="91"/>
                    </a:cubicBezTo>
                    <a:cubicBezTo>
                      <a:pt x="113" y="88"/>
                      <a:pt x="114" y="86"/>
                      <a:pt x="115" y="83"/>
                    </a:cubicBezTo>
                    <a:cubicBezTo>
                      <a:pt x="115" y="83"/>
                      <a:pt x="115" y="83"/>
                      <a:pt x="115" y="83"/>
                    </a:cubicBezTo>
                    <a:cubicBezTo>
                      <a:pt x="115" y="83"/>
                      <a:pt x="115" y="83"/>
                      <a:pt x="115" y="83"/>
                    </a:cubicBezTo>
                    <a:cubicBezTo>
                      <a:pt x="118" y="76"/>
                      <a:pt x="120" y="68"/>
                      <a:pt x="120" y="60"/>
                    </a:cubicBezTo>
                    <a:cubicBezTo>
                      <a:pt x="120" y="30"/>
                      <a:pt x="98" y="5"/>
                      <a:pt x="6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101" name="Freeform 17">
                <a:extLst>
                  <a:ext uri="{FF2B5EF4-FFF2-40B4-BE49-F238E27FC236}">
                    <a16:creationId xmlns:a16="http://schemas.microsoft.com/office/drawing/2014/main" id="{1E36B3AE-B6B2-C748-90F0-56914C8CC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8150" y="609601"/>
                <a:ext cx="274638" cy="236537"/>
              </a:xfrm>
              <a:custGeom>
                <a:avLst/>
                <a:gdLst>
                  <a:gd name="T0" fmla="*/ 96 w 126"/>
                  <a:gd name="T1" fmla="*/ 43 h 108"/>
                  <a:gd name="T2" fmla="*/ 95 w 126"/>
                  <a:gd name="T3" fmla="*/ 21 h 108"/>
                  <a:gd name="T4" fmla="*/ 94 w 126"/>
                  <a:gd name="T5" fmla="*/ 11 h 108"/>
                  <a:gd name="T6" fmla="*/ 85 w 126"/>
                  <a:gd name="T7" fmla="*/ 15 h 108"/>
                  <a:gd name="T8" fmla="*/ 64 w 126"/>
                  <a:gd name="T9" fmla="*/ 22 h 108"/>
                  <a:gd name="T10" fmla="*/ 45 w 126"/>
                  <a:gd name="T11" fmla="*/ 7 h 108"/>
                  <a:gd name="T12" fmla="*/ 36 w 126"/>
                  <a:gd name="T13" fmla="*/ 0 h 108"/>
                  <a:gd name="T14" fmla="*/ 34 w 126"/>
                  <a:gd name="T15" fmla="*/ 11 h 108"/>
                  <a:gd name="T16" fmla="*/ 28 w 126"/>
                  <a:gd name="T17" fmla="*/ 32 h 108"/>
                  <a:gd name="T18" fmla="*/ 1 w 126"/>
                  <a:gd name="T19" fmla="*/ 39 h 108"/>
                  <a:gd name="T20" fmla="*/ 0 w 126"/>
                  <a:gd name="T21" fmla="*/ 41 h 108"/>
                  <a:gd name="T22" fmla="*/ 1 w 126"/>
                  <a:gd name="T23" fmla="*/ 42 h 108"/>
                  <a:gd name="T24" fmla="*/ 35 w 126"/>
                  <a:gd name="T25" fmla="*/ 45 h 108"/>
                  <a:gd name="T26" fmla="*/ 39 w 126"/>
                  <a:gd name="T27" fmla="*/ 46 h 108"/>
                  <a:gd name="T28" fmla="*/ 41 w 126"/>
                  <a:gd name="T29" fmla="*/ 40 h 108"/>
                  <a:gd name="T30" fmla="*/ 45 w 126"/>
                  <a:gd name="T31" fmla="*/ 25 h 108"/>
                  <a:gd name="T32" fmla="*/ 58 w 126"/>
                  <a:gd name="T33" fmla="*/ 36 h 108"/>
                  <a:gd name="T34" fmla="*/ 61 w 126"/>
                  <a:gd name="T35" fmla="*/ 38 h 108"/>
                  <a:gd name="T36" fmla="*/ 65 w 126"/>
                  <a:gd name="T37" fmla="*/ 37 h 108"/>
                  <a:gd name="T38" fmla="*/ 81 w 126"/>
                  <a:gd name="T39" fmla="*/ 32 h 108"/>
                  <a:gd name="T40" fmla="*/ 82 w 126"/>
                  <a:gd name="T41" fmla="*/ 48 h 108"/>
                  <a:gd name="T42" fmla="*/ 82 w 126"/>
                  <a:gd name="T43" fmla="*/ 52 h 108"/>
                  <a:gd name="T44" fmla="*/ 85 w 126"/>
                  <a:gd name="T45" fmla="*/ 54 h 108"/>
                  <a:gd name="T46" fmla="*/ 100 w 126"/>
                  <a:gd name="T47" fmla="*/ 63 h 108"/>
                  <a:gd name="T48" fmla="*/ 88 w 126"/>
                  <a:gd name="T49" fmla="*/ 72 h 108"/>
                  <a:gd name="T50" fmla="*/ 84 w 126"/>
                  <a:gd name="T51" fmla="*/ 74 h 108"/>
                  <a:gd name="T52" fmla="*/ 85 w 126"/>
                  <a:gd name="T53" fmla="*/ 78 h 108"/>
                  <a:gd name="T54" fmla="*/ 94 w 126"/>
                  <a:gd name="T55" fmla="*/ 107 h 108"/>
                  <a:gd name="T56" fmla="*/ 96 w 126"/>
                  <a:gd name="T57" fmla="*/ 108 h 108"/>
                  <a:gd name="T58" fmla="*/ 98 w 126"/>
                  <a:gd name="T59" fmla="*/ 106 h 108"/>
                  <a:gd name="T60" fmla="*/ 100 w 126"/>
                  <a:gd name="T61" fmla="*/ 81 h 108"/>
                  <a:gd name="T62" fmla="*/ 118 w 126"/>
                  <a:gd name="T63" fmla="*/ 68 h 108"/>
                  <a:gd name="T64" fmla="*/ 126 w 126"/>
                  <a:gd name="T65" fmla="*/ 61 h 108"/>
                  <a:gd name="T66" fmla="*/ 117 w 126"/>
                  <a:gd name="T67" fmla="*/ 55 h 108"/>
                  <a:gd name="T68" fmla="*/ 96 w 126"/>
                  <a:gd name="T69" fmla="*/ 4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6" h="108">
                    <a:moveTo>
                      <a:pt x="96" y="43"/>
                    </a:move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2"/>
                      <a:pt x="1" y="42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4" y="107"/>
                      <a:pt x="95" y="108"/>
                      <a:pt x="96" y="108"/>
                    </a:cubicBezTo>
                    <a:cubicBezTo>
                      <a:pt x="97" y="108"/>
                      <a:pt x="97" y="107"/>
                      <a:pt x="98" y="106"/>
                    </a:cubicBezTo>
                    <a:cubicBezTo>
                      <a:pt x="100" y="81"/>
                      <a:pt x="100" y="81"/>
                      <a:pt x="100" y="81"/>
                    </a:cubicBezTo>
                    <a:cubicBezTo>
                      <a:pt x="118" y="68"/>
                      <a:pt x="118" y="68"/>
                      <a:pt x="118" y="6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17" y="55"/>
                      <a:pt x="117" y="55"/>
                      <a:pt x="117" y="55"/>
                    </a:cubicBezTo>
                    <a:lnTo>
                      <a:pt x="9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</p:grp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9074E4B-15FA-FD45-9F18-441919B42E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17234" y="3699505"/>
              <a:ext cx="712232" cy="380665"/>
            </a:xfrm>
            <a:custGeom>
              <a:avLst/>
              <a:gdLst>
                <a:gd name="T0" fmla="*/ 76 w 442"/>
                <a:gd name="T1" fmla="*/ 81 h 239"/>
                <a:gd name="T2" fmla="*/ 53 w 442"/>
                <a:gd name="T3" fmla="*/ 57 h 239"/>
                <a:gd name="T4" fmla="*/ 30 w 442"/>
                <a:gd name="T5" fmla="*/ 81 h 239"/>
                <a:gd name="T6" fmla="*/ 76 w 442"/>
                <a:gd name="T7" fmla="*/ 81 h 239"/>
                <a:gd name="T8" fmla="*/ 0 w 442"/>
                <a:gd name="T9" fmla="*/ 178 h 239"/>
                <a:gd name="T10" fmla="*/ 0 w 442"/>
                <a:gd name="T11" fmla="*/ 173 h 239"/>
                <a:gd name="T12" fmla="*/ 6 w 442"/>
                <a:gd name="T13" fmla="*/ 136 h 239"/>
                <a:gd name="T14" fmla="*/ 31 w 442"/>
                <a:gd name="T15" fmla="*/ 118 h 239"/>
                <a:gd name="T16" fmla="*/ 35 w 442"/>
                <a:gd name="T17" fmla="*/ 118 h 239"/>
                <a:gd name="T18" fmla="*/ 71 w 442"/>
                <a:gd name="T19" fmla="*/ 118 h 239"/>
                <a:gd name="T20" fmla="*/ 75 w 442"/>
                <a:gd name="T21" fmla="*/ 118 h 239"/>
                <a:gd name="T22" fmla="*/ 90 w 442"/>
                <a:gd name="T23" fmla="*/ 123 h 239"/>
                <a:gd name="T24" fmla="*/ 83 w 442"/>
                <a:gd name="T25" fmla="*/ 150 h 239"/>
                <a:gd name="T26" fmla="*/ 0 w 442"/>
                <a:gd name="T27" fmla="*/ 178 h 239"/>
                <a:gd name="T28" fmla="*/ 184 w 442"/>
                <a:gd name="T29" fmla="*/ 56 h 239"/>
                <a:gd name="T30" fmla="*/ 155 w 442"/>
                <a:gd name="T31" fmla="*/ 27 h 239"/>
                <a:gd name="T32" fmla="*/ 127 w 442"/>
                <a:gd name="T33" fmla="*/ 56 h 239"/>
                <a:gd name="T34" fmla="*/ 184 w 442"/>
                <a:gd name="T35" fmla="*/ 56 h 239"/>
                <a:gd name="T36" fmla="*/ 90 w 442"/>
                <a:gd name="T37" fmla="*/ 148 h 239"/>
                <a:gd name="T38" fmla="*/ 97 w 442"/>
                <a:gd name="T39" fmla="*/ 124 h 239"/>
                <a:gd name="T40" fmla="*/ 128 w 442"/>
                <a:gd name="T41" fmla="*/ 102 h 239"/>
                <a:gd name="T42" fmla="*/ 133 w 442"/>
                <a:gd name="T43" fmla="*/ 102 h 239"/>
                <a:gd name="T44" fmla="*/ 177 w 442"/>
                <a:gd name="T45" fmla="*/ 102 h 239"/>
                <a:gd name="T46" fmla="*/ 183 w 442"/>
                <a:gd name="T47" fmla="*/ 102 h 239"/>
                <a:gd name="T48" fmla="*/ 200 w 442"/>
                <a:gd name="T49" fmla="*/ 107 h 239"/>
                <a:gd name="T50" fmla="*/ 198 w 442"/>
                <a:gd name="T51" fmla="*/ 111 h 239"/>
                <a:gd name="T52" fmla="*/ 188 w 442"/>
                <a:gd name="T53" fmla="*/ 167 h 239"/>
                <a:gd name="T54" fmla="*/ 188 w 442"/>
                <a:gd name="T55" fmla="*/ 183 h 239"/>
                <a:gd name="T56" fmla="*/ 187 w 442"/>
                <a:gd name="T57" fmla="*/ 183 h 239"/>
                <a:gd name="T58" fmla="*/ 143 w 442"/>
                <a:gd name="T59" fmla="*/ 145 h 239"/>
                <a:gd name="T60" fmla="*/ 130 w 442"/>
                <a:gd name="T61" fmla="*/ 134 h 239"/>
                <a:gd name="T62" fmla="*/ 90 w 442"/>
                <a:gd name="T63" fmla="*/ 148 h 239"/>
                <a:gd name="T64" fmla="*/ 308 w 442"/>
                <a:gd name="T65" fmla="*/ 34 h 239"/>
                <a:gd name="T66" fmla="*/ 274 w 442"/>
                <a:gd name="T67" fmla="*/ 0 h 239"/>
                <a:gd name="T68" fmla="*/ 240 w 442"/>
                <a:gd name="T69" fmla="*/ 34 h 239"/>
                <a:gd name="T70" fmla="*/ 308 w 442"/>
                <a:gd name="T71" fmla="*/ 34 h 239"/>
                <a:gd name="T72" fmla="*/ 196 w 442"/>
                <a:gd name="T73" fmla="*/ 180 h 239"/>
                <a:gd name="T74" fmla="*/ 196 w 442"/>
                <a:gd name="T75" fmla="*/ 167 h 239"/>
                <a:gd name="T76" fmla="*/ 205 w 442"/>
                <a:gd name="T77" fmla="*/ 114 h 239"/>
                <a:gd name="T78" fmla="*/ 242 w 442"/>
                <a:gd name="T79" fmla="*/ 88 h 239"/>
                <a:gd name="T80" fmla="*/ 248 w 442"/>
                <a:gd name="T81" fmla="*/ 88 h 239"/>
                <a:gd name="T82" fmla="*/ 299 w 442"/>
                <a:gd name="T83" fmla="*/ 88 h 239"/>
                <a:gd name="T84" fmla="*/ 305 w 442"/>
                <a:gd name="T85" fmla="*/ 88 h 239"/>
                <a:gd name="T86" fmla="*/ 342 w 442"/>
                <a:gd name="T87" fmla="*/ 114 h 239"/>
                <a:gd name="T88" fmla="*/ 346 w 442"/>
                <a:gd name="T89" fmla="*/ 123 h 239"/>
                <a:gd name="T90" fmla="*/ 196 w 442"/>
                <a:gd name="T91" fmla="*/ 180 h 239"/>
                <a:gd name="T92" fmla="*/ 347 w 442"/>
                <a:gd name="T93" fmla="*/ 96 h 239"/>
                <a:gd name="T94" fmla="*/ 360 w 442"/>
                <a:gd name="T95" fmla="*/ 129 h 239"/>
                <a:gd name="T96" fmla="*/ 185 w 442"/>
                <a:gd name="T97" fmla="*/ 195 h 239"/>
                <a:gd name="T98" fmla="*/ 136 w 442"/>
                <a:gd name="T99" fmla="*/ 153 h 239"/>
                <a:gd name="T100" fmla="*/ 128 w 442"/>
                <a:gd name="T101" fmla="*/ 146 h 239"/>
                <a:gd name="T102" fmla="*/ 118 w 442"/>
                <a:gd name="T103" fmla="*/ 149 h 239"/>
                <a:gd name="T104" fmla="*/ 1 w 442"/>
                <a:gd name="T105" fmla="*/ 188 h 239"/>
                <a:gd name="T106" fmla="*/ 13 w 442"/>
                <a:gd name="T107" fmla="*/ 224 h 239"/>
                <a:gd name="T108" fmla="*/ 120 w 442"/>
                <a:gd name="T109" fmla="*/ 189 h 239"/>
                <a:gd name="T110" fmla="*/ 169 w 442"/>
                <a:gd name="T111" fmla="*/ 231 h 239"/>
                <a:gd name="T112" fmla="*/ 178 w 442"/>
                <a:gd name="T113" fmla="*/ 239 h 239"/>
                <a:gd name="T114" fmla="*/ 189 w 442"/>
                <a:gd name="T115" fmla="*/ 235 h 239"/>
                <a:gd name="T116" fmla="*/ 373 w 442"/>
                <a:gd name="T117" fmla="*/ 164 h 239"/>
                <a:gd name="T118" fmla="*/ 385 w 442"/>
                <a:gd name="T119" fmla="*/ 195 h 239"/>
                <a:gd name="T120" fmla="*/ 442 w 442"/>
                <a:gd name="T121" fmla="*/ 114 h 239"/>
                <a:gd name="T122" fmla="*/ 347 w 442"/>
                <a:gd name="T123" fmla="*/ 9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2" h="239">
                  <a:moveTo>
                    <a:pt x="76" y="81"/>
                  </a:moveTo>
                  <a:cubicBezTo>
                    <a:pt x="76" y="68"/>
                    <a:pt x="68" y="57"/>
                    <a:pt x="53" y="57"/>
                  </a:cubicBezTo>
                  <a:cubicBezTo>
                    <a:pt x="38" y="57"/>
                    <a:pt x="30" y="68"/>
                    <a:pt x="30" y="81"/>
                  </a:cubicBezTo>
                  <a:cubicBezTo>
                    <a:pt x="30" y="131"/>
                    <a:pt x="77" y="130"/>
                    <a:pt x="76" y="81"/>
                  </a:cubicBezTo>
                  <a:close/>
                  <a:moveTo>
                    <a:pt x="0" y="178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160"/>
                    <a:pt x="0" y="146"/>
                    <a:pt x="6" y="136"/>
                  </a:cubicBezTo>
                  <a:cubicBezTo>
                    <a:pt x="11" y="126"/>
                    <a:pt x="20" y="118"/>
                    <a:pt x="31" y="118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46" y="127"/>
                    <a:pt x="61" y="127"/>
                    <a:pt x="71" y="118"/>
                  </a:cubicBezTo>
                  <a:cubicBezTo>
                    <a:pt x="75" y="118"/>
                    <a:pt x="75" y="118"/>
                    <a:pt x="75" y="118"/>
                  </a:cubicBezTo>
                  <a:cubicBezTo>
                    <a:pt x="81" y="118"/>
                    <a:pt x="86" y="120"/>
                    <a:pt x="90" y="123"/>
                  </a:cubicBezTo>
                  <a:cubicBezTo>
                    <a:pt x="86" y="131"/>
                    <a:pt x="84" y="141"/>
                    <a:pt x="83" y="150"/>
                  </a:cubicBezTo>
                  <a:cubicBezTo>
                    <a:pt x="0" y="178"/>
                    <a:pt x="0" y="178"/>
                    <a:pt x="0" y="178"/>
                  </a:cubicBezTo>
                  <a:close/>
                  <a:moveTo>
                    <a:pt x="184" y="56"/>
                  </a:moveTo>
                  <a:cubicBezTo>
                    <a:pt x="184" y="40"/>
                    <a:pt x="173" y="27"/>
                    <a:pt x="155" y="27"/>
                  </a:cubicBezTo>
                  <a:cubicBezTo>
                    <a:pt x="137" y="27"/>
                    <a:pt x="127" y="40"/>
                    <a:pt x="127" y="56"/>
                  </a:cubicBezTo>
                  <a:cubicBezTo>
                    <a:pt x="127" y="118"/>
                    <a:pt x="185" y="117"/>
                    <a:pt x="184" y="56"/>
                  </a:cubicBezTo>
                  <a:close/>
                  <a:moveTo>
                    <a:pt x="90" y="148"/>
                  </a:moveTo>
                  <a:cubicBezTo>
                    <a:pt x="91" y="139"/>
                    <a:pt x="93" y="131"/>
                    <a:pt x="97" y="124"/>
                  </a:cubicBezTo>
                  <a:cubicBezTo>
                    <a:pt x="103" y="113"/>
                    <a:pt x="115" y="102"/>
                    <a:pt x="128" y="102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46" y="114"/>
                    <a:pt x="165" y="114"/>
                    <a:pt x="177" y="102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89" y="102"/>
                    <a:pt x="195" y="104"/>
                    <a:pt x="200" y="107"/>
                  </a:cubicBezTo>
                  <a:cubicBezTo>
                    <a:pt x="199" y="109"/>
                    <a:pt x="198" y="110"/>
                    <a:pt x="198" y="111"/>
                  </a:cubicBezTo>
                  <a:cubicBezTo>
                    <a:pt x="189" y="127"/>
                    <a:pt x="188" y="149"/>
                    <a:pt x="188" y="167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7" y="183"/>
                    <a:pt x="187" y="183"/>
                    <a:pt x="187" y="183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90" y="148"/>
                    <a:pt x="90" y="148"/>
                    <a:pt x="90" y="148"/>
                  </a:cubicBezTo>
                  <a:close/>
                  <a:moveTo>
                    <a:pt x="308" y="34"/>
                  </a:moveTo>
                  <a:cubicBezTo>
                    <a:pt x="307" y="16"/>
                    <a:pt x="294" y="0"/>
                    <a:pt x="274" y="0"/>
                  </a:cubicBezTo>
                  <a:cubicBezTo>
                    <a:pt x="252" y="0"/>
                    <a:pt x="240" y="15"/>
                    <a:pt x="240" y="34"/>
                  </a:cubicBezTo>
                  <a:cubicBezTo>
                    <a:pt x="240" y="107"/>
                    <a:pt x="308" y="106"/>
                    <a:pt x="308" y="34"/>
                  </a:cubicBezTo>
                  <a:close/>
                  <a:moveTo>
                    <a:pt x="196" y="180"/>
                  </a:moveTo>
                  <a:cubicBezTo>
                    <a:pt x="196" y="167"/>
                    <a:pt x="196" y="167"/>
                    <a:pt x="196" y="167"/>
                  </a:cubicBezTo>
                  <a:cubicBezTo>
                    <a:pt x="196" y="149"/>
                    <a:pt x="197" y="129"/>
                    <a:pt x="205" y="114"/>
                  </a:cubicBezTo>
                  <a:cubicBezTo>
                    <a:pt x="212" y="100"/>
                    <a:pt x="226" y="88"/>
                    <a:pt x="242" y="88"/>
                  </a:cubicBezTo>
                  <a:cubicBezTo>
                    <a:pt x="248" y="88"/>
                    <a:pt x="248" y="88"/>
                    <a:pt x="248" y="88"/>
                  </a:cubicBezTo>
                  <a:cubicBezTo>
                    <a:pt x="263" y="102"/>
                    <a:pt x="285" y="102"/>
                    <a:pt x="299" y="88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21" y="88"/>
                    <a:pt x="335" y="100"/>
                    <a:pt x="342" y="114"/>
                  </a:cubicBezTo>
                  <a:cubicBezTo>
                    <a:pt x="344" y="117"/>
                    <a:pt x="345" y="120"/>
                    <a:pt x="346" y="123"/>
                  </a:cubicBezTo>
                  <a:cubicBezTo>
                    <a:pt x="196" y="180"/>
                    <a:pt x="196" y="180"/>
                    <a:pt x="196" y="180"/>
                  </a:cubicBezTo>
                  <a:close/>
                  <a:moveTo>
                    <a:pt x="347" y="96"/>
                  </a:moveTo>
                  <a:cubicBezTo>
                    <a:pt x="360" y="129"/>
                    <a:pt x="360" y="129"/>
                    <a:pt x="360" y="129"/>
                  </a:cubicBezTo>
                  <a:cubicBezTo>
                    <a:pt x="185" y="195"/>
                    <a:pt x="185" y="195"/>
                    <a:pt x="185" y="195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18" y="149"/>
                    <a:pt x="118" y="149"/>
                    <a:pt x="118" y="149"/>
                  </a:cubicBezTo>
                  <a:cubicBezTo>
                    <a:pt x="1" y="188"/>
                    <a:pt x="1" y="188"/>
                    <a:pt x="1" y="188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69" y="231"/>
                    <a:pt x="169" y="231"/>
                    <a:pt x="169" y="231"/>
                  </a:cubicBezTo>
                  <a:cubicBezTo>
                    <a:pt x="178" y="239"/>
                    <a:pt x="178" y="239"/>
                    <a:pt x="178" y="239"/>
                  </a:cubicBezTo>
                  <a:cubicBezTo>
                    <a:pt x="189" y="235"/>
                    <a:pt x="189" y="235"/>
                    <a:pt x="189" y="235"/>
                  </a:cubicBezTo>
                  <a:cubicBezTo>
                    <a:pt x="373" y="164"/>
                    <a:pt x="373" y="164"/>
                    <a:pt x="373" y="164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442" y="114"/>
                    <a:pt x="442" y="114"/>
                    <a:pt x="442" y="114"/>
                  </a:cubicBezTo>
                  <a:cubicBezTo>
                    <a:pt x="347" y="96"/>
                    <a:pt x="347" y="96"/>
                    <a:pt x="347" y="9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35B4AD40-4502-D741-B274-0AF54313B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9351" y="2183024"/>
              <a:ext cx="468000" cy="468000"/>
            </a:xfrm>
            <a:prstGeom prst="rect">
              <a:avLst/>
            </a:prstGeom>
          </p:spPr>
        </p:pic>
        <p:sp>
          <p:nvSpPr>
            <p:cNvPr id="67" name="Up Arrow 66">
              <a:extLst>
                <a:ext uri="{FF2B5EF4-FFF2-40B4-BE49-F238E27FC236}">
                  <a16:creationId xmlns:a16="http://schemas.microsoft.com/office/drawing/2014/main" id="{D45F443D-70BC-264B-A9EB-0321028A1006}"/>
                </a:ext>
              </a:extLst>
            </p:cNvPr>
            <p:cNvSpPr/>
            <p:nvPr/>
          </p:nvSpPr>
          <p:spPr>
            <a:xfrm>
              <a:off x="3144735" y="3071143"/>
              <a:ext cx="648685" cy="552086"/>
            </a:xfrm>
            <a:prstGeom prst="upArrow">
              <a:avLst/>
            </a:prstGeom>
            <a:solidFill>
              <a:srgbClr val="00216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0B82485B-3C8D-3F49-BEA5-3BAA8C0EB351}"/>
              </a:ext>
            </a:extLst>
          </p:cNvPr>
          <p:cNvSpPr/>
          <p:nvPr/>
        </p:nvSpPr>
        <p:spPr>
          <a:xfrm>
            <a:off x="8907079" y="3421949"/>
            <a:ext cx="2140209" cy="1563999"/>
          </a:xfrm>
          <a:prstGeom prst="roundRect">
            <a:avLst/>
          </a:prstGeom>
          <a:noFill/>
          <a:ln w="38100" cap="flat" cmpd="sng" algn="ctr">
            <a:solidFill>
              <a:srgbClr val="75787B"/>
            </a:solidFill>
            <a:prstDash val="solid"/>
          </a:ln>
          <a:effectLst/>
        </p:spPr>
        <p:txBody>
          <a:bodyPr lIns="9144" tIns="457200" rIns="9144" rtlCol="0" anchor="b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600" b="1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817AB6-2792-461E-A82C-AFC9F0585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15" y="1445519"/>
            <a:ext cx="6106291" cy="4319156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22163DBE-3C09-4858-9ACA-7E1D71730229}"/>
              </a:ext>
            </a:extLst>
          </p:cNvPr>
          <p:cNvSpPr/>
          <p:nvPr/>
        </p:nvSpPr>
        <p:spPr>
          <a:xfrm>
            <a:off x="755558" y="2048097"/>
            <a:ext cx="2398882" cy="7896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35CFC71-C2E9-4E6D-94A3-0450ACDD58DA}"/>
              </a:ext>
            </a:extLst>
          </p:cNvPr>
          <p:cNvSpPr/>
          <p:nvPr/>
        </p:nvSpPr>
        <p:spPr>
          <a:xfrm>
            <a:off x="920183" y="2877000"/>
            <a:ext cx="1156133" cy="3205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2C91924-219D-4B1F-9F55-A2FF9FAB5BF0}"/>
              </a:ext>
            </a:extLst>
          </p:cNvPr>
          <p:cNvSpPr/>
          <p:nvPr/>
        </p:nvSpPr>
        <p:spPr>
          <a:xfrm>
            <a:off x="1092820" y="3354978"/>
            <a:ext cx="1156133" cy="3205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1351BA1-79DA-5740-A1B5-B5FDBF87BD3C}"/>
              </a:ext>
            </a:extLst>
          </p:cNvPr>
          <p:cNvSpPr txBox="1">
            <a:spLocks/>
          </p:cNvSpPr>
          <p:nvPr/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Identify states with high potential of job supply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33041ED-1A48-664C-90A8-0368CD03758E}"/>
              </a:ext>
            </a:extLst>
          </p:cNvPr>
          <p:cNvSpPr txBox="1">
            <a:spLocks/>
          </p:cNvSpPr>
          <p:nvPr/>
        </p:nvSpPr>
        <p:spPr bwMode="gray"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华文细黑"/>
                <a:cs typeface="+mj-cs"/>
              </a:rPr>
              <a:t>Market Expansion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466693B-26DC-3547-8F57-A38BD3C7409C}"/>
              </a:ext>
            </a:extLst>
          </p:cNvPr>
          <p:cNvGrpSpPr/>
          <p:nvPr/>
        </p:nvGrpSpPr>
        <p:grpSpPr>
          <a:xfrm>
            <a:off x="1005165" y="1526991"/>
            <a:ext cx="4620463" cy="4310277"/>
            <a:chOff x="345599" y="1407071"/>
            <a:chExt cx="4620463" cy="43102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3EDCCF-3B4B-AA49-9D41-9685FB621E88}"/>
                </a:ext>
              </a:extLst>
            </p:cNvPr>
            <p:cNvGrpSpPr/>
            <p:nvPr/>
          </p:nvGrpSpPr>
          <p:grpSpPr>
            <a:xfrm>
              <a:off x="355250" y="1585349"/>
              <a:ext cx="4516788" cy="3573577"/>
              <a:chOff x="782841" y="1236693"/>
              <a:chExt cx="5434043" cy="3844576"/>
            </a:xfrm>
          </p:grpSpPr>
          <p:cxnSp>
            <p:nvCxnSpPr>
              <p:cNvPr id="5" name="直接箭头连接符 32">
                <a:extLst>
                  <a:ext uri="{FF2B5EF4-FFF2-40B4-BE49-F238E27FC236}">
                    <a16:creationId xmlns:a16="http://schemas.microsoft.com/office/drawing/2014/main" id="{85EC2464-AC9B-6C48-A2A6-967854A37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841" y="5065142"/>
                <a:ext cx="5434043" cy="0"/>
              </a:xfrm>
              <a:prstGeom prst="straightConnector1">
                <a:avLst/>
              </a:prstGeom>
              <a:ln w="38100">
                <a:solidFill>
                  <a:srgbClr val="002169">
                    <a:alpha val="80392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33">
                <a:extLst>
                  <a:ext uri="{FF2B5EF4-FFF2-40B4-BE49-F238E27FC236}">
                    <a16:creationId xmlns:a16="http://schemas.microsoft.com/office/drawing/2014/main" id="{65933B75-285F-CB46-974D-B1660AA62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069" y="1236693"/>
                <a:ext cx="0" cy="3844576"/>
              </a:xfrm>
              <a:prstGeom prst="straightConnector1">
                <a:avLst/>
              </a:prstGeom>
              <a:ln w="38100">
                <a:solidFill>
                  <a:srgbClr val="86BC2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3CAFA1B-04BA-9942-A829-588770513A1E}"/>
                </a:ext>
              </a:extLst>
            </p:cNvPr>
            <p:cNvSpPr/>
            <p:nvPr/>
          </p:nvSpPr>
          <p:spPr bwMode="gray">
            <a:xfrm>
              <a:off x="355250" y="5332337"/>
              <a:ext cx="4610812" cy="38501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Local eagerness of finding jobs</a:t>
              </a: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dirty="0">
                  <a:latin typeface="Verdana"/>
                </a:rPr>
                <a:t>Total number of local clicks/Total number of clicks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70AC95-A536-7E4B-B20A-C367073086AD}"/>
                </a:ext>
              </a:extLst>
            </p:cNvPr>
            <p:cNvSpPr/>
            <p:nvPr/>
          </p:nvSpPr>
          <p:spPr bwMode="gray">
            <a:xfrm>
              <a:off x="345599" y="1407071"/>
              <a:ext cx="4068000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>
                <a:lnSpc>
                  <a:spcPct val="106000"/>
                </a:lnSpc>
              </a:pPr>
              <a:r>
                <a:rPr lang="en-GB" sz="1400" b="1" dirty="0">
                  <a:solidFill>
                    <a:srgbClr val="8FCA26"/>
                  </a:solidFill>
                  <a:latin typeface="Verdana"/>
                </a:rPr>
                <a:t>Job supply rate</a:t>
              </a:r>
            </a:p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dirty="0">
                  <a:latin typeface="Verdana"/>
                </a:rPr>
                <a:t>Number of job posts/Total number of clicks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F10F25CF-3146-7F4A-B0EA-E7C146D366D7}"/>
                </a:ext>
              </a:extLst>
            </p:cNvPr>
            <p:cNvSpPr/>
            <p:nvPr/>
          </p:nvSpPr>
          <p:spPr>
            <a:xfrm>
              <a:off x="528064" y="2051265"/>
              <a:ext cx="1872000" cy="1368000"/>
            </a:xfrm>
            <a:prstGeom prst="roundRect">
              <a:avLst/>
            </a:prstGeom>
            <a:solidFill>
              <a:srgbClr val="046A38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b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Saturated</a:t>
              </a: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DC10DB2-4F7C-AF4B-876C-4499384797ED}"/>
                </a:ext>
              </a:extLst>
            </p:cNvPr>
            <p:cNvSpPr/>
            <p:nvPr/>
          </p:nvSpPr>
          <p:spPr>
            <a:xfrm>
              <a:off x="2533078" y="2051265"/>
              <a:ext cx="1872000" cy="1368000"/>
            </a:xfrm>
            <a:prstGeom prst="roundRect">
              <a:avLst/>
            </a:prstGeom>
            <a:solidFill>
              <a:srgbClr val="012169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b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Cash Cow</a:t>
              </a: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4" name="Freeform 100">
              <a:extLst>
                <a:ext uri="{FF2B5EF4-FFF2-40B4-BE49-F238E27FC236}">
                  <a16:creationId xmlns:a16="http://schemas.microsoft.com/office/drawing/2014/main" id="{175F7FE8-CE08-4B44-A46B-B4E19B7988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75989" y="2224676"/>
              <a:ext cx="384697" cy="384697"/>
            </a:xfrm>
            <a:custGeom>
              <a:avLst/>
              <a:gdLst>
                <a:gd name="T0" fmla="*/ 500 w 500"/>
                <a:gd name="T1" fmla="*/ 251 h 497"/>
                <a:gd name="T2" fmla="*/ 473 w 500"/>
                <a:gd name="T3" fmla="*/ 276 h 497"/>
                <a:gd name="T4" fmla="*/ 463 w 500"/>
                <a:gd name="T5" fmla="*/ 378 h 497"/>
                <a:gd name="T6" fmla="*/ 348 w 500"/>
                <a:gd name="T7" fmla="*/ 417 h 497"/>
                <a:gd name="T8" fmla="*/ 223 w 500"/>
                <a:gd name="T9" fmla="*/ 495 h 497"/>
                <a:gd name="T10" fmla="*/ 278 w 500"/>
                <a:gd name="T11" fmla="*/ 474 h 497"/>
                <a:gd name="T12" fmla="*/ 284 w 500"/>
                <a:gd name="T13" fmla="*/ 495 h 497"/>
                <a:gd name="T14" fmla="*/ 292 w 500"/>
                <a:gd name="T15" fmla="*/ 464 h 497"/>
                <a:gd name="T16" fmla="*/ 404 w 500"/>
                <a:gd name="T17" fmla="*/ 54 h 497"/>
                <a:gd name="T18" fmla="*/ 469 w 500"/>
                <a:gd name="T19" fmla="*/ 264 h 497"/>
                <a:gd name="T20" fmla="*/ 0 w 500"/>
                <a:gd name="T21" fmla="*/ 243 h 497"/>
                <a:gd name="T22" fmla="*/ 86 w 500"/>
                <a:gd name="T23" fmla="*/ 309 h 497"/>
                <a:gd name="T24" fmla="*/ 2 w 500"/>
                <a:gd name="T25" fmla="*/ 225 h 497"/>
                <a:gd name="T26" fmla="*/ 61 w 500"/>
                <a:gd name="T27" fmla="*/ 208 h 497"/>
                <a:gd name="T28" fmla="*/ 5 w 500"/>
                <a:gd name="T29" fmla="*/ 212 h 497"/>
                <a:gd name="T30" fmla="*/ 138 w 500"/>
                <a:gd name="T31" fmla="*/ 24 h 497"/>
                <a:gd name="T32" fmla="*/ 237 w 500"/>
                <a:gd name="T33" fmla="*/ 32 h 497"/>
                <a:gd name="T34" fmla="*/ 132 w 500"/>
                <a:gd name="T35" fmla="*/ 31 h 497"/>
                <a:gd name="T36" fmla="*/ 74 w 500"/>
                <a:gd name="T37" fmla="*/ 211 h 497"/>
                <a:gd name="T38" fmla="*/ 185 w 500"/>
                <a:gd name="T39" fmla="*/ 71 h 497"/>
                <a:gd name="T40" fmla="*/ 302 w 500"/>
                <a:gd name="T41" fmla="*/ 4 h 497"/>
                <a:gd name="T42" fmla="*/ 176 w 500"/>
                <a:gd name="T43" fmla="*/ 9 h 497"/>
                <a:gd name="T44" fmla="*/ 395 w 500"/>
                <a:gd name="T45" fmla="*/ 52 h 497"/>
                <a:gd name="T46" fmla="*/ 389 w 500"/>
                <a:gd name="T47" fmla="*/ 40 h 497"/>
                <a:gd name="T48" fmla="*/ 392 w 500"/>
                <a:gd name="T49" fmla="*/ 56 h 497"/>
                <a:gd name="T50" fmla="*/ 309 w 500"/>
                <a:gd name="T51" fmla="*/ 8 h 497"/>
                <a:gd name="T52" fmla="*/ 362 w 500"/>
                <a:gd name="T53" fmla="*/ 86 h 497"/>
                <a:gd name="T54" fmla="*/ 158 w 500"/>
                <a:gd name="T55" fmla="*/ 327 h 497"/>
                <a:gd name="T56" fmla="*/ 293 w 500"/>
                <a:gd name="T57" fmla="*/ 340 h 497"/>
                <a:gd name="T58" fmla="*/ 252 w 500"/>
                <a:gd name="T59" fmla="*/ 180 h 497"/>
                <a:gd name="T60" fmla="*/ 112 w 500"/>
                <a:gd name="T61" fmla="*/ 275 h 497"/>
                <a:gd name="T62" fmla="*/ 303 w 500"/>
                <a:gd name="T63" fmla="*/ 289 h 497"/>
                <a:gd name="T64" fmla="*/ 400 w 500"/>
                <a:gd name="T65" fmla="*/ 300 h 497"/>
                <a:gd name="T66" fmla="*/ 359 w 500"/>
                <a:gd name="T67" fmla="*/ 109 h 497"/>
                <a:gd name="T68" fmla="*/ 304 w 500"/>
                <a:gd name="T69" fmla="*/ 423 h 497"/>
                <a:gd name="T70" fmla="*/ 324 w 500"/>
                <a:gd name="T71" fmla="*/ 427 h 497"/>
                <a:gd name="T72" fmla="*/ 335 w 500"/>
                <a:gd name="T73" fmla="*/ 415 h 497"/>
                <a:gd name="T74" fmla="*/ 305 w 500"/>
                <a:gd name="T75" fmla="*/ 408 h 497"/>
                <a:gd name="T76" fmla="*/ 93 w 500"/>
                <a:gd name="T77" fmla="*/ 246 h 497"/>
                <a:gd name="T78" fmla="*/ 153 w 500"/>
                <a:gd name="T79" fmla="*/ 477 h 497"/>
                <a:gd name="T80" fmla="*/ 281 w 500"/>
                <a:gd name="T81" fmla="*/ 464 h 497"/>
                <a:gd name="T82" fmla="*/ 108 w 500"/>
                <a:gd name="T83" fmla="*/ 338 h 497"/>
                <a:gd name="T84" fmla="*/ 204 w 500"/>
                <a:gd name="T85" fmla="*/ 358 h 497"/>
                <a:gd name="T86" fmla="*/ 250 w 500"/>
                <a:gd name="T87" fmla="*/ 368 h 497"/>
                <a:gd name="T88" fmla="*/ 108 w 500"/>
                <a:gd name="T89" fmla="*/ 321 h 497"/>
                <a:gd name="T90" fmla="*/ 435 w 500"/>
                <a:gd name="T91" fmla="*/ 212 h 497"/>
                <a:gd name="T92" fmla="*/ 435 w 500"/>
                <a:gd name="T93" fmla="*/ 212 h 497"/>
                <a:gd name="T94" fmla="*/ 88 w 500"/>
                <a:gd name="T95" fmla="*/ 338 h 497"/>
                <a:gd name="T96" fmla="*/ 416 w 500"/>
                <a:gd name="T97" fmla="*/ 145 h 497"/>
                <a:gd name="T98" fmla="*/ 371 w 500"/>
                <a:gd name="T99" fmla="*/ 91 h 497"/>
                <a:gd name="T100" fmla="*/ 246 w 500"/>
                <a:gd name="T101" fmla="*/ 162 h 497"/>
                <a:gd name="T102" fmla="*/ 130 w 500"/>
                <a:gd name="T103" fmla="*/ 202 h 497"/>
                <a:gd name="T104" fmla="*/ 258 w 500"/>
                <a:gd name="T105" fmla="*/ 156 h 497"/>
                <a:gd name="T106" fmla="*/ 249 w 500"/>
                <a:gd name="T107" fmla="*/ 38 h 497"/>
                <a:gd name="T108" fmla="*/ 258 w 500"/>
                <a:gd name="T109" fmla="*/ 15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0" h="497">
                  <a:moveTo>
                    <a:pt x="473" y="276"/>
                  </a:moveTo>
                  <a:cubicBezTo>
                    <a:pt x="483" y="265"/>
                    <a:pt x="492" y="260"/>
                    <a:pt x="500" y="248"/>
                  </a:cubicBezTo>
                  <a:cubicBezTo>
                    <a:pt x="500" y="249"/>
                    <a:pt x="500" y="250"/>
                    <a:pt x="500" y="251"/>
                  </a:cubicBezTo>
                  <a:cubicBezTo>
                    <a:pt x="499" y="290"/>
                    <a:pt x="490" y="326"/>
                    <a:pt x="474" y="359"/>
                  </a:cubicBezTo>
                  <a:cubicBezTo>
                    <a:pt x="473" y="360"/>
                    <a:pt x="472" y="359"/>
                    <a:pt x="471" y="360"/>
                  </a:cubicBezTo>
                  <a:cubicBezTo>
                    <a:pt x="476" y="334"/>
                    <a:pt x="477" y="303"/>
                    <a:pt x="473" y="276"/>
                  </a:cubicBezTo>
                  <a:close/>
                  <a:moveTo>
                    <a:pt x="428" y="421"/>
                  </a:moveTo>
                  <a:cubicBezTo>
                    <a:pt x="429" y="420"/>
                    <a:pt x="433" y="418"/>
                    <a:pt x="434" y="417"/>
                  </a:cubicBezTo>
                  <a:cubicBezTo>
                    <a:pt x="444" y="405"/>
                    <a:pt x="455" y="391"/>
                    <a:pt x="463" y="378"/>
                  </a:cubicBezTo>
                  <a:cubicBezTo>
                    <a:pt x="467" y="351"/>
                    <a:pt x="468" y="325"/>
                    <a:pt x="462" y="295"/>
                  </a:cubicBezTo>
                  <a:cubicBezTo>
                    <a:pt x="446" y="311"/>
                    <a:pt x="427" y="324"/>
                    <a:pt x="406" y="335"/>
                  </a:cubicBezTo>
                  <a:cubicBezTo>
                    <a:pt x="392" y="366"/>
                    <a:pt x="369" y="393"/>
                    <a:pt x="348" y="417"/>
                  </a:cubicBezTo>
                  <a:cubicBezTo>
                    <a:pt x="375" y="421"/>
                    <a:pt x="401" y="423"/>
                    <a:pt x="428" y="421"/>
                  </a:cubicBezTo>
                  <a:close/>
                  <a:moveTo>
                    <a:pt x="278" y="474"/>
                  </a:moveTo>
                  <a:cubicBezTo>
                    <a:pt x="260" y="484"/>
                    <a:pt x="242" y="491"/>
                    <a:pt x="223" y="495"/>
                  </a:cubicBezTo>
                  <a:cubicBezTo>
                    <a:pt x="233" y="496"/>
                    <a:pt x="241" y="497"/>
                    <a:pt x="251" y="497"/>
                  </a:cubicBezTo>
                  <a:cubicBezTo>
                    <a:pt x="258" y="497"/>
                    <a:pt x="264" y="497"/>
                    <a:pt x="271" y="496"/>
                  </a:cubicBezTo>
                  <a:cubicBezTo>
                    <a:pt x="274" y="489"/>
                    <a:pt x="276" y="482"/>
                    <a:pt x="278" y="474"/>
                  </a:cubicBezTo>
                  <a:close/>
                  <a:moveTo>
                    <a:pt x="292" y="464"/>
                  </a:moveTo>
                  <a:cubicBezTo>
                    <a:pt x="289" y="474"/>
                    <a:pt x="286" y="484"/>
                    <a:pt x="282" y="493"/>
                  </a:cubicBezTo>
                  <a:cubicBezTo>
                    <a:pt x="283" y="493"/>
                    <a:pt x="283" y="495"/>
                    <a:pt x="284" y="495"/>
                  </a:cubicBezTo>
                  <a:cubicBezTo>
                    <a:pt x="337" y="488"/>
                    <a:pt x="387" y="463"/>
                    <a:pt x="424" y="427"/>
                  </a:cubicBezTo>
                  <a:cubicBezTo>
                    <a:pt x="397" y="430"/>
                    <a:pt x="369" y="433"/>
                    <a:pt x="342" y="430"/>
                  </a:cubicBezTo>
                  <a:cubicBezTo>
                    <a:pt x="327" y="445"/>
                    <a:pt x="309" y="453"/>
                    <a:pt x="292" y="464"/>
                  </a:cubicBezTo>
                  <a:close/>
                  <a:moveTo>
                    <a:pt x="498" y="233"/>
                  </a:moveTo>
                  <a:cubicBezTo>
                    <a:pt x="498" y="233"/>
                    <a:pt x="500" y="229"/>
                    <a:pt x="499" y="228"/>
                  </a:cubicBezTo>
                  <a:cubicBezTo>
                    <a:pt x="494" y="158"/>
                    <a:pt x="456" y="96"/>
                    <a:pt x="404" y="54"/>
                  </a:cubicBezTo>
                  <a:cubicBezTo>
                    <a:pt x="403" y="56"/>
                    <a:pt x="402" y="57"/>
                    <a:pt x="400" y="59"/>
                  </a:cubicBezTo>
                  <a:cubicBezTo>
                    <a:pt x="418" y="91"/>
                    <a:pt x="430" y="130"/>
                    <a:pt x="433" y="171"/>
                  </a:cubicBezTo>
                  <a:cubicBezTo>
                    <a:pt x="450" y="200"/>
                    <a:pt x="462" y="234"/>
                    <a:pt x="469" y="264"/>
                  </a:cubicBezTo>
                  <a:cubicBezTo>
                    <a:pt x="480" y="255"/>
                    <a:pt x="489" y="245"/>
                    <a:pt x="498" y="233"/>
                  </a:cubicBezTo>
                  <a:close/>
                  <a:moveTo>
                    <a:pt x="2" y="225"/>
                  </a:moveTo>
                  <a:cubicBezTo>
                    <a:pt x="1" y="232"/>
                    <a:pt x="1" y="236"/>
                    <a:pt x="0" y="243"/>
                  </a:cubicBezTo>
                  <a:cubicBezTo>
                    <a:pt x="1" y="243"/>
                    <a:pt x="2" y="248"/>
                    <a:pt x="2" y="249"/>
                  </a:cubicBezTo>
                  <a:cubicBezTo>
                    <a:pt x="23" y="276"/>
                    <a:pt x="53" y="298"/>
                    <a:pt x="88" y="314"/>
                  </a:cubicBezTo>
                  <a:cubicBezTo>
                    <a:pt x="88" y="313"/>
                    <a:pt x="86" y="309"/>
                    <a:pt x="86" y="309"/>
                  </a:cubicBezTo>
                  <a:cubicBezTo>
                    <a:pt x="87" y="295"/>
                    <a:pt x="87" y="282"/>
                    <a:pt x="89" y="268"/>
                  </a:cubicBezTo>
                  <a:cubicBezTo>
                    <a:pt x="81" y="255"/>
                    <a:pt x="73" y="241"/>
                    <a:pt x="67" y="227"/>
                  </a:cubicBezTo>
                  <a:cubicBezTo>
                    <a:pt x="45" y="228"/>
                    <a:pt x="23" y="227"/>
                    <a:pt x="2" y="225"/>
                  </a:cubicBezTo>
                  <a:close/>
                  <a:moveTo>
                    <a:pt x="5" y="212"/>
                  </a:moveTo>
                  <a:cubicBezTo>
                    <a:pt x="23" y="213"/>
                    <a:pt x="45" y="213"/>
                    <a:pt x="64" y="212"/>
                  </a:cubicBezTo>
                  <a:cubicBezTo>
                    <a:pt x="61" y="208"/>
                    <a:pt x="61" y="208"/>
                    <a:pt x="61" y="208"/>
                  </a:cubicBezTo>
                  <a:cubicBezTo>
                    <a:pt x="50" y="179"/>
                    <a:pt x="42" y="149"/>
                    <a:pt x="39" y="117"/>
                  </a:cubicBezTo>
                  <a:cubicBezTo>
                    <a:pt x="21" y="146"/>
                    <a:pt x="9" y="174"/>
                    <a:pt x="3" y="209"/>
                  </a:cubicBezTo>
                  <a:cubicBezTo>
                    <a:pt x="4" y="209"/>
                    <a:pt x="4" y="212"/>
                    <a:pt x="5" y="212"/>
                  </a:cubicBezTo>
                  <a:close/>
                  <a:moveTo>
                    <a:pt x="236" y="29"/>
                  </a:moveTo>
                  <a:cubicBezTo>
                    <a:pt x="211" y="21"/>
                    <a:pt x="183" y="19"/>
                    <a:pt x="158" y="18"/>
                  </a:cubicBezTo>
                  <a:cubicBezTo>
                    <a:pt x="152" y="21"/>
                    <a:pt x="144" y="21"/>
                    <a:pt x="138" y="24"/>
                  </a:cubicBezTo>
                  <a:cubicBezTo>
                    <a:pt x="138" y="24"/>
                    <a:pt x="138" y="26"/>
                    <a:pt x="138" y="26"/>
                  </a:cubicBezTo>
                  <a:cubicBezTo>
                    <a:pt x="156" y="37"/>
                    <a:pt x="174" y="52"/>
                    <a:pt x="190" y="67"/>
                  </a:cubicBezTo>
                  <a:cubicBezTo>
                    <a:pt x="204" y="54"/>
                    <a:pt x="221" y="41"/>
                    <a:pt x="237" y="32"/>
                  </a:cubicBezTo>
                  <a:cubicBezTo>
                    <a:pt x="236" y="32"/>
                    <a:pt x="235" y="29"/>
                    <a:pt x="236" y="29"/>
                  </a:cubicBezTo>
                  <a:close/>
                  <a:moveTo>
                    <a:pt x="182" y="71"/>
                  </a:moveTo>
                  <a:cubicBezTo>
                    <a:pt x="167" y="55"/>
                    <a:pt x="149" y="43"/>
                    <a:pt x="132" y="31"/>
                  </a:cubicBezTo>
                  <a:cubicBezTo>
                    <a:pt x="97" y="49"/>
                    <a:pt x="67" y="73"/>
                    <a:pt x="45" y="105"/>
                  </a:cubicBezTo>
                  <a:cubicBezTo>
                    <a:pt x="45" y="105"/>
                    <a:pt x="45" y="108"/>
                    <a:pt x="45" y="108"/>
                  </a:cubicBezTo>
                  <a:cubicBezTo>
                    <a:pt x="50" y="143"/>
                    <a:pt x="59" y="178"/>
                    <a:pt x="74" y="211"/>
                  </a:cubicBezTo>
                  <a:cubicBezTo>
                    <a:pt x="83" y="210"/>
                    <a:pt x="92" y="209"/>
                    <a:pt x="101" y="207"/>
                  </a:cubicBezTo>
                  <a:cubicBezTo>
                    <a:pt x="102" y="205"/>
                    <a:pt x="103" y="203"/>
                    <a:pt x="103" y="201"/>
                  </a:cubicBezTo>
                  <a:cubicBezTo>
                    <a:pt x="120" y="150"/>
                    <a:pt x="152" y="104"/>
                    <a:pt x="185" y="71"/>
                  </a:cubicBezTo>
                  <a:lnTo>
                    <a:pt x="182" y="71"/>
                  </a:lnTo>
                  <a:close/>
                  <a:moveTo>
                    <a:pt x="251" y="24"/>
                  </a:moveTo>
                  <a:cubicBezTo>
                    <a:pt x="267" y="16"/>
                    <a:pt x="285" y="8"/>
                    <a:pt x="302" y="4"/>
                  </a:cubicBezTo>
                  <a:cubicBezTo>
                    <a:pt x="301" y="3"/>
                    <a:pt x="301" y="3"/>
                    <a:pt x="301" y="3"/>
                  </a:cubicBezTo>
                  <a:cubicBezTo>
                    <a:pt x="286" y="0"/>
                    <a:pt x="266" y="1"/>
                    <a:pt x="250" y="1"/>
                  </a:cubicBezTo>
                  <a:cubicBezTo>
                    <a:pt x="227" y="1"/>
                    <a:pt x="197" y="3"/>
                    <a:pt x="176" y="9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99" y="11"/>
                    <a:pt x="226" y="17"/>
                    <a:pt x="251" y="24"/>
                  </a:cubicBezTo>
                  <a:close/>
                  <a:moveTo>
                    <a:pt x="395" y="52"/>
                  </a:moveTo>
                  <a:cubicBezTo>
                    <a:pt x="396" y="51"/>
                    <a:pt x="398" y="49"/>
                    <a:pt x="399" y="48"/>
                  </a:cubicBezTo>
                  <a:cubicBezTo>
                    <a:pt x="399" y="48"/>
                    <a:pt x="398" y="46"/>
                    <a:pt x="398" y="46"/>
                  </a:cubicBezTo>
                  <a:cubicBezTo>
                    <a:pt x="396" y="44"/>
                    <a:pt x="391" y="41"/>
                    <a:pt x="389" y="40"/>
                  </a:cubicBezTo>
                  <a:cubicBezTo>
                    <a:pt x="389" y="40"/>
                    <a:pt x="389" y="41"/>
                    <a:pt x="389" y="41"/>
                  </a:cubicBezTo>
                  <a:cubicBezTo>
                    <a:pt x="391" y="44"/>
                    <a:pt x="393" y="49"/>
                    <a:pt x="395" y="52"/>
                  </a:cubicBezTo>
                  <a:close/>
                  <a:moveTo>
                    <a:pt x="392" y="56"/>
                  </a:moveTo>
                  <a:cubicBezTo>
                    <a:pt x="389" y="55"/>
                    <a:pt x="389" y="55"/>
                    <a:pt x="389" y="55"/>
                  </a:cubicBezTo>
                  <a:cubicBezTo>
                    <a:pt x="385" y="47"/>
                    <a:pt x="379" y="41"/>
                    <a:pt x="374" y="34"/>
                  </a:cubicBezTo>
                  <a:cubicBezTo>
                    <a:pt x="354" y="22"/>
                    <a:pt x="332" y="13"/>
                    <a:pt x="309" y="8"/>
                  </a:cubicBezTo>
                  <a:cubicBezTo>
                    <a:pt x="294" y="12"/>
                    <a:pt x="278" y="17"/>
                    <a:pt x="263" y="25"/>
                  </a:cubicBezTo>
                  <a:cubicBezTo>
                    <a:pt x="263" y="26"/>
                    <a:pt x="263" y="29"/>
                    <a:pt x="263" y="29"/>
                  </a:cubicBezTo>
                  <a:cubicBezTo>
                    <a:pt x="298" y="41"/>
                    <a:pt x="331" y="60"/>
                    <a:pt x="362" y="86"/>
                  </a:cubicBezTo>
                  <a:cubicBezTo>
                    <a:pt x="371" y="77"/>
                    <a:pt x="383" y="66"/>
                    <a:pt x="392" y="56"/>
                  </a:cubicBezTo>
                  <a:close/>
                  <a:moveTo>
                    <a:pt x="112" y="275"/>
                  </a:moveTo>
                  <a:cubicBezTo>
                    <a:pt x="125" y="293"/>
                    <a:pt x="141" y="311"/>
                    <a:pt x="158" y="327"/>
                  </a:cubicBezTo>
                  <a:cubicBezTo>
                    <a:pt x="162" y="330"/>
                    <a:pt x="165" y="333"/>
                    <a:pt x="169" y="336"/>
                  </a:cubicBezTo>
                  <a:cubicBezTo>
                    <a:pt x="194" y="340"/>
                    <a:pt x="220" y="342"/>
                    <a:pt x="248" y="342"/>
                  </a:cubicBezTo>
                  <a:cubicBezTo>
                    <a:pt x="263" y="342"/>
                    <a:pt x="279" y="341"/>
                    <a:pt x="293" y="340"/>
                  </a:cubicBezTo>
                  <a:cubicBezTo>
                    <a:pt x="291" y="336"/>
                    <a:pt x="291" y="336"/>
                    <a:pt x="291" y="336"/>
                  </a:cubicBezTo>
                  <a:cubicBezTo>
                    <a:pt x="290" y="322"/>
                    <a:pt x="288" y="309"/>
                    <a:pt x="286" y="294"/>
                  </a:cubicBezTo>
                  <a:cubicBezTo>
                    <a:pt x="279" y="253"/>
                    <a:pt x="268" y="215"/>
                    <a:pt x="252" y="180"/>
                  </a:cubicBezTo>
                  <a:cubicBezTo>
                    <a:pt x="232" y="190"/>
                    <a:pt x="211" y="199"/>
                    <a:pt x="188" y="206"/>
                  </a:cubicBezTo>
                  <a:cubicBezTo>
                    <a:pt x="167" y="212"/>
                    <a:pt x="146" y="217"/>
                    <a:pt x="125" y="221"/>
                  </a:cubicBezTo>
                  <a:cubicBezTo>
                    <a:pt x="119" y="239"/>
                    <a:pt x="114" y="257"/>
                    <a:pt x="112" y="275"/>
                  </a:cubicBezTo>
                  <a:close/>
                  <a:moveTo>
                    <a:pt x="266" y="168"/>
                  </a:moveTo>
                  <a:cubicBezTo>
                    <a:pt x="266" y="168"/>
                    <a:pt x="265" y="174"/>
                    <a:pt x="265" y="174"/>
                  </a:cubicBezTo>
                  <a:cubicBezTo>
                    <a:pt x="283" y="209"/>
                    <a:pt x="296" y="247"/>
                    <a:pt x="303" y="289"/>
                  </a:cubicBezTo>
                  <a:cubicBezTo>
                    <a:pt x="305" y="305"/>
                    <a:pt x="307" y="323"/>
                    <a:pt x="307" y="338"/>
                  </a:cubicBezTo>
                  <a:cubicBezTo>
                    <a:pt x="339" y="334"/>
                    <a:pt x="369" y="325"/>
                    <a:pt x="395" y="313"/>
                  </a:cubicBezTo>
                  <a:cubicBezTo>
                    <a:pt x="397" y="309"/>
                    <a:pt x="398" y="304"/>
                    <a:pt x="400" y="300"/>
                  </a:cubicBezTo>
                  <a:cubicBezTo>
                    <a:pt x="413" y="260"/>
                    <a:pt x="419" y="221"/>
                    <a:pt x="419" y="183"/>
                  </a:cubicBezTo>
                  <a:cubicBezTo>
                    <a:pt x="407" y="165"/>
                    <a:pt x="394" y="147"/>
                    <a:pt x="379" y="130"/>
                  </a:cubicBezTo>
                  <a:cubicBezTo>
                    <a:pt x="373" y="122"/>
                    <a:pt x="366" y="115"/>
                    <a:pt x="359" y="109"/>
                  </a:cubicBezTo>
                  <a:cubicBezTo>
                    <a:pt x="332" y="133"/>
                    <a:pt x="300" y="150"/>
                    <a:pt x="266" y="168"/>
                  </a:cubicBezTo>
                  <a:close/>
                  <a:moveTo>
                    <a:pt x="326" y="421"/>
                  </a:moveTo>
                  <a:cubicBezTo>
                    <a:pt x="320" y="420"/>
                    <a:pt x="310" y="424"/>
                    <a:pt x="304" y="423"/>
                  </a:cubicBezTo>
                  <a:cubicBezTo>
                    <a:pt x="303" y="431"/>
                    <a:pt x="300" y="439"/>
                    <a:pt x="298" y="447"/>
                  </a:cubicBezTo>
                  <a:cubicBezTo>
                    <a:pt x="297" y="452"/>
                    <a:pt x="297" y="452"/>
                    <a:pt x="297" y="452"/>
                  </a:cubicBezTo>
                  <a:cubicBezTo>
                    <a:pt x="306" y="444"/>
                    <a:pt x="316" y="435"/>
                    <a:pt x="324" y="427"/>
                  </a:cubicBezTo>
                  <a:lnTo>
                    <a:pt x="326" y="421"/>
                  </a:lnTo>
                  <a:close/>
                  <a:moveTo>
                    <a:pt x="305" y="408"/>
                  </a:moveTo>
                  <a:cubicBezTo>
                    <a:pt x="315" y="410"/>
                    <a:pt x="325" y="413"/>
                    <a:pt x="335" y="415"/>
                  </a:cubicBezTo>
                  <a:cubicBezTo>
                    <a:pt x="352" y="395"/>
                    <a:pt x="370" y="362"/>
                    <a:pt x="383" y="336"/>
                  </a:cubicBezTo>
                  <a:cubicBezTo>
                    <a:pt x="362" y="345"/>
                    <a:pt x="335" y="350"/>
                    <a:pt x="309" y="354"/>
                  </a:cubicBezTo>
                  <a:cubicBezTo>
                    <a:pt x="309" y="369"/>
                    <a:pt x="308" y="394"/>
                    <a:pt x="305" y="408"/>
                  </a:cubicBezTo>
                  <a:close/>
                  <a:moveTo>
                    <a:pt x="81" y="221"/>
                  </a:moveTo>
                  <a:cubicBezTo>
                    <a:pt x="82" y="226"/>
                    <a:pt x="82" y="226"/>
                    <a:pt x="82" y="226"/>
                  </a:cubicBezTo>
                  <a:cubicBezTo>
                    <a:pt x="85" y="233"/>
                    <a:pt x="89" y="240"/>
                    <a:pt x="93" y="246"/>
                  </a:cubicBezTo>
                  <a:cubicBezTo>
                    <a:pt x="94" y="239"/>
                    <a:pt x="94" y="232"/>
                    <a:pt x="96" y="225"/>
                  </a:cubicBezTo>
                  <a:cubicBezTo>
                    <a:pt x="91" y="225"/>
                    <a:pt x="86" y="221"/>
                    <a:pt x="81" y="221"/>
                  </a:cubicBezTo>
                  <a:close/>
                  <a:moveTo>
                    <a:pt x="153" y="477"/>
                  </a:moveTo>
                  <a:cubicBezTo>
                    <a:pt x="169" y="484"/>
                    <a:pt x="190" y="491"/>
                    <a:pt x="209" y="494"/>
                  </a:cubicBezTo>
                  <a:cubicBezTo>
                    <a:pt x="212" y="494"/>
                    <a:pt x="215" y="493"/>
                    <a:pt x="217" y="493"/>
                  </a:cubicBezTo>
                  <a:cubicBezTo>
                    <a:pt x="242" y="487"/>
                    <a:pt x="258" y="480"/>
                    <a:pt x="281" y="464"/>
                  </a:cubicBezTo>
                  <a:cubicBezTo>
                    <a:pt x="284" y="449"/>
                    <a:pt x="287" y="434"/>
                    <a:pt x="289" y="419"/>
                  </a:cubicBezTo>
                  <a:cubicBezTo>
                    <a:pt x="249" y="407"/>
                    <a:pt x="211" y="389"/>
                    <a:pt x="177" y="363"/>
                  </a:cubicBezTo>
                  <a:cubicBezTo>
                    <a:pt x="152" y="360"/>
                    <a:pt x="128" y="347"/>
                    <a:pt x="108" y="338"/>
                  </a:cubicBezTo>
                  <a:cubicBezTo>
                    <a:pt x="110" y="396"/>
                    <a:pt x="127" y="443"/>
                    <a:pt x="153" y="477"/>
                  </a:cubicBezTo>
                  <a:close/>
                  <a:moveTo>
                    <a:pt x="250" y="368"/>
                  </a:moveTo>
                  <a:cubicBezTo>
                    <a:pt x="237" y="368"/>
                    <a:pt x="215" y="361"/>
                    <a:pt x="204" y="358"/>
                  </a:cubicBezTo>
                  <a:cubicBezTo>
                    <a:pt x="221" y="374"/>
                    <a:pt x="265" y="395"/>
                    <a:pt x="292" y="404"/>
                  </a:cubicBezTo>
                  <a:cubicBezTo>
                    <a:pt x="293" y="392"/>
                    <a:pt x="292" y="379"/>
                    <a:pt x="292" y="366"/>
                  </a:cubicBezTo>
                  <a:cubicBezTo>
                    <a:pt x="279" y="368"/>
                    <a:pt x="265" y="368"/>
                    <a:pt x="250" y="368"/>
                  </a:cubicBezTo>
                  <a:close/>
                  <a:moveTo>
                    <a:pt x="138" y="326"/>
                  </a:moveTo>
                  <a:cubicBezTo>
                    <a:pt x="129" y="316"/>
                    <a:pt x="117" y="302"/>
                    <a:pt x="110" y="292"/>
                  </a:cubicBezTo>
                  <a:cubicBezTo>
                    <a:pt x="109" y="299"/>
                    <a:pt x="108" y="313"/>
                    <a:pt x="108" y="321"/>
                  </a:cubicBezTo>
                  <a:cubicBezTo>
                    <a:pt x="117" y="324"/>
                    <a:pt x="135" y="328"/>
                    <a:pt x="145" y="330"/>
                  </a:cubicBezTo>
                  <a:cubicBezTo>
                    <a:pt x="144" y="330"/>
                    <a:pt x="138" y="326"/>
                    <a:pt x="138" y="326"/>
                  </a:cubicBezTo>
                  <a:close/>
                  <a:moveTo>
                    <a:pt x="435" y="212"/>
                  </a:moveTo>
                  <a:cubicBezTo>
                    <a:pt x="433" y="241"/>
                    <a:pt x="427" y="272"/>
                    <a:pt x="417" y="302"/>
                  </a:cubicBezTo>
                  <a:cubicBezTo>
                    <a:pt x="431" y="294"/>
                    <a:pt x="448" y="283"/>
                    <a:pt x="460" y="274"/>
                  </a:cubicBezTo>
                  <a:cubicBezTo>
                    <a:pt x="454" y="253"/>
                    <a:pt x="445" y="233"/>
                    <a:pt x="435" y="212"/>
                  </a:cubicBezTo>
                  <a:close/>
                  <a:moveTo>
                    <a:pt x="2" y="258"/>
                  </a:moveTo>
                  <a:cubicBezTo>
                    <a:pt x="8" y="349"/>
                    <a:pt x="61" y="434"/>
                    <a:pt x="143" y="473"/>
                  </a:cubicBezTo>
                  <a:cubicBezTo>
                    <a:pt x="112" y="437"/>
                    <a:pt x="93" y="391"/>
                    <a:pt x="88" y="338"/>
                  </a:cubicBezTo>
                  <a:cubicBezTo>
                    <a:pt x="49" y="319"/>
                    <a:pt x="22" y="292"/>
                    <a:pt x="2" y="258"/>
                  </a:cubicBezTo>
                  <a:close/>
                  <a:moveTo>
                    <a:pt x="395" y="118"/>
                  </a:moveTo>
                  <a:cubicBezTo>
                    <a:pt x="402" y="127"/>
                    <a:pt x="409" y="136"/>
                    <a:pt x="416" y="145"/>
                  </a:cubicBezTo>
                  <a:cubicBezTo>
                    <a:pt x="416" y="144"/>
                    <a:pt x="416" y="142"/>
                    <a:pt x="416" y="141"/>
                  </a:cubicBezTo>
                  <a:cubicBezTo>
                    <a:pt x="412" y="116"/>
                    <a:pt x="405" y="92"/>
                    <a:pt x="395" y="71"/>
                  </a:cubicBezTo>
                  <a:cubicBezTo>
                    <a:pt x="389" y="79"/>
                    <a:pt x="378" y="83"/>
                    <a:pt x="371" y="91"/>
                  </a:cubicBezTo>
                  <a:cubicBezTo>
                    <a:pt x="370" y="91"/>
                    <a:pt x="373" y="96"/>
                    <a:pt x="373" y="96"/>
                  </a:cubicBezTo>
                  <a:cubicBezTo>
                    <a:pt x="380" y="103"/>
                    <a:pt x="388" y="110"/>
                    <a:pt x="395" y="118"/>
                  </a:cubicBezTo>
                  <a:close/>
                  <a:moveTo>
                    <a:pt x="246" y="162"/>
                  </a:moveTo>
                  <a:cubicBezTo>
                    <a:pt x="247" y="162"/>
                    <a:pt x="244" y="160"/>
                    <a:pt x="244" y="160"/>
                  </a:cubicBezTo>
                  <a:cubicBezTo>
                    <a:pt x="230" y="133"/>
                    <a:pt x="213" y="110"/>
                    <a:pt x="195" y="88"/>
                  </a:cubicBezTo>
                  <a:cubicBezTo>
                    <a:pt x="169" y="120"/>
                    <a:pt x="145" y="158"/>
                    <a:pt x="130" y="202"/>
                  </a:cubicBezTo>
                  <a:cubicBezTo>
                    <a:pt x="145" y="198"/>
                    <a:pt x="162" y="194"/>
                    <a:pt x="177" y="189"/>
                  </a:cubicBezTo>
                  <a:cubicBezTo>
                    <a:pt x="200" y="182"/>
                    <a:pt x="225" y="172"/>
                    <a:pt x="246" y="162"/>
                  </a:cubicBezTo>
                  <a:close/>
                  <a:moveTo>
                    <a:pt x="258" y="156"/>
                  </a:moveTo>
                  <a:cubicBezTo>
                    <a:pt x="291" y="140"/>
                    <a:pt x="325" y="117"/>
                    <a:pt x="351" y="95"/>
                  </a:cubicBezTo>
                  <a:cubicBezTo>
                    <a:pt x="351" y="95"/>
                    <a:pt x="348" y="95"/>
                    <a:pt x="347" y="95"/>
                  </a:cubicBezTo>
                  <a:cubicBezTo>
                    <a:pt x="317" y="69"/>
                    <a:pt x="283" y="51"/>
                    <a:pt x="249" y="38"/>
                  </a:cubicBezTo>
                  <a:cubicBezTo>
                    <a:pt x="234" y="49"/>
                    <a:pt x="217" y="60"/>
                    <a:pt x="203" y="76"/>
                  </a:cubicBezTo>
                  <a:cubicBezTo>
                    <a:pt x="202" y="76"/>
                    <a:pt x="203" y="80"/>
                    <a:pt x="203" y="80"/>
                  </a:cubicBezTo>
                  <a:cubicBezTo>
                    <a:pt x="224" y="102"/>
                    <a:pt x="243" y="128"/>
                    <a:pt x="258" y="15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F5DFA5B-B3D1-0640-896A-0C90CE003B98}"/>
                </a:ext>
              </a:extLst>
            </p:cNvPr>
            <p:cNvSpPr/>
            <p:nvPr/>
          </p:nvSpPr>
          <p:spPr>
            <a:xfrm>
              <a:off x="528064" y="3493835"/>
              <a:ext cx="1872000" cy="1368000"/>
            </a:xfrm>
            <a:prstGeom prst="roundRect">
              <a:avLst/>
            </a:prstGeom>
            <a:solidFill>
              <a:srgbClr val="86BC25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ctr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Unknown </a:t>
              </a:r>
              <a:r>
                <a:rPr lang="en-US" sz="2400" b="1" kern="0" dirty="0">
                  <a:solidFill>
                    <a:prstClr val="white"/>
                  </a:solidFill>
                  <a:latin typeface="Verdana"/>
                </a:rPr>
                <a:t>?</a:t>
              </a: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EC05D3D-8490-1A46-9FCE-CE6600BD2CC0}"/>
                </a:ext>
              </a:extLst>
            </p:cNvPr>
            <p:cNvSpPr/>
            <p:nvPr/>
          </p:nvSpPr>
          <p:spPr>
            <a:xfrm>
              <a:off x="2533078" y="3493835"/>
              <a:ext cx="1872000" cy="1368000"/>
            </a:xfrm>
            <a:prstGeom prst="roundRect">
              <a:avLst/>
            </a:prstGeom>
            <a:solidFill>
              <a:srgbClr val="75787B"/>
            </a:solidFill>
            <a:ln w="12700" cap="flat" cmpd="sng" algn="ctr">
              <a:noFill/>
              <a:prstDash val="solid"/>
            </a:ln>
            <a:effectLst/>
          </p:spPr>
          <p:txBody>
            <a:bodyPr lIns="9144" tIns="457200" rIns="9144" rtlCol="0" anchor="b"/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Potential Market</a:t>
              </a: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600" b="1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F51C301-A610-3540-8C39-8D561C2B77A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04200" y="3697451"/>
              <a:ext cx="414000" cy="384773"/>
              <a:chOff x="2260600" y="609601"/>
              <a:chExt cx="992188" cy="1085849"/>
            </a:xfrm>
            <a:solidFill>
              <a:sysClr val="window" lastClr="FFFFFF"/>
            </a:solidFill>
          </p:grpSpPr>
          <p:sp>
            <p:nvSpPr>
              <p:cNvPr id="97" name="Freeform 13">
                <a:extLst>
                  <a:ext uri="{FF2B5EF4-FFF2-40B4-BE49-F238E27FC236}">
                    <a16:creationId xmlns:a16="http://schemas.microsoft.com/office/drawing/2014/main" id="{DD2BBE0D-C587-834A-B670-01079C3C9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0" y="1200150"/>
                <a:ext cx="758825" cy="495300"/>
              </a:xfrm>
              <a:custGeom>
                <a:avLst/>
                <a:gdLst>
                  <a:gd name="T0" fmla="*/ 336 w 347"/>
                  <a:gd name="T1" fmla="*/ 8 h 226"/>
                  <a:gd name="T2" fmla="*/ 302 w 347"/>
                  <a:gd name="T3" fmla="*/ 12 h 226"/>
                  <a:gd name="T4" fmla="*/ 272 w 347"/>
                  <a:gd name="T5" fmla="*/ 49 h 226"/>
                  <a:gd name="T6" fmla="*/ 259 w 347"/>
                  <a:gd name="T7" fmla="*/ 47 h 226"/>
                  <a:gd name="T8" fmla="*/ 234 w 347"/>
                  <a:gd name="T9" fmla="*/ 45 h 226"/>
                  <a:gd name="T10" fmla="*/ 218 w 347"/>
                  <a:gd name="T11" fmla="*/ 44 h 226"/>
                  <a:gd name="T12" fmla="*/ 216 w 347"/>
                  <a:gd name="T13" fmla="*/ 48 h 226"/>
                  <a:gd name="T14" fmla="*/ 175 w 347"/>
                  <a:gd name="T15" fmla="*/ 117 h 226"/>
                  <a:gd name="T16" fmla="*/ 171 w 347"/>
                  <a:gd name="T17" fmla="*/ 123 h 226"/>
                  <a:gd name="T18" fmla="*/ 167 w 347"/>
                  <a:gd name="T19" fmla="*/ 115 h 226"/>
                  <a:gd name="T20" fmla="*/ 144 w 347"/>
                  <a:gd name="T21" fmla="*/ 64 h 226"/>
                  <a:gd name="T22" fmla="*/ 142 w 347"/>
                  <a:gd name="T23" fmla="*/ 60 h 226"/>
                  <a:gd name="T24" fmla="*/ 142 w 347"/>
                  <a:gd name="T25" fmla="*/ 54 h 226"/>
                  <a:gd name="T26" fmla="*/ 150 w 347"/>
                  <a:gd name="T27" fmla="*/ 35 h 226"/>
                  <a:gd name="T28" fmla="*/ 154 w 347"/>
                  <a:gd name="T29" fmla="*/ 35 h 226"/>
                  <a:gd name="T30" fmla="*/ 163 w 347"/>
                  <a:gd name="T31" fmla="*/ 44 h 226"/>
                  <a:gd name="T32" fmla="*/ 166 w 347"/>
                  <a:gd name="T33" fmla="*/ 46 h 226"/>
                  <a:gd name="T34" fmla="*/ 169 w 347"/>
                  <a:gd name="T35" fmla="*/ 45 h 226"/>
                  <a:gd name="T36" fmla="*/ 169 w 347"/>
                  <a:gd name="T37" fmla="*/ 42 h 226"/>
                  <a:gd name="T38" fmla="*/ 163 w 347"/>
                  <a:gd name="T39" fmla="*/ 17 h 226"/>
                  <a:gd name="T40" fmla="*/ 161 w 347"/>
                  <a:gd name="T41" fmla="*/ 7 h 226"/>
                  <a:gd name="T42" fmla="*/ 161 w 347"/>
                  <a:gd name="T43" fmla="*/ 5 h 226"/>
                  <a:gd name="T44" fmla="*/ 156 w 347"/>
                  <a:gd name="T45" fmla="*/ 4 h 226"/>
                  <a:gd name="T46" fmla="*/ 155 w 347"/>
                  <a:gd name="T47" fmla="*/ 6 h 226"/>
                  <a:gd name="T48" fmla="*/ 139 w 347"/>
                  <a:gd name="T49" fmla="*/ 16 h 226"/>
                  <a:gd name="T50" fmla="*/ 124 w 347"/>
                  <a:gd name="T51" fmla="*/ 16 h 226"/>
                  <a:gd name="T52" fmla="*/ 108 w 347"/>
                  <a:gd name="T53" fmla="*/ 4 h 226"/>
                  <a:gd name="T54" fmla="*/ 103 w 347"/>
                  <a:gd name="T55" fmla="*/ 5 h 226"/>
                  <a:gd name="T56" fmla="*/ 100 w 347"/>
                  <a:gd name="T57" fmla="*/ 17 h 226"/>
                  <a:gd name="T58" fmla="*/ 94 w 347"/>
                  <a:gd name="T59" fmla="*/ 45 h 226"/>
                  <a:gd name="T60" fmla="*/ 98 w 347"/>
                  <a:gd name="T61" fmla="*/ 46 h 226"/>
                  <a:gd name="T62" fmla="*/ 110 w 347"/>
                  <a:gd name="T63" fmla="*/ 35 h 226"/>
                  <a:gd name="T64" fmla="*/ 114 w 347"/>
                  <a:gd name="T65" fmla="*/ 35 h 226"/>
                  <a:gd name="T66" fmla="*/ 122 w 347"/>
                  <a:gd name="T67" fmla="*/ 54 h 226"/>
                  <a:gd name="T68" fmla="*/ 122 w 347"/>
                  <a:gd name="T69" fmla="*/ 60 h 226"/>
                  <a:gd name="T70" fmla="*/ 97 w 347"/>
                  <a:gd name="T71" fmla="*/ 113 h 226"/>
                  <a:gd name="T72" fmla="*/ 58 w 347"/>
                  <a:gd name="T73" fmla="*/ 42 h 226"/>
                  <a:gd name="T74" fmla="*/ 37 w 347"/>
                  <a:gd name="T75" fmla="*/ 56 h 226"/>
                  <a:gd name="T76" fmla="*/ 27 w 347"/>
                  <a:gd name="T77" fmla="*/ 69 h 226"/>
                  <a:gd name="T78" fmla="*/ 6 w 347"/>
                  <a:gd name="T79" fmla="*/ 218 h 226"/>
                  <a:gd name="T80" fmla="*/ 15 w 347"/>
                  <a:gd name="T81" fmla="*/ 226 h 226"/>
                  <a:gd name="T82" fmla="*/ 239 w 347"/>
                  <a:gd name="T83" fmla="*/ 226 h 226"/>
                  <a:gd name="T84" fmla="*/ 248 w 347"/>
                  <a:gd name="T85" fmla="*/ 217 h 226"/>
                  <a:gd name="T86" fmla="*/ 241 w 347"/>
                  <a:gd name="T87" fmla="*/ 112 h 226"/>
                  <a:gd name="T88" fmla="*/ 259 w 347"/>
                  <a:gd name="T89" fmla="*/ 110 h 226"/>
                  <a:gd name="T90" fmla="*/ 284 w 347"/>
                  <a:gd name="T91" fmla="*/ 108 h 226"/>
                  <a:gd name="T92" fmla="*/ 289 w 347"/>
                  <a:gd name="T93" fmla="*/ 108 h 226"/>
                  <a:gd name="T94" fmla="*/ 309 w 347"/>
                  <a:gd name="T95" fmla="*/ 96 h 226"/>
                  <a:gd name="T96" fmla="*/ 341 w 347"/>
                  <a:gd name="T97" fmla="*/ 39 h 226"/>
                  <a:gd name="T98" fmla="*/ 336 w 347"/>
                  <a:gd name="T99" fmla="*/ 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7" h="226">
                    <a:moveTo>
                      <a:pt x="336" y="8"/>
                    </a:moveTo>
                    <a:cubicBezTo>
                      <a:pt x="326" y="0"/>
                      <a:pt x="311" y="1"/>
                      <a:pt x="302" y="12"/>
                    </a:cubicBezTo>
                    <a:cubicBezTo>
                      <a:pt x="272" y="49"/>
                      <a:pt x="272" y="49"/>
                      <a:pt x="272" y="49"/>
                    </a:cubicBezTo>
                    <a:cubicBezTo>
                      <a:pt x="267" y="48"/>
                      <a:pt x="263" y="48"/>
                      <a:pt x="259" y="47"/>
                    </a:cubicBezTo>
                    <a:cubicBezTo>
                      <a:pt x="234" y="45"/>
                      <a:pt x="234" y="45"/>
                      <a:pt x="234" y="45"/>
                    </a:cubicBezTo>
                    <a:cubicBezTo>
                      <a:pt x="218" y="44"/>
                      <a:pt x="218" y="44"/>
                      <a:pt x="218" y="44"/>
                    </a:cubicBezTo>
                    <a:cubicBezTo>
                      <a:pt x="217" y="45"/>
                      <a:pt x="217" y="47"/>
                      <a:pt x="216" y="48"/>
                    </a:cubicBezTo>
                    <a:cubicBezTo>
                      <a:pt x="203" y="71"/>
                      <a:pt x="188" y="95"/>
                      <a:pt x="175" y="117"/>
                    </a:cubicBezTo>
                    <a:cubicBezTo>
                      <a:pt x="174" y="119"/>
                      <a:pt x="172" y="121"/>
                      <a:pt x="171" y="123"/>
                    </a:cubicBezTo>
                    <a:cubicBezTo>
                      <a:pt x="167" y="115"/>
                      <a:pt x="167" y="115"/>
                      <a:pt x="167" y="115"/>
                    </a:cubicBezTo>
                    <a:cubicBezTo>
                      <a:pt x="144" y="64"/>
                      <a:pt x="144" y="64"/>
                      <a:pt x="144" y="64"/>
                    </a:cubicBezTo>
                    <a:cubicBezTo>
                      <a:pt x="142" y="60"/>
                      <a:pt x="142" y="60"/>
                      <a:pt x="142" y="60"/>
                    </a:cubicBezTo>
                    <a:cubicBezTo>
                      <a:pt x="141" y="58"/>
                      <a:pt x="141" y="56"/>
                      <a:pt x="142" y="54"/>
                    </a:cubicBezTo>
                    <a:cubicBezTo>
                      <a:pt x="150" y="35"/>
                      <a:pt x="150" y="35"/>
                      <a:pt x="150" y="35"/>
                    </a:cubicBezTo>
                    <a:cubicBezTo>
                      <a:pt x="151" y="34"/>
                      <a:pt x="153" y="34"/>
                      <a:pt x="154" y="35"/>
                    </a:cubicBezTo>
                    <a:cubicBezTo>
                      <a:pt x="163" y="44"/>
                      <a:pt x="163" y="44"/>
                      <a:pt x="163" y="44"/>
                    </a:cubicBezTo>
                    <a:cubicBezTo>
                      <a:pt x="166" y="46"/>
                      <a:pt x="166" y="46"/>
                      <a:pt x="166" y="46"/>
                    </a:cubicBezTo>
                    <a:cubicBezTo>
                      <a:pt x="167" y="48"/>
                      <a:pt x="170" y="47"/>
                      <a:pt x="169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17"/>
                      <a:pt x="163" y="17"/>
                      <a:pt x="163" y="17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0" y="3"/>
                      <a:pt x="157" y="2"/>
                      <a:pt x="156" y="4"/>
                    </a:cubicBezTo>
                    <a:cubicBezTo>
                      <a:pt x="156" y="5"/>
                      <a:pt x="155" y="5"/>
                      <a:pt x="155" y="6"/>
                    </a:cubicBezTo>
                    <a:cubicBezTo>
                      <a:pt x="150" y="11"/>
                      <a:pt x="145" y="15"/>
                      <a:pt x="139" y="16"/>
                    </a:cubicBezTo>
                    <a:cubicBezTo>
                      <a:pt x="134" y="18"/>
                      <a:pt x="129" y="18"/>
                      <a:pt x="124" y="16"/>
                    </a:cubicBezTo>
                    <a:cubicBezTo>
                      <a:pt x="118" y="15"/>
                      <a:pt x="112" y="10"/>
                      <a:pt x="108" y="4"/>
                    </a:cubicBezTo>
                    <a:cubicBezTo>
                      <a:pt x="106" y="2"/>
                      <a:pt x="103" y="3"/>
                      <a:pt x="103" y="5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94" y="45"/>
                      <a:pt x="94" y="45"/>
                      <a:pt x="94" y="45"/>
                    </a:cubicBezTo>
                    <a:cubicBezTo>
                      <a:pt x="94" y="47"/>
                      <a:pt x="96" y="48"/>
                      <a:pt x="98" y="4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4"/>
                      <a:pt x="113" y="34"/>
                      <a:pt x="114" y="35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3" y="56"/>
                      <a:pt x="123" y="58"/>
                      <a:pt x="122" y="60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3" y="59"/>
                      <a:pt x="29" y="64"/>
                      <a:pt x="27" y="69"/>
                    </a:cubicBezTo>
                    <a:cubicBezTo>
                      <a:pt x="19" y="89"/>
                      <a:pt x="0" y="144"/>
                      <a:pt x="6" y="218"/>
                    </a:cubicBezTo>
                    <a:cubicBezTo>
                      <a:pt x="6" y="223"/>
                      <a:pt x="10" y="226"/>
                      <a:pt x="15" y="226"/>
                    </a:cubicBezTo>
                    <a:cubicBezTo>
                      <a:pt x="239" y="226"/>
                      <a:pt x="239" y="226"/>
                      <a:pt x="239" y="226"/>
                    </a:cubicBezTo>
                    <a:cubicBezTo>
                      <a:pt x="244" y="226"/>
                      <a:pt x="248" y="222"/>
                      <a:pt x="248" y="217"/>
                    </a:cubicBezTo>
                    <a:cubicBezTo>
                      <a:pt x="248" y="185"/>
                      <a:pt x="244" y="144"/>
                      <a:pt x="241" y="112"/>
                    </a:cubicBezTo>
                    <a:cubicBezTo>
                      <a:pt x="259" y="110"/>
                      <a:pt x="259" y="110"/>
                      <a:pt x="259" y="110"/>
                    </a:cubicBezTo>
                    <a:cubicBezTo>
                      <a:pt x="268" y="110"/>
                      <a:pt x="276" y="109"/>
                      <a:pt x="284" y="108"/>
                    </a:cubicBezTo>
                    <a:cubicBezTo>
                      <a:pt x="289" y="108"/>
                      <a:pt x="289" y="108"/>
                      <a:pt x="289" y="108"/>
                    </a:cubicBezTo>
                    <a:cubicBezTo>
                      <a:pt x="297" y="107"/>
                      <a:pt x="304" y="103"/>
                      <a:pt x="309" y="96"/>
                    </a:cubicBezTo>
                    <a:cubicBezTo>
                      <a:pt x="341" y="39"/>
                      <a:pt x="341" y="39"/>
                      <a:pt x="341" y="39"/>
                    </a:cubicBezTo>
                    <a:cubicBezTo>
                      <a:pt x="347" y="29"/>
                      <a:pt x="345" y="16"/>
                      <a:pt x="3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98" name="Oval 14">
                <a:extLst>
                  <a:ext uri="{FF2B5EF4-FFF2-40B4-BE49-F238E27FC236}">
                    <a16:creationId xmlns:a16="http://schemas.microsoft.com/office/drawing/2014/main" id="{A9B07CBD-D5B6-0A48-82B5-F46D9133F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800" y="812481"/>
                <a:ext cx="420688" cy="422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A21BF106-1776-8240-881C-6F39FFCE3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938" y="1084263"/>
                <a:ext cx="127000" cy="80962"/>
              </a:xfrm>
              <a:custGeom>
                <a:avLst/>
                <a:gdLst>
                  <a:gd name="T0" fmla="*/ 57 w 58"/>
                  <a:gd name="T1" fmla="*/ 0 h 37"/>
                  <a:gd name="T2" fmla="*/ 1 w 58"/>
                  <a:gd name="T3" fmla="*/ 0 h 37"/>
                  <a:gd name="T4" fmla="*/ 0 w 58"/>
                  <a:gd name="T5" fmla="*/ 1 h 37"/>
                  <a:gd name="T6" fmla="*/ 0 w 58"/>
                  <a:gd name="T7" fmla="*/ 8 h 37"/>
                  <a:gd name="T8" fmla="*/ 0 w 58"/>
                  <a:gd name="T9" fmla="*/ 19 h 37"/>
                  <a:gd name="T10" fmla="*/ 1 w 58"/>
                  <a:gd name="T11" fmla="*/ 20 h 37"/>
                  <a:gd name="T12" fmla="*/ 8 w 58"/>
                  <a:gd name="T13" fmla="*/ 27 h 37"/>
                  <a:gd name="T14" fmla="*/ 9 w 58"/>
                  <a:gd name="T15" fmla="*/ 27 h 37"/>
                  <a:gd name="T16" fmla="*/ 16 w 58"/>
                  <a:gd name="T17" fmla="*/ 27 h 37"/>
                  <a:gd name="T18" fmla="*/ 16 w 58"/>
                  <a:gd name="T19" fmla="*/ 28 h 37"/>
                  <a:gd name="T20" fmla="*/ 16 w 58"/>
                  <a:gd name="T21" fmla="*/ 29 h 37"/>
                  <a:gd name="T22" fmla="*/ 26 w 58"/>
                  <a:gd name="T23" fmla="*/ 37 h 37"/>
                  <a:gd name="T24" fmla="*/ 33 w 58"/>
                  <a:gd name="T25" fmla="*/ 37 h 37"/>
                  <a:gd name="T26" fmla="*/ 42 w 58"/>
                  <a:gd name="T27" fmla="*/ 29 h 37"/>
                  <a:gd name="T28" fmla="*/ 42 w 58"/>
                  <a:gd name="T29" fmla="*/ 28 h 37"/>
                  <a:gd name="T30" fmla="*/ 43 w 58"/>
                  <a:gd name="T31" fmla="*/ 27 h 37"/>
                  <a:gd name="T32" fmla="*/ 49 w 58"/>
                  <a:gd name="T33" fmla="*/ 27 h 37"/>
                  <a:gd name="T34" fmla="*/ 50 w 58"/>
                  <a:gd name="T35" fmla="*/ 27 h 37"/>
                  <a:gd name="T36" fmla="*/ 57 w 58"/>
                  <a:gd name="T37" fmla="*/ 20 h 37"/>
                  <a:gd name="T38" fmla="*/ 58 w 58"/>
                  <a:gd name="T39" fmla="*/ 19 h 37"/>
                  <a:gd name="T40" fmla="*/ 58 w 58"/>
                  <a:gd name="T41" fmla="*/ 8 h 37"/>
                  <a:gd name="T42" fmla="*/ 58 w 58"/>
                  <a:gd name="T43" fmla="*/ 1 h 37"/>
                  <a:gd name="T44" fmla="*/ 57 w 58"/>
                  <a:gd name="T4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37">
                    <a:moveTo>
                      <a:pt x="5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1" y="20"/>
                      <a:pt x="1" y="2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4"/>
                      <a:pt x="20" y="37"/>
                      <a:pt x="26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8" y="37"/>
                      <a:pt x="42" y="34"/>
                      <a:pt x="42" y="29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28"/>
                      <a:pt x="43" y="27"/>
                      <a:pt x="43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50" y="27"/>
                      <a:pt x="50" y="27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0"/>
                      <a:pt x="58" y="19"/>
                      <a:pt x="58" y="1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8" y="0"/>
                      <a:pt x="57" y="0"/>
                      <a:pt x="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100" name="Freeform 16">
                <a:extLst>
                  <a:ext uri="{FF2B5EF4-FFF2-40B4-BE49-F238E27FC236}">
                    <a16:creationId xmlns:a16="http://schemas.microsoft.com/office/drawing/2014/main" id="{A6A226AB-3BAD-E04C-9652-36874FD78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2263" y="754063"/>
                <a:ext cx="261938" cy="300037"/>
              </a:xfrm>
              <a:custGeom>
                <a:avLst/>
                <a:gdLst>
                  <a:gd name="T0" fmla="*/ 69 w 120"/>
                  <a:gd name="T1" fmla="*/ 1 h 137"/>
                  <a:gd name="T2" fmla="*/ 60 w 120"/>
                  <a:gd name="T3" fmla="*/ 0 h 137"/>
                  <a:gd name="T4" fmla="*/ 1 w 120"/>
                  <a:gd name="T5" fmla="*/ 51 h 137"/>
                  <a:gd name="T6" fmla="*/ 0 w 120"/>
                  <a:gd name="T7" fmla="*/ 60 h 137"/>
                  <a:gd name="T8" fmla="*/ 5 w 120"/>
                  <a:gd name="T9" fmla="*/ 83 h 137"/>
                  <a:gd name="T10" fmla="*/ 5 w 120"/>
                  <a:gd name="T11" fmla="*/ 83 h 137"/>
                  <a:gd name="T12" fmla="*/ 5 w 120"/>
                  <a:gd name="T13" fmla="*/ 83 h 137"/>
                  <a:gd name="T14" fmla="*/ 24 w 120"/>
                  <a:gd name="T15" fmla="*/ 112 h 137"/>
                  <a:gd name="T16" fmla="*/ 34 w 120"/>
                  <a:gd name="T17" fmla="*/ 135 h 137"/>
                  <a:gd name="T18" fmla="*/ 37 w 120"/>
                  <a:gd name="T19" fmla="*/ 137 h 137"/>
                  <a:gd name="T20" fmla="*/ 83 w 120"/>
                  <a:gd name="T21" fmla="*/ 137 h 137"/>
                  <a:gd name="T22" fmla="*/ 86 w 120"/>
                  <a:gd name="T23" fmla="*/ 134 h 137"/>
                  <a:gd name="T24" fmla="*/ 104 w 120"/>
                  <a:gd name="T25" fmla="*/ 102 h 137"/>
                  <a:gd name="T26" fmla="*/ 111 w 120"/>
                  <a:gd name="T27" fmla="*/ 91 h 137"/>
                  <a:gd name="T28" fmla="*/ 115 w 120"/>
                  <a:gd name="T29" fmla="*/ 83 h 137"/>
                  <a:gd name="T30" fmla="*/ 115 w 120"/>
                  <a:gd name="T31" fmla="*/ 83 h 137"/>
                  <a:gd name="T32" fmla="*/ 115 w 120"/>
                  <a:gd name="T33" fmla="*/ 83 h 137"/>
                  <a:gd name="T34" fmla="*/ 120 w 120"/>
                  <a:gd name="T35" fmla="*/ 60 h 137"/>
                  <a:gd name="T36" fmla="*/ 69 w 120"/>
                  <a:gd name="T37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137">
                    <a:moveTo>
                      <a:pt x="69" y="1"/>
                    </a:moveTo>
                    <a:cubicBezTo>
                      <a:pt x="66" y="0"/>
                      <a:pt x="63" y="0"/>
                      <a:pt x="60" y="0"/>
                    </a:cubicBezTo>
                    <a:cubicBezTo>
                      <a:pt x="30" y="0"/>
                      <a:pt x="5" y="22"/>
                      <a:pt x="1" y="51"/>
                    </a:cubicBezTo>
                    <a:cubicBezTo>
                      <a:pt x="0" y="54"/>
                      <a:pt x="0" y="57"/>
                      <a:pt x="0" y="60"/>
                    </a:cubicBezTo>
                    <a:cubicBezTo>
                      <a:pt x="0" y="68"/>
                      <a:pt x="2" y="76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8" y="92"/>
                      <a:pt x="17" y="102"/>
                      <a:pt x="24" y="112"/>
                    </a:cubicBezTo>
                    <a:cubicBezTo>
                      <a:pt x="29" y="119"/>
                      <a:pt x="33" y="127"/>
                      <a:pt x="34" y="135"/>
                    </a:cubicBezTo>
                    <a:cubicBezTo>
                      <a:pt x="34" y="136"/>
                      <a:pt x="35" y="137"/>
                      <a:pt x="37" y="137"/>
                    </a:cubicBezTo>
                    <a:cubicBezTo>
                      <a:pt x="83" y="137"/>
                      <a:pt x="83" y="137"/>
                      <a:pt x="83" y="137"/>
                    </a:cubicBezTo>
                    <a:cubicBezTo>
                      <a:pt x="85" y="137"/>
                      <a:pt x="86" y="136"/>
                      <a:pt x="86" y="134"/>
                    </a:cubicBezTo>
                    <a:cubicBezTo>
                      <a:pt x="87" y="123"/>
                      <a:pt x="96" y="113"/>
                      <a:pt x="104" y="102"/>
                    </a:cubicBezTo>
                    <a:cubicBezTo>
                      <a:pt x="106" y="98"/>
                      <a:pt x="109" y="95"/>
                      <a:pt x="111" y="91"/>
                    </a:cubicBezTo>
                    <a:cubicBezTo>
                      <a:pt x="113" y="88"/>
                      <a:pt x="114" y="86"/>
                      <a:pt x="115" y="83"/>
                    </a:cubicBezTo>
                    <a:cubicBezTo>
                      <a:pt x="115" y="83"/>
                      <a:pt x="115" y="83"/>
                      <a:pt x="115" y="83"/>
                    </a:cubicBezTo>
                    <a:cubicBezTo>
                      <a:pt x="115" y="83"/>
                      <a:pt x="115" y="83"/>
                      <a:pt x="115" y="83"/>
                    </a:cubicBezTo>
                    <a:cubicBezTo>
                      <a:pt x="118" y="76"/>
                      <a:pt x="120" y="68"/>
                      <a:pt x="120" y="60"/>
                    </a:cubicBezTo>
                    <a:cubicBezTo>
                      <a:pt x="120" y="30"/>
                      <a:pt x="98" y="5"/>
                      <a:pt x="6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101" name="Freeform 17">
                <a:extLst>
                  <a:ext uri="{FF2B5EF4-FFF2-40B4-BE49-F238E27FC236}">
                    <a16:creationId xmlns:a16="http://schemas.microsoft.com/office/drawing/2014/main" id="{1E36B3AE-B6B2-C748-90F0-56914C8CC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8150" y="609601"/>
                <a:ext cx="274638" cy="236537"/>
              </a:xfrm>
              <a:custGeom>
                <a:avLst/>
                <a:gdLst>
                  <a:gd name="T0" fmla="*/ 96 w 126"/>
                  <a:gd name="T1" fmla="*/ 43 h 108"/>
                  <a:gd name="T2" fmla="*/ 95 w 126"/>
                  <a:gd name="T3" fmla="*/ 21 h 108"/>
                  <a:gd name="T4" fmla="*/ 94 w 126"/>
                  <a:gd name="T5" fmla="*/ 11 h 108"/>
                  <a:gd name="T6" fmla="*/ 85 w 126"/>
                  <a:gd name="T7" fmla="*/ 15 h 108"/>
                  <a:gd name="T8" fmla="*/ 64 w 126"/>
                  <a:gd name="T9" fmla="*/ 22 h 108"/>
                  <a:gd name="T10" fmla="*/ 45 w 126"/>
                  <a:gd name="T11" fmla="*/ 7 h 108"/>
                  <a:gd name="T12" fmla="*/ 36 w 126"/>
                  <a:gd name="T13" fmla="*/ 0 h 108"/>
                  <a:gd name="T14" fmla="*/ 34 w 126"/>
                  <a:gd name="T15" fmla="*/ 11 h 108"/>
                  <a:gd name="T16" fmla="*/ 28 w 126"/>
                  <a:gd name="T17" fmla="*/ 32 h 108"/>
                  <a:gd name="T18" fmla="*/ 1 w 126"/>
                  <a:gd name="T19" fmla="*/ 39 h 108"/>
                  <a:gd name="T20" fmla="*/ 0 w 126"/>
                  <a:gd name="T21" fmla="*/ 41 h 108"/>
                  <a:gd name="T22" fmla="*/ 1 w 126"/>
                  <a:gd name="T23" fmla="*/ 42 h 108"/>
                  <a:gd name="T24" fmla="*/ 35 w 126"/>
                  <a:gd name="T25" fmla="*/ 45 h 108"/>
                  <a:gd name="T26" fmla="*/ 39 w 126"/>
                  <a:gd name="T27" fmla="*/ 46 h 108"/>
                  <a:gd name="T28" fmla="*/ 41 w 126"/>
                  <a:gd name="T29" fmla="*/ 40 h 108"/>
                  <a:gd name="T30" fmla="*/ 45 w 126"/>
                  <a:gd name="T31" fmla="*/ 25 h 108"/>
                  <a:gd name="T32" fmla="*/ 58 w 126"/>
                  <a:gd name="T33" fmla="*/ 36 h 108"/>
                  <a:gd name="T34" fmla="*/ 61 w 126"/>
                  <a:gd name="T35" fmla="*/ 38 h 108"/>
                  <a:gd name="T36" fmla="*/ 65 w 126"/>
                  <a:gd name="T37" fmla="*/ 37 h 108"/>
                  <a:gd name="T38" fmla="*/ 81 w 126"/>
                  <a:gd name="T39" fmla="*/ 32 h 108"/>
                  <a:gd name="T40" fmla="*/ 82 w 126"/>
                  <a:gd name="T41" fmla="*/ 48 h 108"/>
                  <a:gd name="T42" fmla="*/ 82 w 126"/>
                  <a:gd name="T43" fmla="*/ 52 h 108"/>
                  <a:gd name="T44" fmla="*/ 85 w 126"/>
                  <a:gd name="T45" fmla="*/ 54 h 108"/>
                  <a:gd name="T46" fmla="*/ 100 w 126"/>
                  <a:gd name="T47" fmla="*/ 63 h 108"/>
                  <a:gd name="T48" fmla="*/ 88 w 126"/>
                  <a:gd name="T49" fmla="*/ 72 h 108"/>
                  <a:gd name="T50" fmla="*/ 84 w 126"/>
                  <a:gd name="T51" fmla="*/ 74 h 108"/>
                  <a:gd name="T52" fmla="*/ 85 w 126"/>
                  <a:gd name="T53" fmla="*/ 78 h 108"/>
                  <a:gd name="T54" fmla="*/ 94 w 126"/>
                  <a:gd name="T55" fmla="*/ 107 h 108"/>
                  <a:gd name="T56" fmla="*/ 96 w 126"/>
                  <a:gd name="T57" fmla="*/ 108 h 108"/>
                  <a:gd name="T58" fmla="*/ 98 w 126"/>
                  <a:gd name="T59" fmla="*/ 106 h 108"/>
                  <a:gd name="T60" fmla="*/ 100 w 126"/>
                  <a:gd name="T61" fmla="*/ 81 h 108"/>
                  <a:gd name="T62" fmla="*/ 118 w 126"/>
                  <a:gd name="T63" fmla="*/ 68 h 108"/>
                  <a:gd name="T64" fmla="*/ 126 w 126"/>
                  <a:gd name="T65" fmla="*/ 61 h 108"/>
                  <a:gd name="T66" fmla="*/ 117 w 126"/>
                  <a:gd name="T67" fmla="*/ 55 h 108"/>
                  <a:gd name="T68" fmla="*/ 96 w 126"/>
                  <a:gd name="T69" fmla="*/ 4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6" h="108">
                    <a:moveTo>
                      <a:pt x="96" y="43"/>
                    </a:move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2"/>
                      <a:pt x="1" y="42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4" y="107"/>
                      <a:pt x="95" y="108"/>
                      <a:pt x="96" y="108"/>
                    </a:cubicBezTo>
                    <a:cubicBezTo>
                      <a:pt x="97" y="108"/>
                      <a:pt x="97" y="107"/>
                      <a:pt x="98" y="106"/>
                    </a:cubicBezTo>
                    <a:cubicBezTo>
                      <a:pt x="100" y="81"/>
                      <a:pt x="100" y="81"/>
                      <a:pt x="100" y="81"/>
                    </a:cubicBezTo>
                    <a:cubicBezTo>
                      <a:pt x="118" y="68"/>
                      <a:pt x="118" y="68"/>
                      <a:pt x="118" y="6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17" y="55"/>
                      <a:pt x="117" y="55"/>
                      <a:pt x="117" y="55"/>
                    </a:cubicBezTo>
                    <a:lnTo>
                      <a:pt x="9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</p:grp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9074E4B-15FA-FD45-9F18-441919B42E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17234" y="3699505"/>
              <a:ext cx="712232" cy="380665"/>
            </a:xfrm>
            <a:custGeom>
              <a:avLst/>
              <a:gdLst>
                <a:gd name="T0" fmla="*/ 76 w 442"/>
                <a:gd name="T1" fmla="*/ 81 h 239"/>
                <a:gd name="T2" fmla="*/ 53 w 442"/>
                <a:gd name="T3" fmla="*/ 57 h 239"/>
                <a:gd name="T4" fmla="*/ 30 w 442"/>
                <a:gd name="T5" fmla="*/ 81 h 239"/>
                <a:gd name="T6" fmla="*/ 76 w 442"/>
                <a:gd name="T7" fmla="*/ 81 h 239"/>
                <a:gd name="T8" fmla="*/ 0 w 442"/>
                <a:gd name="T9" fmla="*/ 178 h 239"/>
                <a:gd name="T10" fmla="*/ 0 w 442"/>
                <a:gd name="T11" fmla="*/ 173 h 239"/>
                <a:gd name="T12" fmla="*/ 6 w 442"/>
                <a:gd name="T13" fmla="*/ 136 h 239"/>
                <a:gd name="T14" fmla="*/ 31 w 442"/>
                <a:gd name="T15" fmla="*/ 118 h 239"/>
                <a:gd name="T16" fmla="*/ 35 w 442"/>
                <a:gd name="T17" fmla="*/ 118 h 239"/>
                <a:gd name="T18" fmla="*/ 71 w 442"/>
                <a:gd name="T19" fmla="*/ 118 h 239"/>
                <a:gd name="T20" fmla="*/ 75 w 442"/>
                <a:gd name="T21" fmla="*/ 118 h 239"/>
                <a:gd name="T22" fmla="*/ 90 w 442"/>
                <a:gd name="T23" fmla="*/ 123 h 239"/>
                <a:gd name="T24" fmla="*/ 83 w 442"/>
                <a:gd name="T25" fmla="*/ 150 h 239"/>
                <a:gd name="T26" fmla="*/ 0 w 442"/>
                <a:gd name="T27" fmla="*/ 178 h 239"/>
                <a:gd name="T28" fmla="*/ 184 w 442"/>
                <a:gd name="T29" fmla="*/ 56 h 239"/>
                <a:gd name="T30" fmla="*/ 155 w 442"/>
                <a:gd name="T31" fmla="*/ 27 h 239"/>
                <a:gd name="T32" fmla="*/ 127 w 442"/>
                <a:gd name="T33" fmla="*/ 56 h 239"/>
                <a:gd name="T34" fmla="*/ 184 w 442"/>
                <a:gd name="T35" fmla="*/ 56 h 239"/>
                <a:gd name="T36" fmla="*/ 90 w 442"/>
                <a:gd name="T37" fmla="*/ 148 h 239"/>
                <a:gd name="T38" fmla="*/ 97 w 442"/>
                <a:gd name="T39" fmla="*/ 124 h 239"/>
                <a:gd name="T40" fmla="*/ 128 w 442"/>
                <a:gd name="T41" fmla="*/ 102 h 239"/>
                <a:gd name="T42" fmla="*/ 133 w 442"/>
                <a:gd name="T43" fmla="*/ 102 h 239"/>
                <a:gd name="T44" fmla="*/ 177 w 442"/>
                <a:gd name="T45" fmla="*/ 102 h 239"/>
                <a:gd name="T46" fmla="*/ 183 w 442"/>
                <a:gd name="T47" fmla="*/ 102 h 239"/>
                <a:gd name="T48" fmla="*/ 200 w 442"/>
                <a:gd name="T49" fmla="*/ 107 h 239"/>
                <a:gd name="T50" fmla="*/ 198 w 442"/>
                <a:gd name="T51" fmla="*/ 111 h 239"/>
                <a:gd name="T52" fmla="*/ 188 w 442"/>
                <a:gd name="T53" fmla="*/ 167 h 239"/>
                <a:gd name="T54" fmla="*/ 188 w 442"/>
                <a:gd name="T55" fmla="*/ 183 h 239"/>
                <a:gd name="T56" fmla="*/ 187 w 442"/>
                <a:gd name="T57" fmla="*/ 183 h 239"/>
                <a:gd name="T58" fmla="*/ 143 w 442"/>
                <a:gd name="T59" fmla="*/ 145 h 239"/>
                <a:gd name="T60" fmla="*/ 130 w 442"/>
                <a:gd name="T61" fmla="*/ 134 h 239"/>
                <a:gd name="T62" fmla="*/ 90 w 442"/>
                <a:gd name="T63" fmla="*/ 148 h 239"/>
                <a:gd name="T64" fmla="*/ 308 w 442"/>
                <a:gd name="T65" fmla="*/ 34 h 239"/>
                <a:gd name="T66" fmla="*/ 274 w 442"/>
                <a:gd name="T67" fmla="*/ 0 h 239"/>
                <a:gd name="T68" fmla="*/ 240 w 442"/>
                <a:gd name="T69" fmla="*/ 34 h 239"/>
                <a:gd name="T70" fmla="*/ 308 w 442"/>
                <a:gd name="T71" fmla="*/ 34 h 239"/>
                <a:gd name="T72" fmla="*/ 196 w 442"/>
                <a:gd name="T73" fmla="*/ 180 h 239"/>
                <a:gd name="T74" fmla="*/ 196 w 442"/>
                <a:gd name="T75" fmla="*/ 167 h 239"/>
                <a:gd name="T76" fmla="*/ 205 w 442"/>
                <a:gd name="T77" fmla="*/ 114 h 239"/>
                <a:gd name="T78" fmla="*/ 242 w 442"/>
                <a:gd name="T79" fmla="*/ 88 h 239"/>
                <a:gd name="T80" fmla="*/ 248 w 442"/>
                <a:gd name="T81" fmla="*/ 88 h 239"/>
                <a:gd name="T82" fmla="*/ 299 w 442"/>
                <a:gd name="T83" fmla="*/ 88 h 239"/>
                <a:gd name="T84" fmla="*/ 305 w 442"/>
                <a:gd name="T85" fmla="*/ 88 h 239"/>
                <a:gd name="T86" fmla="*/ 342 w 442"/>
                <a:gd name="T87" fmla="*/ 114 h 239"/>
                <a:gd name="T88" fmla="*/ 346 w 442"/>
                <a:gd name="T89" fmla="*/ 123 h 239"/>
                <a:gd name="T90" fmla="*/ 196 w 442"/>
                <a:gd name="T91" fmla="*/ 180 h 239"/>
                <a:gd name="T92" fmla="*/ 347 w 442"/>
                <a:gd name="T93" fmla="*/ 96 h 239"/>
                <a:gd name="T94" fmla="*/ 360 w 442"/>
                <a:gd name="T95" fmla="*/ 129 h 239"/>
                <a:gd name="T96" fmla="*/ 185 w 442"/>
                <a:gd name="T97" fmla="*/ 195 h 239"/>
                <a:gd name="T98" fmla="*/ 136 w 442"/>
                <a:gd name="T99" fmla="*/ 153 h 239"/>
                <a:gd name="T100" fmla="*/ 128 w 442"/>
                <a:gd name="T101" fmla="*/ 146 h 239"/>
                <a:gd name="T102" fmla="*/ 118 w 442"/>
                <a:gd name="T103" fmla="*/ 149 h 239"/>
                <a:gd name="T104" fmla="*/ 1 w 442"/>
                <a:gd name="T105" fmla="*/ 188 h 239"/>
                <a:gd name="T106" fmla="*/ 13 w 442"/>
                <a:gd name="T107" fmla="*/ 224 h 239"/>
                <a:gd name="T108" fmla="*/ 120 w 442"/>
                <a:gd name="T109" fmla="*/ 189 h 239"/>
                <a:gd name="T110" fmla="*/ 169 w 442"/>
                <a:gd name="T111" fmla="*/ 231 h 239"/>
                <a:gd name="T112" fmla="*/ 178 w 442"/>
                <a:gd name="T113" fmla="*/ 239 h 239"/>
                <a:gd name="T114" fmla="*/ 189 w 442"/>
                <a:gd name="T115" fmla="*/ 235 h 239"/>
                <a:gd name="T116" fmla="*/ 373 w 442"/>
                <a:gd name="T117" fmla="*/ 164 h 239"/>
                <a:gd name="T118" fmla="*/ 385 w 442"/>
                <a:gd name="T119" fmla="*/ 195 h 239"/>
                <a:gd name="T120" fmla="*/ 442 w 442"/>
                <a:gd name="T121" fmla="*/ 114 h 239"/>
                <a:gd name="T122" fmla="*/ 347 w 442"/>
                <a:gd name="T123" fmla="*/ 9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2" h="239">
                  <a:moveTo>
                    <a:pt x="76" y="81"/>
                  </a:moveTo>
                  <a:cubicBezTo>
                    <a:pt x="76" y="68"/>
                    <a:pt x="68" y="57"/>
                    <a:pt x="53" y="57"/>
                  </a:cubicBezTo>
                  <a:cubicBezTo>
                    <a:pt x="38" y="57"/>
                    <a:pt x="30" y="68"/>
                    <a:pt x="30" y="81"/>
                  </a:cubicBezTo>
                  <a:cubicBezTo>
                    <a:pt x="30" y="131"/>
                    <a:pt x="77" y="130"/>
                    <a:pt x="76" y="81"/>
                  </a:cubicBezTo>
                  <a:close/>
                  <a:moveTo>
                    <a:pt x="0" y="178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160"/>
                    <a:pt x="0" y="146"/>
                    <a:pt x="6" y="136"/>
                  </a:cubicBezTo>
                  <a:cubicBezTo>
                    <a:pt x="11" y="126"/>
                    <a:pt x="20" y="118"/>
                    <a:pt x="31" y="118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46" y="127"/>
                    <a:pt x="61" y="127"/>
                    <a:pt x="71" y="118"/>
                  </a:cubicBezTo>
                  <a:cubicBezTo>
                    <a:pt x="75" y="118"/>
                    <a:pt x="75" y="118"/>
                    <a:pt x="75" y="118"/>
                  </a:cubicBezTo>
                  <a:cubicBezTo>
                    <a:pt x="81" y="118"/>
                    <a:pt x="86" y="120"/>
                    <a:pt x="90" y="123"/>
                  </a:cubicBezTo>
                  <a:cubicBezTo>
                    <a:pt x="86" y="131"/>
                    <a:pt x="84" y="141"/>
                    <a:pt x="83" y="150"/>
                  </a:cubicBezTo>
                  <a:cubicBezTo>
                    <a:pt x="0" y="178"/>
                    <a:pt x="0" y="178"/>
                    <a:pt x="0" y="178"/>
                  </a:cubicBezTo>
                  <a:close/>
                  <a:moveTo>
                    <a:pt x="184" y="56"/>
                  </a:moveTo>
                  <a:cubicBezTo>
                    <a:pt x="184" y="40"/>
                    <a:pt x="173" y="27"/>
                    <a:pt x="155" y="27"/>
                  </a:cubicBezTo>
                  <a:cubicBezTo>
                    <a:pt x="137" y="27"/>
                    <a:pt x="127" y="40"/>
                    <a:pt x="127" y="56"/>
                  </a:cubicBezTo>
                  <a:cubicBezTo>
                    <a:pt x="127" y="118"/>
                    <a:pt x="185" y="117"/>
                    <a:pt x="184" y="56"/>
                  </a:cubicBezTo>
                  <a:close/>
                  <a:moveTo>
                    <a:pt x="90" y="148"/>
                  </a:moveTo>
                  <a:cubicBezTo>
                    <a:pt x="91" y="139"/>
                    <a:pt x="93" y="131"/>
                    <a:pt x="97" y="124"/>
                  </a:cubicBezTo>
                  <a:cubicBezTo>
                    <a:pt x="103" y="113"/>
                    <a:pt x="115" y="102"/>
                    <a:pt x="128" y="102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46" y="114"/>
                    <a:pt x="165" y="114"/>
                    <a:pt x="177" y="102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89" y="102"/>
                    <a:pt x="195" y="104"/>
                    <a:pt x="200" y="107"/>
                  </a:cubicBezTo>
                  <a:cubicBezTo>
                    <a:pt x="199" y="109"/>
                    <a:pt x="198" y="110"/>
                    <a:pt x="198" y="111"/>
                  </a:cubicBezTo>
                  <a:cubicBezTo>
                    <a:pt x="189" y="127"/>
                    <a:pt x="188" y="149"/>
                    <a:pt x="188" y="167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7" y="183"/>
                    <a:pt x="187" y="183"/>
                    <a:pt x="187" y="183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90" y="148"/>
                    <a:pt x="90" y="148"/>
                    <a:pt x="90" y="148"/>
                  </a:cubicBezTo>
                  <a:close/>
                  <a:moveTo>
                    <a:pt x="308" y="34"/>
                  </a:moveTo>
                  <a:cubicBezTo>
                    <a:pt x="307" y="16"/>
                    <a:pt x="294" y="0"/>
                    <a:pt x="274" y="0"/>
                  </a:cubicBezTo>
                  <a:cubicBezTo>
                    <a:pt x="252" y="0"/>
                    <a:pt x="240" y="15"/>
                    <a:pt x="240" y="34"/>
                  </a:cubicBezTo>
                  <a:cubicBezTo>
                    <a:pt x="240" y="107"/>
                    <a:pt x="308" y="106"/>
                    <a:pt x="308" y="34"/>
                  </a:cubicBezTo>
                  <a:close/>
                  <a:moveTo>
                    <a:pt x="196" y="180"/>
                  </a:moveTo>
                  <a:cubicBezTo>
                    <a:pt x="196" y="167"/>
                    <a:pt x="196" y="167"/>
                    <a:pt x="196" y="167"/>
                  </a:cubicBezTo>
                  <a:cubicBezTo>
                    <a:pt x="196" y="149"/>
                    <a:pt x="197" y="129"/>
                    <a:pt x="205" y="114"/>
                  </a:cubicBezTo>
                  <a:cubicBezTo>
                    <a:pt x="212" y="100"/>
                    <a:pt x="226" y="88"/>
                    <a:pt x="242" y="88"/>
                  </a:cubicBezTo>
                  <a:cubicBezTo>
                    <a:pt x="248" y="88"/>
                    <a:pt x="248" y="88"/>
                    <a:pt x="248" y="88"/>
                  </a:cubicBezTo>
                  <a:cubicBezTo>
                    <a:pt x="263" y="102"/>
                    <a:pt x="285" y="102"/>
                    <a:pt x="299" y="88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21" y="88"/>
                    <a:pt x="335" y="100"/>
                    <a:pt x="342" y="114"/>
                  </a:cubicBezTo>
                  <a:cubicBezTo>
                    <a:pt x="344" y="117"/>
                    <a:pt x="345" y="120"/>
                    <a:pt x="346" y="123"/>
                  </a:cubicBezTo>
                  <a:cubicBezTo>
                    <a:pt x="196" y="180"/>
                    <a:pt x="196" y="180"/>
                    <a:pt x="196" y="180"/>
                  </a:cubicBezTo>
                  <a:close/>
                  <a:moveTo>
                    <a:pt x="347" y="96"/>
                  </a:moveTo>
                  <a:cubicBezTo>
                    <a:pt x="360" y="129"/>
                    <a:pt x="360" y="129"/>
                    <a:pt x="360" y="129"/>
                  </a:cubicBezTo>
                  <a:cubicBezTo>
                    <a:pt x="185" y="195"/>
                    <a:pt x="185" y="195"/>
                    <a:pt x="185" y="195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18" y="149"/>
                    <a:pt x="118" y="149"/>
                    <a:pt x="118" y="149"/>
                  </a:cubicBezTo>
                  <a:cubicBezTo>
                    <a:pt x="1" y="188"/>
                    <a:pt x="1" y="188"/>
                    <a:pt x="1" y="188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69" y="231"/>
                    <a:pt x="169" y="231"/>
                    <a:pt x="169" y="231"/>
                  </a:cubicBezTo>
                  <a:cubicBezTo>
                    <a:pt x="178" y="239"/>
                    <a:pt x="178" y="239"/>
                    <a:pt x="178" y="239"/>
                  </a:cubicBezTo>
                  <a:cubicBezTo>
                    <a:pt x="189" y="235"/>
                    <a:pt x="189" y="235"/>
                    <a:pt x="189" y="235"/>
                  </a:cubicBezTo>
                  <a:cubicBezTo>
                    <a:pt x="373" y="164"/>
                    <a:pt x="373" y="164"/>
                    <a:pt x="373" y="164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442" y="114"/>
                    <a:pt x="442" y="114"/>
                    <a:pt x="442" y="114"/>
                  </a:cubicBezTo>
                  <a:cubicBezTo>
                    <a:pt x="347" y="96"/>
                    <a:pt x="347" y="96"/>
                    <a:pt x="347" y="9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35B4AD40-4502-D741-B274-0AF54313B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9351" y="2183024"/>
              <a:ext cx="468000" cy="468000"/>
            </a:xfrm>
            <a:prstGeom prst="rect">
              <a:avLst/>
            </a:prstGeom>
          </p:spPr>
        </p:pic>
        <p:sp>
          <p:nvSpPr>
            <p:cNvPr id="67" name="Up Arrow 66">
              <a:extLst>
                <a:ext uri="{FF2B5EF4-FFF2-40B4-BE49-F238E27FC236}">
                  <a16:creationId xmlns:a16="http://schemas.microsoft.com/office/drawing/2014/main" id="{D45F443D-70BC-264B-A9EB-0321028A1006}"/>
                </a:ext>
              </a:extLst>
            </p:cNvPr>
            <p:cNvSpPr/>
            <p:nvPr/>
          </p:nvSpPr>
          <p:spPr>
            <a:xfrm>
              <a:off x="3144735" y="3071143"/>
              <a:ext cx="648685" cy="552086"/>
            </a:xfrm>
            <a:prstGeom prst="upArrow">
              <a:avLst/>
            </a:prstGeom>
            <a:solidFill>
              <a:srgbClr val="00216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8BC78AC-3919-5146-ABCC-3F62EE372F37}"/>
              </a:ext>
            </a:extLst>
          </p:cNvPr>
          <p:cNvSpPr/>
          <p:nvPr/>
        </p:nvSpPr>
        <p:spPr bwMode="gray">
          <a:xfrm>
            <a:off x="7639532" y="3876776"/>
            <a:ext cx="3527488" cy="3399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1200" b="1" dirty="0">
                <a:solidFill>
                  <a:srgbClr val="000000"/>
                </a:solidFill>
                <a:latin typeface="Verdana"/>
              </a:rPr>
              <a:t>Total Sum of Clicks/Population</a:t>
            </a:r>
          </a:p>
        </p:txBody>
      </p:sp>
      <p:pic>
        <p:nvPicPr>
          <p:cNvPr id="28" name="图片 16">
            <a:extLst>
              <a:ext uri="{FF2B5EF4-FFF2-40B4-BE49-F238E27FC236}">
                <a16:creationId xmlns:a16="http://schemas.microsoft.com/office/drawing/2014/main" id="{2114C258-3159-744F-A61E-F67077A8A9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4" t="13589" r="7457" b="1970"/>
          <a:stretch/>
        </p:blipFill>
        <p:spPr>
          <a:xfrm>
            <a:off x="7110722" y="4263612"/>
            <a:ext cx="4799787" cy="249846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676AF82-BACC-9146-B4DE-CB0CF1F32AAB}"/>
              </a:ext>
            </a:extLst>
          </p:cNvPr>
          <p:cNvSpPr/>
          <p:nvPr/>
        </p:nvSpPr>
        <p:spPr bwMode="gray">
          <a:xfrm>
            <a:off x="7302630" y="654655"/>
            <a:ext cx="3527488" cy="3399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1200" b="1" dirty="0">
                <a:solidFill>
                  <a:srgbClr val="000000"/>
                </a:solidFill>
                <a:latin typeface="Verdana"/>
              </a:rPr>
              <a:t>Figures exploring selected variables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12644D2-B35C-4191-B81D-7BF09D53A5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80" y="539262"/>
            <a:ext cx="5210231" cy="32038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67EDACB-4C78-4887-904D-39694D412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880" y="606400"/>
            <a:ext cx="5124909" cy="3315320"/>
          </a:xfrm>
          <a:prstGeom prst="rect">
            <a:avLst/>
          </a:prstGeom>
        </p:spPr>
      </p:pic>
      <p:pic>
        <p:nvPicPr>
          <p:cNvPr id="32" name="图片 6">
            <a:extLst>
              <a:ext uri="{FF2B5EF4-FFF2-40B4-BE49-F238E27FC236}">
                <a16:creationId xmlns:a16="http://schemas.microsoft.com/office/drawing/2014/main" id="{26E66960-1BF3-4355-BD62-0EFBE41C2A7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 r="16937" b="6769"/>
          <a:stretch/>
        </p:blipFill>
        <p:spPr>
          <a:xfrm>
            <a:off x="1099468" y="1977358"/>
            <a:ext cx="4733373" cy="31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308</Words>
  <Application>Microsoft Office PowerPoint</Application>
  <PresentationFormat>宽屏</PresentationFormat>
  <Paragraphs>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ITF Devanagari Book</vt:lpstr>
      <vt:lpstr>华文细黑</vt:lpstr>
      <vt:lpstr>STXinwei</vt:lpstr>
      <vt:lpstr>Arial</vt:lpstr>
      <vt:lpstr>Calibri</vt:lpstr>
      <vt:lpstr>Calibri Light</vt:lpstr>
      <vt:lpstr>Verdana</vt:lpstr>
      <vt:lpstr>Wingdings 2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Xiaojing DONG</dc:creator>
  <cp:lastModifiedBy>Wenyi Tao</cp:lastModifiedBy>
  <cp:revision>50</cp:revision>
  <dcterms:created xsi:type="dcterms:W3CDTF">2018-04-08T07:01:25Z</dcterms:created>
  <dcterms:modified xsi:type="dcterms:W3CDTF">2018-04-08T17:10:48Z</dcterms:modified>
</cp:coreProperties>
</file>