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C5A327-651C-46F6-B44F-CEC5B6590674}">
  <a:tblStyle styleId="{DBC5A327-651C-46F6-B44F-CEC5B65906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6e488c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6e488c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03125" y="502075"/>
            <a:ext cx="955200" cy="9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872200" y="502075"/>
            <a:ext cx="955200" cy="9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03125" y="1565575"/>
            <a:ext cx="9552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Players 1,2,3,4,5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4872200" y="1565575"/>
            <a:ext cx="9552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Players 1,2,3,4,5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222825" y="2348075"/>
            <a:ext cx="4206600" cy="1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222825" y="2569050"/>
            <a:ext cx="4206600" cy="1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521675" y="2092963"/>
            <a:ext cx="16089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game-lineup.csv</a:t>
            </a:r>
            <a:endParaRPr sz="1000"/>
          </a:p>
        </p:txBody>
      </p:sp>
      <p:cxnSp>
        <p:nvCxnSpPr>
          <p:cNvPr id="61" name="Google Shape;61;p13"/>
          <p:cNvCxnSpPr>
            <a:stCxn id="60" idx="0"/>
            <a:endCxn id="56" idx="2"/>
          </p:cNvCxnSpPr>
          <p:nvPr/>
        </p:nvCxnSpPr>
        <p:spPr>
          <a:xfrm rot="10800000">
            <a:off x="3280625" y="1924363"/>
            <a:ext cx="10455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60" idx="0"/>
            <a:endCxn id="57" idx="2"/>
          </p:cNvCxnSpPr>
          <p:nvPr/>
        </p:nvCxnSpPr>
        <p:spPr>
          <a:xfrm flipH="1" rot="10800000">
            <a:off x="4326125" y="1924363"/>
            <a:ext cx="10236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2183975" y="3203375"/>
            <a:ext cx="4206600" cy="1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-196875" y="3279075"/>
            <a:ext cx="3000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Substitute event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Scoring event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Free Throw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183975" y="3572275"/>
            <a:ext cx="4206600" cy="1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378575" y="2942900"/>
            <a:ext cx="17520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JOIN(play_by_play_event_code)</a:t>
            </a:r>
            <a:endParaRPr sz="800"/>
          </a:p>
        </p:txBody>
      </p:sp>
      <p:sp>
        <p:nvSpPr>
          <p:cNvPr id="67" name="Google Shape;67;p13"/>
          <p:cNvSpPr txBox="1"/>
          <p:nvPr/>
        </p:nvSpPr>
        <p:spPr>
          <a:xfrm>
            <a:off x="6081200" y="1169875"/>
            <a:ext cx="3000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</a:rPr>
              <a:t>EVENT TYPE</a:t>
            </a:r>
            <a:endParaRPr b="1" sz="1000" u="sng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1: Made Shot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2: Missed Shot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9900"/>
                </a:solidFill>
              </a:rPr>
              <a:t>3: Free Throw</a:t>
            </a:r>
            <a:endParaRPr b="1" sz="1000">
              <a:solidFill>
                <a:srgbClr val="FF99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4: Rebound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5: Turnover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6: Foul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7: Violation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*8: Substitution*</a:t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9: Time-out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10: Jump Ball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9900"/>
                </a:solidFill>
              </a:rPr>
              <a:t>11: Ejection</a:t>
            </a:r>
            <a:endParaRPr b="1" sz="1000">
              <a:solidFill>
                <a:srgbClr val="FF99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12: Start period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13: End of period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046200" y="3503550"/>
            <a:ext cx="3000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</a:rPr>
              <a:t>ACTION</a:t>
            </a:r>
            <a:r>
              <a:rPr b="1" lang="en" sz="1000" u="sng">
                <a:solidFill>
                  <a:schemeClr val="dk1"/>
                </a:solidFill>
              </a:rPr>
              <a:t> TYPE</a:t>
            </a:r>
            <a:endParaRPr b="1" sz="1000" u="sng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1: Made Shot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3: Free Throw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*8: Substitution*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3359825" y="86275"/>
            <a:ext cx="1932600" cy="3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Rolling Point Differential</a:t>
            </a:r>
            <a:endParaRPr sz="1000"/>
          </a:p>
        </p:txBody>
      </p:sp>
      <p:sp>
        <p:nvSpPr>
          <p:cNvPr id="70" name="Google Shape;70;p13"/>
          <p:cNvSpPr/>
          <p:nvPr/>
        </p:nvSpPr>
        <p:spPr>
          <a:xfrm>
            <a:off x="3979375" y="534350"/>
            <a:ext cx="245100" cy="1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345113" y="534350"/>
            <a:ext cx="245100" cy="1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979375" y="753775"/>
            <a:ext cx="592200" cy="1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Amt: 1,2,3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 Table </a:t>
            </a:r>
            <a:endParaRPr/>
          </a:p>
        </p:txBody>
      </p:sp>
      <p:graphicFrame>
        <p:nvGraphicFramePr>
          <p:cNvPr id="78" name="Google Shape;78;p14"/>
          <p:cNvGraphicFramePr/>
          <p:nvPr/>
        </p:nvGraphicFramePr>
        <p:xfrm>
          <a:off x="952500" y="154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{DBC5A327-651C-46F6-B44F-CEC5B6590674}</a:tableStyleId>
              </a:tblPr>
              <a:tblGrid>
                <a:gridCol w="848100"/>
                <a:gridCol w="848100"/>
                <a:gridCol w="848100"/>
                <a:gridCol w="848100"/>
                <a:gridCol w="848100"/>
                <a:gridCol w="848100"/>
                <a:gridCol w="848100"/>
                <a:gridCol w="848100"/>
                <a:gridCol w="848100"/>
              </a:tblGrid>
              <a:tr h="405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215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Event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Score*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player_A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player_B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player_C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player_D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player_F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player_E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3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546427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546495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4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546665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4"/>
          <p:cNvSpPr txBox="1"/>
          <p:nvPr/>
        </p:nvSpPr>
        <p:spPr>
          <a:xfrm>
            <a:off x="948675" y="4105675"/>
            <a:ext cx="7632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*Positive score is plus (+) that number for team 1, minus (-) for team 2. Negative score follows same logic, vice versa 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E.g. at time = 546427: Score = 2, team 1 score += 2, team 2 score -= 2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Player A += 2, Player B (Same), Player C (Same), Player D -=2, Player F -=2, Player E (Same)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