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1" r:id="rId4"/>
    <p:sldId id="291" r:id="rId5"/>
    <p:sldId id="265" r:id="rId6"/>
    <p:sldId id="276" r:id="rId7"/>
    <p:sldId id="277" r:id="rId8"/>
    <p:sldId id="279" r:id="rId9"/>
    <p:sldId id="280" r:id="rId10"/>
    <p:sldId id="281" r:id="rId11"/>
    <p:sldId id="282" r:id="rId12"/>
    <p:sldId id="293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8" r:id="rId22"/>
    <p:sldId id="29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75144" autoAdjust="0"/>
  </p:normalViewPr>
  <p:slideViewPr>
    <p:cSldViewPr snapToGrid="0" snapToObjects="1">
      <p:cViewPr>
        <p:scale>
          <a:sx n="125" d="100"/>
          <a:sy n="125" d="100"/>
        </p:scale>
        <p:origin x="504" y="-14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DB568-78BB-464D-B3AA-8788D127AC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94272-C854-40A9-91C2-189A83A73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4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https://medium.com/master-of-code-global/app-store-vs-google-play-stores-in-numbers-fd5ba020c195</a:t>
            </a:r>
          </a:p>
          <a:p>
            <a:r>
              <a:rPr lang="nl-NL" dirty="0" smtClean="0"/>
              <a:t>Android: Google Play Store:</a:t>
            </a:r>
            <a:r>
              <a:rPr lang="nl-NL" baseline="0" dirty="0" smtClean="0"/>
              <a:t> 2.7M</a:t>
            </a:r>
            <a:endParaRPr lang="nl-NL" dirty="0" smtClean="0"/>
          </a:p>
          <a:p>
            <a:r>
              <a:rPr lang="nl-NL" dirty="0" smtClean="0"/>
              <a:t>Apple: </a:t>
            </a:r>
            <a:r>
              <a:rPr lang="nl-NL" dirty="0" err="1" smtClean="0"/>
              <a:t>App</a:t>
            </a:r>
            <a:r>
              <a:rPr lang="nl-NL" dirty="0" smtClean="0"/>
              <a:t> Store: 2.2M</a:t>
            </a:r>
          </a:p>
          <a:p>
            <a:r>
              <a:rPr lang="nl-NL" dirty="0" smtClean="0"/>
              <a:t>Windows Phone Store: 300K</a:t>
            </a:r>
          </a:p>
          <a:p>
            <a:r>
              <a:rPr lang="nl-NL" dirty="0" smtClean="0"/>
              <a:t>BlackBerry World: 130K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2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3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Apply</a:t>
            </a:r>
            <a:r>
              <a:rPr lang="nl-NL" dirty="0" smtClean="0"/>
              <a:t> TTT </a:t>
            </a:r>
            <a:r>
              <a:rPr lang="nl-NL" dirty="0" err="1" smtClean="0"/>
              <a:t>algorithm</a:t>
            </a:r>
            <a:endParaRPr lang="nl-NL" dirty="0" smtClean="0"/>
          </a:p>
          <a:p>
            <a:r>
              <a:rPr lang="nl-NL" dirty="0" err="1" smtClean="0"/>
              <a:t>Apply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Smetser’s</a:t>
            </a:r>
            <a:endParaRPr lang="nl-NL" baseline="0" dirty="0" smtClean="0"/>
          </a:p>
          <a:p>
            <a:r>
              <a:rPr lang="nl-NL" dirty="0" err="1" smtClean="0"/>
              <a:t>Enrich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tools: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No </a:t>
            </a:r>
            <a:r>
              <a:rPr lang="nl-NL" dirty="0" err="1" smtClean="0"/>
              <a:t>insight</a:t>
            </a:r>
            <a:r>
              <a:rPr lang="nl-NL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automatic </a:t>
            </a:r>
            <a:r>
              <a:rPr lang="nl-NL" dirty="0" err="1" smtClean="0"/>
              <a:t>enough</a:t>
            </a:r>
            <a:r>
              <a:rPr lang="nl-NL" dirty="0" smtClean="0"/>
              <a:t> -&gt; </a:t>
            </a:r>
            <a:r>
              <a:rPr lang="nl-NL" dirty="0" err="1" smtClean="0"/>
              <a:t>Requires</a:t>
            </a:r>
            <a:r>
              <a:rPr lang="nl-NL" dirty="0" smtClean="0"/>
              <a:t> Manual Research</a:t>
            </a:r>
          </a:p>
          <a:p>
            <a:pPr marL="171450" indent="-171450">
              <a:buFontTx/>
              <a:buChar char="-"/>
            </a:pPr>
            <a:endParaRPr lang="nl-NL" dirty="0" smtClean="0"/>
          </a:p>
          <a:p>
            <a:pPr marL="0" indent="0">
              <a:buFontTx/>
              <a:buNone/>
            </a:pPr>
            <a:r>
              <a:rPr lang="nl-NL" dirty="0" smtClean="0"/>
              <a:t>New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technique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new </a:t>
            </a:r>
            <a:r>
              <a:rPr lang="nl-NL" baseline="0" dirty="0" err="1" smtClean="0"/>
              <a:t>insights</a:t>
            </a:r>
            <a:r>
              <a:rPr lang="nl-NL" baseline="0" dirty="0" smtClean="0"/>
              <a:t> is the a</a:t>
            </a:r>
            <a:r>
              <a:rPr lang="nl-NL" dirty="0" smtClean="0"/>
              <a:t>rea</a:t>
            </a:r>
            <a:r>
              <a:rPr lang="nl-NL" baseline="0" dirty="0" smtClean="0"/>
              <a:t> of state machine </a:t>
            </a:r>
            <a:r>
              <a:rPr lang="nl-NL" baseline="0" dirty="0" err="1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0 in ε-column sufficient to distinguish [b] from other two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Improper</a:t>
            </a:r>
            <a:r>
              <a:rPr lang="nl-NL" dirty="0" smtClean="0"/>
              <a:t> Platform </a:t>
            </a:r>
            <a:r>
              <a:rPr lang="nl-NL" dirty="0" err="1" smtClean="0"/>
              <a:t>Usage</a:t>
            </a:r>
            <a:endParaRPr lang="nl-NL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Insecure</a:t>
            </a:r>
            <a:r>
              <a:rPr lang="nl-NL" dirty="0" smtClean="0"/>
              <a:t> Communication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Insecure</a:t>
            </a:r>
            <a:r>
              <a:rPr lang="nl-NL" dirty="0" smtClean="0"/>
              <a:t> </a:t>
            </a:r>
            <a:r>
              <a:rPr lang="nl-NL" dirty="0" err="1" smtClean="0"/>
              <a:t>Authentication</a:t>
            </a:r>
            <a:endParaRPr lang="nl-NL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dirty="0" smtClean="0"/>
              <a:t>Code </a:t>
            </a:r>
            <a:r>
              <a:rPr lang="nl-NL" dirty="0" err="1" smtClean="0"/>
              <a:t>Tampering</a:t>
            </a:r>
            <a:r>
              <a:rPr lang="nl-NL" dirty="0" smtClean="0"/>
              <a:t>/</a:t>
            </a:r>
            <a:r>
              <a:rPr lang="nl-NL" dirty="0" err="1" smtClean="0"/>
              <a:t>Extraneous</a:t>
            </a:r>
            <a:r>
              <a:rPr lang="nl-NL" dirty="0" smtClean="0"/>
              <a:t> </a:t>
            </a:r>
            <a:r>
              <a:rPr lang="nl-NL" dirty="0" err="1" smtClean="0"/>
              <a:t>Functionality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Improper</a:t>
            </a:r>
            <a:r>
              <a:rPr lang="nl-NL" dirty="0" smtClean="0"/>
              <a:t> Platform </a:t>
            </a:r>
            <a:r>
              <a:rPr lang="nl-NL" dirty="0" err="1" smtClean="0"/>
              <a:t>Usage</a:t>
            </a:r>
            <a:endParaRPr lang="nl-NL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Insecure</a:t>
            </a:r>
            <a:r>
              <a:rPr lang="nl-NL" dirty="0" smtClean="0"/>
              <a:t> Communication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Insecure</a:t>
            </a:r>
            <a:r>
              <a:rPr lang="nl-NL" dirty="0" smtClean="0"/>
              <a:t> </a:t>
            </a:r>
            <a:r>
              <a:rPr lang="nl-NL" dirty="0" err="1" smtClean="0"/>
              <a:t>Authentication</a:t>
            </a:r>
            <a:endParaRPr lang="nl-NL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dirty="0" smtClean="0"/>
              <a:t>Code </a:t>
            </a:r>
            <a:r>
              <a:rPr lang="nl-NL" dirty="0" err="1" smtClean="0"/>
              <a:t>Tampering</a:t>
            </a:r>
            <a:r>
              <a:rPr lang="nl-NL" dirty="0" smtClean="0"/>
              <a:t>/</a:t>
            </a:r>
            <a:r>
              <a:rPr lang="nl-NL" dirty="0" err="1" smtClean="0"/>
              <a:t>Extraneous</a:t>
            </a:r>
            <a:r>
              <a:rPr lang="nl-NL" dirty="0" smtClean="0"/>
              <a:t> </a:t>
            </a:r>
            <a:r>
              <a:rPr lang="nl-NL" dirty="0" err="1" smtClean="0"/>
              <a:t>Functionality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4272-C854-40A9-91C2-189A83A731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150.png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10" Type="http://schemas.openxmlformats.org/officeDocument/2006/relationships/image" Target="../media/image140.png"/><Relationship Id="rId4" Type="http://schemas.openxmlformats.org/officeDocument/2006/relationships/image" Target="../media/image100.png"/><Relationship Id="rId9" Type="http://schemas.openxmlformats.org/officeDocument/2006/relationships/image" Target="../media/image130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40.png"/><Relationship Id="rId5" Type="http://schemas.openxmlformats.org/officeDocument/2006/relationships/image" Target="../media/image100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2432" y="775555"/>
            <a:ext cx="55790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Vulnerability Detection in </a:t>
            </a:r>
          </a:p>
          <a:p>
            <a:r>
              <a:rPr lang="en-US" sz="3600" dirty="0">
                <a:solidFill>
                  <a:schemeClr val="tx2"/>
                </a:solidFill>
              </a:rPr>
              <a:t>Mobile Applications using </a:t>
            </a:r>
          </a:p>
          <a:p>
            <a:r>
              <a:rPr lang="en-US" sz="3600" dirty="0">
                <a:solidFill>
                  <a:schemeClr val="tx2"/>
                </a:solidFill>
              </a:rPr>
              <a:t>State Machine Modeling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4298" y="4236605"/>
            <a:ext cx="24200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 smtClean="0"/>
              <a:t>Wesley van der Lee</a:t>
            </a:r>
          </a:p>
          <a:p>
            <a:r>
              <a:rPr lang="nl-NL" sz="1300" dirty="0" smtClean="0"/>
              <a:t>Cyber Security Colloquium</a:t>
            </a:r>
          </a:p>
          <a:p>
            <a:r>
              <a:rPr lang="nl-NL" sz="1300" dirty="0" smtClean="0"/>
              <a:t>December 5th, 2017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85718" y="1993864"/>
            <a:ext cx="1118046" cy="1336980"/>
            <a:chOff x="4285718" y="1993864"/>
            <a:chExt cx="1118046" cy="1336980"/>
          </a:xfrm>
        </p:grpSpPr>
        <p:sp>
          <p:nvSpPr>
            <p:cNvPr id="13" name="Rectangle 12"/>
            <p:cNvSpPr/>
            <p:nvPr/>
          </p:nvSpPr>
          <p:spPr>
            <a:xfrm>
              <a:off x="4702391" y="1993864"/>
              <a:ext cx="310101" cy="10544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5718" y="3069234"/>
              <a:ext cx="1118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Mapper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5061" y="2067057"/>
            <a:ext cx="1439928" cy="1277634"/>
            <a:chOff x="5995061" y="2067057"/>
            <a:chExt cx="1439928" cy="12776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061" y="2067057"/>
              <a:ext cx="1439928" cy="99715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6155197" y="3083081"/>
              <a:ext cx="1118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Appium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State 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3. Mobile State Machine Learning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0" y="2083981"/>
            <a:ext cx="887896" cy="887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05" y="2052341"/>
            <a:ext cx="912000" cy="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49" y="1935387"/>
            <a:ext cx="536506" cy="11129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275279" y="2165075"/>
            <a:ext cx="1409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92882" y="2348551"/>
            <a:ext cx="1372288" cy="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01563" y="2785694"/>
            <a:ext cx="1409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92882" y="2969170"/>
            <a:ext cx="1398572" cy="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30360" y="1902222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360" y="1902222"/>
                <a:ext cx="229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512689" y="2083981"/>
            <a:ext cx="987749" cy="369332"/>
            <a:chOff x="3512689" y="2083981"/>
            <a:chExt cx="987749" cy="36933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512689" y="2411180"/>
              <a:ext cx="987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765747" y="208398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747" y="2083981"/>
                  <a:ext cx="41421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119237" y="1992941"/>
            <a:ext cx="1052300" cy="430887"/>
            <a:chOff x="5119237" y="1992941"/>
            <a:chExt cx="1052300" cy="430887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119237" y="2408915"/>
              <a:ext cx="1052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22546" y="1992941"/>
              <a:ext cx="785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Appium </a:t>
              </a:r>
              <a:r>
                <a:rPr lang="nl-NL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command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0187" y="2070138"/>
            <a:ext cx="785960" cy="300677"/>
            <a:chOff x="7130187" y="2070138"/>
            <a:chExt cx="785960" cy="300677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194902" y="2370815"/>
              <a:ext cx="668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130187" y="2070138"/>
              <a:ext cx="785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command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04206" y="2600089"/>
            <a:ext cx="878552" cy="317752"/>
            <a:chOff x="7104206" y="2600089"/>
            <a:chExt cx="878552" cy="31775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7223125" y="2600089"/>
              <a:ext cx="640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04206" y="2656231"/>
              <a:ext cx="8785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OK/Error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1618" y="2694069"/>
            <a:ext cx="1134029" cy="332608"/>
            <a:chOff x="5111618" y="2694069"/>
            <a:chExt cx="1134029" cy="332608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111618" y="2694069"/>
              <a:ext cx="1052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7601" y="2765067"/>
              <a:ext cx="1118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OK/Crash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51315" y="2701689"/>
            <a:ext cx="1118046" cy="278474"/>
            <a:chOff x="3451315" y="2701689"/>
            <a:chExt cx="1118046" cy="278474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3512689" y="2701689"/>
              <a:ext cx="987749" cy="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451315" y="2718553"/>
              <a:ext cx="1118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1/0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17245" y="2325108"/>
            <a:ext cx="11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1/0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17245" y="2561673"/>
            <a:ext cx="11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Equivalence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59228" y="3001929"/>
            <a:ext cx="1893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YES/</a:t>
            </a:r>
            <a:r>
              <a:rPr lang="nl-NL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Counterexample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3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44109" y="2023021"/>
            <a:ext cx="310101" cy="911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140136" y="2976783"/>
            <a:ext cx="11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9294" y="1935387"/>
            <a:ext cx="1439928" cy="1277634"/>
            <a:chOff x="5995061" y="2067057"/>
            <a:chExt cx="1439928" cy="12776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061" y="2067057"/>
              <a:ext cx="1439928" cy="99715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6155197" y="3083081"/>
              <a:ext cx="1118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Appium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State 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3. Mobile State Machine Learning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0" y="2083981"/>
            <a:ext cx="887896" cy="887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17" y="2005807"/>
            <a:ext cx="912000" cy="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04" y="1838493"/>
            <a:ext cx="536506" cy="11129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98933" y="2488985"/>
            <a:ext cx="446851" cy="6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80994" y="2488985"/>
            <a:ext cx="551443" cy="6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21726" y="2492408"/>
            <a:ext cx="4893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53888" y="2492408"/>
            <a:ext cx="537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73580" y="2980523"/>
            <a:ext cx="11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7087" y="2980523"/>
            <a:ext cx="11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Learner</a:t>
            </a:r>
            <a:endParaRPr lang="nl-NL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93834" y="2971877"/>
            <a:ext cx="11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SUT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816207"/>
            <a:ext cx="8229600" cy="3809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State Machine 9292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3. Mobile State Machine Learning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70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Vulnerability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4. </a:t>
            </a:r>
            <a:r>
              <a:rPr lang="nl-NL" sz="1000" dirty="0" err="1" smtClean="0"/>
              <a:t>Vulnerability</a:t>
            </a:r>
            <a:r>
              <a:rPr lang="nl-NL" sz="1000" dirty="0" smtClean="0"/>
              <a:t> </a:t>
            </a:r>
            <a:r>
              <a:rPr lang="nl-NL" sz="1000" dirty="0" err="1" smtClean="0"/>
              <a:t>Detection</a:t>
            </a:r>
            <a:endParaRPr lang="en-US" sz="1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72404" y="1200150"/>
            <a:ext cx="7090513" cy="3615551"/>
          </a:xfrm>
        </p:spPr>
        <p:txBody>
          <a:bodyPr/>
          <a:lstStyle/>
          <a:p>
            <a:r>
              <a:rPr lang="en-US" dirty="0" smtClean="0"/>
              <a:t>Enrich Models</a:t>
            </a:r>
          </a:p>
          <a:p>
            <a:r>
              <a:rPr lang="nl-NL" dirty="0" err="1" smtClean="0"/>
              <a:t>Define</a:t>
            </a:r>
            <a:r>
              <a:rPr lang="nl-NL" dirty="0" smtClean="0"/>
              <a:t> </a:t>
            </a:r>
            <a:r>
              <a:rPr lang="nl-NL" dirty="0" err="1" smtClean="0"/>
              <a:t>Vulnerability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lvl="1"/>
            <a:r>
              <a:rPr lang="nl-NL" dirty="0" smtClean="0"/>
              <a:t>OWASP Top10 Mobile</a:t>
            </a:r>
          </a:p>
          <a:p>
            <a:pPr lvl="2"/>
            <a:r>
              <a:rPr lang="nl-NL" dirty="0" smtClean="0"/>
              <a:t>i.e. </a:t>
            </a:r>
            <a:r>
              <a:rPr lang="nl-NL" dirty="0" err="1" smtClean="0"/>
              <a:t>Insecure</a:t>
            </a:r>
            <a:r>
              <a:rPr lang="nl-NL" dirty="0" smtClean="0"/>
              <a:t> </a:t>
            </a:r>
            <a:r>
              <a:rPr lang="nl-NL" dirty="0" err="1" smtClean="0"/>
              <a:t>Authentication</a:t>
            </a:r>
            <a:r>
              <a:rPr lang="nl-NL" dirty="0" smtClean="0"/>
              <a:t>:</a:t>
            </a:r>
          </a:p>
          <a:p>
            <a:pPr marL="1371600" lvl="3" indent="0">
              <a:buNone/>
            </a:pPr>
            <a:r>
              <a:rPr lang="nl-NL" i="1" dirty="0" smtClean="0"/>
              <a:t>Does </a:t>
            </a:r>
            <a:r>
              <a:rPr lang="nl-NL" i="1" dirty="0" err="1" smtClean="0"/>
              <a:t>there</a:t>
            </a:r>
            <a:r>
              <a:rPr lang="nl-NL" i="1" dirty="0" smtClean="0"/>
              <a:t> </a:t>
            </a:r>
            <a:r>
              <a:rPr lang="nl-NL" i="1" dirty="0" err="1" smtClean="0"/>
              <a:t>exist</a:t>
            </a:r>
            <a:r>
              <a:rPr lang="nl-NL" i="1" dirty="0" smtClean="0"/>
              <a:t> a </a:t>
            </a:r>
            <a:r>
              <a:rPr lang="nl-NL" i="1" dirty="0" err="1" smtClean="0"/>
              <a:t>path</a:t>
            </a:r>
            <a:r>
              <a:rPr lang="nl-NL" i="1" dirty="0" smtClean="0"/>
              <a:t> </a:t>
            </a:r>
            <a:r>
              <a:rPr lang="nl-NL" i="1" dirty="0" err="1" smtClean="0"/>
              <a:t>to</a:t>
            </a:r>
            <a:r>
              <a:rPr lang="nl-NL" i="1" dirty="0" smtClean="0"/>
              <a:t> a node </a:t>
            </a:r>
            <a:r>
              <a:rPr lang="nl-NL" i="1" dirty="0" err="1" smtClean="0"/>
              <a:t>after</a:t>
            </a:r>
            <a:r>
              <a:rPr lang="nl-NL" i="1" dirty="0" smtClean="0"/>
              <a:t> the login state without </a:t>
            </a:r>
            <a:r>
              <a:rPr lang="nl-NL" i="1" dirty="0" err="1" smtClean="0"/>
              <a:t>traversing</a:t>
            </a:r>
            <a:r>
              <a:rPr lang="nl-NL" i="1" dirty="0" smtClean="0"/>
              <a:t> the login state?</a:t>
            </a:r>
          </a:p>
        </p:txBody>
      </p:sp>
    </p:spTree>
    <p:extLst>
      <p:ext uri="{BB962C8B-B14F-4D97-AF65-F5344CB8AC3E}">
        <p14:creationId xmlns:p14="http://schemas.microsoft.com/office/powerpoint/2010/main" val="25181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4. </a:t>
            </a:r>
            <a:r>
              <a:rPr lang="nl-NL" sz="1000" dirty="0" err="1" smtClean="0"/>
              <a:t>Results</a:t>
            </a:r>
            <a:endParaRPr lang="nl-NL" sz="10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72404" y="1200150"/>
            <a:ext cx="7090513" cy="3615551"/>
          </a:xfrm>
        </p:spPr>
        <p:txBody>
          <a:bodyPr/>
          <a:lstStyle/>
          <a:p>
            <a:r>
              <a:rPr lang="nl-NL" dirty="0" smtClean="0"/>
              <a:t>InsecureBankV2</a:t>
            </a:r>
            <a:endParaRPr lang="en-US" dirty="0" smtClean="0"/>
          </a:p>
          <a:p>
            <a:pPr lvl="1"/>
            <a:r>
              <a:rPr lang="nl-NL" dirty="0" err="1" smtClean="0"/>
              <a:t>Known</a:t>
            </a:r>
            <a:r>
              <a:rPr lang="nl-NL" dirty="0" smtClean="0"/>
              <a:t> </a:t>
            </a:r>
            <a:r>
              <a:rPr lang="nl-NL" dirty="0" err="1" smtClean="0"/>
              <a:t>Vulnerable</a:t>
            </a:r>
            <a:r>
              <a:rPr lang="nl-NL" dirty="0" smtClean="0"/>
              <a:t> </a:t>
            </a:r>
            <a:r>
              <a:rPr lang="nl-NL" dirty="0" err="1" smtClean="0"/>
              <a:t>App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Fake </a:t>
            </a:r>
            <a:r>
              <a:rPr lang="nl-NL" dirty="0" err="1" smtClean="0"/>
              <a:t>WhatsApp</a:t>
            </a:r>
            <a:endParaRPr lang="en-US" dirty="0"/>
          </a:p>
          <a:p>
            <a:pPr lvl="1"/>
            <a:r>
              <a:rPr lang="nl-NL" dirty="0" err="1" smtClean="0"/>
              <a:t>Adware</a:t>
            </a:r>
            <a:endParaRPr lang="nl-NL" dirty="0"/>
          </a:p>
          <a:p>
            <a:pPr lvl="1"/>
            <a:r>
              <a:rPr lang="nl-NL" dirty="0" err="1" smtClean="0"/>
              <a:t>Malware</a:t>
            </a:r>
            <a:r>
              <a:rPr lang="nl-NL" dirty="0" smtClean="0"/>
              <a:t> </a:t>
            </a:r>
            <a:r>
              <a:rPr lang="nl-NL" dirty="0" err="1" smtClean="0"/>
              <a:t>Spreading</a:t>
            </a:r>
            <a:endParaRPr lang="nl-NL" dirty="0" smtClean="0"/>
          </a:p>
        </p:txBody>
      </p:sp>
      <p:pic>
        <p:nvPicPr>
          <p:cNvPr id="8" name="Picture 2" descr="https://3.bp.blogspot.com/-2Wi5YEQhUP8/WR7DhSWA7RI/AAAAAAAABtY/C4qsdbluTcYFcbhDltyqgNaeYJBkhn8VgCLcB/s1600/Screenshot_20170510-1159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58" y="1045235"/>
            <a:ext cx="930114" cy="165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vgy.me/DnsHb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57" y="3007136"/>
            <a:ext cx="1017317" cy="18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04" y="832451"/>
            <a:ext cx="3856871" cy="4015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InsecureBankV2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4. </a:t>
            </a:r>
            <a:r>
              <a:rPr lang="nl-NL" sz="1000" dirty="0" err="1" smtClean="0"/>
              <a:t>Results</a:t>
            </a:r>
            <a:endParaRPr lang="nl-NL" sz="1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81500" y="2876550"/>
            <a:ext cx="936160" cy="257175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Login</a:t>
            </a:r>
            <a:endParaRPr lang="en-US" dirty="0"/>
          </a:p>
        </p:txBody>
      </p:sp>
      <p:cxnSp>
        <p:nvCxnSpPr>
          <p:cNvPr id="7" name="Straight Connector 6"/>
          <p:cNvCxnSpPr>
            <a:endCxn id="3" idx="1"/>
          </p:cNvCxnSpPr>
          <p:nvPr/>
        </p:nvCxnSpPr>
        <p:spPr>
          <a:xfrm>
            <a:off x="4029075" y="2876550"/>
            <a:ext cx="352425" cy="128588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9825" y="1752600"/>
            <a:ext cx="264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Insecure</a:t>
            </a:r>
            <a:r>
              <a:rPr lang="nl-NL" dirty="0"/>
              <a:t> </a:t>
            </a:r>
            <a:r>
              <a:rPr lang="nl-NL" dirty="0" err="1"/>
              <a:t>Authentication</a:t>
            </a:r>
            <a:endParaRPr lang="nl-NL" dirty="0"/>
          </a:p>
          <a:p>
            <a:r>
              <a:rPr lang="nl-NL" dirty="0" err="1" smtClean="0"/>
              <a:t>Improper</a:t>
            </a:r>
            <a:r>
              <a:rPr lang="nl-NL" dirty="0" smtClean="0"/>
              <a:t> Platform </a:t>
            </a:r>
            <a:r>
              <a:rPr lang="nl-NL" dirty="0" err="1" smtClean="0"/>
              <a:t>Usage</a:t>
            </a:r>
            <a:endParaRPr lang="nl-NL" dirty="0" smtClean="0"/>
          </a:p>
          <a:p>
            <a:r>
              <a:rPr lang="nl-NL" dirty="0" err="1" smtClean="0"/>
              <a:t>Insecure</a:t>
            </a:r>
            <a:r>
              <a:rPr lang="nl-NL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57724" y="3760197"/>
            <a:ext cx="2800351" cy="257175"/>
          </a:xfrm>
          <a:prstGeom prst="rect">
            <a:avLst/>
          </a:prstGeom>
          <a:ln w="19050">
            <a:solidFill>
              <a:srgbClr val="4A7EBB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POST http://57.97.2.11:8888/login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867150" y="3238500"/>
            <a:ext cx="790574" cy="650285"/>
          </a:xfrm>
          <a:prstGeom prst="line">
            <a:avLst/>
          </a:prstGeom>
          <a:ln w="19050">
            <a:solidFill>
              <a:srgbClr val="4A7EBB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44576" y="1886543"/>
            <a:ext cx="100965" cy="104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40288" y="2172896"/>
            <a:ext cx="100965" cy="104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44576" y="2436023"/>
            <a:ext cx="100965" cy="104775"/>
          </a:xfrm>
          <a:prstGeom prst="rect">
            <a:avLst/>
          </a:prstGeom>
          <a:solidFill>
            <a:srgbClr val="4A7E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Fake </a:t>
            </a:r>
            <a:r>
              <a:rPr lang="nl-NL" dirty="0" err="1" smtClean="0"/>
              <a:t>WhatsApp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4. </a:t>
            </a:r>
            <a:r>
              <a:rPr lang="nl-NL" sz="1000" dirty="0" err="1" smtClean="0"/>
              <a:t>Results</a:t>
            </a:r>
            <a:endParaRPr lang="nl-NL" sz="1000" dirty="0" smtClean="0"/>
          </a:p>
        </p:txBody>
      </p:sp>
      <p:pic>
        <p:nvPicPr>
          <p:cNvPr id="23" name="Picture 6" descr="https://vgy.me/MS09c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88" y="2024806"/>
            <a:ext cx="3814320" cy="20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vgy.me/DnsHb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4" y="1809209"/>
            <a:ext cx="1372094" cy="24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vgy.me/yaHdu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31" y="1809210"/>
            <a:ext cx="1372093" cy="24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6860" y="1174608"/>
            <a:ext cx="8097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Background: </a:t>
            </a:r>
            <a:r>
              <a:rPr lang="nl-NL" sz="1400" dirty="0" err="1"/>
              <a:t>Unicode</a:t>
            </a:r>
            <a:r>
              <a:rPr lang="nl-NL" sz="1400" dirty="0"/>
              <a:t> trick </a:t>
            </a:r>
            <a:r>
              <a:rPr lang="nl-NL" sz="1400" dirty="0" err="1"/>
              <a:t>allows</a:t>
            </a:r>
            <a:r>
              <a:rPr lang="nl-NL" sz="1400" dirty="0"/>
              <a:t> </a:t>
            </a:r>
            <a:r>
              <a:rPr lang="nl-NL" sz="1400" dirty="0" err="1"/>
              <a:t>malicious</a:t>
            </a:r>
            <a:r>
              <a:rPr lang="nl-NL" sz="1400" dirty="0"/>
              <a:t> </a:t>
            </a:r>
            <a:r>
              <a:rPr lang="nl-NL" sz="1400" dirty="0" err="1"/>
              <a:t>developers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impersonate</a:t>
            </a:r>
            <a:r>
              <a:rPr lang="nl-NL" sz="1400" dirty="0"/>
              <a:t> </a:t>
            </a:r>
            <a:r>
              <a:rPr lang="nl-NL" sz="1400" dirty="0" err="1"/>
              <a:t>WhatsApp</a:t>
            </a:r>
            <a:r>
              <a:rPr lang="nl-NL" sz="1400" dirty="0"/>
              <a:t> </a:t>
            </a:r>
            <a:r>
              <a:rPr lang="nl-NL" sz="1400" dirty="0" err="1" smtClean="0"/>
              <a:t>developers</a:t>
            </a:r>
            <a:endParaRPr lang="nl-NL" sz="1400" dirty="0"/>
          </a:p>
          <a:p>
            <a:r>
              <a:rPr lang="nl-NL" sz="1400" dirty="0"/>
              <a:t>&gt; 1M downloads, </a:t>
            </a:r>
            <a:r>
              <a:rPr lang="nl-NL" sz="1400" dirty="0" err="1"/>
              <a:t>now</a:t>
            </a:r>
            <a:r>
              <a:rPr lang="nl-NL" sz="1400" dirty="0"/>
              <a:t> </a:t>
            </a:r>
            <a:r>
              <a:rPr lang="nl-NL" sz="1400" dirty="0" err="1"/>
              <a:t>deleted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Play Store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739283" y="-966788"/>
            <a:ext cx="8382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86" y="1193056"/>
            <a:ext cx="5381940" cy="1954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Fake </a:t>
            </a:r>
            <a:r>
              <a:rPr lang="nl-NL" dirty="0" err="1" smtClean="0"/>
              <a:t>WhatsApp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4. </a:t>
            </a:r>
            <a:r>
              <a:rPr lang="nl-NL" sz="1000" dirty="0" err="1" smtClean="0"/>
              <a:t>Results</a:t>
            </a:r>
            <a:endParaRPr lang="nl-NL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8146" y="1715649"/>
            <a:ext cx="2970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nl-NL" dirty="0" err="1"/>
              <a:t>Extraneous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Access </a:t>
            </a:r>
            <a:r>
              <a:rPr lang="nl-NL" dirty="0" err="1" smtClean="0"/>
              <a:t>Sequence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State </a:t>
            </a:r>
            <a:r>
              <a:rPr lang="nl-NL" dirty="0" err="1" smtClean="0"/>
              <a:t>Successor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Alphabet</a:t>
            </a:r>
            <a:endParaRPr lang="nl-NL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50645" y="3310601"/>
            <a:ext cx="100965" cy="104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9388" y="1829056"/>
            <a:ext cx="100965" cy="104775"/>
          </a:xfrm>
          <a:prstGeom prst="rect">
            <a:avLst/>
          </a:prstGeom>
          <a:solidFill>
            <a:srgbClr val="4A7E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40" y="3286462"/>
            <a:ext cx="5192353" cy="16841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6152" y="3147544"/>
            <a:ext cx="105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u="sng" dirty="0" err="1" smtClean="0"/>
              <a:t>Benign</a:t>
            </a:r>
            <a:endParaRPr lang="en-US" sz="22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36152" y="1111053"/>
            <a:ext cx="1357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u="sng" dirty="0" err="1" smtClean="0"/>
              <a:t>Malicious</a:t>
            </a:r>
            <a:endParaRPr lang="en-US" sz="2200" u="sng" dirty="0"/>
          </a:p>
        </p:txBody>
      </p:sp>
      <p:sp>
        <p:nvSpPr>
          <p:cNvPr id="3" name="Rectangle 2"/>
          <p:cNvSpPr/>
          <p:nvPr/>
        </p:nvSpPr>
        <p:spPr>
          <a:xfrm>
            <a:off x="588146" y="3180320"/>
            <a:ext cx="36679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Insecure</a:t>
            </a:r>
            <a:r>
              <a:rPr lang="nl-NL" dirty="0"/>
              <a:t> </a:t>
            </a:r>
            <a:r>
              <a:rPr lang="nl-NL" dirty="0" smtClean="0"/>
              <a:t>Communication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 http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://req.startappservice.com/1.4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/..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Viewer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4. </a:t>
            </a:r>
            <a:r>
              <a:rPr lang="nl-NL" sz="1000" dirty="0" err="1" smtClean="0"/>
              <a:t>Results</a:t>
            </a:r>
            <a:endParaRPr lang="nl-NL" sz="1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61629"/>
            <a:ext cx="6591300" cy="3526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47" y="945301"/>
            <a:ext cx="2413894" cy="40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4. </a:t>
            </a:r>
            <a:r>
              <a:rPr lang="nl-NL" sz="1000" dirty="0" err="1" smtClean="0"/>
              <a:t>Conclusion</a:t>
            </a:r>
            <a:endParaRPr lang="nl-NL" sz="10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72404" y="1200150"/>
            <a:ext cx="7090513" cy="361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It is </a:t>
            </a:r>
            <a:r>
              <a:rPr lang="nl-NL" sz="2000" dirty="0" err="1" smtClean="0"/>
              <a:t>possible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identify</a:t>
            </a:r>
            <a:r>
              <a:rPr lang="nl-NL" sz="2000" dirty="0" smtClean="0"/>
              <a:t> </a:t>
            </a:r>
            <a:r>
              <a:rPr lang="nl-NL" sz="2000" dirty="0" err="1" smtClean="0"/>
              <a:t>weaknesses</a:t>
            </a:r>
            <a:r>
              <a:rPr lang="nl-NL" sz="2000" dirty="0" smtClean="0"/>
              <a:t> in mobile Android </a:t>
            </a:r>
            <a:r>
              <a:rPr lang="nl-NL" sz="2000" dirty="0" err="1" smtClean="0"/>
              <a:t>applications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feasible</a:t>
            </a:r>
            <a:r>
              <a:rPr lang="nl-NL" sz="2000" dirty="0" smtClean="0"/>
              <a:t> state machine </a:t>
            </a:r>
            <a:r>
              <a:rPr lang="nl-NL" sz="2000" dirty="0" err="1" smtClean="0"/>
              <a:t>learning</a:t>
            </a:r>
            <a:r>
              <a:rPr lang="nl-NL" sz="2000" dirty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: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applying</a:t>
            </a:r>
            <a:r>
              <a:rPr lang="nl-NL" sz="2000" dirty="0" smtClean="0"/>
              <a:t> modern </a:t>
            </a:r>
            <a:r>
              <a:rPr lang="nl-NL" sz="2000" dirty="0" err="1" smtClean="0"/>
              <a:t>active</a:t>
            </a:r>
            <a:r>
              <a:rPr lang="nl-NL" sz="2000" dirty="0" smtClean="0"/>
              <a:t>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techniques</a:t>
            </a:r>
            <a:r>
              <a:rPr lang="nl-NL" sz="2000" dirty="0" smtClean="0"/>
              <a:t>,</a:t>
            </a:r>
          </a:p>
          <a:p>
            <a:r>
              <a:rPr lang="nl-NL" sz="2000" dirty="0" err="1" smtClean="0"/>
              <a:t>reducing</a:t>
            </a:r>
            <a:r>
              <a:rPr lang="nl-NL" sz="2000" dirty="0" smtClean="0"/>
              <a:t> </a:t>
            </a:r>
            <a:r>
              <a:rPr lang="nl-NL" sz="2000" dirty="0" err="1" smtClean="0"/>
              <a:t>equivalence</a:t>
            </a:r>
            <a:r>
              <a:rPr lang="nl-NL" sz="2000" dirty="0" smtClean="0"/>
              <a:t> test </a:t>
            </a:r>
            <a:r>
              <a:rPr lang="nl-NL" sz="2000" dirty="0" err="1" smtClean="0"/>
              <a:t>space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techniques</a:t>
            </a:r>
            <a:r>
              <a:rPr lang="nl-NL" sz="2000" dirty="0" smtClean="0"/>
              <a:t> </a:t>
            </a:r>
            <a:r>
              <a:rPr lang="nl-NL" sz="2000" dirty="0" err="1" smtClean="0"/>
              <a:t>proposed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Smetsers</a:t>
            </a:r>
            <a:r>
              <a:rPr lang="nl-NL" sz="2000" dirty="0" smtClean="0"/>
              <a:t>’ et al. </a:t>
            </a:r>
            <a:r>
              <a:rPr lang="nl-NL" sz="2000" dirty="0" err="1"/>
              <a:t>a</a:t>
            </a:r>
            <a:r>
              <a:rPr lang="nl-NL" sz="2000" dirty="0" err="1" smtClean="0"/>
              <a:t>nd</a:t>
            </a:r>
            <a:endParaRPr lang="nl-NL" sz="2000" dirty="0" smtClean="0"/>
          </a:p>
          <a:p>
            <a:r>
              <a:rPr lang="nl-NL" sz="2000" dirty="0" err="1" smtClean="0"/>
              <a:t>enriching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establishing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algorithms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are </a:t>
            </a:r>
            <a:r>
              <a:rPr lang="nl-NL" sz="2000" dirty="0" err="1" smtClean="0"/>
              <a:t>able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assess</a:t>
            </a:r>
            <a:r>
              <a:rPr lang="nl-NL" sz="2000" dirty="0" smtClean="0"/>
              <a:t> the </a:t>
            </a:r>
            <a:r>
              <a:rPr lang="nl-NL" sz="2000" dirty="0" err="1" smtClean="0"/>
              <a:t>graph</a:t>
            </a:r>
            <a:r>
              <a:rPr lang="nl-NL" sz="2000" dirty="0" smtClean="0"/>
              <a:t>.</a:t>
            </a:r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5690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student smart phone 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2" y="1131324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1. </a:t>
            </a:r>
            <a:r>
              <a:rPr lang="nl-NL" sz="1000" dirty="0" err="1" smtClean="0"/>
              <a:t>Introdction</a:t>
            </a:r>
            <a:endParaRPr lang="en-US" sz="1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823567" y="3616691"/>
            <a:ext cx="900947" cy="888999"/>
            <a:chOff x="2435994" y="3309477"/>
            <a:chExt cx="900947" cy="888999"/>
          </a:xfrm>
        </p:grpSpPr>
        <p:pic>
          <p:nvPicPr>
            <p:cNvPr id="1026" name="Picture 2" descr="https://upload.wikimedia.org/wikipedia/commons/thumb/5/59/App_Store_OS_X.svg/1200px-App_Store_OS_X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994" y="3309477"/>
              <a:ext cx="691396" cy="733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755" y="3655290"/>
              <a:ext cx="543186" cy="5431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458249" y="3587057"/>
            <a:ext cx="834629" cy="982099"/>
            <a:chOff x="1334664" y="3264295"/>
            <a:chExt cx="834629" cy="982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664" y="3264295"/>
              <a:ext cx="834629" cy="834629"/>
            </a:xfrm>
            <a:prstGeom prst="rect">
              <a:avLst/>
            </a:prstGeom>
          </p:spPr>
        </p:pic>
        <p:pic>
          <p:nvPicPr>
            <p:cNvPr id="1028" name="Picture 4" descr="https://upload.wikimedia.org/wikipedia/commons/6/66/Android_robo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592" y="3676387"/>
              <a:ext cx="479218" cy="57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s://s3.ap-southeast-1.amazonaws.com/images.deccanchronicle.com/dc-Cover-ja9456m7tq72iacd7758e14684-20161031124653.Medi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10" y="3718817"/>
            <a:ext cx="896273" cy="5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1.iconfinder.com/data/icons/app-stores-2/512/Blackberry_app_worl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46" y="3699383"/>
            <a:ext cx="563696" cy="56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79585" y="3630801"/>
            <a:ext cx="37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/>
              <a:t>&gt;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80993" y="3622592"/>
            <a:ext cx="37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/>
              <a:t>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27877" y="3634682"/>
            <a:ext cx="37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/>
              <a:t>&gt;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218" y="1173328"/>
            <a:ext cx="7372350" cy="790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333" y="2488293"/>
            <a:ext cx="8382000" cy="1933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7134" y="2005907"/>
            <a:ext cx="5738812" cy="13732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1377" y="1260059"/>
            <a:ext cx="6286500" cy="1390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7295" y="2449060"/>
            <a:ext cx="7277100" cy="1343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1497" y="3268206"/>
            <a:ext cx="7172325" cy="1304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8005" y="1089533"/>
            <a:ext cx="6962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624" y="149630"/>
            <a:ext cx="88023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Presentation feedback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Introduction</a:t>
            </a:r>
            <a:endParaRPr lang="nl-N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Talk more </a:t>
            </a:r>
            <a:r>
              <a:rPr lang="nl-NL" sz="1400" dirty="0" err="1" smtClean="0"/>
              <a:t>about</a:t>
            </a:r>
            <a:r>
              <a:rPr lang="nl-NL" sz="1400" dirty="0" smtClean="0"/>
              <a:t> the </a:t>
            </a:r>
            <a:r>
              <a:rPr lang="nl-NL" sz="1400" dirty="0" err="1" smtClean="0"/>
              <a:t>insuficciency</a:t>
            </a:r>
            <a:r>
              <a:rPr lang="nl-NL" sz="1400" dirty="0" smtClean="0"/>
              <a:t> of </a:t>
            </a:r>
            <a:r>
              <a:rPr lang="nl-NL" sz="1400" dirty="0" err="1" smtClean="0"/>
              <a:t>current</a:t>
            </a:r>
            <a:r>
              <a:rPr lang="nl-NL" sz="1400" dirty="0" smtClean="0"/>
              <a:t> </a:t>
            </a:r>
            <a:r>
              <a:rPr lang="nl-NL" sz="1400" dirty="0" err="1" smtClean="0"/>
              <a:t>testing</a:t>
            </a:r>
            <a:r>
              <a:rPr lang="nl-NL" sz="1400" dirty="0" smtClean="0"/>
              <a:t> tools/</a:t>
            </a:r>
            <a:r>
              <a:rPr lang="nl-NL" sz="1400" dirty="0" err="1" smtClean="0"/>
              <a:t>methods</a:t>
            </a:r>
            <a:endParaRPr lang="nl-N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State </a:t>
            </a:r>
            <a:r>
              <a:rPr lang="nl-NL" sz="1400" dirty="0" err="1" smtClean="0"/>
              <a:t>contribution</a:t>
            </a:r>
            <a:r>
              <a:rPr lang="nl-NL" sz="1400" dirty="0" smtClean="0"/>
              <a:t> in the Research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Main</a:t>
            </a:r>
            <a:endParaRPr lang="nl-N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Active </a:t>
            </a:r>
            <a:r>
              <a:rPr lang="nl-NL" sz="1400" dirty="0" smtClean="0"/>
              <a:t>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Spent</a:t>
            </a:r>
            <a:r>
              <a:rPr lang="nl-NL" sz="1400" dirty="0" smtClean="0"/>
              <a:t> more time on </a:t>
            </a:r>
            <a:r>
              <a:rPr lang="nl-NL" sz="1400" dirty="0" err="1" smtClean="0"/>
              <a:t>introduction</a:t>
            </a:r>
            <a:r>
              <a:rPr lang="nl-NL" sz="1400" dirty="0" smtClean="0"/>
              <a:t> of state machines (</a:t>
            </a:r>
            <a:r>
              <a:rPr lang="nl-NL" sz="1400" dirty="0" err="1" smtClean="0"/>
              <a:t>examples</a:t>
            </a:r>
            <a:r>
              <a:rPr lang="nl-NL" sz="14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Skip second iteration of </a:t>
            </a:r>
            <a:r>
              <a:rPr lang="nl-NL" sz="1400" dirty="0" err="1" smtClean="0"/>
              <a:t>counterexample</a:t>
            </a:r>
            <a:endParaRPr lang="nl-NL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Note</a:t>
            </a:r>
            <a:r>
              <a:rPr lang="nl-NL" sz="1400" dirty="0" smtClean="0"/>
              <a:t> </a:t>
            </a:r>
            <a:r>
              <a:rPr lang="nl-NL" sz="1400" dirty="0" err="1" smtClean="0"/>
              <a:t>about</a:t>
            </a:r>
            <a:r>
              <a:rPr lang="nl-NL" sz="1400" dirty="0" smtClean="0"/>
              <a:t> </a:t>
            </a:r>
            <a:r>
              <a:rPr lang="nl-NL" sz="1400" dirty="0" err="1" smtClean="0"/>
              <a:t>complexity</a:t>
            </a:r>
            <a:r>
              <a:rPr lang="nl-NL" sz="1400" dirty="0" smtClean="0"/>
              <a:t> of L*/TTT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Equivalence</a:t>
            </a:r>
            <a:r>
              <a:rPr lang="nl-NL" sz="1400" dirty="0" smtClean="0"/>
              <a:t> </a:t>
            </a:r>
            <a:r>
              <a:rPr lang="nl-NL" sz="1400" dirty="0" err="1" smtClean="0"/>
              <a:t>methods</a:t>
            </a:r>
            <a:r>
              <a:rPr lang="nl-NL" sz="1400" dirty="0" smtClean="0"/>
              <a:t> (Chow </a:t>
            </a:r>
            <a:r>
              <a:rPr lang="nl-NL" sz="1400" dirty="0" err="1" smtClean="0"/>
              <a:t>method</a:t>
            </a:r>
            <a:r>
              <a:rPr lang="nl-NL" sz="1400" dirty="0" smtClean="0"/>
              <a:t>, introduce </a:t>
            </a:r>
            <a:r>
              <a:rPr lang="nl-NL" sz="1400" dirty="0" err="1" smtClean="0"/>
              <a:t>terms</a:t>
            </a:r>
            <a:r>
              <a:rPr lang="nl-NL" sz="1400" dirty="0" smtClean="0"/>
              <a:t>)</a:t>
            </a:r>
            <a:endParaRPr lang="nl-N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smtClean="0"/>
              <a:t>Chain </a:t>
            </a:r>
            <a:r>
              <a:rPr lang="nl-NL" sz="1400" dirty="0" smtClean="0"/>
              <a:t>(</a:t>
            </a:r>
            <a:r>
              <a:rPr lang="nl-NL" sz="1400" dirty="0" err="1" smtClean="0"/>
              <a:t>linking</a:t>
            </a:r>
            <a:r>
              <a:rPr lang="nl-NL" sz="1400" dirty="0" smtClean="0"/>
              <a:t> </a:t>
            </a:r>
            <a:r>
              <a:rPr lang="nl-NL" sz="1400" dirty="0" err="1" smtClean="0"/>
              <a:t>learning</a:t>
            </a:r>
            <a:r>
              <a:rPr lang="nl-NL" sz="1400" dirty="0" smtClean="0"/>
              <a:t> </a:t>
            </a:r>
            <a:r>
              <a:rPr lang="nl-NL" sz="1400" dirty="0" err="1" smtClean="0"/>
              <a:t>to</a:t>
            </a:r>
            <a:r>
              <a:rPr lang="nl-NL" sz="1400" dirty="0" smtClean="0"/>
              <a:t> mobile </a:t>
            </a:r>
            <a:r>
              <a:rPr lang="nl-NL" sz="1400" dirty="0" err="1" smtClean="0"/>
              <a:t>through</a:t>
            </a:r>
            <a:r>
              <a:rPr lang="nl-NL" sz="1400" dirty="0" smtClean="0"/>
              <a:t> </a:t>
            </a:r>
            <a:r>
              <a:rPr lang="nl-NL" sz="1400" dirty="0" err="1" smtClean="0"/>
              <a:t>appium</a:t>
            </a:r>
            <a:r>
              <a:rPr lang="nl-NL" sz="14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Emphasize</a:t>
            </a:r>
            <a:r>
              <a:rPr lang="nl-NL" sz="1400" dirty="0" smtClean="0"/>
              <a:t> the </a:t>
            </a:r>
            <a:r>
              <a:rPr lang="nl-NL" sz="1400" dirty="0" err="1" smtClean="0"/>
              <a:t>difficulty</a:t>
            </a:r>
            <a:r>
              <a:rPr lang="nl-NL" sz="1400" dirty="0" smtClean="0"/>
              <a:t> of </a:t>
            </a:r>
            <a:r>
              <a:rPr lang="nl-NL" sz="1400" dirty="0" err="1" smtClean="0"/>
              <a:t>learning</a:t>
            </a:r>
            <a:endParaRPr lang="nl-NL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Video of the </a:t>
            </a:r>
            <a:r>
              <a:rPr lang="nl-NL" sz="1400" dirty="0" err="1" smtClean="0"/>
              <a:t>process</a:t>
            </a:r>
            <a:endParaRPr lang="nl-NL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Add</a:t>
            </a:r>
            <a:r>
              <a:rPr lang="nl-NL" sz="1400" dirty="0" smtClean="0"/>
              <a:t> </a:t>
            </a:r>
            <a:r>
              <a:rPr lang="nl-NL" sz="1400" dirty="0" err="1" smtClean="0"/>
              <a:t>about</a:t>
            </a:r>
            <a:r>
              <a:rPr lang="nl-NL" sz="1400" dirty="0" smtClean="0"/>
              <a:t> mobile </a:t>
            </a:r>
            <a:r>
              <a:rPr lang="nl-NL" sz="1400" dirty="0" err="1" smtClean="0"/>
              <a:t>indeterminism</a:t>
            </a:r>
            <a:endParaRPr lang="nl-NL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Results</a:t>
            </a:r>
            <a:endParaRPr lang="nl-N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Show the </a:t>
            </a:r>
            <a:r>
              <a:rPr lang="nl-NL" sz="1400" dirty="0" err="1" smtClean="0"/>
              <a:t>complexity</a:t>
            </a:r>
            <a:r>
              <a:rPr lang="nl-NL" sz="1400" dirty="0" smtClean="0"/>
              <a:t> of the </a:t>
            </a:r>
            <a:r>
              <a:rPr lang="nl-NL" sz="1400" dirty="0" err="1" smtClean="0"/>
              <a:t>VulnerableBanking</a:t>
            </a:r>
            <a:r>
              <a:rPr lang="nl-NL" sz="1400" dirty="0" smtClean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Items: </a:t>
            </a:r>
            <a:r>
              <a:rPr lang="nl-NL" sz="1400" dirty="0" err="1" smtClean="0"/>
              <a:t>False</a:t>
            </a:r>
            <a:r>
              <a:rPr lang="nl-NL" sz="1400" dirty="0" smtClean="0"/>
              <a:t>/</a:t>
            </a:r>
            <a:r>
              <a:rPr lang="nl-NL" sz="1400" dirty="0" err="1" smtClean="0"/>
              <a:t>Positive</a:t>
            </a:r>
            <a:r>
              <a:rPr lang="nl-NL" sz="1400" dirty="0" smtClean="0"/>
              <a:t> </a:t>
            </a:r>
            <a:r>
              <a:rPr lang="nl-NL" sz="1400" dirty="0" err="1" smtClean="0"/>
              <a:t>Rate</a:t>
            </a:r>
            <a:endParaRPr lang="nl-N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 smtClean="0"/>
              <a:t>Provide</a:t>
            </a:r>
            <a:r>
              <a:rPr lang="nl-NL" sz="1400" dirty="0" smtClean="0"/>
              <a:t> a </a:t>
            </a:r>
            <a:r>
              <a:rPr lang="nl-NL" sz="1400" dirty="0" err="1" smtClean="0"/>
              <a:t>lookout</a:t>
            </a:r>
            <a:endParaRPr lang="nl-NL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50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Goal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1. </a:t>
            </a:r>
            <a:r>
              <a:rPr lang="nl-NL" sz="1000" dirty="0" err="1" smtClean="0"/>
              <a:t>Introdction</a:t>
            </a:r>
            <a:endParaRPr lang="en-US" sz="1000" dirty="0"/>
          </a:p>
        </p:txBody>
      </p:sp>
      <p:pic>
        <p:nvPicPr>
          <p:cNvPr id="37" name="Picture 2" descr="https://www.auriga.com/upload/medialibrary/0c5/0c50059ee6198bb46e9977266e27df2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4"/>
          <a:stretch/>
        </p:blipFill>
        <p:spPr bwMode="auto">
          <a:xfrm>
            <a:off x="415813" y="1747421"/>
            <a:ext cx="1934535" cy="12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3193419" y="1493292"/>
            <a:ext cx="1275835" cy="1774074"/>
            <a:chOff x="3254962" y="1308100"/>
            <a:chExt cx="1275835" cy="1774074"/>
          </a:xfrm>
        </p:grpSpPr>
        <p:sp>
          <p:nvSpPr>
            <p:cNvPr id="3" name="Oval 2"/>
            <p:cNvSpPr/>
            <p:nvPr/>
          </p:nvSpPr>
          <p:spPr>
            <a:xfrm>
              <a:off x="3284277" y="1754144"/>
              <a:ext cx="547060" cy="5238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558541" y="1308100"/>
              <a:ext cx="0" cy="4393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970077" y="2174794"/>
              <a:ext cx="547060" cy="5238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83737" y="1384219"/>
              <a:ext cx="547060" cy="5238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3" idx="7"/>
              <a:endCxn id="30" idx="2"/>
            </p:cNvCxnSpPr>
            <p:nvPr/>
          </p:nvCxnSpPr>
          <p:spPr>
            <a:xfrm flipV="1">
              <a:off x="3751222" y="1646157"/>
              <a:ext cx="232515" cy="1847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" idx="5"/>
            </p:cNvCxnSpPr>
            <p:nvPr/>
          </p:nvCxnSpPr>
          <p:spPr>
            <a:xfrm>
              <a:off x="3751222" y="2201299"/>
              <a:ext cx="232515" cy="133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254962" y="2558299"/>
              <a:ext cx="547060" cy="5238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3" idx="4"/>
              <a:endCxn id="40" idx="0"/>
            </p:cNvCxnSpPr>
            <p:nvPr/>
          </p:nvCxnSpPr>
          <p:spPr>
            <a:xfrm flipH="1">
              <a:off x="3528492" y="2278019"/>
              <a:ext cx="29315" cy="28028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6"/>
              <a:endCxn id="28" idx="3"/>
            </p:cNvCxnSpPr>
            <p:nvPr/>
          </p:nvCxnSpPr>
          <p:spPr>
            <a:xfrm flipV="1">
              <a:off x="3802022" y="2621949"/>
              <a:ext cx="248170" cy="1982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8" idx="3"/>
              <a:endCxn id="40" idx="6"/>
            </p:cNvCxnSpPr>
            <p:nvPr/>
          </p:nvCxnSpPr>
          <p:spPr>
            <a:xfrm flipH="1">
              <a:off x="3802022" y="2621949"/>
              <a:ext cx="248170" cy="1982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>
            <a:off x="2244873" y="2447265"/>
            <a:ext cx="523727" cy="9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6" y="1610154"/>
            <a:ext cx="1686989" cy="169379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006840" y="2457049"/>
            <a:ext cx="523727" cy="9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59" y="3577396"/>
            <a:ext cx="998670" cy="9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Learning</a:t>
            </a:r>
          </a:p>
          <a:p>
            <a:r>
              <a:rPr lang="en-US" dirty="0" smtClean="0"/>
              <a:t>Mobile Applications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1. </a:t>
            </a:r>
            <a:r>
              <a:rPr lang="nl-NL" sz="1000" dirty="0" err="1" smtClean="0"/>
              <a:t>Introdction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Definition of a 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90" y="2020475"/>
            <a:ext cx="3134339" cy="2158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59413" y="1862591"/>
                <a:ext cx="31653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States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Alphabet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Transitions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NL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tart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NL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Accepting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states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13" y="1862591"/>
                <a:ext cx="316531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156" t="-697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148" y="2464787"/>
            <a:ext cx="786971" cy="71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2. State Machine Learning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11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 Framework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2. State Machine Learning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Minimally Adequate Teacher 	</a:t>
            </a:r>
            <a:r>
              <a:rPr lang="en-US" sz="2200" i="1" dirty="0" smtClean="0"/>
              <a:t>(Angluin, 1988)</a:t>
            </a:r>
            <a:endParaRPr lang="en-US" sz="22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87" y="1830440"/>
            <a:ext cx="887896" cy="887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60" y="1849146"/>
            <a:ext cx="912000" cy="91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901" y="3997723"/>
            <a:ext cx="1054767" cy="6095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37890" y="4718050"/>
            <a:ext cx="5585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FangSong" panose="02010609060101010101" pitchFamily="49" charset="-122"/>
                <a:ea typeface="FangSong" panose="02010609060101010101" pitchFamily="49" charset="-122"/>
              </a:rPr>
              <a:t>Angluin, Dana. "Queries </a:t>
            </a:r>
            <a:r>
              <a:rPr lang="en-US" sz="1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and </a:t>
            </a:r>
            <a:r>
              <a:rPr lang="en-US" sz="1000" dirty="0">
                <a:latin typeface="FangSong" panose="02010609060101010101" pitchFamily="49" charset="-122"/>
                <a:ea typeface="FangSong" panose="02010609060101010101" pitchFamily="49" charset="-122"/>
              </a:rPr>
              <a:t>concept learning." </a:t>
            </a:r>
            <a:r>
              <a:rPr lang="en-US" sz="1000" i="1" dirty="0">
                <a:latin typeface="FangSong" panose="02010609060101010101" pitchFamily="49" charset="-122"/>
                <a:ea typeface="FangSong" panose="02010609060101010101" pitchFamily="49" charset="-122"/>
              </a:rPr>
              <a:t>Machine learning</a:t>
            </a:r>
            <a:r>
              <a:rPr lang="en-US" sz="1000" dirty="0">
                <a:latin typeface="FangSong" panose="02010609060101010101" pitchFamily="49" charset="-122"/>
                <a:ea typeface="FangSong" panose="02010609060101010101" pitchFamily="49" charset="-122"/>
              </a:rPr>
              <a:t> 2.4 (1988): 319-342.</a:t>
            </a:r>
          </a:p>
        </p:txBody>
      </p:sp>
      <p:sp>
        <p:nvSpPr>
          <p:cNvPr id="18" name="Freeform 17"/>
          <p:cNvSpPr/>
          <p:nvPr/>
        </p:nvSpPr>
        <p:spPr>
          <a:xfrm>
            <a:off x="2588183" y="2057955"/>
            <a:ext cx="2462777" cy="135784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 flipV="1">
            <a:off x="2559885" y="2312130"/>
            <a:ext cx="2475477" cy="135471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solidFill>
              <a:srgbClr val="4A7EBB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6200000" flipH="1">
            <a:off x="1372344" y="3417043"/>
            <a:ext cx="1355686" cy="141427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8756323" flipH="1">
            <a:off x="3109156" y="3539847"/>
            <a:ext cx="2710182" cy="355966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21423439" flipH="1" flipV="1">
            <a:off x="2388447" y="2692828"/>
            <a:ext cx="2646206" cy="595755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11312" y="2022284"/>
            <a:ext cx="8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4A7EBB"/>
                </a:solidFill>
              </a:rPr>
              <a:t>System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36714" y="2057954"/>
            <a:ext cx="784935" cy="3046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5832008" y="2086918"/>
            <a:ext cx="1451700" cy="45719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0800000">
            <a:off x="5819500" y="2345480"/>
            <a:ext cx="1464208" cy="46135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03926" y="1830440"/>
            <a:ext cx="1949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Membership</a:t>
            </a:r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Query(input)</a:t>
            </a:r>
            <a:endParaRPr lang="en-US" sz="10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6059" y="4002796"/>
            <a:ext cx="142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Equivalence</a:t>
            </a:r>
            <a:endParaRPr lang="nl-NL" sz="1000" dirty="0" smtClean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  <a:p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Query</a:t>
            </a:r>
            <a:endParaRPr lang="en-US" sz="10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2960" y="1798869"/>
            <a:ext cx="1949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simulation</a:t>
            </a:r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(input)</a:t>
            </a:r>
            <a:endParaRPr lang="en-US" sz="10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2001" y="2397588"/>
            <a:ext cx="1949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1449" y="2405782"/>
            <a:ext cx="1949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55546" y="3214970"/>
            <a:ext cx="1949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Yes: </a:t>
            </a:r>
            <a:r>
              <a:rPr lang="nl-NL" sz="1000" dirty="0" err="1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done</a:t>
            </a:r>
            <a:endParaRPr lang="nl-NL" sz="1000" dirty="0" smtClean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  <a:p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No: </a:t>
            </a:r>
            <a:r>
              <a:rPr lang="nl-NL" sz="1000" dirty="0" err="1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Counterexample</a:t>
            </a:r>
            <a:endParaRPr lang="en-US" sz="10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0188" y="2933423"/>
            <a:ext cx="298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Membership</a:t>
            </a:r>
            <a:r>
              <a:rPr lang="nl-NL" sz="1600" dirty="0" smtClean="0"/>
              <a:t> </a:t>
            </a:r>
            <a:r>
              <a:rPr lang="nl-NL" sz="1600" dirty="0" err="1"/>
              <a:t>Q</a:t>
            </a:r>
            <a:r>
              <a:rPr lang="nl-NL" sz="1600" dirty="0" err="1" smtClean="0"/>
              <a:t>ueries</a:t>
            </a:r>
            <a:endParaRPr lang="nl-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Equivalence</a:t>
            </a:r>
            <a:r>
              <a:rPr lang="nl-NL" sz="1600" dirty="0" smtClean="0"/>
              <a:t> </a:t>
            </a:r>
            <a:r>
              <a:rPr lang="nl-NL" sz="1600" dirty="0" err="1" smtClean="0"/>
              <a:t>Queries</a:t>
            </a:r>
            <a:r>
              <a:rPr lang="nl-NL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00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Active Learning </a:t>
            </a:r>
            <a:r>
              <a:rPr lang="nl-NL" dirty="0" err="1" smtClean="0"/>
              <a:t>with</a:t>
            </a:r>
            <a:r>
              <a:rPr lang="nl-NL" dirty="0" smtClean="0"/>
              <a:t> L*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2. State Machine Learning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4" y="1155904"/>
            <a:ext cx="887896" cy="88789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305931" y="1345672"/>
            <a:ext cx="2639196" cy="1658884"/>
            <a:chOff x="5317660" y="1371600"/>
            <a:chExt cx="2911940" cy="18364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817" y="1599852"/>
              <a:ext cx="2430623" cy="1495769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317660" y="1371600"/>
              <a:ext cx="2911940" cy="1836420"/>
              <a:chOff x="5317660" y="1371600"/>
              <a:chExt cx="2911940" cy="18364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7660" y="1371600"/>
                <a:ext cx="2911940" cy="183642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389230" y="1474904"/>
                    <a:ext cx="2010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230" y="1474904"/>
                    <a:ext cx="20101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3333" r="-36667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41352"/>
              </p:ext>
            </p:extLst>
          </p:nvPr>
        </p:nvGraphicFramePr>
        <p:xfrm>
          <a:off x="1428111" y="2227440"/>
          <a:ext cx="642501" cy="1195734"/>
        </p:xfrm>
        <a:graphic>
          <a:graphicData uri="http://schemas.openxmlformats.org/drawingml/2006/table">
            <a:tbl>
              <a:tblPr firstRow="1" bandRow="1"/>
              <a:tblGrid>
                <a:gridCol w="369451"/>
                <a:gridCol w="273050"/>
              </a:tblGrid>
              <a:tr h="302373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58" y="3699677"/>
            <a:ext cx="999204" cy="577483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 rot="16200000" flipH="1">
            <a:off x="-15049" y="2170478"/>
            <a:ext cx="869550" cy="138736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5" y="2480548"/>
            <a:ext cx="673418" cy="585961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 rot="16200000" flipH="1">
            <a:off x="-25165" y="3242401"/>
            <a:ext cx="830236" cy="198282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5823" y="2565751"/>
            <a:ext cx="108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Observation</a:t>
            </a:r>
            <a:endParaRPr lang="nl-NL" sz="1200" dirty="0" smtClean="0"/>
          </a:p>
          <a:p>
            <a:r>
              <a:rPr lang="nl-NL" sz="1200" dirty="0" err="1" smtClean="0"/>
              <a:t>Table</a:t>
            </a:r>
            <a:r>
              <a:rPr lang="nl-NL" sz="1200" dirty="0" smtClean="0"/>
              <a:t>: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92" y="1054740"/>
            <a:ext cx="912000" cy="91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622914" y="3026076"/>
                <a:ext cx="2005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lphabet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14" y="3026076"/>
                <a:ext cx="200522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467765" y="3773475"/>
            <a:ext cx="42866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Rows</a:t>
            </a:r>
            <a:r>
              <a:rPr lang="nl-NL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Unique </a:t>
            </a:r>
            <a:r>
              <a:rPr lang="nl-NL" sz="1600" dirty="0" err="1" smtClean="0"/>
              <a:t>rows</a:t>
            </a:r>
            <a:r>
              <a:rPr lang="nl-NL" sz="1600" dirty="0" smtClean="0"/>
              <a:t>: </a:t>
            </a:r>
            <a:r>
              <a:rPr lang="nl-NL" sz="1600" dirty="0" err="1" smtClean="0"/>
              <a:t>identify</a:t>
            </a:r>
            <a:r>
              <a:rPr lang="nl-NL" sz="1600" dirty="0" smtClean="0"/>
              <a:t> </a:t>
            </a:r>
            <a:r>
              <a:rPr lang="nl-NL" sz="1600" dirty="0" err="1" smtClean="0"/>
              <a:t>states</a:t>
            </a:r>
            <a:endParaRPr lang="nl-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63201" y="1462986"/>
                <a:ext cx="427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01" y="1462986"/>
                <a:ext cx="427656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9836" r="-128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40975" y="1757370"/>
                <a:ext cx="513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975" y="1757370"/>
                <a:ext cx="513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7609" y="1489246"/>
            <a:ext cx="428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Prefixes</a:t>
            </a:r>
            <a:r>
              <a:rPr lang="nl-NL" sz="1400" dirty="0" smtClean="0"/>
              <a:t> (</a:t>
            </a:r>
            <a:r>
              <a:rPr lang="nl-NL" sz="1400" dirty="0" err="1" smtClean="0"/>
              <a:t>row</a:t>
            </a:r>
            <a:r>
              <a:rPr lang="nl-NL" sz="1400" dirty="0" smtClean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72404" y="1768719"/>
            <a:ext cx="428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Suffixes</a:t>
            </a:r>
            <a:r>
              <a:rPr lang="nl-NL" sz="1400" dirty="0" smtClean="0"/>
              <a:t> (column)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74242" y="2141730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242" y="2141730"/>
                <a:ext cx="30970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000" r="-10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2212" y="2409261"/>
            <a:ext cx="915289" cy="5787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4182" y="2391229"/>
            <a:ext cx="1206418" cy="5705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51809" y="2926424"/>
            <a:ext cx="666800" cy="593339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14126"/>
              </p:ext>
            </p:extLst>
          </p:nvPr>
        </p:nvGraphicFramePr>
        <p:xfrm>
          <a:off x="1428110" y="2228893"/>
          <a:ext cx="642501" cy="1195734"/>
        </p:xfrm>
        <a:graphic>
          <a:graphicData uri="http://schemas.openxmlformats.org/drawingml/2006/table">
            <a:tbl>
              <a:tblPr firstRow="1" bandRow="1"/>
              <a:tblGrid>
                <a:gridCol w="369451"/>
                <a:gridCol w="273050"/>
              </a:tblGrid>
              <a:tr h="302373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NL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nl-NL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08881"/>
              </p:ext>
            </p:extLst>
          </p:nvPr>
        </p:nvGraphicFramePr>
        <p:xfrm>
          <a:off x="1428109" y="2227653"/>
          <a:ext cx="642501" cy="1791308"/>
        </p:xfrm>
        <a:graphic>
          <a:graphicData uri="http://schemas.openxmlformats.org/drawingml/2006/table">
            <a:tbl>
              <a:tblPr firstRow="1" bandRow="1"/>
              <a:tblGrid>
                <a:gridCol w="369451"/>
                <a:gridCol w="273050"/>
              </a:tblGrid>
              <a:tr h="302373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NL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nl-NL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7364" y="2884769"/>
            <a:ext cx="519451" cy="6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2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/>
      <p:bldP spid="25" grpId="0"/>
      <p:bldP spid="26" grpId="0"/>
      <p:bldP spid="28" grpId="0"/>
      <p:bldP spid="30" grpId="0"/>
      <p:bldP spid="31" grpId="0"/>
      <p:bldP spid="3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Active Learning </a:t>
            </a:r>
            <a:r>
              <a:rPr lang="nl-NL" dirty="0" err="1" smtClean="0"/>
              <a:t>with</a:t>
            </a:r>
            <a:r>
              <a:rPr lang="nl-NL" dirty="0" smtClean="0"/>
              <a:t> L*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2. State Machine Learning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4" y="1155904"/>
            <a:ext cx="887896" cy="88789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305931" y="1345672"/>
            <a:ext cx="2639196" cy="1658884"/>
            <a:chOff x="5317660" y="1371600"/>
            <a:chExt cx="2911940" cy="18364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1817" y="1599852"/>
              <a:ext cx="2430623" cy="1495769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317660" y="1371600"/>
              <a:ext cx="2911940" cy="1836420"/>
              <a:chOff x="5317660" y="1371600"/>
              <a:chExt cx="2911940" cy="18364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7660" y="1371600"/>
                <a:ext cx="2911940" cy="183642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389230" y="1474904"/>
                    <a:ext cx="2010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230" y="1474904"/>
                    <a:ext cx="201017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3333" r="-36667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92" y="1054740"/>
            <a:ext cx="912000" cy="912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347100" y="1563296"/>
            <a:ext cx="1727221" cy="1175289"/>
            <a:chOff x="1604154" y="2286222"/>
            <a:chExt cx="1727221" cy="11752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4154" y="2547600"/>
              <a:ext cx="1727221" cy="9139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604154" y="2286222"/>
                  <a:ext cx="3097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154" y="2286222"/>
                  <a:ext cx="30970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86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Freeform 32"/>
          <p:cNvSpPr/>
          <p:nvPr/>
        </p:nvSpPr>
        <p:spPr>
          <a:xfrm>
            <a:off x="1470362" y="1427512"/>
            <a:ext cx="3623530" cy="135784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58485" y="1158432"/>
            <a:ext cx="1949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Equivalence</a:t>
            </a:r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Query</a:t>
            </a:r>
            <a:endParaRPr lang="en-US" sz="10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3892" y="1063096"/>
            <a:ext cx="912000" cy="912000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 rot="10800000">
            <a:off x="1376990" y="1396666"/>
            <a:ext cx="3623530" cy="135784"/>
          </a:xfrm>
          <a:custGeom>
            <a:avLst/>
            <a:gdLst>
              <a:gd name="connsiteX0" fmla="*/ 0 w 1670050"/>
              <a:gd name="connsiteY0" fmla="*/ 6350 h 6350"/>
              <a:gd name="connsiteX1" fmla="*/ 1670050 w 1670050"/>
              <a:gd name="connsiteY1" fmla="*/ 0 h 6350"/>
              <a:gd name="connsiteX0" fmla="*/ 0 w 4905"/>
              <a:gd name="connsiteY0" fmla="*/ 440000 h 440000"/>
              <a:gd name="connsiteX1" fmla="*/ 4905 w 4905"/>
              <a:gd name="connsiteY1" fmla="*/ 0 h 440000"/>
              <a:gd name="connsiteX0" fmla="*/ 0 w 10000"/>
              <a:gd name="connsiteY0" fmla="*/ 12819 h 12819"/>
              <a:gd name="connsiteX1" fmla="*/ 10000 w 10000"/>
              <a:gd name="connsiteY1" fmla="*/ 2819 h 12819"/>
              <a:gd name="connsiteX0" fmla="*/ 0 w 20930"/>
              <a:gd name="connsiteY0" fmla="*/ 4210 h 5346"/>
              <a:gd name="connsiteX1" fmla="*/ 20930 w 20930"/>
              <a:gd name="connsiteY1" fmla="*/ 5346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30" h="5346">
                <a:moveTo>
                  <a:pt x="0" y="4210"/>
                </a:moveTo>
                <a:cubicBezTo>
                  <a:pt x="3333" y="877"/>
                  <a:pt x="11628" y="-3821"/>
                  <a:pt x="20930" y="5346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46019" y="1209379"/>
            <a:ext cx="1949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NO! </a:t>
            </a:r>
            <a:r>
              <a:rPr lang="nl-NL" sz="1000" dirty="0" err="1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Counterexample</a:t>
            </a:r>
            <a:r>
              <a:rPr lang="nl-NL" sz="1000" dirty="0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: </a:t>
            </a:r>
            <a:r>
              <a:rPr lang="nl-NL" sz="1000" i="1" dirty="0" err="1" smtClean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ab</a:t>
            </a:r>
            <a:endParaRPr lang="en-US" sz="10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151"/>
              </p:ext>
            </p:extLst>
          </p:nvPr>
        </p:nvGraphicFramePr>
        <p:xfrm>
          <a:off x="933042" y="2175114"/>
          <a:ext cx="938356" cy="1767841"/>
        </p:xfrm>
        <a:graphic>
          <a:graphicData uri="http://schemas.openxmlformats.org/drawingml/2006/table">
            <a:tbl>
              <a:tblPr firstRow="1" bandRow="1"/>
              <a:tblGrid>
                <a:gridCol w="378654"/>
                <a:gridCol w="279851"/>
                <a:gridCol w="279851"/>
              </a:tblGrid>
              <a:tr h="302373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777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8413" y="3114047"/>
            <a:ext cx="2531479" cy="1346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7103" y="3116895"/>
            <a:ext cx="2530800" cy="1770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72926" y="2970831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6" y="2970831"/>
                <a:ext cx="31502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730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179634" y="1087193"/>
            <a:ext cx="234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YES: EQUIVALENT!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54053"/>
              </p:ext>
            </p:extLst>
          </p:nvPr>
        </p:nvGraphicFramePr>
        <p:xfrm>
          <a:off x="933042" y="2173763"/>
          <a:ext cx="938356" cy="2363415"/>
        </p:xfrm>
        <a:graphic>
          <a:graphicData uri="http://schemas.openxmlformats.org/drawingml/2006/table">
            <a:tbl>
              <a:tblPr firstRow="1" bandRow="1"/>
              <a:tblGrid>
                <a:gridCol w="378654"/>
                <a:gridCol w="279851"/>
                <a:gridCol w="279851"/>
              </a:tblGrid>
              <a:tr h="302373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NL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NL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nl-NL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77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87"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88996" y="4572922"/>
            <a:ext cx="4676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FangSong" panose="02010609060101010101" pitchFamily="49" charset="-122"/>
                <a:ea typeface="FangSong" panose="02010609060101010101" pitchFamily="49" charset="-122"/>
              </a:rPr>
              <a:t>Isberner</a:t>
            </a:r>
            <a:r>
              <a:rPr lang="en-US" sz="1000" dirty="0">
                <a:latin typeface="FangSong" panose="02010609060101010101" pitchFamily="49" charset="-122"/>
                <a:ea typeface="FangSong" panose="02010609060101010101" pitchFamily="49" charset="-122"/>
              </a:rPr>
              <a:t>, </a:t>
            </a:r>
            <a:r>
              <a:rPr lang="en-US" sz="10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Malte</a:t>
            </a:r>
            <a:r>
              <a:rPr lang="en-US" sz="1000" dirty="0">
                <a:latin typeface="FangSong" panose="02010609060101010101" pitchFamily="49" charset="-122"/>
                <a:ea typeface="FangSong" panose="02010609060101010101" pitchFamily="49" charset="-122"/>
              </a:rPr>
              <a:t>, Falk </a:t>
            </a:r>
            <a:r>
              <a:rPr lang="en-US" sz="10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Howar</a:t>
            </a:r>
            <a:r>
              <a:rPr lang="en-US" sz="1000" dirty="0">
                <a:latin typeface="FangSong" panose="02010609060101010101" pitchFamily="49" charset="-122"/>
                <a:ea typeface="FangSong" panose="02010609060101010101" pitchFamily="49" charset="-122"/>
              </a:rPr>
              <a:t>, and Bernhard Steffen. "The TTT Algorithm: A Redundancy-Free Approach to Active Automata Learning." RV. 2014.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5600" y="2797970"/>
            <a:ext cx="200819" cy="241892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25599" y="3376610"/>
            <a:ext cx="200820" cy="830623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10399 -0.2990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149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9.87654E-7 L -0.09392 -0.2959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5" y="-1481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8" grpId="0"/>
      <p:bldP spid="38" grpId="1"/>
      <p:bldP spid="38" grpId="2"/>
      <p:bldP spid="38" grpId="3"/>
      <p:bldP spid="42" grpId="0" animBg="1"/>
      <p:bldP spid="42" grpId="1" animBg="1"/>
      <p:bldP spid="42" grpId="2" animBg="1"/>
      <p:bldP spid="45" grpId="0"/>
      <p:bldP spid="45" grpId="1"/>
      <p:bldP spid="48" grpId="0"/>
      <p:bldP spid="48" grpId="1"/>
      <p:bldP spid="21" grpId="0"/>
      <p:bldP spid="26" grpId="0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3892" y="1063096"/>
            <a:ext cx="912000" cy="9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Equivalence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6990" y="4724395"/>
            <a:ext cx="21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2. State Machine Learning</a:t>
            </a:r>
            <a:endParaRPr lang="en-US"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05931" y="1345672"/>
            <a:ext cx="2639196" cy="1658884"/>
            <a:chOff x="5317660" y="1371600"/>
            <a:chExt cx="2911940" cy="18364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817" y="1599852"/>
              <a:ext cx="2430623" cy="1495769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317660" y="1371600"/>
              <a:ext cx="2911940" cy="1836420"/>
              <a:chOff x="5317660" y="1371600"/>
              <a:chExt cx="2911940" cy="18364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7660" y="1371600"/>
                <a:ext cx="2911940" cy="183642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389230" y="1474904"/>
                    <a:ext cx="2010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230" y="1474904"/>
                    <a:ext cx="20101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3333" r="-36667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589" y="1663119"/>
                <a:ext cx="5782446" cy="19229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Random Walk</a:t>
                </a:r>
              </a:p>
              <a:p>
                <a:r>
                  <a:rPr lang="nl-NL" dirty="0" smtClean="0"/>
                  <a:t>W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nl-NL" b="0" dirty="0" smtClean="0">
                    <a:ea typeface="Cambria Math" panose="02040503050406030204" pitchFamily="18" charset="0"/>
                  </a:rPr>
                  <a:t> 		(Chow, 1978)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P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	(</a:t>
                </a:r>
                <a:r>
                  <a:rPr lang="en-US" dirty="0" err="1" smtClean="0"/>
                  <a:t>Smetsers</a:t>
                </a:r>
                <a:r>
                  <a:rPr lang="en-US" dirty="0" smtClean="0"/>
                  <a:t> et al., 2016)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589" y="1663119"/>
                <a:ext cx="5782446" cy="1922917"/>
              </a:xfrm>
              <a:blipFill rotWithShape="0">
                <a:blip r:embed="rId5"/>
                <a:stretch>
                  <a:fillRect l="-1581" t="-2857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236181" y="4324285"/>
            <a:ext cx="597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Chow, </a:t>
            </a:r>
            <a:r>
              <a:rPr lang="en-US" sz="9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Tsun</a:t>
            </a:r>
            <a:r>
              <a:rPr 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 S. "Testing software design modeled by finite-state machines." IEEE transactions on software engineering 3 (1978): 178-187. </a:t>
            </a:r>
          </a:p>
          <a:p>
            <a:r>
              <a:rPr lang="en-US" sz="900" dirty="0" err="1" smtClean="0">
                <a:latin typeface="FangSong" panose="02010609060101010101" pitchFamily="49" charset="-122"/>
                <a:ea typeface="FangSong" panose="02010609060101010101" pitchFamily="49" charset="-122"/>
              </a:rPr>
              <a:t>Smetsers</a:t>
            </a:r>
            <a:r>
              <a:rPr 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, </a:t>
            </a:r>
            <a:r>
              <a:rPr lang="en-US" sz="9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R. et al. "</a:t>
            </a:r>
            <a:r>
              <a:rPr 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Minimal separating sequences for all pairs of states." International Conference on Language and Automata Theory and Applications. Springer International Publishing, 2016.</a:t>
            </a:r>
          </a:p>
        </p:txBody>
      </p:sp>
    </p:spTree>
    <p:extLst>
      <p:ext uri="{BB962C8B-B14F-4D97-AF65-F5344CB8AC3E}">
        <p14:creationId xmlns:p14="http://schemas.microsoft.com/office/powerpoint/2010/main" val="7727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659</Words>
  <Application>Microsoft Office PowerPoint</Application>
  <PresentationFormat>On-screen Show (16:9)</PresentationFormat>
  <Paragraphs>230</Paragraphs>
  <Slides>21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FangSong</vt:lpstr>
      <vt:lpstr>Arial</vt:lpstr>
      <vt:lpstr>Calibri</vt:lpstr>
      <vt:lpstr>Cambria Math</vt:lpstr>
      <vt:lpstr>Consolas</vt:lpstr>
      <vt:lpstr>Tahoma</vt:lpstr>
      <vt:lpstr>Office Theme</vt:lpstr>
      <vt:lpstr>Custom Design</vt:lpstr>
      <vt:lpstr>PowerPoint Presentation</vt:lpstr>
      <vt:lpstr>Introduction</vt:lpstr>
      <vt:lpstr>Research Goal</vt:lpstr>
      <vt:lpstr>Outline</vt:lpstr>
      <vt:lpstr>Definition of a State Machine</vt:lpstr>
      <vt:lpstr>MAT Framework</vt:lpstr>
      <vt:lpstr>Active Learning with L*</vt:lpstr>
      <vt:lpstr>Active Learning with L*</vt:lpstr>
      <vt:lpstr>Equivalence Queries</vt:lpstr>
      <vt:lpstr>Mobile State Machine Learning</vt:lpstr>
      <vt:lpstr>Mobile State Machine Learning</vt:lpstr>
      <vt:lpstr>State Machine 9292</vt:lpstr>
      <vt:lpstr>Vulnerability Detection</vt:lpstr>
      <vt:lpstr>Results</vt:lpstr>
      <vt:lpstr>InsecureBankV2</vt:lpstr>
      <vt:lpstr>Fake WhatsApp</vt:lpstr>
      <vt:lpstr>Fake WhatsApp</vt:lpstr>
      <vt:lpstr>Viewer</vt:lpstr>
      <vt:lpstr>Conclusion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van der Lee, Wesley</cp:lastModifiedBy>
  <cp:revision>87</cp:revision>
  <dcterms:created xsi:type="dcterms:W3CDTF">2015-07-09T11:57:30Z</dcterms:created>
  <dcterms:modified xsi:type="dcterms:W3CDTF">2017-12-27T11:08:05Z</dcterms:modified>
</cp:coreProperties>
</file>