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5" r:id="rId5"/>
    <p:sldId id="266" r:id="rId6"/>
    <p:sldId id="267" r:id="rId7"/>
    <p:sldId id="269" r:id="rId8"/>
    <p:sldId id="268" r:id="rId9"/>
    <p:sldId id="270" r:id="rId10"/>
    <p:sldId id="276" r:id="rId11"/>
    <p:sldId id="27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505" autoAdjust="0"/>
  </p:normalViewPr>
  <p:slideViewPr>
    <p:cSldViewPr snapToGrid="0" snapToObjects="1">
      <p:cViewPr varScale="1">
        <p:scale>
          <a:sx n="81" d="100"/>
          <a:sy n="81" d="100"/>
        </p:scale>
        <p:origin x="25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221B-3185-439B-A550-43BD07BF096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DBF3-519B-4243-9F2B-30F73AE4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Ha </a:t>
            </a:r>
            <a:r>
              <a:rPr lang="nl-NL" dirty="0" err="1" smtClean="0"/>
              <a:t>to</a:t>
            </a:r>
            <a:r>
              <a:rPr lang="nl-NL" dirty="0" smtClean="0"/>
              <a:t> H: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ValidAfterBAC</a:t>
            </a:r>
            <a:r>
              <a:rPr lang="nl-NL" baseline="0" dirty="0" smtClean="0"/>
              <a:t> in Ha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source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target but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labels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(257)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(258).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ValidAfterEAC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identical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label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(259)</a:t>
            </a:r>
          </a:p>
          <a:p>
            <a:pPr marL="228600" indent="-228600">
              <a:buAutoNum type="arabicPeriod"/>
            </a:pPr>
            <a:r>
              <a:rPr lang="nl-NL" baseline="0" dirty="0" err="1" smtClean="0"/>
              <a:t>Replace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NotValid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transitions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(256). </a:t>
            </a:r>
            <a:r>
              <a:rPr lang="nl-NL" baseline="0" dirty="0" err="1" smtClean="0"/>
              <a:t>ReadFile</a:t>
            </a:r>
            <a:r>
              <a:rPr lang="nl-NL" baseline="0" dirty="0" smtClean="0"/>
              <a:t>(260)….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228600" indent="-228600">
              <a:buAutoNum type="arabicPeriod"/>
            </a:pPr>
            <a:r>
              <a:rPr lang="nl-NL" baseline="0" dirty="0" err="1" smtClean="0"/>
              <a:t>If</a:t>
            </a:r>
            <a:r>
              <a:rPr lang="nl-NL" baseline="0" dirty="0" smtClean="0"/>
              <a:t> M </a:t>
            </a:r>
            <a:r>
              <a:rPr lang="nl-NL" baseline="0" dirty="0" err="1" smtClean="0"/>
              <a:t>treats</a:t>
            </a:r>
            <a:r>
              <a:rPr lang="nl-NL" baseline="0" dirty="0" smtClean="0"/>
              <a:t> equivalent input </a:t>
            </a:r>
            <a:r>
              <a:rPr lang="nl-NL" baseline="0" dirty="0" err="1" smtClean="0"/>
              <a:t>symbols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equivalent way,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Ma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Ha, </a:t>
            </a:r>
            <a:r>
              <a:rPr lang="nl-NL" baseline="0" dirty="0" err="1" smtClean="0"/>
              <a:t>implies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observation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equivalence</a:t>
            </a:r>
            <a:r>
              <a:rPr lang="nl-NL" baseline="0" dirty="0" smtClean="0"/>
              <a:t> of M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H</a:t>
            </a:r>
          </a:p>
          <a:p>
            <a:pPr marL="0" indent="0">
              <a:buNone/>
            </a:pPr>
            <a:r>
              <a:rPr lang="nl-NL" baseline="0" dirty="0" smtClean="0"/>
              <a:t>	-&gt; </a:t>
            </a:r>
            <a:r>
              <a:rPr lang="nl-NL" baseline="0" dirty="0" err="1" smtClean="0"/>
              <a:t>Structural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assumptions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anout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behavior</a:t>
            </a:r>
            <a:r>
              <a:rPr lang="nl-NL" baseline="0" dirty="0" smtClean="0"/>
              <a:t> of the </a:t>
            </a:r>
            <a:r>
              <a:rPr lang="nl-NL" baseline="0" dirty="0" err="1" smtClean="0"/>
              <a:t>biometric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passport</a:t>
            </a:r>
            <a:r>
              <a:rPr lang="nl-NL" baseline="0" dirty="0" smtClean="0"/>
              <a:t>, the </a:t>
            </a:r>
            <a:r>
              <a:rPr lang="nl-NL" baseline="0" dirty="0" err="1" smtClean="0"/>
              <a:t>abstraction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loss</a:t>
            </a:r>
            <a:r>
              <a:rPr lang="nl-NL" baseline="0" dirty="0" smtClean="0"/>
              <a:t> of information.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="1" baseline="0" dirty="0" err="1" smtClean="0"/>
              <a:t>Theorem</a:t>
            </a:r>
            <a:r>
              <a:rPr lang="nl-NL" b="1" baseline="0" dirty="0" smtClean="0"/>
              <a:t> 1</a:t>
            </a:r>
          </a:p>
          <a:p>
            <a:pPr marL="0" indent="0">
              <a:buNone/>
            </a:pPr>
            <a:r>
              <a:rPr lang="nl-NL" b="0" baseline="0" dirty="0" smtClean="0"/>
              <a:t>Call 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 input </a:t>
            </a:r>
            <a:r>
              <a:rPr lang="nl-NL" b="0" baseline="0" dirty="0" err="1" smtClean="0"/>
              <a:t>enabled</a:t>
            </a:r>
            <a:r>
              <a:rPr lang="nl-NL" b="0" baseline="0" dirty="0" smtClean="0"/>
              <a:t> actions i1, i2 of </a:t>
            </a:r>
            <a:r>
              <a:rPr lang="nl-NL" b="0" baseline="0" dirty="0" err="1" smtClean="0"/>
              <a:t>Mealy</a:t>
            </a:r>
            <a:r>
              <a:rPr lang="nl-NL" b="0" baseline="0" dirty="0" smtClean="0"/>
              <a:t> machine M equivalent, </a:t>
            </a:r>
            <a:r>
              <a:rPr lang="nl-NL" b="0" baseline="0" dirty="0" err="1" smtClean="0"/>
              <a:t>notation</a:t>
            </a:r>
            <a:r>
              <a:rPr lang="nl-NL" b="0" baseline="0" dirty="0" smtClean="0"/>
              <a:t> i1 =i2, </a:t>
            </a:r>
            <a:r>
              <a:rPr lang="nl-NL" b="0" baseline="0" dirty="0" err="1" smtClean="0"/>
              <a:t>if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they</a:t>
            </a:r>
            <a:r>
              <a:rPr lang="nl-NL" b="0" baseline="0" dirty="0" smtClean="0"/>
              <a:t> are </a:t>
            </a:r>
            <a:r>
              <a:rPr lang="nl-NL" b="0" baseline="0" dirty="0" err="1" smtClean="0"/>
              <a:t>mapped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to</a:t>
            </a:r>
            <a:r>
              <a:rPr lang="nl-NL" b="0" baseline="0" dirty="0" smtClean="0"/>
              <a:t> the </a:t>
            </a:r>
            <a:r>
              <a:rPr lang="nl-NL" b="0" baseline="0" dirty="0" err="1" smtClean="0"/>
              <a:t>same</a:t>
            </a:r>
            <a:r>
              <a:rPr lang="nl-NL" b="0" baseline="0" dirty="0" smtClean="0"/>
              <a:t> abstract action. </a:t>
            </a:r>
            <a:r>
              <a:rPr lang="nl-NL" b="0" baseline="0" dirty="0" err="1" smtClean="0"/>
              <a:t>Suppose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that</a:t>
            </a:r>
            <a:r>
              <a:rPr lang="nl-NL" b="0" baseline="0" dirty="0" smtClean="0"/>
              <a:t> in M equivalent </a:t>
            </a:r>
            <a:r>
              <a:rPr lang="nl-NL" b="0" baseline="0" dirty="0" err="1" smtClean="0"/>
              <a:t>inputs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induce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identical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outputs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and</a:t>
            </a:r>
            <a:r>
              <a:rPr lang="nl-NL" b="0" baseline="0" dirty="0" smtClean="0"/>
              <a:t> equivalent </a:t>
            </a:r>
            <a:r>
              <a:rPr lang="nl-NL" b="0" baseline="0" dirty="0" err="1" smtClean="0"/>
              <a:t>successor</a:t>
            </a:r>
            <a:r>
              <a:rPr lang="nl-NL" b="0" baseline="0" dirty="0" smtClean="0"/>
              <a:t> </a:t>
            </a:r>
            <a:r>
              <a:rPr lang="nl-NL" b="0" baseline="0" dirty="0" err="1" smtClean="0"/>
              <a:t>states</a:t>
            </a:r>
            <a:r>
              <a:rPr lang="nl-NL" b="0" baseline="0" dirty="0" smtClean="0"/>
              <a:t>:</a:t>
            </a:r>
          </a:p>
          <a:p>
            <a:pPr marL="0" indent="0">
              <a:buNone/>
            </a:pPr>
            <a:r>
              <a:rPr lang="nl-NL" b="0" baseline="0" dirty="0" err="1" smtClean="0"/>
              <a:t>Then</a:t>
            </a:r>
            <a:r>
              <a:rPr lang="nl-NL" b="0" baseline="0" dirty="0" smtClean="0"/>
              <a:t> Ma ~~Ha </a:t>
            </a:r>
            <a:r>
              <a:rPr lang="nl-NL" b="0" baseline="0" dirty="0" err="1" smtClean="0"/>
              <a:t>implies</a:t>
            </a:r>
            <a:r>
              <a:rPr lang="nl-NL" b="0" baseline="0" dirty="0" smtClean="0"/>
              <a:t> M~~H.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DBF3-519B-4243-9F2B-30F73AE41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nl-NL" sz="8800" dirty="0" smtClean="0">
                <a:latin typeface="Arial"/>
                <a:cs typeface="Arial"/>
              </a:rPr>
              <a:t>Model </a:t>
            </a:r>
            <a:r>
              <a:rPr lang="nl-NL" sz="8800" dirty="0" err="1" smtClean="0">
                <a:latin typeface="Arial"/>
                <a:cs typeface="Arial"/>
              </a:rPr>
              <a:t>Inference</a:t>
            </a:r>
            <a:endParaRPr lang="en-US" sz="8800" dirty="0">
              <a:latin typeface="Arial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80240" y="4407494"/>
            <a:ext cx="7007386" cy="186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Aarts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Fides, Julien Schmaltz, and Frits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"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Inference and abstraction of the biometric passport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." 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Leveraging Applications of Formal Methods, Verification, and Validation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(2010): 673-686.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Vaandrager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Frits. "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learning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." 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Communications of the ACM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60.2 (2017): 86-95.</a:t>
            </a:r>
          </a:p>
          <a:p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</a:p>
          <a:p>
            <a:r>
              <a:rPr lang="nl-NL" dirty="0" smtClean="0"/>
              <a:t>L-STAR</a:t>
            </a:r>
          </a:p>
          <a:p>
            <a:endParaRPr lang="nl-NL" dirty="0"/>
          </a:p>
          <a:p>
            <a:r>
              <a:rPr lang="nl-NL" dirty="0" err="1"/>
              <a:t>Biometric</a:t>
            </a:r>
            <a:r>
              <a:rPr lang="nl-NL" dirty="0"/>
              <a:t> Passport</a:t>
            </a:r>
          </a:p>
          <a:p>
            <a:r>
              <a:rPr lang="nl-NL" dirty="0" err="1" smtClean="0"/>
              <a:t>Abstraction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+ </a:t>
            </a:r>
            <a:r>
              <a:rPr lang="nl-NL" dirty="0" err="1" smtClean="0"/>
              <a:t>Validation</a:t>
            </a:r>
            <a:endParaRPr lang="nl-NL" dirty="0" smtClean="0"/>
          </a:p>
          <a:p>
            <a:r>
              <a:rPr lang="nl-NL" dirty="0" err="1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0" y="1278096"/>
            <a:ext cx="1967937" cy="4142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4" y="2713266"/>
            <a:ext cx="11334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84" y="3202725"/>
            <a:ext cx="11811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084" y="3653140"/>
            <a:ext cx="3609975" cy="352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084" y="4183554"/>
            <a:ext cx="358140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84" y="2168754"/>
            <a:ext cx="167640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96" y="4618233"/>
            <a:ext cx="2390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L-STAR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4332" y="2328262"/>
            <a:ext cx="4787154" cy="3188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05429" y="4833257"/>
            <a:ext cx="4616164" cy="6233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Biometric</a:t>
            </a:r>
            <a:r>
              <a:rPr lang="nl-NL" dirty="0" smtClean="0"/>
              <a:t> Passport</a:t>
            </a:r>
            <a:endParaRPr lang="en-US" dirty="0"/>
          </a:p>
        </p:txBody>
      </p:sp>
      <p:pic>
        <p:nvPicPr>
          <p:cNvPr id="1026" name="Picture 2" descr="Image result for dutch biometric pas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7" y="2687778"/>
            <a:ext cx="2021014" cy="27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5429" y="2778959"/>
            <a:ext cx="5332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Machine </a:t>
            </a:r>
            <a:r>
              <a:rPr lang="nl-NL" sz="2000" dirty="0" err="1" smtClean="0"/>
              <a:t>Readable</a:t>
            </a:r>
            <a:r>
              <a:rPr lang="nl-NL" sz="2000" dirty="0" smtClean="0"/>
              <a:t> Zone data #257</a:t>
            </a:r>
          </a:p>
          <a:p>
            <a:r>
              <a:rPr lang="nl-NL" dirty="0"/>
              <a:t>	</a:t>
            </a:r>
            <a:r>
              <a:rPr lang="nl-NL" dirty="0" smtClean="0"/>
              <a:t>i.e.: name, date of </a:t>
            </a:r>
            <a:r>
              <a:rPr lang="nl-NL" dirty="0" err="1" smtClean="0"/>
              <a:t>birth</a:t>
            </a:r>
            <a:r>
              <a:rPr lang="nl-NL" dirty="0" smtClean="0"/>
              <a:t>, </a:t>
            </a:r>
            <a:r>
              <a:rPr lang="nl-NL" dirty="0" err="1" smtClean="0"/>
              <a:t>nationality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Facial Image </a:t>
            </a:r>
            <a:r>
              <a:rPr lang="nl-NL" sz="2000" dirty="0"/>
              <a:t>#</a:t>
            </a:r>
            <a:r>
              <a:rPr lang="nl-NL" sz="2000" dirty="0" smtClean="0"/>
              <a:t>258</a:t>
            </a:r>
          </a:p>
          <a:p>
            <a:endParaRPr lang="nl-NL" dirty="0" smtClean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 smtClean="0"/>
              <a:t>Biometric</a:t>
            </a:r>
            <a:r>
              <a:rPr lang="nl-NL" sz="2000" dirty="0" smtClean="0"/>
              <a:t> data </a:t>
            </a:r>
            <a:r>
              <a:rPr lang="nl-NL" sz="2000" dirty="0"/>
              <a:t>#</a:t>
            </a:r>
            <a:r>
              <a:rPr lang="nl-NL" sz="2000" dirty="0" smtClean="0"/>
              <a:t>259</a:t>
            </a:r>
          </a:p>
          <a:p>
            <a:r>
              <a:rPr lang="nl-NL" dirty="0"/>
              <a:t>	</a:t>
            </a:r>
            <a:r>
              <a:rPr lang="nl-NL" dirty="0" smtClean="0"/>
              <a:t>i.e.: </a:t>
            </a:r>
            <a:r>
              <a:rPr lang="nl-NL" dirty="0" err="1" smtClean="0"/>
              <a:t>fingerprints</a:t>
            </a:r>
            <a:r>
              <a:rPr lang="nl-NL" dirty="0" smtClean="0"/>
              <a:t>, iris scan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935" y="1400547"/>
            <a:ext cx="705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/>
              <a:t>What’s</a:t>
            </a:r>
            <a:r>
              <a:rPr lang="nl-NL" sz="3200" dirty="0" smtClean="0"/>
              <a:t> in </a:t>
            </a:r>
            <a:r>
              <a:rPr lang="nl-NL" sz="3200" dirty="0" err="1" smtClean="0"/>
              <a:t>it</a:t>
            </a:r>
            <a:r>
              <a:rPr lang="nl-NL" sz="3200" dirty="0" smtClean="0"/>
              <a:t>?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984609" y="2389142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BAC</a:t>
            </a:r>
            <a:endParaRPr lang="en-US" b="1" dirty="0"/>
          </a:p>
        </p:txBody>
      </p:sp>
      <p:pic>
        <p:nvPicPr>
          <p:cNvPr id="1028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56" y="2368298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53514" y="4868094"/>
            <a:ext cx="63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EAC</a:t>
            </a:r>
            <a:endParaRPr lang="en-US" b="1" dirty="0"/>
          </a:p>
        </p:txBody>
      </p:sp>
      <p:pic>
        <p:nvPicPr>
          <p:cNvPr id="15" name="Picture 4" descr="https://image.flaticon.com/icons/png/512/26/26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61" y="4847250"/>
            <a:ext cx="350140" cy="3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69" y="1417638"/>
            <a:ext cx="8517114" cy="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Abstraction</a:t>
            </a:r>
            <a:r>
              <a:rPr lang="nl-NL" dirty="0" smtClean="0"/>
              <a:t> </a:t>
            </a:r>
            <a:r>
              <a:rPr lang="nl-NL" dirty="0" err="1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ValidAfterBAC</a:t>
            </a:r>
            <a:r>
              <a:rPr lang="nl-NL" dirty="0" smtClean="0"/>
              <a:t> -&gt; 257, 258</a:t>
            </a:r>
          </a:p>
          <a:p>
            <a:r>
              <a:rPr lang="nl-NL" dirty="0" err="1" smtClean="0"/>
              <a:t>ValidAfterEAC</a:t>
            </a:r>
            <a:r>
              <a:rPr lang="nl-NL" dirty="0" smtClean="0"/>
              <a:t> -&gt; 259</a:t>
            </a:r>
          </a:p>
          <a:p>
            <a:r>
              <a:rPr lang="nl-NL" dirty="0" err="1" smtClean="0"/>
              <a:t>NotValid</a:t>
            </a:r>
            <a:r>
              <a:rPr lang="nl-NL" dirty="0" smtClean="0"/>
              <a:t> -&gt; </a:t>
            </a:r>
            <a:r>
              <a:rPr lang="nl-NL" dirty="0" err="1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8020"/>
            <a:ext cx="4151801" cy="3366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22" y="1762897"/>
            <a:ext cx="3881405" cy="37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59429" y="4120738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99414" y="4120737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59429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99413" y="2066305"/>
            <a:ext cx="1769423" cy="890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04405" y="3420094"/>
            <a:ext cx="6947065" cy="237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7810" y="1897291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18508" y="2315689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9913" y="4318145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9897" y="2280796"/>
            <a:ext cx="71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r>
              <a:rPr lang="nl-NL" sz="2400" baseline="30000" dirty="0" smtClean="0"/>
              <a:t>a</a:t>
            </a:r>
            <a:endParaRPr lang="en-US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19896" y="4301068"/>
            <a:ext cx="5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16" y="2279846"/>
                <a:ext cx="549830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87" y="4210423"/>
                <a:ext cx="549830" cy="677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04405" y="3074512"/>
            <a:ext cx="225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transducer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2460" y="3833426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</a:t>
            </a:r>
            <a:r>
              <a:rPr lang="nl-NL" dirty="0" err="1" smtClean="0"/>
              <a:t>bservation</a:t>
            </a:r>
            <a:endParaRPr lang="nl-NL" dirty="0" smtClean="0"/>
          </a:p>
          <a:p>
            <a:r>
              <a:rPr lang="nl-NL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158</Words>
  <Application>Microsoft Office PowerPoint</Application>
  <PresentationFormat>On-screen Show (4:3)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Office Theme</vt:lpstr>
      <vt:lpstr>Custom Design</vt:lpstr>
      <vt:lpstr>Model Inference</vt:lpstr>
      <vt:lpstr>Outline</vt:lpstr>
      <vt:lpstr>Introduction</vt:lpstr>
      <vt:lpstr>Model of a Model</vt:lpstr>
      <vt:lpstr>L-STAR</vt:lpstr>
      <vt:lpstr>Biometric Passport</vt:lpstr>
      <vt:lpstr>Abstraction Mapping</vt:lpstr>
      <vt:lpstr>Results and Validation</vt:lpstr>
      <vt:lpstr>Results and Validation</vt:lpstr>
      <vt:lpstr>Conclusion</vt:lpstr>
      <vt:lpstr>PowerPoint Presentation</vt:lpstr>
    </vt:vector>
  </TitlesOfParts>
  <Company>TU Delft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van der Lee, Wesley</cp:lastModifiedBy>
  <cp:revision>44</cp:revision>
  <dcterms:created xsi:type="dcterms:W3CDTF">2015-07-09T11:57:30Z</dcterms:created>
  <dcterms:modified xsi:type="dcterms:W3CDTF">2017-05-02T13:34:32Z</dcterms:modified>
</cp:coreProperties>
</file>