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75" r:id="rId4"/>
    <p:sldId id="265" r:id="rId5"/>
    <p:sldId id="266" r:id="rId6"/>
    <p:sldId id="267" r:id="rId7"/>
    <p:sldId id="269" r:id="rId8"/>
    <p:sldId id="268" r:id="rId9"/>
    <p:sldId id="270" r:id="rId10"/>
    <p:sldId id="276" r:id="rId11"/>
    <p:sldId id="271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139" autoAdjust="0"/>
  </p:normalViewPr>
  <p:slideViewPr>
    <p:cSldViewPr snapToGrid="0" snapToObjects="1">
      <p:cViewPr>
        <p:scale>
          <a:sx n="200" d="100"/>
          <a:sy n="200" d="100"/>
        </p:scale>
        <p:origin x="144" y="-28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5/3/2017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221B-3185-439B-A550-43BD07BF096B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0DBF3-519B-4243-9F2B-30F73AE4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93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Routinely</a:t>
            </a:r>
            <a:r>
              <a:rPr lang="nl-NL" baseline="0" dirty="0" smtClean="0"/>
              <a:t> manage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learn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behavior</a:t>
            </a:r>
            <a:r>
              <a:rPr lang="nl-NL" baseline="0" dirty="0" smtClean="0"/>
              <a:t> of a device or a computer program </a:t>
            </a:r>
            <a:r>
              <a:rPr lang="nl-NL" baseline="0" dirty="0" err="1" smtClean="0"/>
              <a:t>by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just</a:t>
            </a:r>
            <a:r>
              <a:rPr lang="nl-NL" baseline="0" dirty="0" smtClean="0"/>
              <a:t> pressing buttons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observing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resulting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behavior</a:t>
            </a:r>
            <a:r>
              <a:rPr lang="nl-NL" baseline="0" dirty="0" smtClean="0"/>
              <a:t>.</a:t>
            </a:r>
          </a:p>
          <a:p>
            <a:r>
              <a:rPr lang="nl-NL" baseline="0" dirty="0" smtClean="0"/>
              <a:t>-&gt; </a:t>
            </a:r>
            <a:r>
              <a:rPr lang="nl-NL" baseline="0" dirty="0" err="1" smtClean="0"/>
              <a:t>mental</a:t>
            </a:r>
            <a:r>
              <a:rPr lang="nl-NL" baseline="0" dirty="0" smtClean="0"/>
              <a:t> model/state diagram is </a:t>
            </a:r>
            <a:r>
              <a:rPr lang="nl-NL" baseline="0" dirty="0" err="1" smtClean="0"/>
              <a:t>created</a:t>
            </a:r>
            <a:r>
              <a:rPr lang="nl-NL" baseline="0" dirty="0" smtClean="0"/>
              <a:t> of device</a:t>
            </a:r>
          </a:p>
          <a:p>
            <a:r>
              <a:rPr lang="nl-NL" dirty="0" smtClean="0"/>
              <a:t>-&gt;</a:t>
            </a:r>
            <a:r>
              <a:rPr lang="nl-NL" dirty="0" err="1" smtClean="0"/>
              <a:t>experiments</a:t>
            </a:r>
            <a:r>
              <a:rPr lang="nl-NL" baseline="0" dirty="0" smtClean="0"/>
              <a:t> lead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determination</a:t>
            </a:r>
            <a:r>
              <a:rPr lang="nl-NL" baseline="0" dirty="0" smtClean="0"/>
              <a:t> of the </a:t>
            </a:r>
            <a:r>
              <a:rPr lang="nl-NL" baseline="0" dirty="0" err="1" smtClean="0"/>
              <a:t>global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states</a:t>
            </a:r>
            <a:r>
              <a:rPr lang="nl-NL" baseline="0" dirty="0" smtClean="0"/>
              <a:t> of the device,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which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transitions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outputs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occur</a:t>
            </a:r>
            <a:r>
              <a:rPr lang="nl-NL" baseline="0" dirty="0" smtClean="0"/>
              <a:t> in response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which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inputs</a:t>
            </a:r>
            <a:r>
              <a:rPr lang="nl-NL" baseline="0" dirty="0" smtClean="0"/>
              <a:t>.</a:t>
            </a:r>
          </a:p>
          <a:p>
            <a:endParaRPr lang="nl-NL" baseline="0" dirty="0" smtClean="0"/>
          </a:p>
          <a:p>
            <a:r>
              <a:rPr lang="nl-NL" b="1" baseline="0" dirty="0" smtClean="0"/>
              <a:t>SUT</a:t>
            </a:r>
          </a:p>
          <a:p>
            <a:endParaRPr lang="nl-NL" baseline="0" dirty="0" smtClean="0"/>
          </a:p>
          <a:p>
            <a:r>
              <a:rPr lang="nl-NL" baseline="0" dirty="0" err="1" smtClean="0"/>
              <a:t>This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presentation</a:t>
            </a:r>
            <a:r>
              <a:rPr lang="nl-NL" baseline="0" dirty="0" smtClean="0"/>
              <a:t> reviews </a:t>
            </a:r>
            <a:r>
              <a:rPr lang="nl-NL" baseline="0" dirty="0" err="1" smtClean="0"/>
              <a:t>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article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implements</a:t>
            </a:r>
            <a:r>
              <a:rPr lang="nl-NL" baseline="0" dirty="0" smtClean="0"/>
              <a:t> the state machine </a:t>
            </a:r>
            <a:r>
              <a:rPr lang="nl-NL" baseline="0" dirty="0" err="1" smtClean="0"/>
              <a:t>learning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algorithm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automatically</a:t>
            </a:r>
            <a:r>
              <a:rPr lang="nl-NL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0DBF3-519B-4243-9F2B-30F73AE41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10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0DBF3-519B-4243-9F2B-30F73AE416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2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0DBF3-519B-4243-9F2B-30F73AE416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98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0DBF3-519B-4243-9F2B-30F73AE416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80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From</a:t>
            </a:r>
            <a:r>
              <a:rPr lang="nl-NL" dirty="0" smtClean="0"/>
              <a:t> Ha </a:t>
            </a:r>
            <a:r>
              <a:rPr lang="nl-NL" dirty="0" err="1" smtClean="0"/>
              <a:t>to</a:t>
            </a:r>
            <a:r>
              <a:rPr lang="nl-NL" dirty="0" smtClean="0"/>
              <a:t> H:</a:t>
            </a:r>
          </a:p>
          <a:p>
            <a:pPr marL="228600" indent="-228600">
              <a:buAutoNum type="arabicPeriod"/>
            </a:pPr>
            <a:r>
              <a:rPr lang="nl-NL" baseline="0" dirty="0" err="1" smtClean="0"/>
              <a:t>Replace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ValidAfterBAC</a:t>
            </a:r>
            <a:r>
              <a:rPr lang="nl-NL" baseline="0" dirty="0" smtClean="0"/>
              <a:t> in Ha </a:t>
            </a:r>
            <a:r>
              <a:rPr lang="nl-NL" baseline="0" dirty="0" err="1" smtClean="0"/>
              <a:t>by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two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transitions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same</a:t>
            </a:r>
            <a:r>
              <a:rPr lang="nl-NL" baseline="0" dirty="0" smtClean="0"/>
              <a:t> source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target but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labels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ReadFile</a:t>
            </a:r>
            <a:r>
              <a:rPr lang="nl-NL" baseline="0" dirty="0" smtClean="0"/>
              <a:t>(257)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readFile</a:t>
            </a:r>
            <a:r>
              <a:rPr lang="nl-NL" baseline="0" dirty="0" smtClean="0"/>
              <a:t>(258).</a:t>
            </a:r>
          </a:p>
          <a:p>
            <a:pPr marL="228600" indent="-228600">
              <a:buAutoNum type="arabicPeriod"/>
            </a:pPr>
            <a:r>
              <a:rPr lang="nl-NL" baseline="0" dirty="0" err="1" smtClean="0"/>
              <a:t>Replace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ValidAfterEAC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identical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transition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label </a:t>
            </a:r>
            <a:r>
              <a:rPr lang="nl-NL" baseline="0" dirty="0" err="1" smtClean="0"/>
              <a:t>ReadFile</a:t>
            </a:r>
            <a:r>
              <a:rPr lang="nl-NL" baseline="0" dirty="0" smtClean="0"/>
              <a:t>(259)</a:t>
            </a:r>
          </a:p>
          <a:p>
            <a:pPr marL="228600" indent="-228600">
              <a:buAutoNum type="arabicPeriod"/>
            </a:pPr>
            <a:r>
              <a:rPr lang="nl-NL" baseline="0" dirty="0" err="1" smtClean="0"/>
              <a:t>Replace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NotValid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transitions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ReadFile</a:t>
            </a:r>
            <a:r>
              <a:rPr lang="nl-NL" baseline="0" dirty="0" smtClean="0"/>
              <a:t>(256). </a:t>
            </a:r>
            <a:r>
              <a:rPr lang="nl-NL" baseline="0" dirty="0" err="1" smtClean="0"/>
              <a:t>ReadFile</a:t>
            </a:r>
            <a:r>
              <a:rPr lang="nl-NL" baseline="0" dirty="0" smtClean="0"/>
              <a:t>(260)….</a:t>
            </a:r>
          </a:p>
          <a:p>
            <a:pPr marL="228600" indent="-228600">
              <a:buAutoNum type="arabicPeriod"/>
            </a:pPr>
            <a:endParaRPr lang="nl-NL" baseline="0" dirty="0" smtClean="0"/>
          </a:p>
          <a:p>
            <a:pPr marL="228600" indent="-228600">
              <a:buAutoNum type="arabicPeriod"/>
            </a:pPr>
            <a:r>
              <a:rPr lang="nl-NL" baseline="0" dirty="0" err="1" smtClean="0"/>
              <a:t>If</a:t>
            </a:r>
            <a:r>
              <a:rPr lang="nl-NL" baseline="0" dirty="0" smtClean="0"/>
              <a:t> M </a:t>
            </a:r>
            <a:r>
              <a:rPr lang="nl-NL" baseline="0" dirty="0" err="1" smtClean="0"/>
              <a:t>treats</a:t>
            </a:r>
            <a:r>
              <a:rPr lang="nl-NL" baseline="0" dirty="0" smtClean="0"/>
              <a:t> equivalent input </a:t>
            </a:r>
            <a:r>
              <a:rPr lang="nl-NL" baseline="0" dirty="0" err="1" smtClean="0"/>
              <a:t>symbols</a:t>
            </a:r>
            <a:r>
              <a:rPr lang="nl-NL" baseline="0" dirty="0" smtClean="0"/>
              <a:t> in </a:t>
            </a:r>
            <a:r>
              <a:rPr lang="nl-NL" baseline="0" dirty="0" err="1" smtClean="0"/>
              <a:t>an</a:t>
            </a:r>
            <a:r>
              <a:rPr lang="nl-NL" baseline="0" dirty="0" smtClean="0"/>
              <a:t> equivalent way, </a:t>
            </a:r>
            <a:r>
              <a:rPr lang="nl-NL" baseline="0" dirty="0" err="1" smtClean="0"/>
              <a:t>observation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equivalence</a:t>
            </a:r>
            <a:r>
              <a:rPr lang="nl-NL" baseline="0" dirty="0" smtClean="0"/>
              <a:t> Ma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Ha, </a:t>
            </a:r>
            <a:r>
              <a:rPr lang="nl-NL" baseline="0" dirty="0" err="1" smtClean="0"/>
              <a:t>implies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observation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equivalence</a:t>
            </a:r>
            <a:r>
              <a:rPr lang="nl-NL" baseline="0" dirty="0" smtClean="0"/>
              <a:t> of M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H</a:t>
            </a:r>
          </a:p>
          <a:p>
            <a:pPr marL="0" indent="0">
              <a:buNone/>
            </a:pPr>
            <a:r>
              <a:rPr lang="nl-NL" baseline="0" dirty="0" smtClean="0"/>
              <a:t>	-&gt; </a:t>
            </a:r>
            <a:r>
              <a:rPr lang="nl-NL" baseline="0" dirty="0" err="1" smtClean="0"/>
              <a:t>Structural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assumptions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anout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behavior</a:t>
            </a:r>
            <a:r>
              <a:rPr lang="nl-NL" baseline="0" dirty="0" smtClean="0"/>
              <a:t> of the </a:t>
            </a:r>
            <a:r>
              <a:rPr lang="nl-NL" baseline="0" dirty="0" err="1" smtClean="0"/>
              <a:t>biometric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passport</a:t>
            </a:r>
            <a:r>
              <a:rPr lang="nl-NL" baseline="0" dirty="0" smtClean="0"/>
              <a:t>, the </a:t>
            </a:r>
            <a:r>
              <a:rPr lang="nl-NL" baseline="0" dirty="0" err="1" smtClean="0"/>
              <a:t>abstraction</a:t>
            </a:r>
            <a:r>
              <a:rPr lang="nl-NL" baseline="0" dirty="0" smtClean="0"/>
              <a:t> does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lead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loss</a:t>
            </a:r>
            <a:r>
              <a:rPr lang="nl-NL" baseline="0" dirty="0" smtClean="0"/>
              <a:t> of information.</a:t>
            </a:r>
          </a:p>
          <a:p>
            <a:pPr marL="0" indent="0">
              <a:buNone/>
            </a:pPr>
            <a:endParaRPr lang="nl-NL" baseline="0" dirty="0" smtClean="0"/>
          </a:p>
          <a:p>
            <a:pPr marL="0" indent="0">
              <a:buNone/>
            </a:pPr>
            <a:r>
              <a:rPr lang="nl-NL" b="1" baseline="0" dirty="0" err="1" smtClean="0"/>
              <a:t>Theorem</a:t>
            </a:r>
            <a:r>
              <a:rPr lang="nl-NL" b="1" baseline="0" dirty="0" smtClean="0"/>
              <a:t> 1</a:t>
            </a:r>
          </a:p>
          <a:p>
            <a:pPr marL="0" indent="0">
              <a:buNone/>
            </a:pPr>
            <a:r>
              <a:rPr lang="nl-NL" b="0" baseline="0" dirty="0" smtClean="0"/>
              <a:t>Call </a:t>
            </a:r>
            <a:r>
              <a:rPr lang="nl-NL" b="0" baseline="0" dirty="0" err="1" smtClean="0"/>
              <a:t>two</a:t>
            </a:r>
            <a:r>
              <a:rPr lang="nl-NL" b="0" baseline="0" dirty="0" smtClean="0"/>
              <a:t> input </a:t>
            </a:r>
            <a:r>
              <a:rPr lang="nl-NL" b="0" baseline="0" dirty="0" err="1" smtClean="0"/>
              <a:t>enabled</a:t>
            </a:r>
            <a:r>
              <a:rPr lang="nl-NL" b="0" baseline="0" dirty="0" smtClean="0"/>
              <a:t> actions i1, i2 of </a:t>
            </a:r>
            <a:r>
              <a:rPr lang="nl-NL" b="0" baseline="0" dirty="0" err="1" smtClean="0"/>
              <a:t>Mealy</a:t>
            </a:r>
            <a:r>
              <a:rPr lang="nl-NL" b="0" baseline="0" dirty="0" smtClean="0"/>
              <a:t> machine M equivalent, </a:t>
            </a:r>
            <a:r>
              <a:rPr lang="nl-NL" b="0" baseline="0" dirty="0" err="1" smtClean="0"/>
              <a:t>notation</a:t>
            </a:r>
            <a:r>
              <a:rPr lang="nl-NL" b="0" baseline="0" dirty="0" smtClean="0"/>
              <a:t> i1 =i2, </a:t>
            </a:r>
            <a:r>
              <a:rPr lang="nl-NL" b="0" baseline="0" dirty="0" err="1" smtClean="0"/>
              <a:t>if</a:t>
            </a:r>
            <a:r>
              <a:rPr lang="nl-NL" b="0" baseline="0" dirty="0" smtClean="0"/>
              <a:t> </a:t>
            </a:r>
            <a:r>
              <a:rPr lang="nl-NL" b="0" baseline="0" dirty="0" err="1" smtClean="0"/>
              <a:t>they</a:t>
            </a:r>
            <a:r>
              <a:rPr lang="nl-NL" b="0" baseline="0" dirty="0" smtClean="0"/>
              <a:t> are </a:t>
            </a:r>
            <a:r>
              <a:rPr lang="nl-NL" b="0" baseline="0" dirty="0" err="1" smtClean="0"/>
              <a:t>mapped</a:t>
            </a:r>
            <a:r>
              <a:rPr lang="nl-NL" b="0" baseline="0" dirty="0" smtClean="0"/>
              <a:t> </a:t>
            </a:r>
            <a:r>
              <a:rPr lang="nl-NL" b="0" baseline="0" dirty="0" err="1" smtClean="0"/>
              <a:t>to</a:t>
            </a:r>
            <a:r>
              <a:rPr lang="nl-NL" b="0" baseline="0" dirty="0" smtClean="0"/>
              <a:t> the </a:t>
            </a:r>
            <a:r>
              <a:rPr lang="nl-NL" b="0" baseline="0" dirty="0" err="1" smtClean="0"/>
              <a:t>same</a:t>
            </a:r>
            <a:r>
              <a:rPr lang="nl-NL" b="0" baseline="0" dirty="0" smtClean="0"/>
              <a:t> abstract action. </a:t>
            </a:r>
            <a:r>
              <a:rPr lang="nl-NL" b="0" baseline="0" dirty="0" err="1" smtClean="0"/>
              <a:t>Suppose</a:t>
            </a:r>
            <a:r>
              <a:rPr lang="nl-NL" b="0" baseline="0" dirty="0" smtClean="0"/>
              <a:t> </a:t>
            </a:r>
            <a:r>
              <a:rPr lang="nl-NL" b="0" baseline="0" dirty="0" err="1" smtClean="0"/>
              <a:t>that</a:t>
            </a:r>
            <a:r>
              <a:rPr lang="nl-NL" b="0" baseline="0" dirty="0" smtClean="0"/>
              <a:t> in M equivalent </a:t>
            </a:r>
            <a:r>
              <a:rPr lang="nl-NL" b="0" baseline="0" dirty="0" err="1" smtClean="0"/>
              <a:t>inputs</a:t>
            </a:r>
            <a:r>
              <a:rPr lang="nl-NL" b="0" baseline="0" dirty="0" smtClean="0"/>
              <a:t> </a:t>
            </a:r>
            <a:r>
              <a:rPr lang="nl-NL" b="0" baseline="0" dirty="0" err="1" smtClean="0"/>
              <a:t>induce</a:t>
            </a:r>
            <a:r>
              <a:rPr lang="nl-NL" b="0" baseline="0" dirty="0" smtClean="0"/>
              <a:t> </a:t>
            </a:r>
            <a:r>
              <a:rPr lang="nl-NL" b="0" baseline="0" dirty="0" err="1" smtClean="0"/>
              <a:t>identical</a:t>
            </a:r>
            <a:r>
              <a:rPr lang="nl-NL" b="0" baseline="0" dirty="0" smtClean="0"/>
              <a:t> </a:t>
            </a:r>
            <a:r>
              <a:rPr lang="nl-NL" b="0" baseline="0" dirty="0" err="1" smtClean="0"/>
              <a:t>outputs</a:t>
            </a:r>
            <a:r>
              <a:rPr lang="nl-NL" b="0" baseline="0" dirty="0" smtClean="0"/>
              <a:t> </a:t>
            </a:r>
            <a:r>
              <a:rPr lang="nl-NL" b="0" baseline="0" dirty="0" err="1" smtClean="0"/>
              <a:t>and</a:t>
            </a:r>
            <a:r>
              <a:rPr lang="nl-NL" b="0" baseline="0" dirty="0" smtClean="0"/>
              <a:t> equivalent </a:t>
            </a:r>
            <a:r>
              <a:rPr lang="nl-NL" b="0" baseline="0" dirty="0" err="1" smtClean="0"/>
              <a:t>successor</a:t>
            </a:r>
            <a:r>
              <a:rPr lang="nl-NL" b="0" baseline="0" dirty="0" smtClean="0"/>
              <a:t> </a:t>
            </a:r>
            <a:r>
              <a:rPr lang="nl-NL" b="0" baseline="0" dirty="0" err="1" smtClean="0"/>
              <a:t>states</a:t>
            </a:r>
            <a:r>
              <a:rPr lang="nl-NL" b="0" baseline="0" dirty="0" smtClean="0"/>
              <a:t>:</a:t>
            </a:r>
          </a:p>
          <a:p>
            <a:pPr marL="0" indent="0">
              <a:buNone/>
            </a:pPr>
            <a:r>
              <a:rPr lang="nl-NL" b="0" baseline="0" dirty="0" err="1" smtClean="0"/>
              <a:t>Then</a:t>
            </a:r>
            <a:r>
              <a:rPr lang="nl-NL" b="0" baseline="0" dirty="0" smtClean="0"/>
              <a:t> Ma ~~Ha </a:t>
            </a:r>
            <a:r>
              <a:rPr lang="nl-NL" b="0" baseline="0" dirty="0" err="1" smtClean="0"/>
              <a:t>implies</a:t>
            </a:r>
            <a:r>
              <a:rPr lang="nl-NL" b="0" baseline="0" dirty="0" smtClean="0"/>
              <a:t> M~~H.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0DBF3-519B-4243-9F2B-30F73AE416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79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822995"/>
            <a:ext cx="7265534" cy="2972717"/>
          </a:xfrm>
        </p:spPr>
        <p:txBody>
          <a:bodyPr>
            <a:noAutofit/>
          </a:bodyPr>
          <a:lstStyle>
            <a:lvl1pPr algn="l">
              <a:defRPr sz="78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4271063"/>
            <a:ext cx="7067378" cy="1367736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55821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74638"/>
            <a:ext cx="71064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600200"/>
            <a:ext cx="7106464" cy="464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auto">
          <a:xfrm>
            <a:off x="-1" y="13"/>
            <a:ext cx="1576384" cy="6857987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6108245"/>
            <a:ext cx="1368883" cy="843232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583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3583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7" name="Afbeelding 2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674005"/>
            <a:ext cx="6577959" cy="2926445"/>
          </a:xfrm>
        </p:spPr>
        <p:txBody>
          <a:bodyPr>
            <a:normAutofit/>
          </a:bodyPr>
          <a:lstStyle/>
          <a:p>
            <a:pPr algn="l"/>
            <a:r>
              <a:rPr lang="nl-NL" sz="8800" dirty="0" smtClean="0">
                <a:latin typeface="Arial"/>
                <a:cs typeface="Arial"/>
              </a:rPr>
              <a:t>Model </a:t>
            </a:r>
            <a:r>
              <a:rPr lang="nl-NL" sz="8800" dirty="0" smtClean="0">
                <a:latin typeface="Arial"/>
                <a:cs typeface="Arial"/>
              </a:rPr>
              <a:t>Learning</a:t>
            </a:r>
            <a:endParaRPr lang="en-US" sz="8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Transducing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successfully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Yet</a:t>
            </a:r>
            <a:r>
              <a:rPr lang="nl-NL" dirty="0" smtClean="0"/>
              <a:t> </a:t>
            </a:r>
            <a:r>
              <a:rPr lang="nl-NL" dirty="0" err="1" smtClean="0"/>
              <a:t>another</a:t>
            </a:r>
            <a:r>
              <a:rPr lang="nl-NL" dirty="0" smtClean="0"/>
              <a:t> case </a:t>
            </a:r>
            <a:r>
              <a:rPr lang="nl-NL" dirty="0" err="1" smtClean="0"/>
              <a:t>study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Time </a:t>
            </a:r>
            <a:r>
              <a:rPr lang="nl-NL" dirty="0" err="1" smtClean="0"/>
              <a:t>speedup</a:t>
            </a:r>
            <a:endParaRPr lang="nl-NL" dirty="0" smtClean="0"/>
          </a:p>
          <a:p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1912" y="2803349"/>
            <a:ext cx="1089378" cy="1143000"/>
          </a:xfrm>
        </p:spPr>
        <p:txBody>
          <a:bodyPr/>
          <a:lstStyle/>
          <a:p>
            <a:r>
              <a:rPr lang="nl-NL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9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5.walmartimages.com/asr/23d55fec-4891-4288-9145-fe9493425fbf_1.ae9e6950e05c9dcd3cad50cad5c223d3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985" y="1138987"/>
            <a:ext cx="6333490" cy="633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2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Model of a Model</a:t>
            </a:r>
          </a:p>
          <a:p>
            <a:r>
              <a:rPr lang="nl-NL" dirty="0" smtClean="0"/>
              <a:t>L-STAR</a:t>
            </a:r>
          </a:p>
          <a:p>
            <a:endParaRPr lang="nl-NL" dirty="0"/>
          </a:p>
          <a:p>
            <a:r>
              <a:rPr lang="nl-NL" dirty="0" err="1"/>
              <a:t>Biometric</a:t>
            </a:r>
            <a:r>
              <a:rPr lang="nl-NL" dirty="0"/>
              <a:t> Passport</a:t>
            </a:r>
          </a:p>
          <a:p>
            <a:r>
              <a:rPr lang="nl-NL" dirty="0" err="1" smtClean="0"/>
              <a:t>Abstraction</a:t>
            </a:r>
            <a:endParaRPr lang="nl-NL" dirty="0" smtClean="0"/>
          </a:p>
          <a:p>
            <a:r>
              <a:rPr lang="nl-NL" dirty="0" err="1" smtClean="0"/>
              <a:t>Results</a:t>
            </a:r>
            <a:r>
              <a:rPr lang="nl-NL" dirty="0" smtClean="0"/>
              <a:t> + </a:t>
            </a:r>
            <a:r>
              <a:rPr lang="nl-NL" dirty="0" err="1" smtClean="0"/>
              <a:t>Validation</a:t>
            </a:r>
            <a:endParaRPr lang="nl-NL" dirty="0" smtClean="0"/>
          </a:p>
          <a:p>
            <a:r>
              <a:rPr lang="nl-NL" dirty="0" err="1" smtClean="0"/>
              <a:t>Conclusion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76044" y="1600200"/>
            <a:ext cx="46679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Vaandrager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Frits. "</a:t>
            </a:r>
            <a: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 Learning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.“</a:t>
            </a:r>
          </a:p>
          <a:p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Communications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the ACM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60.2 (2017): 86-95.</a:t>
            </a:r>
          </a:p>
        </p:txBody>
      </p:sp>
      <p:sp>
        <p:nvSpPr>
          <p:cNvPr id="5" name="Rectangle 4"/>
          <p:cNvSpPr/>
          <p:nvPr/>
        </p:nvSpPr>
        <p:spPr>
          <a:xfrm>
            <a:off x="4476044" y="3124517"/>
            <a:ext cx="46679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Aarts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Fides, Julien Schmaltz, and Frits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Vaandrager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"</a:t>
            </a:r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Inference and abstraction of the biometric passport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." 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Leveraging Applications of Formal Methods, Verification, and Validation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(2010): 673-686.</a:t>
            </a:r>
          </a:p>
        </p:txBody>
      </p:sp>
    </p:spTree>
    <p:extLst>
      <p:ext uri="{BB962C8B-B14F-4D97-AF65-F5344CB8AC3E}">
        <p14:creationId xmlns:p14="http://schemas.microsoft.com/office/powerpoint/2010/main" val="27394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Model of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Mealy</a:t>
            </a:r>
            <a:r>
              <a:rPr lang="nl-NL" dirty="0" smtClean="0"/>
              <a:t> machine</a:t>
            </a:r>
          </a:p>
          <a:p>
            <a:endParaRPr lang="nl-NL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830" y="1278096"/>
            <a:ext cx="1967937" cy="41423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084" y="2713266"/>
            <a:ext cx="1133475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084" y="3202725"/>
            <a:ext cx="1181100" cy="342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084" y="3653140"/>
            <a:ext cx="3609975" cy="3524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084" y="4183554"/>
            <a:ext cx="3581400" cy="3333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6084" y="2168754"/>
            <a:ext cx="1676400" cy="3619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1796" y="4618233"/>
            <a:ext cx="23907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8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L-STAR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Minimally</a:t>
            </a:r>
            <a:r>
              <a:rPr lang="nl-NL" dirty="0" smtClean="0"/>
              <a:t> Adequate Teacher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55668" y="3550722"/>
            <a:ext cx="1983179" cy="1045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569527" y="3550721"/>
            <a:ext cx="1826821" cy="1045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31620" y="2363190"/>
            <a:ext cx="831273" cy="7718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67300" y="2363190"/>
            <a:ext cx="831273" cy="7718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6" idx="4"/>
          </p:cNvCxnSpPr>
          <p:nvPr/>
        </p:nvCxnSpPr>
        <p:spPr>
          <a:xfrm>
            <a:off x="2547257" y="3135086"/>
            <a:ext cx="0" cy="41563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498770" y="3107377"/>
            <a:ext cx="0" cy="41563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39439" y="2458192"/>
            <a:ext cx="38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/>
              <a:t>H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292931" y="2491134"/>
            <a:ext cx="38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/>
              <a:t>M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06929" y="3842403"/>
            <a:ext cx="169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/>
              <a:t>learner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878284" y="3826554"/>
            <a:ext cx="169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teacher</a:t>
            </a:r>
            <a:endParaRPr lang="en-US" sz="2400" dirty="0"/>
          </a:p>
        </p:txBody>
      </p:sp>
      <p:cxnSp>
        <p:nvCxnSpPr>
          <p:cNvPr id="17" name="Straight Arrow Connector 16"/>
          <p:cNvCxnSpPr>
            <a:endCxn id="5" idx="1"/>
          </p:cNvCxnSpPr>
          <p:nvPr/>
        </p:nvCxnSpPr>
        <p:spPr>
          <a:xfrm>
            <a:off x="3538847" y="4057386"/>
            <a:ext cx="2030680" cy="1584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962893" y="4369846"/>
            <a:ext cx="83583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 smtClean="0"/>
          </a:p>
          <a:p>
            <a:r>
              <a:rPr lang="nl-NL" dirty="0" err="1" smtClean="0"/>
              <a:t>Membership</a:t>
            </a:r>
            <a:r>
              <a:rPr lang="nl-NL" dirty="0" smtClean="0"/>
              <a:t> Query</a:t>
            </a:r>
          </a:p>
          <a:p>
            <a:r>
              <a:rPr lang="nl-NL" dirty="0" err="1" smtClean="0"/>
              <a:t>Equivalence</a:t>
            </a:r>
            <a:r>
              <a:rPr lang="nl-NL" dirty="0" smtClean="0"/>
              <a:t>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86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11" grpId="0"/>
      <p:bldP spid="12" grpId="0"/>
      <p:bldP spid="13" grpId="0"/>
      <p:bldP spid="15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34332" y="2328262"/>
            <a:ext cx="4787154" cy="3188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905429" y="4833257"/>
            <a:ext cx="4616164" cy="62335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Biometric</a:t>
            </a:r>
            <a:r>
              <a:rPr lang="nl-NL" dirty="0" smtClean="0"/>
              <a:t> Passport</a:t>
            </a:r>
            <a:endParaRPr lang="en-US" dirty="0"/>
          </a:p>
        </p:txBody>
      </p:sp>
      <p:pic>
        <p:nvPicPr>
          <p:cNvPr id="1026" name="Picture 2" descr="Image result for dutch biometric passpo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47" y="2687778"/>
            <a:ext cx="2021014" cy="276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05429" y="2778959"/>
            <a:ext cx="53325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 smtClean="0"/>
              <a:t>Machine </a:t>
            </a:r>
            <a:r>
              <a:rPr lang="nl-NL" sz="2000" dirty="0" err="1" smtClean="0"/>
              <a:t>Readable</a:t>
            </a:r>
            <a:r>
              <a:rPr lang="nl-NL" sz="2000" dirty="0" smtClean="0"/>
              <a:t> Zone data #257</a:t>
            </a:r>
          </a:p>
          <a:p>
            <a:r>
              <a:rPr lang="nl-NL" dirty="0"/>
              <a:t>	</a:t>
            </a:r>
            <a:r>
              <a:rPr lang="nl-NL" dirty="0" smtClean="0"/>
              <a:t>i.e.: name, date of </a:t>
            </a:r>
            <a:r>
              <a:rPr lang="nl-NL" dirty="0" err="1" smtClean="0"/>
              <a:t>birth</a:t>
            </a:r>
            <a:r>
              <a:rPr lang="nl-NL" dirty="0" smtClean="0"/>
              <a:t>, </a:t>
            </a:r>
            <a:r>
              <a:rPr lang="nl-NL" dirty="0" err="1" smtClean="0"/>
              <a:t>nationality</a:t>
            </a: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 smtClean="0"/>
              <a:t>Facial Image </a:t>
            </a:r>
            <a:r>
              <a:rPr lang="nl-NL" sz="2000" dirty="0"/>
              <a:t>#</a:t>
            </a:r>
            <a:r>
              <a:rPr lang="nl-NL" sz="2000" dirty="0" smtClean="0"/>
              <a:t>258</a:t>
            </a:r>
          </a:p>
          <a:p>
            <a:endParaRPr lang="nl-NL" dirty="0" smtClean="0"/>
          </a:p>
          <a:p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 err="1" smtClean="0"/>
              <a:t>Biometric</a:t>
            </a:r>
            <a:r>
              <a:rPr lang="nl-NL" sz="2000" dirty="0" smtClean="0"/>
              <a:t> data </a:t>
            </a:r>
            <a:r>
              <a:rPr lang="nl-NL" sz="2000" dirty="0"/>
              <a:t>#</a:t>
            </a:r>
            <a:r>
              <a:rPr lang="nl-NL" sz="2000" dirty="0" smtClean="0"/>
              <a:t>259</a:t>
            </a:r>
          </a:p>
          <a:p>
            <a:r>
              <a:rPr lang="nl-NL" dirty="0"/>
              <a:t>	</a:t>
            </a:r>
            <a:r>
              <a:rPr lang="nl-NL" dirty="0" smtClean="0"/>
              <a:t>i.e.: </a:t>
            </a:r>
            <a:r>
              <a:rPr lang="nl-NL" dirty="0" err="1" smtClean="0"/>
              <a:t>fingerprints</a:t>
            </a:r>
            <a:r>
              <a:rPr lang="nl-NL" dirty="0" smtClean="0"/>
              <a:t>, iris scan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935" y="1400547"/>
            <a:ext cx="7058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err="1" smtClean="0"/>
              <a:t>What’s</a:t>
            </a:r>
            <a:r>
              <a:rPr lang="nl-NL" sz="3200" dirty="0" smtClean="0"/>
              <a:t> in </a:t>
            </a:r>
            <a:r>
              <a:rPr lang="nl-NL" sz="3200" dirty="0" err="1" smtClean="0"/>
              <a:t>it</a:t>
            </a:r>
            <a:r>
              <a:rPr lang="nl-NL" sz="3200" dirty="0" smtClean="0"/>
              <a:t>?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984609" y="2389142"/>
            <a:ext cx="63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BAC</a:t>
            </a:r>
            <a:endParaRPr lang="en-US" b="1" dirty="0"/>
          </a:p>
        </p:txBody>
      </p:sp>
      <p:pic>
        <p:nvPicPr>
          <p:cNvPr id="1028" name="Picture 4" descr="https://image.flaticon.com/icons/png/512/26/2605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856" y="2368298"/>
            <a:ext cx="350140" cy="35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953514" y="4868094"/>
            <a:ext cx="63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EAC</a:t>
            </a:r>
            <a:endParaRPr lang="en-US" b="1" dirty="0"/>
          </a:p>
        </p:txBody>
      </p:sp>
      <p:pic>
        <p:nvPicPr>
          <p:cNvPr id="15" name="Picture 4" descr="https://image.flaticon.com/icons/png/512/26/2605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761" y="4847250"/>
            <a:ext cx="350140" cy="35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69" y="1417638"/>
            <a:ext cx="8517114" cy="419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4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4" grpId="0"/>
      <p:bldP spid="7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Abstraction</a:t>
            </a:r>
            <a:r>
              <a:rPr lang="nl-NL" dirty="0" smtClean="0"/>
              <a:t> </a:t>
            </a:r>
            <a:r>
              <a:rPr lang="nl-NL" dirty="0" err="1" smtClean="0"/>
              <a:t>Mapping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358329" cy="4525963"/>
              </a:xfrm>
            </p:spPr>
            <p:txBody>
              <a:bodyPr>
                <a:normAutofit/>
              </a:bodyPr>
              <a:lstStyle/>
              <a:p>
                <a:endParaRPr lang="nl-NL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nl-NL" dirty="0"/>
              </a:p>
              <a:p>
                <a:endParaRPr lang="nl-NL" dirty="0" smtClean="0"/>
              </a:p>
              <a:p>
                <a:r>
                  <a:rPr lang="nl-NL" dirty="0" smtClean="0"/>
                  <a:t>Transducer classes: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𝑉𝑎𝑙𝑖𝑑𝐴𝑓𝑡𝑒𝑟𝐵𝐴𝐶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 →{257, 258}</m:t>
                    </m:r>
                  </m:oMath>
                </a14:m>
                <a:endParaRPr lang="nl-NL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𝑉𝑎𝑙𝑖𝑑𝐴𝑓𝑡𝑒𝑟𝐸𝐴𝐶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259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nl-NL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𝑁𝑜𝑡𝑉𝑎𝑙𝑖𝑑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|"/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nl-N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nl-N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nl-N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nl-NL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/>
                      <m:t>∉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{257,258,259}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nl-NL" dirty="0"/>
              </a:p>
              <a:p>
                <a:pPr lvl="1"/>
                <a:endParaRPr lang="nl-NL" dirty="0" smtClean="0"/>
              </a:p>
              <a:p>
                <a:r>
                  <a:rPr lang="nl-NL" dirty="0" err="1" smtClean="0"/>
                  <a:t>Less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states</a:t>
                </a:r>
                <a:r>
                  <a:rPr lang="nl-NL" dirty="0" smtClean="0"/>
                  <a:t>, </a:t>
                </a:r>
                <a:r>
                  <a:rPr lang="nl-NL" dirty="0" err="1" smtClean="0"/>
                  <a:t>less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transitions</a:t>
                </a:r>
                <a:r>
                  <a:rPr lang="nl-NL" dirty="0" smtClean="0"/>
                  <a:t>, </a:t>
                </a:r>
                <a:r>
                  <a:rPr lang="nl-NL" dirty="0" err="1" smtClean="0"/>
                  <a:t>less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inferring</a:t>
                </a:r>
                <a:r>
                  <a:rPr lang="nl-NL" dirty="0" smtClean="0"/>
                  <a:t> time</a:t>
                </a:r>
                <a:endParaRPr lang="nl-NL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358329" cy="4525963"/>
              </a:xfrm>
              <a:blipFill rotWithShape="0">
                <a:blip r:embed="rId3"/>
                <a:stretch>
                  <a:fillRect l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338665" y="1851378"/>
            <a:ext cx="83583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40020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Validation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58020"/>
            <a:ext cx="4151801" cy="33664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122" y="1762897"/>
            <a:ext cx="3881405" cy="379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Validation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59429" y="4120738"/>
            <a:ext cx="1769423" cy="8906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199414" y="4120737"/>
            <a:ext cx="1769423" cy="8906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959429" y="2066305"/>
            <a:ext cx="1769423" cy="8906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199413" y="2066305"/>
            <a:ext cx="1769423" cy="8906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104405" y="3420094"/>
            <a:ext cx="6947065" cy="2375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27810" y="1897291"/>
            <a:ext cx="2256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o</a:t>
            </a:r>
            <a:r>
              <a:rPr lang="nl-NL" dirty="0" err="1" smtClean="0"/>
              <a:t>bservation</a:t>
            </a:r>
            <a:endParaRPr lang="nl-NL" dirty="0" smtClean="0"/>
          </a:p>
          <a:p>
            <a:r>
              <a:rPr lang="nl-NL" dirty="0" smtClean="0"/>
              <a:t>equivalent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18508" y="2315689"/>
            <a:ext cx="528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H</a:t>
            </a:r>
            <a:r>
              <a:rPr lang="nl-NL" sz="2400" baseline="30000" dirty="0" smtClean="0"/>
              <a:t>a</a:t>
            </a:r>
            <a:endParaRPr lang="en-US" baseline="30000" dirty="0"/>
          </a:p>
        </p:txBody>
      </p:sp>
      <p:sp>
        <p:nvSpPr>
          <p:cNvPr id="15" name="TextBox 14"/>
          <p:cNvSpPr txBox="1"/>
          <p:nvPr/>
        </p:nvSpPr>
        <p:spPr>
          <a:xfrm>
            <a:off x="2579913" y="4318145"/>
            <a:ext cx="528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19897" y="2280796"/>
            <a:ext cx="711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M</a:t>
            </a:r>
            <a:r>
              <a:rPr lang="nl-NL" sz="2400" baseline="30000" dirty="0" smtClean="0"/>
              <a:t>a</a:t>
            </a:r>
            <a:endParaRPr lang="en-US" baseline="30000" dirty="0"/>
          </a:p>
        </p:txBody>
      </p:sp>
      <p:sp>
        <p:nvSpPr>
          <p:cNvPr id="17" name="TextBox 16"/>
          <p:cNvSpPr txBox="1"/>
          <p:nvPr/>
        </p:nvSpPr>
        <p:spPr>
          <a:xfrm>
            <a:off x="5819896" y="4301068"/>
            <a:ext cx="528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13016" y="2279846"/>
                <a:ext cx="54983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016" y="2279846"/>
                <a:ext cx="549830" cy="6771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191987" y="4210423"/>
                <a:ext cx="54983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987" y="4210423"/>
                <a:ext cx="549830" cy="6771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104405" y="3074512"/>
            <a:ext cx="225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transducer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42460" y="3833426"/>
            <a:ext cx="2256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o</a:t>
            </a:r>
            <a:r>
              <a:rPr lang="nl-NL" dirty="0" err="1" smtClean="0"/>
              <a:t>bservation</a:t>
            </a:r>
            <a:endParaRPr lang="nl-NL" dirty="0" smtClean="0"/>
          </a:p>
          <a:p>
            <a:r>
              <a:rPr lang="nl-NL" dirty="0" smtClean="0"/>
              <a:t>equivalent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3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</TotalTime>
  <Words>254</Words>
  <Application>Microsoft Office PowerPoint</Application>
  <PresentationFormat>On-screen Show (4:3)</PresentationFormat>
  <Paragraphs>90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Tahoma</vt:lpstr>
      <vt:lpstr>Office Theme</vt:lpstr>
      <vt:lpstr>Custom Design</vt:lpstr>
      <vt:lpstr>Model Learning</vt:lpstr>
      <vt:lpstr>Introduction</vt:lpstr>
      <vt:lpstr>Outline</vt:lpstr>
      <vt:lpstr>Model of a Model</vt:lpstr>
      <vt:lpstr>L-STAR</vt:lpstr>
      <vt:lpstr>Biometric Passport</vt:lpstr>
      <vt:lpstr>Abstraction Mapping</vt:lpstr>
      <vt:lpstr>Results and Validation</vt:lpstr>
      <vt:lpstr>Results and Validation</vt:lpstr>
      <vt:lpstr>Conclusion</vt:lpstr>
      <vt:lpstr>End</vt:lpstr>
    </vt:vector>
  </TitlesOfParts>
  <Company>TU Delft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van der Lee, Wesley</cp:lastModifiedBy>
  <cp:revision>52</cp:revision>
  <dcterms:created xsi:type="dcterms:W3CDTF">2015-07-09T11:57:30Z</dcterms:created>
  <dcterms:modified xsi:type="dcterms:W3CDTF">2017-05-03T20:48:44Z</dcterms:modified>
</cp:coreProperties>
</file>