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5" r:id="rId4"/>
    <p:sldId id="265" r:id="rId5"/>
    <p:sldId id="266" r:id="rId6"/>
    <p:sldId id="267" r:id="rId7"/>
    <p:sldId id="269" r:id="rId8"/>
    <p:sldId id="268" r:id="rId9"/>
    <p:sldId id="270" r:id="rId10"/>
    <p:sldId id="276" r:id="rId11"/>
    <p:sldId id="271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6490" autoAdjust="0"/>
  </p:normalViewPr>
  <p:slideViewPr>
    <p:cSldViewPr snapToGrid="0" snapToObjects="1">
      <p:cViewPr varScale="1">
        <p:scale>
          <a:sx n="54" d="100"/>
          <a:sy n="54" d="100"/>
        </p:scale>
        <p:origin x="330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221B-3185-439B-A550-43BD07BF096B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DBF3-519B-4243-9F2B-30F73AE4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Routinely</a:t>
            </a:r>
            <a:r>
              <a:rPr lang="nl-NL" baseline="0" dirty="0" smtClean="0"/>
              <a:t> manage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learn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behavior</a:t>
            </a:r>
            <a:r>
              <a:rPr lang="nl-NL" baseline="0" dirty="0" smtClean="0"/>
              <a:t> of a device or a computer program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pressing buttons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observing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resulting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behavior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-&gt; </a:t>
            </a:r>
            <a:r>
              <a:rPr lang="nl-NL" baseline="0" dirty="0" err="1" smtClean="0"/>
              <a:t>mental</a:t>
            </a:r>
            <a:r>
              <a:rPr lang="nl-NL" baseline="0" dirty="0" smtClean="0"/>
              <a:t> model/state diagram is </a:t>
            </a:r>
            <a:r>
              <a:rPr lang="nl-NL" baseline="0" dirty="0" err="1" smtClean="0"/>
              <a:t>created</a:t>
            </a:r>
            <a:r>
              <a:rPr lang="nl-NL" baseline="0" dirty="0" smtClean="0"/>
              <a:t> of device</a:t>
            </a:r>
          </a:p>
          <a:p>
            <a:r>
              <a:rPr lang="nl-NL" dirty="0" smtClean="0"/>
              <a:t>-&gt;</a:t>
            </a:r>
            <a:r>
              <a:rPr lang="nl-NL" dirty="0" err="1" smtClean="0"/>
              <a:t>experiments</a:t>
            </a:r>
            <a:r>
              <a:rPr lang="nl-NL" baseline="0" dirty="0" smtClean="0"/>
              <a:t> lead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determination</a:t>
            </a:r>
            <a:r>
              <a:rPr lang="nl-NL" baseline="0" dirty="0" smtClean="0"/>
              <a:t> of the </a:t>
            </a:r>
            <a:r>
              <a:rPr lang="nl-NL" baseline="0" dirty="0" err="1" smtClean="0"/>
              <a:t>global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states</a:t>
            </a:r>
            <a:r>
              <a:rPr lang="nl-NL" baseline="0" dirty="0" smtClean="0"/>
              <a:t> of the device,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outputs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occur</a:t>
            </a:r>
            <a:r>
              <a:rPr lang="nl-NL" baseline="0" dirty="0" smtClean="0"/>
              <a:t> in response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inputs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="1" baseline="0" dirty="0" smtClean="0"/>
              <a:t>SUT</a:t>
            </a:r>
          </a:p>
          <a:p>
            <a:endParaRPr lang="nl-NL" b="1" baseline="0" dirty="0" smtClean="0"/>
          </a:p>
          <a:p>
            <a:r>
              <a:rPr lang="nl-NL" b="1" baseline="0" dirty="0" smtClean="0"/>
              <a:t>Black microwave -&gt; black box</a:t>
            </a:r>
            <a:endParaRPr lang="nl-NL" b="1" baseline="0" dirty="0" smtClean="0"/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presentation</a:t>
            </a:r>
            <a:r>
              <a:rPr lang="nl-NL" baseline="0" dirty="0" smtClean="0"/>
              <a:t> reviews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article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implements</a:t>
            </a:r>
            <a:r>
              <a:rPr lang="nl-NL" baseline="0" dirty="0" smtClean="0"/>
              <a:t> the state machine </a:t>
            </a:r>
            <a:r>
              <a:rPr lang="nl-NL" baseline="0" dirty="0" err="1" smtClean="0"/>
              <a:t>learning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algorithm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automatically</a:t>
            </a:r>
            <a:r>
              <a:rPr lang="nl-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Input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 integer. </a:t>
            </a:r>
            <a:r>
              <a:rPr lang="nl-NL" baseline="0" smtClean="0"/>
              <a:t>Readfile 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Ha </a:t>
            </a:r>
            <a:r>
              <a:rPr lang="nl-NL" dirty="0" err="1" smtClean="0"/>
              <a:t>to</a:t>
            </a:r>
            <a:r>
              <a:rPr lang="nl-NL" dirty="0" smtClean="0"/>
              <a:t> H:</a:t>
            </a:r>
          </a:p>
          <a:p>
            <a:pPr marL="228600" indent="-228600">
              <a:buAutoNum type="arabicPeriod"/>
            </a:pPr>
            <a:r>
              <a:rPr lang="nl-NL" baseline="0" dirty="0" err="1" smtClean="0"/>
              <a:t>Replace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ValidAfterBAC</a:t>
            </a:r>
            <a:r>
              <a:rPr lang="nl-NL" baseline="0" dirty="0" smtClean="0"/>
              <a:t> in Ha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two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source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target but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labels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(257)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(258).</a:t>
            </a:r>
          </a:p>
          <a:p>
            <a:pPr marL="228600" indent="-228600">
              <a:buAutoNum type="arabicPeriod"/>
            </a:pPr>
            <a:r>
              <a:rPr lang="nl-NL" baseline="0" dirty="0" err="1" smtClean="0"/>
              <a:t>Replace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ValidAfterEAC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identical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label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(259)</a:t>
            </a:r>
          </a:p>
          <a:p>
            <a:pPr marL="228600" indent="-228600">
              <a:buAutoNum type="arabicPeriod"/>
            </a:pPr>
            <a:r>
              <a:rPr lang="nl-NL" baseline="0" dirty="0" err="1" smtClean="0"/>
              <a:t>Replace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NotValid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(256).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(260)….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228600" indent="-228600">
              <a:buAutoNum type="arabicPeriod"/>
            </a:pPr>
            <a:r>
              <a:rPr lang="nl-NL" baseline="0" dirty="0" err="1" smtClean="0"/>
              <a:t>If</a:t>
            </a:r>
            <a:r>
              <a:rPr lang="nl-NL" baseline="0" dirty="0" smtClean="0"/>
              <a:t> M </a:t>
            </a:r>
            <a:r>
              <a:rPr lang="nl-NL" baseline="0" dirty="0" err="1" smtClean="0"/>
              <a:t>treats</a:t>
            </a:r>
            <a:r>
              <a:rPr lang="nl-NL" baseline="0" dirty="0" smtClean="0"/>
              <a:t> equivalent input </a:t>
            </a:r>
            <a:r>
              <a:rPr lang="nl-NL" baseline="0" dirty="0" err="1" smtClean="0"/>
              <a:t>symbols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equivalent way, </a:t>
            </a:r>
            <a:r>
              <a:rPr lang="nl-NL" baseline="0" dirty="0" err="1" smtClean="0"/>
              <a:t>observation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equivalence</a:t>
            </a:r>
            <a:r>
              <a:rPr lang="nl-NL" baseline="0" dirty="0" smtClean="0"/>
              <a:t> Ma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Ha, </a:t>
            </a:r>
            <a:r>
              <a:rPr lang="nl-NL" baseline="0" dirty="0" err="1" smtClean="0"/>
              <a:t>implies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observation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equivalence</a:t>
            </a:r>
            <a:r>
              <a:rPr lang="nl-NL" baseline="0" dirty="0" smtClean="0"/>
              <a:t> of M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H</a:t>
            </a:r>
          </a:p>
          <a:p>
            <a:pPr marL="0" indent="0">
              <a:buNone/>
            </a:pPr>
            <a:r>
              <a:rPr lang="nl-NL" baseline="0" dirty="0" smtClean="0"/>
              <a:t>	-&gt; </a:t>
            </a:r>
            <a:r>
              <a:rPr lang="nl-NL" baseline="0" dirty="0" err="1" smtClean="0"/>
              <a:t>Structural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assumptions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anout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behavior</a:t>
            </a:r>
            <a:r>
              <a:rPr lang="nl-NL" baseline="0" dirty="0" smtClean="0"/>
              <a:t> of the </a:t>
            </a:r>
            <a:r>
              <a:rPr lang="nl-NL" baseline="0" dirty="0" err="1" smtClean="0"/>
              <a:t>biometric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passport</a:t>
            </a:r>
            <a:r>
              <a:rPr lang="nl-NL" baseline="0" dirty="0" smtClean="0"/>
              <a:t>, the </a:t>
            </a:r>
            <a:r>
              <a:rPr lang="nl-NL" baseline="0" dirty="0" err="1" smtClean="0"/>
              <a:t>abstraction</a:t>
            </a:r>
            <a:r>
              <a:rPr lang="nl-NL" baseline="0" dirty="0" smtClean="0"/>
              <a:t> does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lead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loss</a:t>
            </a:r>
            <a:r>
              <a:rPr lang="nl-NL" baseline="0" dirty="0" smtClean="0"/>
              <a:t> of information.</a:t>
            </a:r>
          </a:p>
          <a:p>
            <a:pPr marL="0" indent="0">
              <a:buNone/>
            </a:pPr>
            <a:endParaRPr lang="nl-NL" baseline="0" dirty="0" smtClean="0"/>
          </a:p>
          <a:p>
            <a:pPr marL="0" indent="0">
              <a:buNone/>
            </a:pPr>
            <a:r>
              <a:rPr lang="nl-NL" b="1" baseline="0" dirty="0" err="1" smtClean="0"/>
              <a:t>Theorem</a:t>
            </a:r>
            <a:r>
              <a:rPr lang="nl-NL" b="1" baseline="0" dirty="0" smtClean="0"/>
              <a:t> 1</a:t>
            </a:r>
          </a:p>
          <a:p>
            <a:pPr marL="0" indent="0">
              <a:buNone/>
            </a:pPr>
            <a:r>
              <a:rPr lang="nl-NL" b="0" baseline="0" dirty="0" smtClean="0"/>
              <a:t>Call </a:t>
            </a:r>
            <a:r>
              <a:rPr lang="nl-NL" b="0" baseline="0" dirty="0" err="1" smtClean="0"/>
              <a:t>two</a:t>
            </a:r>
            <a:r>
              <a:rPr lang="nl-NL" b="0" baseline="0" dirty="0" smtClean="0"/>
              <a:t> input </a:t>
            </a:r>
            <a:r>
              <a:rPr lang="nl-NL" b="0" baseline="0" dirty="0" err="1" smtClean="0"/>
              <a:t>enabled</a:t>
            </a:r>
            <a:r>
              <a:rPr lang="nl-NL" b="0" baseline="0" dirty="0" smtClean="0"/>
              <a:t> actions i1, i2 of </a:t>
            </a:r>
            <a:r>
              <a:rPr lang="nl-NL" b="0" baseline="0" dirty="0" err="1" smtClean="0"/>
              <a:t>Mealy</a:t>
            </a:r>
            <a:r>
              <a:rPr lang="nl-NL" b="0" baseline="0" dirty="0" smtClean="0"/>
              <a:t> machine M equivalent, </a:t>
            </a:r>
            <a:r>
              <a:rPr lang="nl-NL" b="0" baseline="0" dirty="0" err="1" smtClean="0"/>
              <a:t>notation</a:t>
            </a:r>
            <a:r>
              <a:rPr lang="nl-NL" b="0" baseline="0" dirty="0" smtClean="0"/>
              <a:t> i1 =i2, </a:t>
            </a:r>
            <a:r>
              <a:rPr lang="nl-NL" b="0" baseline="0" dirty="0" err="1" smtClean="0"/>
              <a:t>if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they</a:t>
            </a:r>
            <a:r>
              <a:rPr lang="nl-NL" b="0" baseline="0" dirty="0" smtClean="0"/>
              <a:t> are </a:t>
            </a:r>
            <a:r>
              <a:rPr lang="nl-NL" b="0" baseline="0" dirty="0" err="1" smtClean="0"/>
              <a:t>mapped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to</a:t>
            </a:r>
            <a:r>
              <a:rPr lang="nl-NL" b="0" baseline="0" dirty="0" smtClean="0"/>
              <a:t> the </a:t>
            </a:r>
            <a:r>
              <a:rPr lang="nl-NL" b="0" baseline="0" dirty="0" err="1" smtClean="0"/>
              <a:t>same</a:t>
            </a:r>
            <a:r>
              <a:rPr lang="nl-NL" b="0" baseline="0" dirty="0" smtClean="0"/>
              <a:t> abstract action. </a:t>
            </a:r>
            <a:r>
              <a:rPr lang="nl-NL" b="0" baseline="0" dirty="0" err="1" smtClean="0"/>
              <a:t>Suppose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that</a:t>
            </a:r>
            <a:r>
              <a:rPr lang="nl-NL" b="0" baseline="0" dirty="0" smtClean="0"/>
              <a:t> in M equivalent </a:t>
            </a:r>
            <a:r>
              <a:rPr lang="nl-NL" b="0" baseline="0" dirty="0" err="1" smtClean="0"/>
              <a:t>inputs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induce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identical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outputs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and</a:t>
            </a:r>
            <a:r>
              <a:rPr lang="nl-NL" b="0" baseline="0" dirty="0" smtClean="0"/>
              <a:t> equivalent </a:t>
            </a:r>
            <a:r>
              <a:rPr lang="nl-NL" b="0" baseline="0" dirty="0" err="1" smtClean="0"/>
              <a:t>successor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states</a:t>
            </a:r>
            <a:r>
              <a:rPr lang="nl-NL" b="0" baseline="0" dirty="0" smtClean="0"/>
              <a:t>:</a:t>
            </a:r>
          </a:p>
          <a:p>
            <a:pPr marL="0" indent="0">
              <a:buNone/>
            </a:pPr>
            <a:r>
              <a:rPr lang="nl-NL" b="0" baseline="0" dirty="0" err="1" smtClean="0"/>
              <a:t>Then</a:t>
            </a:r>
            <a:r>
              <a:rPr lang="nl-NL" b="0" baseline="0" dirty="0" smtClean="0"/>
              <a:t> Ma ~~Ha </a:t>
            </a:r>
            <a:r>
              <a:rPr lang="nl-NL" b="0" baseline="0" dirty="0" err="1" smtClean="0"/>
              <a:t>implies</a:t>
            </a:r>
            <a:r>
              <a:rPr lang="nl-NL" b="0" baseline="0" dirty="0" smtClean="0"/>
              <a:t> M~~H.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nl-NL" sz="8800" dirty="0" smtClean="0">
                <a:latin typeface="Arial"/>
                <a:cs typeface="Arial"/>
              </a:rPr>
              <a:t>Model Learning</a:t>
            </a:r>
            <a:endParaRPr lang="en-US" sz="8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Transducing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successfully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Yet</a:t>
            </a:r>
            <a:r>
              <a:rPr lang="nl-NL" dirty="0" smtClean="0"/>
              <a:t> </a:t>
            </a:r>
            <a:r>
              <a:rPr lang="nl-NL" dirty="0" err="1" smtClean="0"/>
              <a:t>another</a:t>
            </a:r>
            <a:r>
              <a:rPr lang="nl-NL" dirty="0" smtClean="0"/>
              <a:t> case </a:t>
            </a:r>
            <a:r>
              <a:rPr lang="nl-NL" dirty="0" err="1" smtClean="0"/>
              <a:t>study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Time </a:t>
            </a:r>
            <a:r>
              <a:rPr lang="nl-NL" dirty="0" err="1" smtClean="0"/>
              <a:t>speedup</a:t>
            </a:r>
            <a:endParaRPr lang="nl-NL" dirty="0" smtClean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912" y="2803349"/>
            <a:ext cx="1089378" cy="1143000"/>
          </a:xfrm>
        </p:spPr>
        <p:txBody>
          <a:bodyPr/>
          <a:lstStyle/>
          <a:p>
            <a:r>
              <a:rPr lang="nl-NL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5.walmartimages.com/asr/23d55fec-4891-4288-9145-fe9493425fbf_1.ae9e6950e05c9dcd3cad50cad5c223d3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0"/>
          <a:stretch/>
        </p:blipFill>
        <p:spPr bwMode="auto">
          <a:xfrm>
            <a:off x="862732" y="0"/>
            <a:ext cx="7407485" cy="631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1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of a Model</a:t>
            </a:r>
          </a:p>
          <a:p>
            <a:r>
              <a:rPr lang="nl-NL" dirty="0" smtClean="0"/>
              <a:t>L-STAR</a:t>
            </a:r>
          </a:p>
          <a:p>
            <a:endParaRPr lang="nl-NL" dirty="0"/>
          </a:p>
          <a:p>
            <a:r>
              <a:rPr lang="nl-NL" dirty="0" err="1"/>
              <a:t>Biometric</a:t>
            </a:r>
            <a:r>
              <a:rPr lang="nl-NL" dirty="0"/>
              <a:t> Passport</a:t>
            </a:r>
          </a:p>
          <a:p>
            <a:r>
              <a:rPr lang="nl-NL" dirty="0" err="1" smtClean="0"/>
              <a:t>Abstraction</a:t>
            </a:r>
            <a:endParaRPr lang="nl-NL" dirty="0" smtClean="0"/>
          </a:p>
          <a:p>
            <a:r>
              <a:rPr lang="nl-NL" dirty="0" err="1" smtClean="0"/>
              <a:t>Results</a:t>
            </a:r>
            <a:r>
              <a:rPr lang="nl-NL" dirty="0" smtClean="0"/>
              <a:t> + </a:t>
            </a:r>
            <a:r>
              <a:rPr lang="nl-NL" dirty="0" err="1" smtClean="0"/>
              <a:t>Validation</a:t>
            </a:r>
            <a:endParaRPr lang="nl-NL" dirty="0" smtClean="0"/>
          </a:p>
          <a:p>
            <a:r>
              <a:rPr lang="nl-NL" dirty="0" err="1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6044" y="1600200"/>
            <a:ext cx="4667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Vaandrager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Frits. "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Learning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.“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ACM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60.2 (2017): 86-95.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6044" y="3124517"/>
            <a:ext cx="46679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Aarts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Fides, Julien Schmaltz, and Frits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Vaandrager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"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Inference and abstraction of the biometric passport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."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Leveraging Applications of Formal Methods, Verification, and Validation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(2010): 673-686.</a:t>
            </a:r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Mealy</a:t>
            </a:r>
            <a:r>
              <a:rPr lang="nl-NL" dirty="0" smtClean="0"/>
              <a:t> machine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30" y="1278096"/>
            <a:ext cx="1967937" cy="4142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84" y="2713266"/>
            <a:ext cx="1133475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4" y="3202725"/>
            <a:ext cx="11811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084" y="3653140"/>
            <a:ext cx="3609975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084" y="4183554"/>
            <a:ext cx="3581400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084" y="2168754"/>
            <a:ext cx="1676400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796" y="4618233"/>
            <a:ext cx="2390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L-STAR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Minimally</a:t>
            </a:r>
            <a:r>
              <a:rPr lang="nl-NL" dirty="0" smtClean="0"/>
              <a:t> Adequate Teacher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55668" y="3550722"/>
            <a:ext cx="1983179" cy="1045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69527" y="3550721"/>
            <a:ext cx="1826821" cy="1045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1620" y="2363190"/>
            <a:ext cx="831273" cy="771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67300" y="2363190"/>
            <a:ext cx="831273" cy="771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4"/>
          </p:cNvCxnSpPr>
          <p:nvPr/>
        </p:nvCxnSpPr>
        <p:spPr>
          <a:xfrm>
            <a:off x="2547257" y="3135086"/>
            <a:ext cx="0" cy="415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98770" y="3107377"/>
            <a:ext cx="0" cy="415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439" y="2458192"/>
            <a:ext cx="38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2931" y="2491134"/>
            <a:ext cx="38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M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06929" y="3842403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learner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78284" y="3826554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teacher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endCxn id="5" idx="1"/>
          </p:cNvCxnSpPr>
          <p:nvPr/>
        </p:nvCxnSpPr>
        <p:spPr>
          <a:xfrm>
            <a:off x="3538847" y="4057386"/>
            <a:ext cx="2030680" cy="15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962893" y="4369846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  <a:p>
            <a:r>
              <a:rPr lang="nl-NL" dirty="0" err="1" smtClean="0"/>
              <a:t>Membership</a:t>
            </a:r>
            <a:r>
              <a:rPr lang="nl-NL" dirty="0" smtClean="0"/>
              <a:t> Query</a:t>
            </a:r>
          </a:p>
          <a:p>
            <a:r>
              <a:rPr lang="nl-NL" dirty="0" err="1" smtClean="0"/>
              <a:t>Equivalence</a:t>
            </a:r>
            <a:r>
              <a:rPr lang="nl-NL" dirty="0" smtClean="0"/>
              <a:t>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34332" y="2328262"/>
            <a:ext cx="4787154" cy="3188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05429" y="4833257"/>
            <a:ext cx="4616164" cy="6233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Biometric</a:t>
            </a:r>
            <a:r>
              <a:rPr lang="nl-NL" dirty="0" smtClean="0"/>
              <a:t> Passport</a:t>
            </a:r>
            <a:endParaRPr lang="en-US" dirty="0"/>
          </a:p>
        </p:txBody>
      </p:sp>
      <p:pic>
        <p:nvPicPr>
          <p:cNvPr id="1026" name="Picture 2" descr="Image result for dutch biometric pas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7" y="2687778"/>
            <a:ext cx="2021014" cy="276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5429" y="2778959"/>
            <a:ext cx="5332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Machine </a:t>
            </a:r>
            <a:r>
              <a:rPr lang="nl-NL" sz="2000" dirty="0" err="1" smtClean="0"/>
              <a:t>Readable</a:t>
            </a:r>
            <a:r>
              <a:rPr lang="nl-NL" sz="2000" dirty="0" smtClean="0"/>
              <a:t> Zone data #257</a:t>
            </a:r>
          </a:p>
          <a:p>
            <a:r>
              <a:rPr lang="nl-NL" dirty="0"/>
              <a:t>	</a:t>
            </a:r>
            <a:r>
              <a:rPr lang="nl-NL" dirty="0" smtClean="0"/>
              <a:t>i.e.: name, date of </a:t>
            </a:r>
            <a:r>
              <a:rPr lang="nl-NL" dirty="0" err="1" smtClean="0"/>
              <a:t>birth</a:t>
            </a:r>
            <a:r>
              <a:rPr lang="nl-NL" dirty="0" smtClean="0"/>
              <a:t>, </a:t>
            </a:r>
            <a:r>
              <a:rPr lang="nl-NL" dirty="0" err="1" smtClean="0"/>
              <a:t>nationality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Facial Image </a:t>
            </a:r>
            <a:r>
              <a:rPr lang="nl-NL" sz="2000" dirty="0"/>
              <a:t>#</a:t>
            </a:r>
            <a:r>
              <a:rPr lang="nl-NL" sz="2000" dirty="0" smtClean="0"/>
              <a:t>258</a:t>
            </a:r>
          </a:p>
          <a:p>
            <a:endParaRPr lang="nl-NL" dirty="0" smtClean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Biometric</a:t>
            </a:r>
            <a:r>
              <a:rPr lang="nl-NL" sz="2000" dirty="0" smtClean="0"/>
              <a:t> data </a:t>
            </a:r>
            <a:r>
              <a:rPr lang="nl-NL" sz="2000" dirty="0"/>
              <a:t>#</a:t>
            </a:r>
            <a:r>
              <a:rPr lang="nl-NL" sz="2000" dirty="0" smtClean="0"/>
              <a:t>259</a:t>
            </a:r>
          </a:p>
          <a:p>
            <a:r>
              <a:rPr lang="nl-NL" dirty="0"/>
              <a:t>	</a:t>
            </a:r>
            <a:r>
              <a:rPr lang="nl-NL" dirty="0" smtClean="0"/>
              <a:t>i.e.: </a:t>
            </a:r>
            <a:r>
              <a:rPr lang="nl-NL" dirty="0" err="1" smtClean="0"/>
              <a:t>fingerprints</a:t>
            </a:r>
            <a:r>
              <a:rPr lang="nl-NL" dirty="0" smtClean="0"/>
              <a:t>, iris scan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935" y="1400547"/>
            <a:ext cx="705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/>
              <a:t>What’s</a:t>
            </a:r>
            <a:r>
              <a:rPr lang="nl-NL" sz="3200" dirty="0" smtClean="0"/>
              <a:t> in </a:t>
            </a:r>
            <a:r>
              <a:rPr lang="nl-NL" sz="3200" dirty="0" err="1" smtClean="0"/>
              <a:t>it</a:t>
            </a:r>
            <a:r>
              <a:rPr lang="nl-NL" sz="3200" dirty="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984609" y="2389142"/>
            <a:ext cx="63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BAC</a:t>
            </a:r>
            <a:endParaRPr lang="en-US" b="1" dirty="0"/>
          </a:p>
        </p:txBody>
      </p:sp>
      <p:pic>
        <p:nvPicPr>
          <p:cNvPr id="1028" name="Picture 4" descr="https://image.flaticon.com/icons/png/512/26/260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56" y="2368298"/>
            <a:ext cx="350140" cy="3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53514" y="4868094"/>
            <a:ext cx="63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EAC</a:t>
            </a:r>
            <a:endParaRPr lang="en-US" b="1" dirty="0"/>
          </a:p>
        </p:txBody>
      </p:sp>
      <p:pic>
        <p:nvPicPr>
          <p:cNvPr id="15" name="Picture 4" descr="https://image.flaticon.com/icons/png/512/26/260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61" y="4847250"/>
            <a:ext cx="350140" cy="3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69" y="1417638"/>
            <a:ext cx="8517114" cy="41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4" grpId="0"/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Abstraction</a:t>
            </a:r>
            <a:r>
              <a:rPr lang="nl-NL" dirty="0" smtClean="0"/>
              <a:t> </a:t>
            </a:r>
            <a:r>
              <a:rPr lang="nl-NL" dirty="0" err="1" smtClean="0"/>
              <a:t>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358329" cy="4525963"/>
              </a:xfrm>
            </p:spPr>
            <p:txBody>
              <a:bodyPr>
                <a:normAutofit/>
              </a:bodyPr>
              <a:lstStyle/>
              <a:p>
                <a:endParaRPr lang="nl-NL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nl-NL" dirty="0"/>
              </a:p>
              <a:p>
                <a:endParaRPr lang="nl-NL" dirty="0" smtClean="0"/>
              </a:p>
              <a:p>
                <a:r>
                  <a:rPr lang="nl-NL" dirty="0" smtClean="0"/>
                  <a:t>Transducer classes: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𝑉𝑎𝑙𝑖𝑑𝐴𝑓𝑡𝑒𝑟𝐵𝐴𝐶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→{257, 258}</m:t>
                    </m:r>
                  </m:oMath>
                </a14:m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𝑉𝑎𝑙𝑖𝑑𝐴𝑓𝑡𝑒𝑟𝐸𝐴𝐶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→{259}</m:t>
                    </m:r>
                  </m:oMath>
                </a14:m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𝑁𝑜𝑡𝑉𝑎𝑙𝑖𝑑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|"/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nl-NL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/>
                      <m:t>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{257,258,259}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/>
              </a:p>
              <a:p>
                <a:pPr lvl="1"/>
                <a:endParaRPr lang="nl-NL" dirty="0" smtClean="0"/>
              </a:p>
              <a:p>
                <a:r>
                  <a:rPr lang="nl-NL" dirty="0" err="1" smtClean="0"/>
                  <a:t>Less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states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less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transitions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less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inferring</a:t>
                </a:r>
                <a:r>
                  <a:rPr lang="nl-NL" dirty="0" smtClean="0"/>
                  <a:t>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358329" cy="4525963"/>
              </a:xfrm>
              <a:blipFill rotWithShape="0">
                <a:blip r:embed="rId3"/>
                <a:stretch>
                  <a:fillRect l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338665" y="1851378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4002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8020"/>
            <a:ext cx="4151801" cy="3366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22" y="1762897"/>
            <a:ext cx="3881405" cy="37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59429" y="4120738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99414" y="4120737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59429" y="2066305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99413" y="2066305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04405" y="3420094"/>
            <a:ext cx="6947065" cy="237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27810" y="1897291"/>
            <a:ext cx="225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</a:t>
            </a:r>
            <a:r>
              <a:rPr lang="nl-NL" dirty="0" err="1" smtClean="0"/>
              <a:t>bservation</a:t>
            </a:r>
            <a:endParaRPr lang="nl-NL" dirty="0" smtClean="0"/>
          </a:p>
          <a:p>
            <a:r>
              <a:rPr lang="nl-NL" dirty="0" smtClean="0"/>
              <a:t>equivalent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18508" y="2315689"/>
            <a:ext cx="5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H</a:t>
            </a:r>
            <a:r>
              <a:rPr lang="nl-NL" sz="2400" baseline="30000" dirty="0" smtClean="0"/>
              <a:t>a</a:t>
            </a:r>
            <a:endParaRPr lang="en-US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79913" y="4318145"/>
            <a:ext cx="5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19897" y="2280796"/>
            <a:ext cx="71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M</a:t>
            </a:r>
            <a:r>
              <a:rPr lang="nl-NL" sz="2400" baseline="30000" dirty="0" smtClean="0"/>
              <a:t>a</a:t>
            </a:r>
            <a:endParaRPr lang="en-US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19896" y="4301068"/>
            <a:ext cx="5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3016" y="2279846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16" y="2279846"/>
                <a:ext cx="549830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91987" y="4210423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87" y="4210423"/>
                <a:ext cx="549830" cy="677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04405" y="3074512"/>
            <a:ext cx="225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transducer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42460" y="3833426"/>
            <a:ext cx="225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</a:t>
            </a:r>
            <a:r>
              <a:rPr lang="nl-NL" dirty="0" err="1" smtClean="0"/>
              <a:t>bservation</a:t>
            </a:r>
            <a:endParaRPr lang="nl-NL" dirty="0" smtClean="0"/>
          </a:p>
          <a:p>
            <a:r>
              <a:rPr lang="nl-NL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264</Words>
  <Application>Microsoft Office PowerPoint</Application>
  <PresentationFormat>On-screen Show (4:3)</PresentationFormat>
  <Paragraphs>92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Tahoma</vt:lpstr>
      <vt:lpstr>Office Theme</vt:lpstr>
      <vt:lpstr>Custom Design</vt:lpstr>
      <vt:lpstr>Model Learning</vt:lpstr>
      <vt:lpstr>PowerPoint Presentation</vt:lpstr>
      <vt:lpstr>Outline</vt:lpstr>
      <vt:lpstr>Model of a Model</vt:lpstr>
      <vt:lpstr>L-STAR</vt:lpstr>
      <vt:lpstr>Biometric Passport</vt:lpstr>
      <vt:lpstr>Abstraction Mapping</vt:lpstr>
      <vt:lpstr>Results and Validation</vt:lpstr>
      <vt:lpstr>Results and Validation</vt:lpstr>
      <vt:lpstr>Conclusion</vt:lpstr>
      <vt:lpstr>End</vt:lpstr>
    </vt:vector>
  </TitlesOfParts>
  <Company>TU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van der Lee, Wesley</cp:lastModifiedBy>
  <cp:revision>55</cp:revision>
  <dcterms:created xsi:type="dcterms:W3CDTF">2015-07-09T11:57:30Z</dcterms:created>
  <dcterms:modified xsi:type="dcterms:W3CDTF">2017-05-04T06:40:16Z</dcterms:modified>
</cp:coreProperties>
</file>