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Montserrat Ultra-Bold" charset="1" panose="00000900000000000000"/>
      <p:regular r:id="rId24"/>
    </p:embeddedFont>
    <p:embeddedFont>
      <p:font typeface="Montserrat" charset="1" panose="00000500000000000000"/>
      <p:regular r:id="rId25"/>
    </p:embeddedFont>
    <p:embeddedFont>
      <p:font typeface="Montserrat Classic Bold" charset="1" panose="00000800000000000000"/>
      <p:regular r:id="rId29"/>
    </p:embeddedFont>
    <p:embeddedFont>
      <p:font typeface="Open Sans Bold" charset="1" panose="020B0806030504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2.xml" Type="http://schemas.openxmlformats.org/officeDocument/2006/relationships/notesSlide"/><Relationship Id="rId31" Target="notesSlides/notesSlide3.xml" Type="http://schemas.openxmlformats.org/officeDocument/2006/relationships/notesSlide"/><Relationship Id="rId32" Target="notesSlides/notesSlide4.xml" Type="http://schemas.openxmlformats.org/officeDocument/2006/relationships/notesSlide"/><Relationship Id="rId33" Target="fonts/font33.fntdata" Type="http://schemas.openxmlformats.org/officeDocument/2006/relationships/font"/><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44" Target="notesSlides/notesSlide15.xml" Type="http://schemas.openxmlformats.org/officeDocument/2006/relationships/notesSlide"/><Relationship Id="rId45" Target="notesSlides/notesSlide16.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Flutter en React Native zijn frameworks voor het ontwikkelen van mobiele applicaties. Beide bieden ontwikkelaars de mogelijkheid om applicaties te bouwen die werken op zowel iOS als Android vanuit een enkele codebase.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Ontwikkelaar: Google</a:t>
            </a:r>
          </a:p>
          <a:p>
            <a:r>
              <a:rPr lang="en-US"/>
              <a:t/>
            </a:r>
          </a:p>
          <a:p>
            <a:r>
              <a:rPr lang="en-US"/>
              <a:t>programmeertaal: Dart</a:t>
            </a:r>
          </a:p>
          <a:p>
            <a:r>
              <a:rPr lang="en-US"/>
              <a:t/>
            </a:r>
          </a:p>
          <a:p>
            <a:r>
              <a:rPr lang="en-US"/>
              <a:t>Eerste release: Mei 2017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Ontwikkelaar: Facebook</a:t>
            </a:r>
          </a:p>
          <a:p>
            <a:r>
              <a:rPr lang="en-US"/>
              <a:t/>
            </a:r>
          </a:p>
          <a:p>
            <a:r>
              <a:rPr lang="en-US"/>
              <a:t>programmeertaal: JavaScript</a:t>
            </a:r>
          </a:p>
          <a:p>
            <a:r>
              <a:rPr lang="en-US"/>
              <a:t/>
            </a:r>
          </a:p>
          <a:p>
            <a:r>
              <a:rPr lang="en-US"/>
              <a:t>Eerste release: Maart 2015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Flutter: een eigen rendering engine en een set ingebouwde widgets om de UI te bouwen.</a:t>
            </a:r>
          </a:p>
          <a:p>
            <a:r>
              <a:rPr lang="en-US"/>
              <a:t>Het heeft geen afhankelijkheden van de native UI-componenten van het platform.</a:t>
            </a:r>
          </a:p>
          <a:p>
            <a:r>
              <a:rPr lang="en-US"/>
              <a:t/>
            </a:r>
          </a:p>
          <a:p>
            <a:r>
              <a:rPr lang="en-US"/>
              <a:t>React Native: maakt gebruik van een bridge tussen de JavaScript code en de native componenten van het platform. Dit betekent dat het gebruik maakt van de daadwerkelijke UI-componenten van iOS en Android.</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Flutter: biedt een uitgebreide set aanpasbare widgets die speciaal zijn ontworpen voor Flutter-applicaties. Dit wil zeggen dat de UI consistent is op zowel iOS als Android, is extra werk om de apps er volledig native uit te laten zien op beide platforms.</a:t>
            </a:r>
          </a:p>
          <a:p>
            <a:r>
              <a:rPr lang="en-US"/>
              <a:t/>
            </a:r>
          </a:p>
          <a:p>
            <a:r>
              <a:rPr lang="en-US"/>
              <a:t>React Native : maakt gebruik van native UI-componenten via React. Dit zorgt ervoor dat de UI er volledig native uitziet en aanvoelt op beide platforms, maar kan leiden tot extra complexiteit bij het beheren van platform-specifieke code.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Flutter: applicaties presteren doorgaans zeer goed omdat ze worden gecompileerd naar native code.</a:t>
            </a:r>
          </a:p>
          <a:p>
            <a:r>
              <a:rPr lang="en-US"/>
              <a:t/>
            </a:r>
          </a:p>
          <a:p>
            <a:r>
              <a:rPr lang="en-US"/>
              <a:t>React Native: applicaties hebben over het algemeen goede prestaties, maar de JavaScript bridge kan soms een beperking (bottleneck) zijn, vooral bij zeer complexe of geanimeerde UI's.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Flutter: heeft een snel groeiende community en wordt ondersteund door Google, wat zorgt voor goede documentatie en regelmatige updates.</a:t>
            </a:r>
          </a:p>
          <a:p>
            <a:r>
              <a:rPr lang="en-US"/>
              <a:t/>
            </a:r>
          </a:p>
          <a:p>
            <a:r>
              <a:rPr lang="en-US"/>
              <a:t>React Native : heeft een grote en actieve community. Het wordt al langer gebruikt dan Flutter, waardoor er veel libraries, tools en ondersteuning beschikbaar zijn.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46.png" Type="http://schemas.openxmlformats.org/officeDocument/2006/relationships/image"/><Relationship Id="rId4" Target="../media/image4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34.png" Type="http://schemas.openxmlformats.org/officeDocument/2006/relationships/image"/><Relationship Id="rId4" Target="../media/image35.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notesSlides/notesSlide2.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2" Target="../notesSlides/notesSlide3.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4.png" Type="http://schemas.openxmlformats.org/officeDocument/2006/relationships/image"/><Relationship Id="rId4" Target="../media/image35.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8178690" cy="10287000"/>
          </a:xfrm>
          <a:prstGeom prst="rect">
            <a:avLst/>
          </a:prstGeom>
          <a:solidFill>
            <a:srgbClr val="598BCD"/>
          </a:solidFill>
        </p:spPr>
      </p:sp>
      <p:sp>
        <p:nvSpPr>
          <p:cNvPr name="Freeform 3" id="3"/>
          <p:cNvSpPr/>
          <p:nvPr/>
        </p:nvSpPr>
        <p:spPr>
          <a:xfrm flipH="false" flipV="false" rot="0">
            <a:off x="7246947" y="1251339"/>
            <a:ext cx="10755541" cy="7784323"/>
          </a:xfrm>
          <a:custGeom>
            <a:avLst/>
            <a:gdLst/>
            <a:ahLst/>
            <a:cxnLst/>
            <a:rect r="r" b="b" t="t" l="l"/>
            <a:pathLst>
              <a:path h="7784323" w="10755541">
                <a:moveTo>
                  <a:pt x="0" y="0"/>
                </a:moveTo>
                <a:lnTo>
                  <a:pt x="10755541" y="0"/>
                </a:lnTo>
                <a:lnTo>
                  <a:pt x="10755541" y="7784322"/>
                </a:lnTo>
                <a:lnTo>
                  <a:pt x="0" y="7784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6432" y="7854944"/>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297551" y="-152017"/>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54168" y="9035661"/>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79713" y="3202555"/>
            <a:ext cx="7373114" cy="2037085"/>
          </a:xfrm>
          <a:prstGeom prst="rect">
            <a:avLst/>
          </a:prstGeom>
        </p:spPr>
        <p:txBody>
          <a:bodyPr anchor="t" rtlCol="false" tIns="0" lIns="0" bIns="0" rIns="0">
            <a:spAutoFit/>
          </a:bodyPr>
          <a:lstStyle/>
          <a:p>
            <a:pPr algn="l">
              <a:lnSpc>
                <a:spcPts val="7735"/>
              </a:lnSpc>
            </a:pPr>
            <a:r>
              <a:rPr lang="en-US" sz="8500" b="true">
                <a:solidFill>
                  <a:srgbClr val="FFFFFF"/>
                </a:solidFill>
                <a:latin typeface="Montserrat Ultra-Bold"/>
                <a:ea typeface="Montserrat Ultra-Bold"/>
                <a:cs typeface="Montserrat Ultra-Bold"/>
                <a:sym typeface="Montserrat Ultra-Bold"/>
              </a:rPr>
              <a:t>Flutter vs React Native</a:t>
            </a:r>
          </a:p>
        </p:txBody>
      </p:sp>
      <p:sp>
        <p:nvSpPr>
          <p:cNvPr name="TextBox 8" id="8"/>
          <p:cNvSpPr txBox="true"/>
          <p:nvPr/>
        </p:nvSpPr>
        <p:spPr>
          <a:xfrm rot="0">
            <a:off x="579713" y="5192015"/>
            <a:ext cx="7149990" cy="471805"/>
          </a:xfrm>
          <a:prstGeom prst="rect">
            <a:avLst/>
          </a:prstGeom>
        </p:spPr>
        <p:txBody>
          <a:bodyPr anchor="t" rtlCol="false" tIns="0" lIns="0" bIns="0" rIns="0">
            <a:spAutoFit/>
          </a:bodyPr>
          <a:lstStyle/>
          <a:p>
            <a:pPr algn="l">
              <a:lnSpc>
                <a:spcPts val="3920"/>
              </a:lnSpc>
            </a:pPr>
            <a:r>
              <a:rPr lang="en-US" sz="2800">
                <a:solidFill>
                  <a:srgbClr val="FFFFFF"/>
                </a:solidFill>
                <a:latin typeface="Montserrat"/>
                <a:ea typeface="Montserrat"/>
                <a:cs typeface="Montserrat"/>
                <a:sym typeface="Montserrat"/>
              </a:rPr>
              <a:t>Wesley Van Laer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680935"/>
            <a:ext cx="16230600" cy="7577365"/>
          </a:xfrm>
          <a:prstGeom prst="rect">
            <a:avLst/>
          </a:prstGeom>
          <a:solidFill>
            <a:srgbClr val="598BCD"/>
          </a:solidFill>
        </p:spPr>
      </p:sp>
      <p:sp>
        <p:nvSpPr>
          <p:cNvPr name="Freeform 3" id="3"/>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535525"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36085" y="1855515"/>
            <a:ext cx="9770538" cy="7228204"/>
          </a:xfrm>
          <a:custGeom>
            <a:avLst/>
            <a:gdLst/>
            <a:ahLst/>
            <a:cxnLst/>
            <a:rect r="r" b="b" t="t" l="l"/>
            <a:pathLst>
              <a:path h="7228204" w="9770538">
                <a:moveTo>
                  <a:pt x="0" y="0"/>
                </a:moveTo>
                <a:lnTo>
                  <a:pt x="9770538" y="0"/>
                </a:lnTo>
                <a:lnTo>
                  <a:pt x="9770538" y="7228205"/>
                </a:lnTo>
                <a:lnTo>
                  <a:pt x="0" y="7228205"/>
                </a:lnTo>
                <a:lnTo>
                  <a:pt x="0" y="0"/>
                </a:lnTo>
                <a:close/>
              </a:path>
            </a:pathLst>
          </a:custGeom>
          <a:blipFill>
            <a:blip r:embed="rId5"/>
            <a:stretch>
              <a:fillRect l="0" t="0" r="0" b="0"/>
            </a:stretch>
          </a:blipFill>
        </p:spPr>
      </p:sp>
      <p:sp>
        <p:nvSpPr>
          <p:cNvPr name="Freeform 6" id="6"/>
          <p:cNvSpPr/>
          <p:nvPr/>
        </p:nvSpPr>
        <p:spPr>
          <a:xfrm flipH="false" flipV="false" rot="0">
            <a:off x="8536540" y="2884645"/>
            <a:ext cx="8412032" cy="5169945"/>
          </a:xfrm>
          <a:custGeom>
            <a:avLst/>
            <a:gdLst/>
            <a:ahLst/>
            <a:cxnLst/>
            <a:rect r="r" b="b" t="t" l="l"/>
            <a:pathLst>
              <a:path h="5169945" w="8412032">
                <a:moveTo>
                  <a:pt x="0" y="0"/>
                </a:moveTo>
                <a:lnTo>
                  <a:pt x="8412032" y="0"/>
                </a:lnTo>
                <a:lnTo>
                  <a:pt x="8412032" y="5169945"/>
                </a:lnTo>
                <a:lnTo>
                  <a:pt x="0" y="5169945"/>
                </a:lnTo>
                <a:lnTo>
                  <a:pt x="0" y="0"/>
                </a:lnTo>
                <a:close/>
              </a:path>
            </a:pathLst>
          </a:custGeom>
          <a:blipFill>
            <a:blip r:embed="rId6"/>
            <a:stretch>
              <a:fillRect l="0" t="0" r="0" b="-17765"/>
            </a:stretch>
          </a:blipFill>
        </p:spPr>
      </p:sp>
      <p:sp>
        <p:nvSpPr>
          <p:cNvPr name="TextBox 7" id="7"/>
          <p:cNvSpPr txBox="true"/>
          <p:nvPr/>
        </p:nvSpPr>
        <p:spPr>
          <a:xfrm rot="0">
            <a:off x="6208812" y="544519"/>
            <a:ext cx="5870377"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Button list: Flutter</a:t>
            </a:r>
          </a:p>
        </p:txBody>
      </p:sp>
    </p:spTree>
  </p:cSld>
  <p:clrMapOvr>
    <a:masterClrMapping/>
  </p:clrMapOvr>
  <p:transition spd="fast">
    <p:wipe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680935"/>
            <a:ext cx="16230600" cy="7577365"/>
          </a:xfrm>
          <a:prstGeom prst="rect">
            <a:avLst/>
          </a:prstGeom>
          <a:solidFill>
            <a:srgbClr val="598BCD"/>
          </a:solidFill>
        </p:spPr>
      </p:sp>
      <p:sp>
        <p:nvSpPr>
          <p:cNvPr name="Freeform 3" id="3"/>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535525"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449504" y="1938108"/>
            <a:ext cx="9388992" cy="7063018"/>
          </a:xfrm>
          <a:custGeom>
            <a:avLst/>
            <a:gdLst/>
            <a:ahLst/>
            <a:cxnLst/>
            <a:rect r="r" b="b" t="t" l="l"/>
            <a:pathLst>
              <a:path h="7063018" w="9388992">
                <a:moveTo>
                  <a:pt x="0" y="0"/>
                </a:moveTo>
                <a:lnTo>
                  <a:pt x="9388992" y="0"/>
                </a:lnTo>
                <a:lnTo>
                  <a:pt x="9388992" y="7063018"/>
                </a:lnTo>
                <a:lnTo>
                  <a:pt x="0" y="7063018"/>
                </a:lnTo>
                <a:lnTo>
                  <a:pt x="0" y="0"/>
                </a:lnTo>
                <a:close/>
              </a:path>
            </a:pathLst>
          </a:custGeom>
          <a:blipFill>
            <a:blip r:embed="rId5"/>
            <a:stretch>
              <a:fillRect l="0" t="0" r="0" b="0"/>
            </a:stretch>
          </a:blipFill>
        </p:spPr>
      </p:sp>
      <p:sp>
        <p:nvSpPr>
          <p:cNvPr name="TextBox 6" id="6"/>
          <p:cNvSpPr txBox="true"/>
          <p:nvPr/>
        </p:nvSpPr>
        <p:spPr>
          <a:xfrm rot="0">
            <a:off x="5270674" y="544519"/>
            <a:ext cx="7746653"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Button list: React Native</a:t>
            </a:r>
          </a:p>
        </p:txBody>
      </p:sp>
    </p:spTree>
  </p:cSld>
  <p:clrMapOvr>
    <a:masterClrMapping/>
  </p:clrMapOvr>
  <p:transition spd="fast">
    <p:wipe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680935"/>
            <a:ext cx="16230600" cy="7577365"/>
          </a:xfrm>
          <a:prstGeom prst="rect">
            <a:avLst/>
          </a:prstGeom>
          <a:solidFill>
            <a:srgbClr val="598BCD"/>
          </a:solidFill>
        </p:spPr>
      </p:sp>
      <p:sp>
        <p:nvSpPr>
          <p:cNvPr name="Freeform 3" id="3"/>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535525"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546133" y="2833214"/>
            <a:ext cx="13195734" cy="5050778"/>
          </a:xfrm>
          <a:custGeom>
            <a:avLst/>
            <a:gdLst/>
            <a:ahLst/>
            <a:cxnLst/>
            <a:rect r="r" b="b" t="t" l="l"/>
            <a:pathLst>
              <a:path h="5050778" w="13195734">
                <a:moveTo>
                  <a:pt x="0" y="0"/>
                </a:moveTo>
                <a:lnTo>
                  <a:pt x="13195734" y="0"/>
                </a:lnTo>
                <a:lnTo>
                  <a:pt x="13195734" y="5050778"/>
                </a:lnTo>
                <a:lnTo>
                  <a:pt x="0" y="5050778"/>
                </a:lnTo>
                <a:lnTo>
                  <a:pt x="0" y="0"/>
                </a:lnTo>
                <a:close/>
              </a:path>
            </a:pathLst>
          </a:custGeom>
          <a:blipFill>
            <a:blip r:embed="rId5"/>
            <a:stretch>
              <a:fillRect l="-10485" t="0" r="-43106" b="0"/>
            </a:stretch>
          </a:blipFill>
        </p:spPr>
      </p:sp>
      <p:sp>
        <p:nvSpPr>
          <p:cNvPr name="TextBox 6" id="6"/>
          <p:cNvSpPr txBox="true"/>
          <p:nvPr/>
        </p:nvSpPr>
        <p:spPr>
          <a:xfrm rot="0">
            <a:off x="6076876" y="544519"/>
            <a:ext cx="6134249"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Button grid: Flutter</a:t>
            </a:r>
          </a:p>
        </p:txBody>
      </p:sp>
    </p:spTree>
  </p:cSld>
  <p:clrMapOvr>
    <a:masterClrMapping/>
  </p:clrMapOvr>
  <p:transition spd="fast">
    <p:wipe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680935"/>
            <a:ext cx="16230600" cy="7577365"/>
          </a:xfrm>
          <a:prstGeom prst="rect">
            <a:avLst/>
          </a:prstGeom>
          <a:solidFill>
            <a:srgbClr val="598BCD"/>
          </a:solidFill>
        </p:spPr>
      </p:sp>
      <p:sp>
        <p:nvSpPr>
          <p:cNvPr name="Freeform 3" id="3"/>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535525"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138738" y="544519"/>
            <a:ext cx="8010525"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Button grid: React Native</a:t>
            </a:r>
          </a:p>
        </p:txBody>
      </p:sp>
      <p:sp>
        <p:nvSpPr>
          <p:cNvPr name="Freeform 6" id="6"/>
          <p:cNvSpPr/>
          <p:nvPr/>
        </p:nvSpPr>
        <p:spPr>
          <a:xfrm flipH="false" flipV="false" rot="0">
            <a:off x="1314680" y="1971409"/>
            <a:ext cx="10014141" cy="3004242"/>
          </a:xfrm>
          <a:custGeom>
            <a:avLst/>
            <a:gdLst/>
            <a:ahLst/>
            <a:cxnLst/>
            <a:rect r="r" b="b" t="t" l="l"/>
            <a:pathLst>
              <a:path h="3004242" w="10014141">
                <a:moveTo>
                  <a:pt x="0" y="0"/>
                </a:moveTo>
                <a:lnTo>
                  <a:pt x="10014141" y="0"/>
                </a:lnTo>
                <a:lnTo>
                  <a:pt x="10014141" y="3004242"/>
                </a:lnTo>
                <a:lnTo>
                  <a:pt x="0" y="3004242"/>
                </a:lnTo>
                <a:lnTo>
                  <a:pt x="0" y="0"/>
                </a:lnTo>
                <a:close/>
              </a:path>
            </a:pathLst>
          </a:custGeom>
          <a:blipFill>
            <a:blip r:embed="rId5"/>
            <a:stretch>
              <a:fillRect l="0" t="0" r="0" b="0"/>
            </a:stretch>
          </a:blipFill>
        </p:spPr>
      </p:sp>
      <p:sp>
        <p:nvSpPr>
          <p:cNvPr name="Freeform 7" id="7"/>
          <p:cNvSpPr/>
          <p:nvPr/>
        </p:nvSpPr>
        <p:spPr>
          <a:xfrm flipH="false" flipV="false" rot="0">
            <a:off x="7350851" y="5281909"/>
            <a:ext cx="9494774" cy="3797910"/>
          </a:xfrm>
          <a:custGeom>
            <a:avLst/>
            <a:gdLst/>
            <a:ahLst/>
            <a:cxnLst/>
            <a:rect r="r" b="b" t="t" l="l"/>
            <a:pathLst>
              <a:path h="3797910" w="9494774">
                <a:moveTo>
                  <a:pt x="0" y="0"/>
                </a:moveTo>
                <a:lnTo>
                  <a:pt x="9494774" y="0"/>
                </a:lnTo>
                <a:lnTo>
                  <a:pt x="9494774" y="3797909"/>
                </a:lnTo>
                <a:lnTo>
                  <a:pt x="0" y="3797909"/>
                </a:lnTo>
                <a:lnTo>
                  <a:pt x="0" y="0"/>
                </a:lnTo>
                <a:close/>
              </a:path>
            </a:pathLst>
          </a:custGeom>
          <a:blipFill>
            <a:blip r:embed="rId6"/>
            <a:stretch>
              <a:fillRect l="0" t="0" r="0" b="0"/>
            </a:stretch>
          </a:blipFill>
        </p:spPr>
      </p:sp>
    </p:spTree>
  </p:cSld>
  <p:clrMapOvr>
    <a:masterClrMapping/>
  </p:clrMapOvr>
  <p:transition spd="fast">
    <p:wipe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680935"/>
            <a:ext cx="16230600" cy="7577365"/>
          </a:xfrm>
          <a:prstGeom prst="rect">
            <a:avLst/>
          </a:prstGeom>
          <a:solidFill>
            <a:srgbClr val="598BCD"/>
          </a:solidFill>
        </p:spPr>
      </p:sp>
      <p:sp>
        <p:nvSpPr>
          <p:cNvPr name="Freeform 3" id="3"/>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535525"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85167" y="1925269"/>
            <a:ext cx="7574630" cy="7072892"/>
          </a:xfrm>
          <a:custGeom>
            <a:avLst/>
            <a:gdLst/>
            <a:ahLst/>
            <a:cxnLst/>
            <a:rect r="r" b="b" t="t" l="l"/>
            <a:pathLst>
              <a:path h="7072892" w="7574630">
                <a:moveTo>
                  <a:pt x="0" y="0"/>
                </a:moveTo>
                <a:lnTo>
                  <a:pt x="7574631" y="0"/>
                </a:lnTo>
                <a:lnTo>
                  <a:pt x="7574631" y="7072892"/>
                </a:lnTo>
                <a:lnTo>
                  <a:pt x="0" y="7072892"/>
                </a:lnTo>
                <a:lnTo>
                  <a:pt x="0" y="0"/>
                </a:lnTo>
                <a:close/>
              </a:path>
            </a:pathLst>
          </a:custGeom>
          <a:blipFill>
            <a:blip r:embed="rId5"/>
            <a:stretch>
              <a:fillRect l="0" t="0" r="0" b="0"/>
            </a:stretch>
          </a:blipFill>
        </p:spPr>
      </p:sp>
      <p:sp>
        <p:nvSpPr>
          <p:cNvPr name="Freeform 6" id="6"/>
          <p:cNvSpPr/>
          <p:nvPr/>
        </p:nvSpPr>
        <p:spPr>
          <a:xfrm flipH="false" flipV="false" rot="0">
            <a:off x="9144000" y="3961686"/>
            <a:ext cx="7887640" cy="3015862"/>
          </a:xfrm>
          <a:custGeom>
            <a:avLst/>
            <a:gdLst/>
            <a:ahLst/>
            <a:cxnLst/>
            <a:rect r="r" b="b" t="t" l="l"/>
            <a:pathLst>
              <a:path h="3015862" w="7887640">
                <a:moveTo>
                  <a:pt x="0" y="0"/>
                </a:moveTo>
                <a:lnTo>
                  <a:pt x="7887640" y="0"/>
                </a:lnTo>
                <a:lnTo>
                  <a:pt x="7887640" y="3015862"/>
                </a:lnTo>
                <a:lnTo>
                  <a:pt x="0" y="3015862"/>
                </a:lnTo>
                <a:lnTo>
                  <a:pt x="0" y="0"/>
                </a:lnTo>
                <a:close/>
              </a:path>
            </a:pathLst>
          </a:custGeom>
          <a:blipFill>
            <a:blip r:embed="rId6"/>
            <a:stretch>
              <a:fillRect l="0" t="0" r="0" b="0"/>
            </a:stretch>
          </a:blipFill>
        </p:spPr>
      </p:sp>
      <p:sp>
        <p:nvSpPr>
          <p:cNvPr name="TextBox 7" id="7"/>
          <p:cNvSpPr txBox="true"/>
          <p:nvPr/>
        </p:nvSpPr>
        <p:spPr>
          <a:xfrm rot="0">
            <a:off x="6109246" y="544519"/>
            <a:ext cx="6069509"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Calculating: Flutter</a:t>
            </a:r>
          </a:p>
        </p:txBody>
      </p:sp>
    </p:spTree>
  </p:cSld>
  <p:clrMapOvr>
    <a:masterClrMapping/>
  </p:clrMapOvr>
  <p:transition spd="fast">
    <p:wipe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680935"/>
            <a:ext cx="16230600" cy="7577365"/>
          </a:xfrm>
          <a:prstGeom prst="rect">
            <a:avLst/>
          </a:prstGeom>
          <a:solidFill>
            <a:srgbClr val="598BCD"/>
          </a:solidFill>
        </p:spPr>
      </p:sp>
      <p:sp>
        <p:nvSpPr>
          <p:cNvPr name="Freeform 3" id="3"/>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535525"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02055" y="1989695"/>
            <a:ext cx="8011292" cy="5324677"/>
          </a:xfrm>
          <a:custGeom>
            <a:avLst/>
            <a:gdLst/>
            <a:ahLst/>
            <a:cxnLst/>
            <a:rect r="r" b="b" t="t" l="l"/>
            <a:pathLst>
              <a:path h="5324677" w="8011292">
                <a:moveTo>
                  <a:pt x="0" y="0"/>
                </a:moveTo>
                <a:lnTo>
                  <a:pt x="8011292" y="0"/>
                </a:lnTo>
                <a:lnTo>
                  <a:pt x="8011292" y="5324678"/>
                </a:lnTo>
                <a:lnTo>
                  <a:pt x="0" y="5324678"/>
                </a:lnTo>
                <a:lnTo>
                  <a:pt x="0" y="0"/>
                </a:lnTo>
                <a:close/>
              </a:path>
            </a:pathLst>
          </a:custGeom>
          <a:blipFill>
            <a:blip r:embed="rId5"/>
            <a:stretch>
              <a:fillRect l="0" t="0" r="0" b="0"/>
            </a:stretch>
          </a:blipFill>
        </p:spPr>
      </p:sp>
      <p:sp>
        <p:nvSpPr>
          <p:cNvPr name="Freeform 6" id="6"/>
          <p:cNvSpPr/>
          <p:nvPr/>
        </p:nvSpPr>
        <p:spPr>
          <a:xfrm flipH="false" flipV="false" rot="0">
            <a:off x="8818634" y="4632984"/>
            <a:ext cx="8135961" cy="4391138"/>
          </a:xfrm>
          <a:custGeom>
            <a:avLst/>
            <a:gdLst/>
            <a:ahLst/>
            <a:cxnLst/>
            <a:rect r="r" b="b" t="t" l="l"/>
            <a:pathLst>
              <a:path h="4391138" w="8135961">
                <a:moveTo>
                  <a:pt x="0" y="0"/>
                </a:moveTo>
                <a:lnTo>
                  <a:pt x="8135960" y="0"/>
                </a:lnTo>
                <a:lnTo>
                  <a:pt x="8135960" y="4391138"/>
                </a:lnTo>
                <a:lnTo>
                  <a:pt x="0" y="4391138"/>
                </a:lnTo>
                <a:lnTo>
                  <a:pt x="0" y="0"/>
                </a:lnTo>
                <a:close/>
              </a:path>
            </a:pathLst>
          </a:custGeom>
          <a:blipFill>
            <a:blip r:embed="rId6"/>
            <a:stretch>
              <a:fillRect l="0" t="0" r="0" b="0"/>
            </a:stretch>
          </a:blipFill>
        </p:spPr>
      </p:sp>
      <p:sp>
        <p:nvSpPr>
          <p:cNvPr name="TextBox 7" id="7"/>
          <p:cNvSpPr txBox="true"/>
          <p:nvPr/>
        </p:nvSpPr>
        <p:spPr>
          <a:xfrm rot="0">
            <a:off x="5171108" y="544519"/>
            <a:ext cx="7945785"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Calculating: React Native</a:t>
            </a:r>
          </a:p>
        </p:txBody>
      </p:sp>
    </p:spTree>
  </p:cSld>
  <p:clrMapOvr>
    <a:masterClrMapping/>
  </p:clrMapOvr>
  <p:transition spd="fast">
    <p:wipe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736928"/>
            <a:ext cx="16230600" cy="8813143"/>
          </a:xfrm>
          <a:prstGeom prst="rect">
            <a:avLst/>
          </a:prstGeom>
          <a:solidFill>
            <a:srgbClr val="598BCD"/>
          </a:solidFill>
        </p:spPr>
      </p:sp>
      <p:sp>
        <p:nvSpPr>
          <p:cNvPr name="Freeform 3" id="3"/>
          <p:cNvSpPr/>
          <p:nvPr/>
        </p:nvSpPr>
        <p:spPr>
          <a:xfrm flipH="false" flipV="false" rot="0">
            <a:off x="1719998" y="1028700"/>
            <a:ext cx="4627786" cy="8229600"/>
          </a:xfrm>
          <a:custGeom>
            <a:avLst/>
            <a:gdLst/>
            <a:ahLst/>
            <a:cxnLst/>
            <a:rect r="r" b="b" t="t" l="l"/>
            <a:pathLst>
              <a:path h="8229600" w="4627786">
                <a:moveTo>
                  <a:pt x="0" y="0"/>
                </a:moveTo>
                <a:lnTo>
                  <a:pt x="4627786" y="0"/>
                </a:lnTo>
                <a:lnTo>
                  <a:pt x="4627786" y="8229600"/>
                </a:lnTo>
                <a:lnTo>
                  <a:pt x="0" y="8229600"/>
                </a:lnTo>
                <a:lnTo>
                  <a:pt x="0" y="0"/>
                </a:lnTo>
                <a:close/>
              </a:path>
            </a:pathLst>
          </a:custGeom>
          <a:blipFill>
            <a:blip r:embed="rId3"/>
            <a:stretch>
              <a:fillRect l="0" t="0" r="0" b="0"/>
            </a:stretch>
          </a:blipFill>
        </p:spPr>
      </p:sp>
      <p:sp>
        <p:nvSpPr>
          <p:cNvPr name="Freeform 4" id="4"/>
          <p:cNvSpPr/>
          <p:nvPr/>
        </p:nvSpPr>
        <p:spPr>
          <a:xfrm flipH="false" flipV="false" rot="0">
            <a:off x="12199719" y="971320"/>
            <a:ext cx="4036674" cy="8344361"/>
          </a:xfrm>
          <a:custGeom>
            <a:avLst/>
            <a:gdLst/>
            <a:ahLst/>
            <a:cxnLst/>
            <a:rect r="r" b="b" t="t" l="l"/>
            <a:pathLst>
              <a:path h="8344361" w="4036674">
                <a:moveTo>
                  <a:pt x="0" y="0"/>
                </a:moveTo>
                <a:lnTo>
                  <a:pt x="4036673" y="0"/>
                </a:lnTo>
                <a:lnTo>
                  <a:pt x="4036673" y="8344360"/>
                </a:lnTo>
                <a:lnTo>
                  <a:pt x="0" y="8344360"/>
                </a:lnTo>
                <a:lnTo>
                  <a:pt x="0" y="0"/>
                </a:lnTo>
                <a:close/>
              </a:path>
            </a:pathLst>
          </a:custGeom>
          <a:blipFill>
            <a:blip r:embed="rId4"/>
            <a:stretch>
              <a:fillRect l="0" t="0" r="0" b="0"/>
            </a:stretch>
          </a:blipFill>
        </p:spPr>
      </p:sp>
    </p:spTree>
  </p:cSld>
  <p:clrMapOvr>
    <a:masterClrMapping/>
  </p:clrMapOvr>
  <p:transition spd="fast">
    <p:wipe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11877" y="6025276"/>
            <a:ext cx="11476123" cy="4261724"/>
          </a:xfrm>
          <a:prstGeom prst="rect">
            <a:avLst/>
          </a:prstGeom>
          <a:solidFill>
            <a:srgbClr val="598BCD"/>
          </a:solidFill>
        </p:spPr>
      </p:sp>
      <p:sp>
        <p:nvSpPr>
          <p:cNvPr name="Freeform 3" id="3"/>
          <p:cNvSpPr/>
          <p:nvPr/>
        </p:nvSpPr>
        <p:spPr>
          <a:xfrm flipH="false" flipV="false" rot="0">
            <a:off x="7522065" y="1310282"/>
            <a:ext cx="9737235" cy="7948018"/>
          </a:xfrm>
          <a:custGeom>
            <a:avLst/>
            <a:gdLst/>
            <a:ahLst/>
            <a:cxnLst/>
            <a:rect r="r" b="b" t="t" l="l"/>
            <a:pathLst>
              <a:path h="7948018" w="9737235">
                <a:moveTo>
                  <a:pt x="0" y="0"/>
                </a:moveTo>
                <a:lnTo>
                  <a:pt x="9737235" y="0"/>
                </a:lnTo>
                <a:lnTo>
                  <a:pt x="9737235" y="7948018"/>
                </a:lnTo>
                <a:lnTo>
                  <a:pt x="0" y="794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0" y="7876935"/>
            <a:ext cx="1711153" cy="2410065"/>
          </a:xfrm>
          <a:prstGeom prst="rect">
            <a:avLst/>
          </a:prstGeom>
          <a:solidFill>
            <a:srgbClr val="598BCD"/>
          </a:solidFill>
        </p:spPr>
      </p:sp>
      <p:sp>
        <p:nvSpPr>
          <p:cNvPr name="Freeform 5" id="5"/>
          <p:cNvSpPr/>
          <p:nvPr/>
        </p:nvSpPr>
        <p:spPr>
          <a:xfrm flipH="false" flipV="false" rot="0">
            <a:off x="-176432" y="6025276"/>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259300" y="1028700"/>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28700" y="4321590"/>
            <a:ext cx="5529754" cy="962700"/>
          </a:xfrm>
          <a:prstGeom prst="rect">
            <a:avLst/>
          </a:prstGeom>
        </p:spPr>
        <p:txBody>
          <a:bodyPr anchor="t" rtlCol="false" tIns="0" lIns="0" bIns="0" rIns="0">
            <a:spAutoFit/>
          </a:bodyPr>
          <a:lstStyle/>
          <a:p>
            <a:pPr algn="l">
              <a:lnSpc>
                <a:spcPts val="7347"/>
              </a:lnSpc>
            </a:pPr>
            <a:r>
              <a:rPr lang="en-US" sz="7064" b="true">
                <a:solidFill>
                  <a:srgbClr val="123D76"/>
                </a:solidFill>
                <a:latin typeface="Montserrat Classic Bold"/>
                <a:ea typeface="Montserrat Classic Bold"/>
                <a:cs typeface="Montserrat Classic Bold"/>
                <a:sym typeface="Montserrat Classic Bold"/>
              </a:rPr>
              <a:t>Conclusie</a:t>
            </a:r>
          </a:p>
        </p:txBody>
      </p:sp>
    </p:spTree>
  </p:cSld>
  <p:clrMapOvr>
    <a:masterClrMapping/>
  </p:clrMapOvr>
  <p:transition spd="fast">
    <p:wipe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4255332" y="0"/>
            <a:ext cx="14032668" cy="10287000"/>
          </a:xfrm>
          <a:prstGeom prst="rect">
            <a:avLst/>
          </a:prstGeom>
          <a:solidFill>
            <a:srgbClr val="598BCD"/>
          </a:solidFill>
        </p:spPr>
      </p:sp>
      <p:sp>
        <p:nvSpPr>
          <p:cNvPr name="Freeform 3" id="3"/>
          <p:cNvSpPr/>
          <p:nvPr/>
        </p:nvSpPr>
        <p:spPr>
          <a:xfrm flipH="true" flipV="true" rot="0">
            <a:off x="16039770" y="1113186"/>
            <a:ext cx="1219530" cy="954282"/>
          </a:xfrm>
          <a:custGeom>
            <a:avLst/>
            <a:gdLst/>
            <a:ahLst/>
            <a:cxnLst/>
            <a:rect r="r" b="b" t="t" l="l"/>
            <a:pathLst>
              <a:path h="954282" w="1219530">
                <a:moveTo>
                  <a:pt x="1219530" y="954282"/>
                </a:moveTo>
                <a:lnTo>
                  <a:pt x="0" y="954282"/>
                </a:lnTo>
                <a:lnTo>
                  <a:pt x="0" y="0"/>
                </a:lnTo>
                <a:lnTo>
                  <a:pt x="1219530" y="0"/>
                </a:lnTo>
                <a:lnTo>
                  <a:pt x="1219530" y="9542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3181158" y="5424986"/>
            <a:ext cx="2148347" cy="3833314"/>
          </a:xfrm>
          <a:prstGeom prst="rect">
            <a:avLst/>
          </a:prstGeom>
          <a:solidFill>
            <a:srgbClr val="123D76"/>
          </a:solidFill>
        </p:spPr>
      </p:sp>
      <p:sp>
        <p:nvSpPr>
          <p:cNvPr name="Freeform 5" id="5"/>
          <p:cNvSpPr/>
          <p:nvPr/>
        </p:nvSpPr>
        <p:spPr>
          <a:xfrm flipH="false" flipV="false" rot="0">
            <a:off x="16656734" y="9060000"/>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329505" y="-290170"/>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370815" y="2913682"/>
            <a:ext cx="10888485" cy="2792030"/>
          </a:xfrm>
          <a:prstGeom prst="rect">
            <a:avLst/>
          </a:prstGeom>
        </p:spPr>
        <p:txBody>
          <a:bodyPr anchor="t" rtlCol="false" tIns="0" lIns="0" bIns="0" rIns="0">
            <a:spAutoFit/>
          </a:bodyPr>
          <a:lstStyle/>
          <a:p>
            <a:pPr algn="r">
              <a:lnSpc>
                <a:spcPts val="7226"/>
              </a:lnSpc>
            </a:pPr>
            <a:r>
              <a:rPr lang="en-US" b="true" sz="7155">
                <a:solidFill>
                  <a:srgbClr val="FFFFFF"/>
                </a:solidFill>
                <a:latin typeface="Montserrat Ultra-Bold"/>
                <a:ea typeface="Montserrat Ultra-Bold"/>
                <a:cs typeface="Montserrat Ultra-Bold"/>
                <a:sym typeface="Montserrat Ultra-Bold"/>
              </a:rPr>
              <a:t>BEDANKT VOOR UW AANDACHT, ZIJN ER NOG VRAGEN?</a:t>
            </a:r>
          </a:p>
        </p:txBody>
      </p:sp>
    </p:spTree>
  </p:cSld>
  <p:clrMapOvr>
    <a:masterClrMapping/>
  </p:clrMapOvr>
  <p:transition spd="fast">
    <p:wipe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7876935"/>
            <a:ext cx="1711153" cy="2410065"/>
          </a:xfrm>
          <a:prstGeom prst="rect">
            <a:avLst/>
          </a:prstGeom>
          <a:solidFill>
            <a:srgbClr val="598BCD"/>
          </a:solidFill>
        </p:spPr>
      </p:sp>
      <p:sp>
        <p:nvSpPr>
          <p:cNvPr name="AutoShape 3" id="3"/>
          <p:cNvSpPr/>
          <p:nvPr/>
        </p:nvSpPr>
        <p:spPr>
          <a:xfrm rot="0">
            <a:off x="9949260" y="0"/>
            <a:ext cx="8338740" cy="10287000"/>
          </a:xfrm>
          <a:prstGeom prst="rect">
            <a:avLst/>
          </a:prstGeom>
          <a:solidFill>
            <a:srgbClr val="598BCD"/>
          </a:solidFill>
        </p:spPr>
      </p:sp>
      <p:sp>
        <p:nvSpPr>
          <p:cNvPr name="Freeform 4" id="4"/>
          <p:cNvSpPr/>
          <p:nvPr/>
        </p:nvSpPr>
        <p:spPr>
          <a:xfrm flipH="false" flipV="false" rot="0">
            <a:off x="7846639" y="1926122"/>
            <a:ext cx="9412661" cy="6706521"/>
          </a:xfrm>
          <a:custGeom>
            <a:avLst/>
            <a:gdLst/>
            <a:ahLst/>
            <a:cxnLst/>
            <a:rect r="r" b="b" t="t" l="l"/>
            <a:pathLst>
              <a:path h="6706521" w="9412661">
                <a:moveTo>
                  <a:pt x="0" y="0"/>
                </a:moveTo>
                <a:lnTo>
                  <a:pt x="9412661" y="0"/>
                </a:lnTo>
                <a:lnTo>
                  <a:pt x="9412661" y="6706521"/>
                </a:lnTo>
                <a:lnTo>
                  <a:pt x="0" y="67065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925629" y="9081968"/>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988528" y="-116893"/>
            <a:ext cx="1205132" cy="1403356"/>
          </a:xfrm>
          <a:custGeom>
            <a:avLst/>
            <a:gdLst/>
            <a:ahLst/>
            <a:cxnLst/>
            <a:rect r="r" b="b" t="t" l="l"/>
            <a:pathLst>
              <a:path h="1403356" w="1205132">
                <a:moveTo>
                  <a:pt x="0" y="0"/>
                </a:moveTo>
                <a:lnTo>
                  <a:pt x="1205131" y="0"/>
                </a:lnTo>
                <a:lnTo>
                  <a:pt x="1205131" y="1403356"/>
                </a:lnTo>
                <a:lnTo>
                  <a:pt x="0" y="14033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7259300" y="1028700"/>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028700" y="4470879"/>
            <a:ext cx="5852610" cy="1421442"/>
          </a:xfrm>
          <a:prstGeom prst="rect">
            <a:avLst/>
          </a:prstGeom>
        </p:spPr>
        <p:txBody>
          <a:bodyPr anchor="t" rtlCol="false" tIns="0" lIns="0" bIns="0" rIns="0">
            <a:spAutoFit/>
          </a:bodyPr>
          <a:lstStyle/>
          <a:p>
            <a:pPr algn="l">
              <a:lnSpc>
                <a:spcPts val="5475"/>
              </a:lnSpc>
            </a:pPr>
            <a:r>
              <a:rPr lang="en-US" sz="5265" b="true">
                <a:solidFill>
                  <a:srgbClr val="123D76"/>
                </a:solidFill>
                <a:latin typeface="Montserrat Classic Bold"/>
                <a:ea typeface="Montserrat Classic Bold"/>
                <a:cs typeface="Montserrat Classic Bold"/>
                <a:sym typeface="Montserrat Classic Bold"/>
              </a:rPr>
              <a:t>Wat is Flutter</a:t>
            </a:r>
          </a:p>
          <a:p>
            <a:pPr algn="l">
              <a:lnSpc>
                <a:spcPts val="5475"/>
              </a:lnSpc>
            </a:pPr>
            <a:r>
              <a:rPr lang="en-US" sz="5265" b="true">
                <a:solidFill>
                  <a:srgbClr val="123D76"/>
                </a:solidFill>
                <a:latin typeface="Montserrat Classic Bold"/>
                <a:ea typeface="Montserrat Classic Bold"/>
                <a:cs typeface="Montserrat Classic Bold"/>
                <a:sym typeface="Montserrat Classic Bold"/>
              </a:rPr>
              <a:t>en React Native?</a:t>
            </a:r>
          </a:p>
        </p:txBody>
      </p:sp>
    </p:spTree>
  </p:cSld>
  <p:clrMapOvr>
    <a:masterClrMapping/>
  </p:clrMapOvr>
  <p:transition spd="fast">
    <p:wipe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7679577"/>
            <a:ext cx="18288000" cy="2607423"/>
          </a:xfrm>
          <a:prstGeom prst="rect">
            <a:avLst/>
          </a:prstGeom>
          <a:solidFill>
            <a:srgbClr val="598BCD"/>
          </a:solidFill>
        </p:spPr>
      </p:sp>
      <p:sp>
        <p:nvSpPr>
          <p:cNvPr name="AutoShape 3" id="3"/>
          <p:cNvSpPr/>
          <p:nvPr/>
        </p:nvSpPr>
        <p:spPr>
          <a:xfrm rot="0">
            <a:off x="16700672" y="0"/>
            <a:ext cx="1711153" cy="2410065"/>
          </a:xfrm>
          <a:prstGeom prst="rect">
            <a:avLst/>
          </a:prstGeom>
          <a:solidFill>
            <a:srgbClr val="598BCD"/>
          </a:solidFill>
        </p:spPr>
      </p:sp>
      <p:sp>
        <p:nvSpPr>
          <p:cNvPr name="Freeform 4" id="4"/>
          <p:cNvSpPr/>
          <p:nvPr/>
        </p:nvSpPr>
        <p:spPr>
          <a:xfrm flipH="false" flipV="false" rot="0">
            <a:off x="449494" y="1999955"/>
            <a:ext cx="8034620" cy="6287090"/>
          </a:xfrm>
          <a:custGeom>
            <a:avLst/>
            <a:gdLst/>
            <a:ahLst/>
            <a:cxnLst/>
            <a:rect r="r" b="b" t="t" l="l"/>
            <a:pathLst>
              <a:path h="6287090" w="8034620">
                <a:moveTo>
                  <a:pt x="0" y="0"/>
                </a:moveTo>
                <a:lnTo>
                  <a:pt x="8034620" y="0"/>
                </a:lnTo>
                <a:lnTo>
                  <a:pt x="8034620" y="6287090"/>
                </a:lnTo>
                <a:lnTo>
                  <a:pt x="0" y="6287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74281" y="8983288"/>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9713645" y="4279489"/>
            <a:ext cx="1728021" cy="1728021"/>
          </a:xfrm>
          <a:custGeom>
            <a:avLst/>
            <a:gdLst/>
            <a:ahLst/>
            <a:cxnLst/>
            <a:rect r="r" b="b" t="t" l="l"/>
            <a:pathLst>
              <a:path h="1728021" w="1728021">
                <a:moveTo>
                  <a:pt x="0" y="0"/>
                </a:moveTo>
                <a:lnTo>
                  <a:pt x="1728021" y="0"/>
                </a:lnTo>
                <a:lnTo>
                  <a:pt x="1728021" y="1728022"/>
                </a:lnTo>
                <a:lnTo>
                  <a:pt x="0" y="1728022"/>
                </a:lnTo>
                <a:lnTo>
                  <a:pt x="0" y="0"/>
                </a:lnTo>
                <a:close/>
              </a:path>
            </a:pathLst>
          </a:custGeom>
          <a:blipFill>
            <a:blip r:embed="rId9"/>
            <a:stretch>
              <a:fillRect l="0" t="0" r="0" b="0"/>
            </a:stretch>
          </a:blipFill>
        </p:spPr>
      </p:sp>
      <p:sp>
        <p:nvSpPr>
          <p:cNvPr name="Freeform 8" id="8"/>
          <p:cNvSpPr/>
          <p:nvPr/>
        </p:nvSpPr>
        <p:spPr>
          <a:xfrm flipH="false" flipV="false" rot="0">
            <a:off x="12067844" y="4057261"/>
            <a:ext cx="4157209" cy="2172477"/>
          </a:xfrm>
          <a:custGeom>
            <a:avLst/>
            <a:gdLst/>
            <a:ahLst/>
            <a:cxnLst/>
            <a:rect r="r" b="b" t="t" l="l"/>
            <a:pathLst>
              <a:path h="2172477" w="4157209">
                <a:moveTo>
                  <a:pt x="0" y="0"/>
                </a:moveTo>
                <a:lnTo>
                  <a:pt x="4157209" y="0"/>
                </a:lnTo>
                <a:lnTo>
                  <a:pt x="4157209" y="2172478"/>
                </a:lnTo>
                <a:lnTo>
                  <a:pt x="0" y="2172478"/>
                </a:lnTo>
                <a:lnTo>
                  <a:pt x="0" y="0"/>
                </a:lnTo>
                <a:close/>
              </a:path>
            </a:pathLst>
          </a:custGeom>
          <a:blipFill>
            <a:blip r:embed="rId10"/>
            <a:stretch>
              <a:fillRect l="0" t="0" r="0" b="0"/>
            </a:stretch>
          </a:blipFill>
        </p:spPr>
      </p:sp>
      <p:sp>
        <p:nvSpPr>
          <p:cNvPr name="TextBox 9" id="9"/>
          <p:cNvSpPr txBox="true"/>
          <p:nvPr/>
        </p:nvSpPr>
        <p:spPr>
          <a:xfrm rot="0">
            <a:off x="8836737" y="2436120"/>
            <a:ext cx="8943369" cy="726100"/>
          </a:xfrm>
          <a:prstGeom prst="rect">
            <a:avLst/>
          </a:prstGeom>
        </p:spPr>
        <p:txBody>
          <a:bodyPr anchor="t" rtlCol="false" tIns="0" lIns="0" bIns="0" rIns="0">
            <a:spAutoFit/>
          </a:bodyPr>
          <a:lstStyle/>
          <a:p>
            <a:pPr algn="l">
              <a:lnSpc>
                <a:spcPts val="5475"/>
              </a:lnSpc>
            </a:pPr>
            <a:r>
              <a:rPr lang="en-US" sz="5264" b="true">
                <a:solidFill>
                  <a:srgbClr val="123D76"/>
                </a:solidFill>
                <a:latin typeface="Montserrat Classic Bold"/>
                <a:ea typeface="Montserrat Classic Bold"/>
                <a:cs typeface="Montserrat Classic Bold"/>
                <a:sym typeface="Montserrat Classic Bold"/>
              </a:rPr>
              <a:t>Achtergrond Flutter</a:t>
            </a:r>
          </a:p>
        </p:txBody>
      </p:sp>
    </p:spTree>
  </p:cSld>
  <p:clrMapOvr>
    <a:masterClrMapping/>
  </p:clrMapOvr>
  <p:transition spd="fast">
    <p:wipe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465459" y="0"/>
            <a:ext cx="10822541" cy="10287000"/>
          </a:xfrm>
          <a:prstGeom prst="rect">
            <a:avLst/>
          </a:prstGeom>
          <a:solidFill>
            <a:srgbClr val="598BCD"/>
          </a:solidFill>
        </p:spPr>
      </p:sp>
      <p:sp>
        <p:nvSpPr>
          <p:cNvPr name="AutoShape 3" id="3"/>
          <p:cNvSpPr/>
          <p:nvPr/>
        </p:nvSpPr>
        <p:spPr>
          <a:xfrm rot="0">
            <a:off x="0" y="7876935"/>
            <a:ext cx="1711153" cy="2410065"/>
          </a:xfrm>
          <a:prstGeom prst="rect">
            <a:avLst/>
          </a:prstGeom>
          <a:solidFill>
            <a:srgbClr val="598BCD"/>
          </a:solidFill>
        </p:spPr>
      </p:sp>
      <p:sp>
        <p:nvSpPr>
          <p:cNvPr name="Freeform 4" id="4"/>
          <p:cNvSpPr/>
          <p:nvPr/>
        </p:nvSpPr>
        <p:spPr>
          <a:xfrm flipH="false" flipV="false" rot="0">
            <a:off x="1028700" y="1951907"/>
            <a:ext cx="8789241" cy="6383187"/>
          </a:xfrm>
          <a:custGeom>
            <a:avLst/>
            <a:gdLst/>
            <a:ahLst/>
            <a:cxnLst/>
            <a:rect r="r" b="b" t="t" l="l"/>
            <a:pathLst>
              <a:path h="6383187" w="8789241">
                <a:moveTo>
                  <a:pt x="0" y="0"/>
                </a:moveTo>
                <a:lnTo>
                  <a:pt x="8789241" y="0"/>
                </a:lnTo>
                <a:lnTo>
                  <a:pt x="8789241" y="6383186"/>
                </a:lnTo>
                <a:lnTo>
                  <a:pt x="0" y="63831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59300" y="7854944"/>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6432" y="1028700"/>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8170781" y="-374656"/>
            <a:ext cx="1205132" cy="1403356"/>
          </a:xfrm>
          <a:custGeom>
            <a:avLst/>
            <a:gdLst/>
            <a:ahLst/>
            <a:cxnLst/>
            <a:rect r="r" b="b" t="t" l="l"/>
            <a:pathLst>
              <a:path h="1403356" w="1205132">
                <a:moveTo>
                  <a:pt x="0" y="0"/>
                </a:moveTo>
                <a:lnTo>
                  <a:pt x="1205131" y="0"/>
                </a:lnTo>
                <a:lnTo>
                  <a:pt x="1205131" y="1403356"/>
                </a:lnTo>
                <a:lnTo>
                  <a:pt x="0" y="1403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3541035" y="4087248"/>
            <a:ext cx="2703675" cy="2703675"/>
          </a:xfrm>
          <a:custGeom>
            <a:avLst/>
            <a:gdLst/>
            <a:ahLst/>
            <a:cxnLst/>
            <a:rect r="r" b="b" t="t" l="l"/>
            <a:pathLst>
              <a:path h="2703675" w="2703675">
                <a:moveTo>
                  <a:pt x="0" y="0"/>
                </a:moveTo>
                <a:lnTo>
                  <a:pt x="2703675" y="0"/>
                </a:lnTo>
                <a:lnTo>
                  <a:pt x="2703675" y="2703675"/>
                </a:lnTo>
                <a:lnTo>
                  <a:pt x="0" y="27036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8929679" y="4087248"/>
            <a:ext cx="5231016" cy="2929369"/>
          </a:xfrm>
          <a:custGeom>
            <a:avLst/>
            <a:gdLst/>
            <a:ahLst/>
            <a:cxnLst/>
            <a:rect r="r" b="b" t="t" l="l"/>
            <a:pathLst>
              <a:path h="2929369" w="5231016">
                <a:moveTo>
                  <a:pt x="0" y="0"/>
                </a:moveTo>
                <a:lnTo>
                  <a:pt x="5231015" y="0"/>
                </a:lnTo>
                <a:lnTo>
                  <a:pt x="5231015" y="2929369"/>
                </a:lnTo>
                <a:lnTo>
                  <a:pt x="0" y="2929369"/>
                </a:lnTo>
                <a:lnTo>
                  <a:pt x="0" y="0"/>
                </a:lnTo>
                <a:close/>
              </a:path>
            </a:pathLst>
          </a:custGeom>
          <a:blipFill>
            <a:blip r:embed="rId11"/>
            <a:stretch>
              <a:fillRect l="0" t="0" r="0" b="0"/>
            </a:stretch>
          </a:blipFill>
        </p:spPr>
      </p:sp>
      <p:sp>
        <p:nvSpPr>
          <p:cNvPr name="TextBox 10" id="10"/>
          <p:cNvSpPr txBox="true"/>
          <p:nvPr/>
        </p:nvSpPr>
        <p:spPr>
          <a:xfrm rot="0">
            <a:off x="10338763" y="1104900"/>
            <a:ext cx="6920537" cy="1421425"/>
          </a:xfrm>
          <a:prstGeom prst="rect">
            <a:avLst/>
          </a:prstGeom>
        </p:spPr>
        <p:txBody>
          <a:bodyPr anchor="t" rtlCol="false" tIns="0" lIns="0" bIns="0" rIns="0">
            <a:spAutoFit/>
          </a:bodyPr>
          <a:lstStyle/>
          <a:p>
            <a:pPr algn="l">
              <a:lnSpc>
                <a:spcPts val="5475"/>
              </a:lnSpc>
            </a:pPr>
            <a:r>
              <a:rPr lang="en-US" sz="5264" b="true">
                <a:solidFill>
                  <a:srgbClr val="FFFFFF"/>
                </a:solidFill>
                <a:latin typeface="Montserrat Classic Bold"/>
                <a:ea typeface="Montserrat Classic Bold"/>
                <a:cs typeface="Montserrat Classic Bold"/>
                <a:sym typeface="Montserrat Classic Bold"/>
              </a:rPr>
              <a:t>Achtergrond </a:t>
            </a:r>
          </a:p>
          <a:p>
            <a:pPr algn="l">
              <a:lnSpc>
                <a:spcPts val="5475"/>
              </a:lnSpc>
            </a:pPr>
            <a:r>
              <a:rPr lang="en-US" sz="5264" b="true">
                <a:solidFill>
                  <a:srgbClr val="FFFFFF"/>
                </a:solidFill>
                <a:latin typeface="Montserrat Classic Bold"/>
                <a:ea typeface="Montserrat Classic Bold"/>
                <a:cs typeface="Montserrat Classic Bold"/>
                <a:sym typeface="Montserrat Classic Bold"/>
              </a:rPr>
              <a:t>React Native</a:t>
            </a:r>
          </a:p>
        </p:txBody>
      </p:sp>
    </p:spTree>
  </p:cSld>
  <p:clrMapOvr>
    <a:masterClrMapping/>
  </p:clrMapOvr>
  <p:transition spd="fast">
    <p:wipe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2833214"/>
            <a:ext cx="7909214" cy="5837254"/>
          </a:xfrm>
          <a:prstGeom prst="rect">
            <a:avLst/>
          </a:prstGeom>
          <a:solidFill>
            <a:srgbClr val="598BCD"/>
          </a:solidFill>
        </p:spPr>
      </p:sp>
      <p:sp>
        <p:nvSpPr>
          <p:cNvPr name="AutoShape 3" id="3"/>
          <p:cNvSpPr/>
          <p:nvPr/>
        </p:nvSpPr>
        <p:spPr>
          <a:xfrm rot="0">
            <a:off x="9356559" y="2833214"/>
            <a:ext cx="7902741" cy="5837254"/>
          </a:xfrm>
          <a:prstGeom prst="rect">
            <a:avLst/>
          </a:prstGeom>
          <a:solidFill>
            <a:srgbClr val="598BCD"/>
          </a:solidFill>
        </p:spPr>
      </p:sp>
      <p:sp>
        <p:nvSpPr>
          <p:cNvPr name="Freeform 4" id="4"/>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59300"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0612803" y="4667053"/>
            <a:ext cx="5390254" cy="2169577"/>
          </a:xfrm>
          <a:custGeom>
            <a:avLst/>
            <a:gdLst/>
            <a:ahLst/>
            <a:cxnLst/>
            <a:rect r="r" b="b" t="t" l="l"/>
            <a:pathLst>
              <a:path h="2169577" w="5390254">
                <a:moveTo>
                  <a:pt x="0" y="0"/>
                </a:moveTo>
                <a:lnTo>
                  <a:pt x="5390253" y="0"/>
                </a:lnTo>
                <a:lnTo>
                  <a:pt x="5390253" y="2169577"/>
                </a:lnTo>
                <a:lnTo>
                  <a:pt x="0" y="21695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233116" y="3940153"/>
            <a:ext cx="5500381" cy="3623376"/>
          </a:xfrm>
          <a:custGeom>
            <a:avLst/>
            <a:gdLst/>
            <a:ahLst/>
            <a:cxnLst/>
            <a:rect r="r" b="b" t="t" l="l"/>
            <a:pathLst>
              <a:path h="3623376" w="5500381">
                <a:moveTo>
                  <a:pt x="0" y="0"/>
                </a:moveTo>
                <a:lnTo>
                  <a:pt x="5500381" y="0"/>
                </a:lnTo>
                <a:lnTo>
                  <a:pt x="5500381" y="3623376"/>
                </a:lnTo>
                <a:lnTo>
                  <a:pt x="0" y="3623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3020638" y="880074"/>
            <a:ext cx="11834551" cy="726117"/>
          </a:xfrm>
          <a:prstGeom prst="rect">
            <a:avLst/>
          </a:prstGeom>
        </p:spPr>
        <p:txBody>
          <a:bodyPr anchor="t" rtlCol="false" tIns="0" lIns="0" bIns="0" rIns="0">
            <a:spAutoFit/>
          </a:bodyPr>
          <a:lstStyle/>
          <a:p>
            <a:pPr algn="ctr">
              <a:lnSpc>
                <a:spcPts val="5475"/>
              </a:lnSpc>
            </a:pPr>
            <a:r>
              <a:rPr lang="en-US" b="true" sz="5265">
                <a:solidFill>
                  <a:srgbClr val="123D76"/>
                </a:solidFill>
                <a:latin typeface="Montserrat Classic Bold"/>
                <a:ea typeface="Montserrat Classic Bold"/>
                <a:cs typeface="Montserrat Classic Bold"/>
                <a:sym typeface="Montserrat Classic Bold"/>
              </a:rPr>
              <a:t>Vergelijking: Architectuur</a:t>
            </a:r>
          </a:p>
        </p:txBody>
      </p:sp>
      <p:sp>
        <p:nvSpPr>
          <p:cNvPr name="TextBox 9" id="9"/>
          <p:cNvSpPr txBox="true"/>
          <p:nvPr/>
        </p:nvSpPr>
        <p:spPr>
          <a:xfrm rot="0">
            <a:off x="3895969" y="1726242"/>
            <a:ext cx="2174677"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Flutter</a:t>
            </a:r>
          </a:p>
        </p:txBody>
      </p:sp>
      <p:sp>
        <p:nvSpPr>
          <p:cNvPr name="TextBox 10" id="10"/>
          <p:cNvSpPr txBox="true"/>
          <p:nvPr/>
        </p:nvSpPr>
        <p:spPr>
          <a:xfrm rot="0">
            <a:off x="11282453" y="1726242"/>
            <a:ext cx="4050953"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React Native</a:t>
            </a:r>
          </a:p>
        </p:txBody>
      </p:sp>
    </p:spTree>
  </p:cSld>
  <p:clrMapOvr>
    <a:masterClrMapping/>
  </p:clrMapOvr>
  <p:transition spd="fast">
    <p:wipe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2833214"/>
            <a:ext cx="7909214" cy="5837254"/>
          </a:xfrm>
          <a:prstGeom prst="rect">
            <a:avLst/>
          </a:prstGeom>
          <a:solidFill>
            <a:srgbClr val="598BCD"/>
          </a:solidFill>
        </p:spPr>
      </p:sp>
      <p:sp>
        <p:nvSpPr>
          <p:cNvPr name="AutoShape 3" id="3"/>
          <p:cNvSpPr/>
          <p:nvPr/>
        </p:nvSpPr>
        <p:spPr>
          <a:xfrm rot="0">
            <a:off x="9356559" y="2833214"/>
            <a:ext cx="7902741" cy="5837254"/>
          </a:xfrm>
          <a:prstGeom prst="rect">
            <a:avLst/>
          </a:prstGeom>
          <a:solidFill>
            <a:srgbClr val="598BCD"/>
          </a:solidFill>
        </p:spPr>
      </p:sp>
      <p:sp>
        <p:nvSpPr>
          <p:cNvPr name="Freeform 4" id="4"/>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59300"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925907" y="369444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250529" y="369444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3020638" y="880074"/>
            <a:ext cx="11834551" cy="726117"/>
          </a:xfrm>
          <a:prstGeom prst="rect">
            <a:avLst/>
          </a:prstGeom>
        </p:spPr>
        <p:txBody>
          <a:bodyPr anchor="t" rtlCol="false" tIns="0" lIns="0" bIns="0" rIns="0">
            <a:spAutoFit/>
          </a:bodyPr>
          <a:lstStyle/>
          <a:p>
            <a:pPr algn="ctr">
              <a:lnSpc>
                <a:spcPts val="5475"/>
              </a:lnSpc>
            </a:pPr>
            <a:r>
              <a:rPr lang="en-US" b="true" sz="5265">
                <a:solidFill>
                  <a:srgbClr val="123D76"/>
                </a:solidFill>
                <a:latin typeface="Montserrat Classic Bold"/>
                <a:ea typeface="Montserrat Classic Bold"/>
                <a:cs typeface="Montserrat Classic Bold"/>
                <a:sym typeface="Montserrat Classic Bold"/>
              </a:rPr>
              <a:t>Vergelijking: UI-componenten</a:t>
            </a:r>
          </a:p>
        </p:txBody>
      </p:sp>
      <p:sp>
        <p:nvSpPr>
          <p:cNvPr name="TextBox 9" id="9"/>
          <p:cNvSpPr txBox="true"/>
          <p:nvPr/>
        </p:nvSpPr>
        <p:spPr>
          <a:xfrm rot="0">
            <a:off x="3895969" y="1726242"/>
            <a:ext cx="2174677"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Flutter</a:t>
            </a:r>
          </a:p>
        </p:txBody>
      </p:sp>
      <p:sp>
        <p:nvSpPr>
          <p:cNvPr name="TextBox 10" id="10"/>
          <p:cNvSpPr txBox="true"/>
          <p:nvPr/>
        </p:nvSpPr>
        <p:spPr>
          <a:xfrm rot="0">
            <a:off x="11282453" y="1726242"/>
            <a:ext cx="4050953"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React Native</a:t>
            </a:r>
          </a:p>
        </p:txBody>
      </p:sp>
    </p:spTree>
  </p:cSld>
  <p:clrMapOvr>
    <a:masterClrMapping/>
  </p:clrMapOvr>
  <p:transition spd="fast">
    <p:wipe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2833214"/>
            <a:ext cx="7909214" cy="5837254"/>
          </a:xfrm>
          <a:prstGeom prst="rect">
            <a:avLst/>
          </a:prstGeom>
          <a:solidFill>
            <a:srgbClr val="598BCD"/>
          </a:solidFill>
        </p:spPr>
      </p:sp>
      <p:sp>
        <p:nvSpPr>
          <p:cNvPr name="AutoShape 3" id="3"/>
          <p:cNvSpPr/>
          <p:nvPr/>
        </p:nvSpPr>
        <p:spPr>
          <a:xfrm rot="0">
            <a:off x="9356559" y="2833214"/>
            <a:ext cx="7902741" cy="5837254"/>
          </a:xfrm>
          <a:prstGeom prst="rect">
            <a:avLst/>
          </a:prstGeom>
          <a:solidFill>
            <a:srgbClr val="598BCD"/>
          </a:solidFill>
        </p:spPr>
      </p:sp>
      <p:sp>
        <p:nvSpPr>
          <p:cNvPr name="Freeform 4" id="4"/>
          <p:cNvSpPr/>
          <p:nvPr/>
        </p:nvSpPr>
        <p:spPr>
          <a:xfrm flipH="false" flipV="false" rot="0">
            <a:off x="1028700"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59300"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1451126" y="3694441"/>
            <a:ext cx="3713607" cy="4114800"/>
          </a:xfrm>
          <a:custGeom>
            <a:avLst/>
            <a:gdLst/>
            <a:ahLst/>
            <a:cxnLst/>
            <a:rect r="r" b="b" t="t" l="l"/>
            <a:pathLst>
              <a:path h="4114800" w="3713607">
                <a:moveTo>
                  <a:pt x="0" y="0"/>
                </a:moveTo>
                <a:lnTo>
                  <a:pt x="3713607" y="0"/>
                </a:lnTo>
                <a:lnTo>
                  <a:pt x="371360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098214" y="3694441"/>
            <a:ext cx="3770186" cy="4114800"/>
          </a:xfrm>
          <a:custGeom>
            <a:avLst/>
            <a:gdLst/>
            <a:ahLst/>
            <a:cxnLst/>
            <a:rect r="r" b="b" t="t" l="l"/>
            <a:pathLst>
              <a:path h="4114800" w="3770186">
                <a:moveTo>
                  <a:pt x="0" y="0"/>
                </a:moveTo>
                <a:lnTo>
                  <a:pt x="3770186" y="0"/>
                </a:lnTo>
                <a:lnTo>
                  <a:pt x="377018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3020638" y="880074"/>
            <a:ext cx="11834551" cy="726117"/>
          </a:xfrm>
          <a:prstGeom prst="rect">
            <a:avLst/>
          </a:prstGeom>
        </p:spPr>
        <p:txBody>
          <a:bodyPr anchor="t" rtlCol="false" tIns="0" lIns="0" bIns="0" rIns="0">
            <a:spAutoFit/>
          </a:bodyPr>
          <a:lstStyle/>
          <a:p>
            <a:pPr algn="ctr">
              <a:lnSpc>
                <a:spcPts val="5475"/>
              </a:lnSpc>
            </a:pPr>
            <a:r>
              <a:rPr lang="en-US" b="true" sz="5265">
                <a:solidFill>
                  <a:srgbClr val="123D76"/>
                </a:solidFill>
                <a:latin typeface="Montserrat Classic Bold"/>
                <a:ea typeface="Montserrat Classic Bold"/>
                <a:cs typeface="Montserrat Classic Bold"/>
                <a:sym typeface="Montserrat Classic Bold"/>
              </a:rPr>
              <a:t>Vergelijking: Performance</a:t>
            </a:r>
          </a:p>
        </p:txBody>
      </p:sp>
      <p:sp>
        <p:nvSpPr>
          <p:cNvPr name="TextBox 9" id="9"/>
          <p:cNvSpPr txBox="true"/>
          <p:nvPr/>
        </p:nvSpPr>
        <p:spPr>
          <a:xfrm rot="0">
            <a:off x="3895969" y="1726242"/>
            <a:ext cx="2174677"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Flutter</a:t>
            </a:r>
          </a:p>
        </p:txBody>
      </p:sp>
      <p:sp>
        <p:nvSpPr>
          <p:cNvPr name="TextBox 10" id="10"/>
          <p:cNvSpPr txBox="true"/>
          <p:nvPr/>
        </p:nvSpPr>
        <p:spPr>
          <a:xfrm rot="0">
            <a:off x="11282453" y="1726242"/>
            <a:ext cx="4050953"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React Native</a:t>
            </a:r>
          </a:p>
        </p:txBody>
      </p:sp>
    </p:spTree>
  </p:cSld>
  <p:clrMapOvr>
    <a:masterClrMapping/>
  </p:clrMapOvr>
  <p:transition spd="fast">
    <p:wipe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2833214"/>
            <a:ext cx="7909214" cy="5837254"/>
          </a:xfrm>
          <a:prstGeom prst="rect">
            <a:avLst/>
          </a:prstGeom>
          <a:solidFill>
            <a:srgbClr val="598BCD"/>
          </a:solidFill>
        </p:spPr>
      </p:sp>
      <p:sp>
        <p:nvSpPr>
          <p:cNvPr name="AutoShape 3" id="3"/>
          <p:cNvSpPr/>
          <p:nvPr/>
        </p:nvSpPr>
        <p:spPr>
          <a:xfrm rot="0">
            <a:off x="9356559" y="2833214"/>
            <a:ext cx="7902741" cy="5837254"/>
          </a:xfrm>
          <a:prstGeom prst="rect">
            <a:avLst/>
          </a:prstGeom>
          <a:solidFill>
            <a:srgbClr val="598BCD"/>
          </a:solidFill>
        </p:spPr>
      </p:sp>
      <p:sp>
        <p:nvSpPr>
          <p:cNvPr name="Freeform 4" id="4"/>
          <p:cNvSpPr/>
          <p:nvPr/>
        </p:nvSpPr>
        <p:spPr>
          <a:xfrm flipH="false" flipV="false" rot="0">
            <a:off x="36127" y="-198323"/>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59300" y="1429859"/>
            <a:ext cx="1205132" cy="1403356"/>
          </a:xfrm>
          <a:custGeom>
            <a:avLst/>
            <a:gdLst/>
            <a:ahLst/>
            <a:cxnLst/>
            <a:rect r="r" b="b" t="t" l="l"/>
            <a:pathLst>
              <a:path h="1403356" w="1205132">
                <a:moveTo>
                  <a:pt x="0" y="0"/>
                </a:moveTo>
                <a:lnTo>
                  <a:pt x="1205132" y="0"/>
                </a:lnTo>
                <a:lnTo>
                  <a:pt x="1205132" y="1403355"/>
                </a:lnTo>
                <a:lnTo>
                  <a:pt x="0" y="1403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925907" y="369444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092694" y="3694441"/>
            <a:ext cx="4430471" cy="4114800"/>
          </a:xfrm>
          <a:custGeom>
            <a:avLst/>
            <a:gdLst/>
            <a:ahLst/>
            <a:cxnLst/>
            <a:rect r="r" b="b" t="t" l="l"/>
            <a:pathLst>
              <a:path h="4114800" w="4430471">
                <a:moveTo>
                  <a:pt x="0" y="0"/>
                </a:moveTo>
                <a:lnTo>
                  <a:pt x="4430471" y="0"/>
                </a:lnTo>
                <a:lnTo>
                  <a:pt x="4430471"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241259" y="880074"/>
            <a:ext cx="16230600" cy="726117"/>
          </a:xfrm>
          <a:prstGeom prst="rect">
            <a:avLst/>
          </a:prstGeom>
        </p:spPr>
        <p:txBody>
          <a:bodyPr anchor="t" rtlCol="false" tIns="0" lIns="0" bIns="0" rIns="0">
            <a:spAutoFit/>
          </a:bodyPr>
          <a:lstStyle/>
          <a:p>
            <a:pPr algn="ctr">
              <a:lnSpc>
                <a:spcPts val="5475"/>
              </a:lnSpc>
            </a:pPr>
            <a:r>
              <a:rPr lang="en-US" b="true" sz="5265">
                <a:solidFill>
                  <a:srgbClr val="123D76"/>
                </a:solidFill>
                <a:latin typeface="Montserrat Classic Bold"/>
                <a:ea typeface="Montserrat Classic Bold"/>
                <a:cs typeface="Montserrat Classic Bold"/>
                <a:sym typeface="Montserrat Classic Bold"/>
              </a:rPr>
              <a:t>Vergelijking: Community en Ondersteuning</a:t>
            </a:r>
          </a:p>
        </p:txBody>
      </p:sp>
      <p:sp>
        <p:nvSpPr>
          <p:cNvPr name="TextBox 9" id="9"/>
          <p:cNvSpPr txBox="true"/>
          <p:nvPr/>
        </p:nvSpPr>
        <p:spPr>
          <a:xfrm rot="0">
            <a:off x="3895969" y="1726242"/>
            <a:ext cx="2174677"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Flutter</a:t>
            </a:r>
          </a:p>
        </p:txBody>
      </p:sp>
      <p:sp>
        <p:nvSpPr>
          <p:cNvPr name="TextBox 10" id="10"/>
          <p:cNvSpPr txBox="true"/>
          <p:nvPr/>
        </p:nvSpPr>
        <p:spPr>
          <a:xfrm rot="0">
            <a:off x="11282453" y="1726242"/>
            <a:ext cx="4050953"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598BCD"/>
                </a:solidFill>
                <a:latin typeface="Open Sans Bold"/>
                <a:ea typeface="Open Sans Bold"/>
                <a:cs typeface="Open Sans Bold"/>
                <a:sym typeface="Open Sans Bold"/>
              </a:rPr>
              <a:t>React Native</a:t>
            </a:r>
          </a:p>
        </p:txBody>
      </p:sp>
    </p:spTree>
  </p:cSld>
  <p:clrMapOvr>
    <a:masterClrMapping/>
  </p:clrMapOvr>
  <p:transition spd="fast">
    <p:wipe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11877" y="6025276"/>
            <a:ext cx="11476123" cy="4261724"/>
          </a:xfrm>
          <a:prstGeom prst="rect">
            <a:avLst/>
          </a:prstGeom>
          <a:solidFill>
            <a:srgbClr val="598BCD"/>
          </a:solidFill>
        </p:spPr>
      </p:sp>
      <p:sp>
        <p:nvSpPr>
          <p:cNvPr name="Freeform 3" id="3"/>
          <p:cNvSpPr/>
          <p:nvPr/>
        </p:nvSpPr>
        <p:spPr>
          <a:xfrm flipH="false" flipV="false" rot="0">
            <a:off x="7522065" y="1310282"/>
            <a:ext cx="9737235" cy="7948018"/>
          </a:xfrm>
          <a:custGeom>
            <a:avLst/>
            <a:gdLst/>
            <a:ahLst/>
            <a:cxnLst/>
            <a:rect r="r" b="b" t="t" l="l"/>
            <a:pathLst>
              <a:path h="7948018" w="9737235">
                <a:moveTo>
                  <a:pt x="0" y="0"/>
                </a:moveTo>
                <a:lnTo>
                  <a:pt x="9737235" y="0"/>
                </a:lnTo>
                <a:lnTo>
                  <a:pt x="9737235" y="7948018"/>
                </a:lnTo>
                <a:lnTo>
                  <a:pt x="0" y="79480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0" y="7876935"/>
            <a:ext cx="1711153" cy="2410065"/>
          </a:xfrm>
          <a:prstGeom prst="rect">
            <a:avLst/>
          </a:prstGeom>
          <a:solidFill>
            <a:srgbClr val="598BCD"/>
          </a:solidFill>
        </p:spPr>
      </p:sp>
      <p:sp>
        <p:nvSpPr>
          <p:cNvPr name="Freeform 5" id="5"/>
          <p:cNvSpPr/>
          <p:nvPr/>
        </p:nvSpPr>
        <p:spPr>
          <a:xfrm flipH="false" flipV="false" rot="0">
            <a:off x="-176432" y="6025276"/>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259300" y="1028700"/>
            <a:ext cx="1205132" cy="1403356"/>
          </a:xfrm>
          <a:custGeom>
            <a:avLst/>
            <a:gdLst/>
            <a:ahLst/>
            <a:cxnLst/>
            <a:rect r="r" b="b" t="t" l="l"/>
            <a:pathLst>
              <a:path h="1403356" w="1205132">
                <a:moveTo>
                  <a:pt x="0" y="0"/>
                </a:moveTo>
                <a:lnTo>
                  <a:pt x="1205132" y="0"/>
                </a:lnTo>
                <a:lnTo>
                  <a:pt x="1205132" y="1403356"/>
                </a:lnTo>
                <a:lnTo>
                  <a:pt x="0" y="1403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28700" y="3397665"/>
            <a:ext cx="5529754" cy="1886625"/>
          </a:xfrm>
          <a:prstGeom prst="rect">
            <a:avLst/>
          </a:prstGeom>
        </p:spPr>
        <p:txBody>
          <a:bodyPr anchor="t" rtlCol="false" tIns="0" lIns="0" bIns="0" rIns="0">
            <a:spAutoFit/>
          </a:bodyPr>
          <a:lstStyle/>
          <a:p>
            <a:pPr algn="l">
              <a:lnSpc>
                <a:spcPts val="7347"/>
              </a:lnSpc>
            </a:pPr>
            <a:r>
              <a:rPr lang="en-US" sz="7064" b="true">
                <a:solidFill>
                  <a:srgbClr val="123D76"/>
                </a:solidFill>
                <a:latin typeface="Montserrat Classic Bold"/>
                <a:ea typeface="Montserrat Classic Bold"/>
                <a:cs typeface="Montserrat Classic Bold"/>
                <a:sym typeface="Montserrat Classic Bold"/>
              </a:rPr>
              <a:t>Eigen ervaring</a:t>
            </a:r>
          </a:p>
        </p:txBody>
      </p:sp>
    </p:spTree>
  </p:cSld>
  <p:clrMapOvr>
    <a:masterClrMapping/>
  </p:clrMapOvr>
  <p:transition spd="fast">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DAGF8L-pgfw</dc:identifier>
  <dcterms:modified xsi:type="dcterms:W3CDTF">2011-08-01T06:04:30Z</dcterms:modified>
  <cp:revision>1</cp:revision>
  <dc:title>Flutter vs React Native</dc:title>
</cp:coreProperties>
</file>