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260" r:id="rId7"/>
    <p:sldId id="261" r:id="rId8"/>
    <p:sldId id="262" r:id="rId9"/>
    <p:sldId id="272" r:id="rId10"/>
    <p:sldId id="263" r:id="rId11"/>
    <p:sldId id="264" r:id="rId12"/>
    <p:sldId id="267" r:id="rId13"/>
    <p:sldId id="277" r:id="rId14"/>
    <p:sldId id="275" r:id="rId15"/>
    <p:sldId id="268" r:id="rId16"/>
    <p:sldId id="269" r:id="rId17"/>
    <p:sldId id="270" r:id="rId18"/>
    <p:sldId id="276" r:id="rId19"/>
    <p:sldId id="271" r:id="rId20"/>
    <p:sldId id="273" r:id="rId21"/>
    <p:sldId id="274" r:id="rId22"/>
    <p:sldId id="25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3274-4F2F-4F17-91C4-84B68DF665B6}" v="1" dt="2020-08-26T17:45:3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Fernanda Lemos Backes" userId="dfa85cbf-3522-455e-aa42-22bdd08b1aba" providerId="ADAL" clId="{7AE03274-4F2F-4F17-91C4-84B68DF665B6}"/>
    <pc:docChg chg="modMainMaster">
      <pc:chgData name="Julia Fernanda Lemos Backes" userId="dfa85cbf-3522-455e-aa42-22bdd08b1aba" providerId="ADAL" clId="{7AE03274-4F2F-4F17-91C4-84B68DF665B6}" dt="2020-08-26T17:46:29.401" v="30" actId="14100"/>
      <pc:docMkLst>
        <pc:docMk/>
      </pc:docMkLst>
      <pc:sldMasterChg chg="modSldLayout">
        <pc:chgData name="Julia Fernanda Lemos Backes" userId="dfa85cbf-3522-455e-aa42-22bdd08b1aba" providerId="ADAL" clId="{7AE03274-4F2F-4F17-91C4-84B68DF665B6}" dt="2020-08-26T17:46:29.401" v="30" actId="14100"/>
        <pc:sldMasterMkLst>
          <pc:docMk/>
          <pc:sldMasterMk cId="2765968251" sldId="2147483648"/>
        </pc:sldMasterMkLst>
        <pc:sldLayoutChg chg="modSp">
          <pc:chgData name="Julia Fernanda Lemos Backes" userId="dfa85cbf-3522-455e-aa42-22bdd08b1aba" providerId="ADAL" clId="{7AE03274-4F2F-4F17-91C4-84B68DF665B6}" dt="2020-08-26T17:41:26.959" v="6" actId="1076"/>
          <pc:sldLayoutMkLst>
            <pc:docMk/>
            <pc:sldMasterMk cId="2765968251" sldId="2147483648"/>
            <pc:sldLayoutMk cId="3500076622" sldId="2147483649"/>
          </pc:sldLayoutMkLst>
          <pc:picChg chg="mod">
            <ac:chgData name="Julia Fernanda Lemos Backes" userId="dfa85cbf-3522-455e-aa42-22bdd08b1aba" providerId="ADAL" clId="{7AE03274-4F2F-4F17-91C4-84B68DF665B6}" dt="2020-08-26T17:41:26.959" v="6" actId="1076"/>
            <ac:picMkLst>
              <pc:docMk/>
              <pc:sldMasterMk cId="2765968251" sldId="2147483648"/>
              <pc:sldLayoutMk cId="3500076622" sldId="2147483649"/>
              <ac:picMk id="10" creationId="{AA85C9F8-07F6-4269-AA17-DD516527419B}"/>
            </ac:picMkLst>
          </pc:picChg>
        </pc:sldLayoutChg>
        <pc:sldLayoutChg chg="addSp modSp">
          <pc:chgData name="Julia Fernanda Lemos Backes" userId="dfa85cbf-3522-455e-aa42-22bdd08b1aba" providerId="ADAL" clId="{7AE03274-4F2F-4F17-91C4-84B68DF665B6}" dt="2020-08-26T17:46:29.401" v="30" actId="14100"/>
          <pc:sldLayoutMkLst>
            <pc:docMk/>
            <pc:sldMasterMk cId="2765968251" sldId="2147483648"/>
            <pc:sldLayoutMk cId="359461900" sldId="2147483650"/>
          </pc:sldLayoutMkLst>
          <pc:spChg chg="mod">
            <ac:chgData name="Julia Fernanda Lemos Backes" userId="dfa85cbf-3522-455e-aa42-22bdd08b1aba" providerId="ADAL" clId="{7AE03274-4F2F-4F17-91C4-84B68DF665B6}" dt="2020-08-26T17:46:29.401" v="30" actId="14100"/>
            <ac:spMkLst>
              <pc:docMk/>
              <pc:sldMasterMk cId="2765968251" sldId="2147483648"/>
              <pc:sldLayoutMk cId="359461900" sldId="2147483650"/>
              <ac:spMk id="3" creationId="{CC1145C5-FE53-4B7E-8FA1-0AE6C3CA3B61}"/>
            </ac:spMkLst>
          </pc:spChg>
          <pc:picChg chg="add mod">
            <ac:chgData name="Julia Fernanda Lemos Backes" userId="dfa85cbf-3522-455e-aa42-22bdd08b1aba" providerId="ADAL" clId="{7AE03274-4F2F-4F17-91C4-84B68DF665B6}" dt="2020-08-26T17:45:39.824" v="27" actId="1037"/>
            <ac:picMkLst>
              <pc:docMk/>
              <pc:sldMasterMk cId="2765968251" sldId="2147483648"/>
              <pc:sldLayoutMk cId="359461900" sldId="2147483650"/>
              <ac:picMk id="10" creationId="{657ED921-CC0C-43F6-BAC1-BC63068DEB9A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53.231" v="29" actId="1037"/>
          <pc:sldLayoutMkLst>
            <pc:docMk/>
            <pc:sldMasterMk cId="2765968251" sldId="2147483648"/>
            <pc:sldLayoutMk cId="3978627458" sldId="2147483660"/>
          </pc:sldLayoutMkLst>
          <pc:picChg chg="mod">
            <ac:chgData name="Julia Fernanda Lemos Backes" userId="dfa85cbf-3522-455e-aa42-22bdd08b1aba" providerId="ADAL" clId="{7AE03274-4F2F-4F17-91C4-84B68DF665B6}" dt="2020-08-26T17:45:53.231" v="29" actId="1037"/>
            <ac:picMkLst>
              <pc:docMk/>
              <pc:sldMasterMk cId="2765968251" sldId="2147483648"/>
              <pc:sldLayoutMk cId="3978627458" sldId="2147483660"/>
              <ac:picMk id="17" creationId="{16A57403-E7FE-4C5C-ABDD-84EDDD928FCF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28.190" v="19" actId="1037"/>
          <pc:sldLayoutMkLst>
            <pc:docMk/>
            <pc:sldMasterMk cId="2765968251" sldId="2147483648"/>
            <pc:sldLayoutMk cId="1197019091" sldId="2147483661"/>
          </pc:sldLayoutMkLst>
          <pc:picChg chg="mod">
            <ac:chgData name="Julia Fernanda Lemos Backes" userId="dfa85cbf-3522-455e-aa42-22bdd08b1aba" providerId="ADAL" clId="{7AE03274-4F2F-4F17-91C4-84B68DF665B6}" dt="2020-08-26T17:45:28.190" v="19" actId="1037"/>
            <ac:picMkLst>
              <pc:docMk/>
              <pc:sldMasterMk cId="2765968251" sldId="2147483648"/>
              <pc:sldLayoutMk cId="1197019091" sldId="2147483661"/>
              <ac:picMk id="13" creationId="{F5B1EE8C-1085-4B05-ABD0-0FB74559DF9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6A98-CE2D-448F-91F0-24396E3DA62F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2CDEE-145B-4BB1-A4DC-4CBB9F5EF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Capa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3A33-BCF6-4071-81B0-5B43E788B58B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969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6D8D277F-3193-4282-BBEA-64917C33EE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2969548" y="2780904"/>
            <a:ext cx="6252903" cy="1187569"/>
          </a:xfrm>
          <a:prstGeom prst="rect">
            <a:avLst/>
          </a:prstGeom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AA85C9F8-07F6-4269-AA17-DD5165274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711545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16"/>
          </p:nvPr>
        </p:nvSpPr>
        <p:spPr>
          <a:xfrm>
            <a:off x="1784418" y="171683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4" name="Espaço Reservado para Texto 22"/>
          <p:cNvSpPr>
            <a:spLocks noGrp="1"/>
          </p:cNvSpPr>
          <p:nvPr>
            <p:ph type="body" sz="quarter" idx="17"/>
          </p:nvPr>
        </p:nvSpPr>
        <p:spPr>
          <a:xfrm>
            <a:off x="1784418" y="301102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5" name="Espaço Reservado para Texto 22"/>
          <p:cNvSpPr>
            <a:spLocks noGrp="1"/>
          </p:cNvSpPr>
          <p:nvPr>
            <p:ph type="body" sz="quarter" idx="18"/>
          </p:nvPr>
        </p:nvSpPr>
        <p:spPr>
          <a:xfrm>
            <a:off x="1784418" y="4311410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F3589AC-5DC8-4960-9457-91B8FDC41C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4705" y="1556206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7" name="Espaço Reservado para Imagem 18">
            <a:extLst>
              <a:ext uri="{FF2B5EF4-FFF2-40B4-BE49-F238E27FC236}">
                <a16:creationId xmlns:a16="http://schemas.microsoft.com/office/drawing/2014/main" id="{E24E2B81-5D02-4ED4-917B-E809A63139F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4705" y="4150778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8" name="Espaço Reservado para Imagem 18">
            <a:extLst>
              <a:ext uri="{FF2B5EF4-FFF2-40B4-BE49-F238E27FC236}">
                <a16:creationId xmlns:a16="http://schemas.microsoft.com/office/drawing/2014/main" id="{CFDDA3B5-ED79-42A3-AB8C-7E0A6DA5E5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705" y="2861041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E066A066-B558-43C6-87EB-746664D1C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4418" y="5611792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0" name="Espaço Reservado para Imagem 18">
            <a:extLst>
              <a:ext uri="{FF2B5EF4-FFF2-40B4-BE49-F238E27FC236}">
                <a16:creationId xmlns:a16="http://schemas.microsoft.com/office/drawing/2014/main" id="{8882C21C-1853-4BB5-9AC7-F8BEABDC87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4705" y="5451160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23E5A0-617C-4B4B-A7CA-96F0E6CFBD19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4631E8AF-1046-4BFC-9CA6-DAA19BB82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33"/>
          <p:cNvSpPr>
            <a:spLocks noGrp="1"/>
          </p:cNvSpPr>
          <p:nvPr>
            <p:ph type="body" sz="quarter" idx="11"/>
          </p:nvPr>
        </p:nvSpPr>
        <p:spPr>
          <a:xfrm>
            <a:off x="7835451" y="1180761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860805" y="1015230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860805" y="3189055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860805" y="5310236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860805" y="423080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60805" y="210067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7835450" y="226620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7835450" y="33600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7835450" y="43963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7835449" y="5475767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40" name="Espaço Reservado para Imagem 39"/>
          <p:cNvSpPr>
            <a:spLocks noGrp="1"/>
          </p:cNvSpPr>
          <p:nvPr>
            <p:ph type="pic" sz="quarter" idx="16"/>
          </p:nvPr>
        </p:nvSpPr>
        <p:spPr>
          <a:xfrm>
            <a:off x="6860805" y="1015535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1" name="Espaço Reservado para Imagem 39"/>
          <p:cNvSpPr>
            <a:spLocks noGrp="1"/>
          </p:cNvSpPr>
          <p:nvPr>
            <p:ph type="pic" sz="quarter" idx="17"/>
          </p:nvPr>
        </p:nvSpPr>
        <p:spPr>
          <a:xfrm>
            <a:off x="6860805" y="209084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2" name="Espaço Reservado para Imagem 39"/>
          <p:cNvSpPr>
            <a:spLocks noGrp="1"/>
          </p:cNvSpPr>
          <p:nvPr>
            <p:ph type="pic" sz="quarter" idx="18"/>
          </p:nvPr>
        </p:nvSpPr>
        <p:spPr>
          <a:xfrm>
            <a:off x="6860805" y="3189917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3" name="Espaço Reservado para Imagem 39"/>
          <p:cNvSpPr>
            <a:spLocks noGrp="1"/>
          </p:cNvSpPr>
          <p:nvPr>
            <p:ph type="pic" sz="quarter" idx="19"/>
          </p:nvPr>
        </p:nvSpPr>
        <p:spPr>
          <a:xfrm>
            <a:off x="6860805" y="423080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4" name="Espaço Reservado para Imagem 39"/>
          <p:cNvSpPr>
            <a:spLocks noGrp="1"/>
          </p:cNvSpPr>
          <p:nvPr>
            <p:ph type="pic" sz="quarter" idx="20"/>
          </p:nvPr>
        </p:nvSpPr>
        <p:spPr>
          <a:xfrm>
            <a:off x="6860805" y="5315183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9A282297-9079-4E33-8CDE-1EE6163BB6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F675307-CE5F-4514-BCB6-6A790CCB8A4D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Uma imagem contendo desenho&#10;&#10;Descrição gerada automaticamente">
            <a:extLst>
              <a:ext uri="{FF2B5EF4-FFF2-40B4-BE49-F238E27FC236}">
                <a16:creationId xmlns:a16="http://schemas.microsoft.com/office/drawing/2014/main" id="{72F40092-2BD4-45F0-A2AF-8EA696345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7390" y="2487662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4" y="657679"/>
            <a:ext cx="10524351" cy="466063"/>
          </a:xfrm>
          <a:prstGeom prst="rect">
            <a:avLst/>
          </a:prstGeom>
        </p:spPr>
        <p:txBody>
          <a:bodyPr/>
          <a:lstStyle>
            <a:lvl1pPr>
              <a:defRPr lang="pt-BR" sz="3000" b="1" kern="1200" cap="none" baseline="0" dirty="0">
                <a:solidFill>
                  <a:srgbClr val="D60000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3" name="Elipse 32"/>
          <p:cNvSpPr/>
          <p:nvPr userDrawn="1"/>
        </p:nvSpPr>
        <p:spPr>
          <a:xfrm>
            <a:off x="1065502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/>
          <p:cNvSpPr/>
          <p:nvPr userDrawn="1"/>
        </p:nvSpPr>
        <p:spPr>
          <a:xfrm>
            <a:off x="1065502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/>
          <p:cNvSpPr/>
          <p:nvPr userDrawn="1"/>
        </p:nvSpPr>
        <p:spPr>
          <a:xfrm>
            <a:off x="4651520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/>
          <p:cNvSpPr/>
          <p:nvPr userDrawn="1"/>
        </p:nvSpPr>
        <p:spPr>
          <a:xfrm>
            <a:off x="4651520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 userDrawn="1"/>
        </p:nvSpPr>
        <p:spPr>
          <a:xfrm>
            <a:off x="8272038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/>
          <p:cNvSpPr/>
          <p:nvPr userDrawn="1"/>
        </p:nvSpPr>
        <p:spPr>
          <a:xfrm>
            <a:off x="8272038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455325" y="2487662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9075843" y="2487662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867390" y="4645581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8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5455325" y="4645581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9" name="Espaço Reservado para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5842" y="4645581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1865472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0" name="Espaço Reservado para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5464350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1" name="Espaço Reservado para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9073926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2" name="Espaço Reservado para Texto 5"/>
          <p:cNvSpPr>
            <a:spLocks noGrp="1"/>
          </p:cNvSpPr>
          <p:nvPr>
            <p:ph type="body" sz="quarter" idx="19" hasCustomPrompt="1"/>
          </p:nvPr>
        </p:nvSpPr>
        <p:spPr>
          <a:xfrm>
            <a:off x="1865472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3" name="Espaço Reservado para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5459837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4" name="Espaço Reservado para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9073926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22" hasCustomPrompt="1"/>
          </p:nvPr>
        </p:nvSpPr>
        <p:spPr>
          <a:xfrm>
            <a:off x="1065502" y="23574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5" name="Espaço Reservado para Imagem 9"/>
          <p:cNvSpPr>
            <a:spLocks noGrp="1"/>
          </p:cNvSpPr>
          <p:nvPr>
            <p:ph type="pic" sz="quarter" idx="23" hasCustomPrompt="1"/>
          </p:nvPr>
        </p:nvSpPr>
        <p:spPr>
          <a:xfrm>
            <a:off x="1071875" y="4514494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6" name="Espaço Reservado para Imagem 9"/>
          <p:cNvSpPr>
            <a:spLocks noGrp="1"/>
          </p:cNvSpPr>
          <p:nvPr>
            <p:ph type="pic" sz="quarter" idx="24" hasCustomPrompt="1"/>
          </p:nvPr>
        </p:nvSpPr>
        <p:spPr>
          <a:xfrm>
            <a:off x="4639714" y="23512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7" name="Espaço Reservado para Imagem 9"/>
          <p:cNvSpPr>
            <a:spLocks noGrp="1"/>
          </p:cNvSpPr>
          <p:nvPr>
            <p:ph type="pic" sz="quarter" idx="25" hasCustomPrompt="1"/>
          </p:nvPr>
        </p:nvSpPr>
        <p:spPr>
          <a:xfrm>
            <a:off x="8259369" y="2351237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8" name="Espaço Reservado para Imagem 9"/>
          <p:cNvSpPr>
            <a:spLocks noGrp="1"/>
          </p:cNvSpPr>
          <p:nvPr>
            <p:ph type="pic" sz="quarter" idx="26" hasCustomPrompt="1"/>
          </p:nvPr>
        </p:nvSpPr>
        <p:spPr>
          <a:xfrm>
            <a:off x="8253466" y="4508293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9" name="Espaço Reservado para Imagem 9"/>
          <p:cNvSpPr>
            <a:spLocks noGrp="1"/>
          </p:cNvSpPr>
          <p:nvPr>
            <p:ph type="pic" sz="quarter" idx="27" hasCustomPrompt="1"/>
          </p:nvPr>
        </p:nvSpPr>
        <p:spPr>
          <a:xfrm>
            <a:off x="4657184" y="4508292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F434305-9645-41A1-8735-C5CC1E3EC59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A018FBF6-AB0A-4BB6-87B6-2E49ED8F3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6480636" y="2643168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6480636" y="3348789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6480636" y="4048683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6480635" y="474857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635" y="837510"/>
            <a:ext cx="4369335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0" name="Espaço Reservado para Texto 33">
            <a:extLst>
              <a:ext uri="{FF2B5EF4-FFF2-40B4-BE49-F238E27FC236}">
                <a16:creationId xmlns:a16="http://schemas.microsoft.com/office/drawing/2014/main" id="{30841A98-F0EA-4A73-9389-EB7E41F4C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635" y="547576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091D030C-F6CB-4A35-9C7D-5022B0CEB9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C54F85-5B5A-4099-B821-51A056305E56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400AC07D-5E67-49A7-A1FD-0A358CFA6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654" y="657679"/>
            <a:ext cx="4273484" cy="46606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400" b="1" cap="all" baseline="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7169593" y="3939330"/>
            <a:ext cx="72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6842125" y="1781420"/>
            <a:ext cx="4273550" cy="448749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25" y="1143744"/>
            <a:ext cx="4297362" cy="33496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6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70239" y="655456"/>
            <a:ext cx="274662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24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6683809-F987-48B9-BAEE-68ADA7F00900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043628C-ADD1-4A43-93BD-4B71EA9FFC6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8270239" y="1989138"/>
            <a:ext cx="3601085" cy="287178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708" r="32197" b="11174"/>
          <a:stretch/>
        </p:blipFill>
        <p:spPr>
          <a:xfrm>
            <a:off x="336675" y="412746"/>
            <a:ext cx="7435272" cy="5932636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782319" y="792164"/>
            <a:ext cx="6563043" cy="3729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782319" y="792163"/>
            <a:ext cx="6563043" cy="37290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79A754-D845-4151-9688-8EB8B100800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70DADA79-D152-4FF6-B357-7B4C1C359C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4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78000" y="2357120"/>
            <a:ext cx="8636000" cy="214376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dirty="0"/>
              <a:t>Escreva o depoimento do cliente, destacando os principais pontos em cores.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103DD-CE4C-43D7-825B-1905E8AF776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5C5B70D-A22B-4136-9934-C256A5FC4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821A97B0-6437-4F3D-B9F7-0DBE9291C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4306218" y="3089079"/>
            <a:ext cx="3579564" cy="6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F31E9D-16A6-42DD-B5E0-8B5191E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5253-9AAF-4C65-ACCC-31FDE3B9A514}" type="datetime1">
              <a:rPr lang="pt-BR" smtClean="0"/>
              <a:t>22/11/2020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0BDF69-A7F1-4EA4-98BB-EA1390DC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A42A3D-5D59-4C62-84E8-C203CF2E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0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804B-0A02-46B0-8CA3-7A7805477AED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7" name="Imagem 16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16A57403-E7FE-4C5C-ABDD-84EDDD928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6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2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5BCD-7974-4DDD-846A-F74800F5816A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E6E5C923-93BB-4637-8F29-F0115AFE4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42770" r="25487" b="37960"/>
          <a:stretch/>
        </p:blipFill>
        <p:spPr>
          <a:xfrm>
            <a:off x="4794094" y="637738"/>
            <a:ext cx="2549681" cy="559656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F5B1EE8C-1085-4B05-ABD0-0FB74559DF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9" y="6054726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ópico 1_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E387-79F3-4285-A96F-2156D2DE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145C5-FE53-4B7E-8FA1-0AE6C3CA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12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3E7DD-5402-47B3-81C8-99392AC8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A85-A7C1-4BFF-AB05-9B38BBAF216E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09942-B9CD-4228-8613-B231064C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472DE-7BB0-4EA4-91F8-D79DA2B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B915E8-9008-4E27-9033-5D06E95632D5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F7013573-EBD6-475C-AA54-63BD822EE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  <p:pic>
        <p:nvPicPr>
          <p:cNvPr id="10" name="Imagem 9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657ED921-CC0C-43F6-BAC1-BC63068DEB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0B2243E-F7E5-41B0-8413-7078AD494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591F386-427F-4B4C-95A0-F8B2CD9A02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DC2006FA-AC00-42A1-9DAF-095BA38199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2335" y="0"/>
            <a:ext cx="626966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</p:spTree>
    <p:extLst>
      <p:ext uri="{BB962C8B-B14F-4D97-AF65-F5344CB8AC3E}">
        <p14:creationId xmlns:p14="http://schemas.microsoft.com/office/powerpoint/2010/main" val="18462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323452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62024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FFFFFF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6676" y="1323931"/>
            <a:ext cx="10620249" cy="1200150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Clique para adicionar tópicos</a:t>
            </a:r>
          </a:p>
          <a:p>
            <a:pPr lvl="0"/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E24AEAE9-AD53-4E49-A00D-C498201F89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234520"/>
            <a:ext cx="12192000" cy="3623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48DAD3-BBD2-467D-8351-31EF825FFE2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7E7AA0B0-E624-4FCC-B970-E4DF5ED2C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E6B429-45E9-49B3-8C34-3D5EA3458A2E}"/>
              </a:ext>
            </a:extLst>
          </p:cNvPr>
          <p:cNvSpPr/>
          <p:nvPr userDrawn="1"/>
        </p:nvSpPr>
        <p:spPr>
          <a:xfrm>
            <a:off x="294538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863F0DC-4F13-4DA2-A8DA-E00677677AC4}"/>
              </a:ext>
            </a:extLst>
          </p:cNvPr>
          <p:cNvSpPr/>
          <p:nvPr userDrawn="1"/>
        </p:nvSpPr>
        <p:spPr>
          <a:xfrm>
            <a:off x="5472555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F44CCB5-4C59-4EB5-91CB-174DD5E68E53}"/>
              </a:ext>
            </a:extLst>
          </p:cNvPr>
          <p:cNvSpPr/>
          <p:nvPr userDrawn="1"/>
        </p:nvSpPr>
        <p:spPr>
          <a:xfrm>
            <a:off x="801056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9" name="Espaço Reservado para Conteúdo 23">
            <a:extLst>
              <a:ext uri="{FF2B5EF4-FFF2-40B4-BE49-F238E27FC236}">
                <a16:creationId xmlns:a16="http://schemas.microsoft.com/office/drawing/2014/main" id="{EF75D2FF-C633-42C1-95DC-131963B715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444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0" name="Espaço Reservado para Conteúdo 23">
            <a:extLst>
              <a:ext uri="{FF2B5EF4-FFF2-40B4-BE49-F238E27FC236}">
                <a16:creationId xmlns:a16="http://schemas.microsoft.com/office/drawing/2014/main" id="{84E0E4A6-4935-4C9D-A937-71C2684A8E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288341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1" name="Espaço Reservado para Conteúdo 23">
            <a:extLst>
              <a:ext uri="{FF2B5EF4-FFF2-40B4-BE49-F238E27FC236}">
                <a16:creationId xmlns:a16="http://schemas.microsoft.com/office/drawing/2014/main" id="{07439F4E-721A-40D4-84B5-87870F03C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826428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3" name="Espaço Reservado para Texto 32">
            <a:extLst>
              <a:ext uri="{FF2B5EF4-FFF2-40B4-BE49-F238E27FC236}">
                <a16:creationId xmlns:a16="http://schemas.microsoft.com/office/drawing/2014/main" id="{EBF0331C-9ACB-43BC-BA3A-9C0C5DF63A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38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5" name="Espaço Reservado para Texto 32">
            <a:extLst>
              <a:ext uri="{FF2B5EF4-FFF2-40B4-BE49-F238E27FC236}">
                <a16:creationId xmlns:a16="http://schemas.microsoft.com/office/drawing/2014/main" id="{C10CEB56-FC16-41ED-A01A-5CD126EC37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8341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6" name="Espaço Reservado para Texto 32">
            <a:extLst>
              <a:ext uri="{FF2B5EF4-FFF2-40B4-BE49-F238E27FC236}">
                <a16:creationId xmlns:a16="http://schemas.microsoft.com/office/drawing/2014/main" id="{7DAB6444-C70E-40B0-893D-B0CDA5A24B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46428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0" name="Espaço Reservado para Imagem 38">
            <a:extLst>
              <a:ext uri="{FF2B5EF4-FFF2-40B4-BE49-F238E27FC236}">
                <a16:creationId xmlns:a16="http://schemas.microsoft.com/office/drawing/2014/main" id="{337B7858-8259-45F5-9F93-16FD02B6A8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41241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Espaço Reservado para Imagem 38">
            <a:extLst>
              <a:ext uri="{FF2B5EF4-FFF2-40B4-BE49-F238E27FC236}">
                <a16:creationId xmlns:a16="http://schemas.microsoft.com/office/drawing/2014/main" id="{3307FEA1-8397-4B38-AF63-0F94DBBEFE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59588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2" name="Espaço Reservado para Imagem 38">
            <a:extLst>
              <a:ext uri="{FF2B5EF4-FFF2-40B4-BE49-F238E27FC236}">
                <a16:creationId xmlns:a16="http://schemas.microsoft.com/office/drawing/2014/main" id="{332F412E-61F9-4830-991D-28EB2B361A7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97602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D0632F-217F-4F9A-A09B-86DFEE53E131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desenho&#10;&#10;Descrição gerada automaticamente">
            <a:extLst>
              <a:ext uri="{FF2B5EF4-FFF2-40B4-BE49-F238E27FC236}">
                <a16:creationId xmlns:a16="http://schemas.microsoft.com/office/drawing/2014/main" id="{4DE3DC4A-7960-4A4A-9A54-0331D5B17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76628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429346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683147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9350037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595345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410924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6647333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917026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0628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92924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6467333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8990037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762146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4280493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6818507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93435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D26974-6979-478B-A425-D9133E00C41C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 descr="Uma imagem contendo desenho&#10;&#10;Descrição gerada automaticamente">
            <a:extLst>
              <a:ext uri="{FF2B5EF4-FFF2-40B4-BE49-F238E27FC236}">
                <a16:creationId xmlns:a16="http://schemas.microsoft.com/office/drawing/2014/main" id="{F7694BE6-2895-425E-8245-E46E42E6CE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2227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3403608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55568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7715226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3" name="Elipse 12"/>
          <p:cNvSpPr/>
          <p:nvPr userDrawn="1"/>
        </p:nvSpPr>
        <p:spPr>
          <a:xfrm>
            <a:off x="9873654" y="2350864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05175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3219394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537265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753544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1" name="Espaço Reservado para Conteúdo 23"/>
          <p:cNvSpPr>
            <a:spLocks noGrp="1"/>
          </p:cNvSpPr>
          <p:nvPr>
            <p:ph sz="quarter" idx="14" hasCustomPrompt="1"/>
          </p:nvPr>
        </p:nvSpPr>
        <p:spPr>
          <a:xfrm>
            <a:off x="969823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862700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03939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519265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735522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7" name="Espaço Reservado para Texto 32"/>
          <p:cNvSpPr>
            <a:spLocks noGrp="1"/>
          </p:cNvSpPr>
          <p:nvPr>
            <p:ph type="body" sz="quarter" idx="19" hasCustomPrompt="1"/>
          </p:nvPr>
        </p:nvSpPr>
        <p:spPr>
          <a:xfrm>
            <a:off x="951365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218557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3390641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554383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770874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3" name="Espaço Reservado para Imagem 38"/>
          <p:cNvSpPr>
            <a:spLocks noGrp="1"/>
          </p:cNvSpPr>
          <p:nvPr>
            <p:ph type="pic" sz="quarter" idx="24" hasCustomPrompt="1"/>
          </p:nvPr>
        </p:nvSpPr>
        <p:spPr>
          <a:xfrm>
            <a:off x="98736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9A4828-1CD4-4CC7-A75D-6707001FF6A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7938B9D2-2CB1-414C-BE82-C4917F7FA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DCAD5E-25CA-44D8-8B8D-7EA42F35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79309-F783-47B8-B0DE-A9CC4118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3C026-3DD8-4EFC-A51E-2C0EA8C5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45D8-E04F-4685-980A-CCAB93EA9B07}" type="datetime1">
              <a:rPr lang="pt-BR" smtClean="0"/>
              <a:t>22/11/2020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C4370-C67B-452D-AABC-D5022BF4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BE5DF-2E96-4487-9385-AF2F02AF7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51" r:id="rId17"/>
    <p:sldLayoutId id="21474836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leiheckler/ChurnPrediction" TargetMode="External"/><Relationship Id="rId3" Type="http://schemas.openxmlformats.org/officeDocument/2006/relationships/hyperlink" Target="https://rstudio.com/products/rstudio/download/" TargetMode="External"/><Relationship Id="rId7" Type="http://schemas.openxmlformats.org/officeDocument/2006/relationships/hyperlink" Target="https://www.kaggle.com/adammaus/predicting-churn-for-bank-customer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material.curso-r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ndex.html" TargetMode="External"/><Relationship Id="rId2" Type="http://schemas.openxmlformats.org/officeDocument/2006/relationships/hyperlink" Target="https://doi.org/10.1016/j.neuroimage.2010.11.00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i.org/10.1080/02640419936532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50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99CA8-B3C8-442F-B48B-A016F0E6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8B085-33CD-48EC-ACF6-EA7CAF60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48CC1E-7E9F-490F-A8F2-BE565602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A7EE62-1230-4188-B482-8B021083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50" y="2420194"/>
            <a:ext cx="4857998" cy="27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Confusion Matrix. When we get the data, after data… | by  Sarang Narkhede | Towards Data Science">
            <a:extLst>
              <a:ext uri="{FF2B5EF4-FFF2-40B4-BE49-F238E27FC236}">
                <a16:creationId xmlns:a16="http://schemas.microsoft.com/office/drawing/2014/main" id="{50C853D7-4E76-4DF2-B237-B033298A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2089"/>
            <a:ext cx="5037588" cy="37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6ACDB-DFE7-4F4E-A370-96F2882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48958-AFA4-49FD-BCF4-61F73DF6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69" y="1690688"/>
            <a:ext cx="5760250" cy="3981237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Acurácia:</a:t>
            </a:r>
            <a:r>
              <a:rPr lang="pt-PT" dirty="0">
                <a:solidFill>
                  <a:srgbClr val="6AA84F"/>
                </a:solidFill>
              </a:rPr>
              <a:t> (TP+TN)</a:t>
            </a:r>
            <a:r>
              <a:rPr lang="pt-PT" dirty="0"/>
              <a:t>/</a:t>
            </a:r>
            <a:r>
              <a:rPr lang="pt-PT" dirty="0">
                <a:solidFill>
                  <a:srgbClr val="CC0000"/>
                </a:solidFill>
              </a:rPr>
              <a:t>(TP+FP+FN+TN)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1ED34-CCE5-4DAA-88C2-069C0DD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11</a:t>
            </a:fld>
            <a:endParaRPr lang="pt-BR"/>
          </a:p>
        </p:txBody>
      </p:sp>
      <p:sp>
        <p:nvSpPr>
          <p:cNvPr id="9" name="Google Shape;518;g6b0ee7d360_0_31">
            <a:extLst>
              <a:ext uri="{FF2B5EF4-FFF2-40B4-BE49-F238E27FC236}">
                <a16:creationId xmlns:a16="http://schemas.microsoft.com/office/drawing/2014/main" id="{E60D20A0-23CF-4ECE-9BEA-CAAF76FC69DC}"/>
              </a:ext>
            </a:extLst>
          </p:cNvPr>
          <p:cNvSpPr/>
          <p:nvPr/>
        </p:nvSpPr>
        <p:spPr>
          <a:xfrm>
            <a:off x="1348524" y="2617655"/>
            <a:ext cx="4599269" cy="342241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20;g6b0ee7d360_0_31">
            <a:extLst>
              <a:ext uri="{FF2B5EF4-FFF2-40B4-BE49-F238E27FC236}">
                <a16:creationId xmlns:a16="http://schemas.microsoft.com/office/drawing/2014/main" id="{4412C123-D495-42B9-B030-A7F17C2B55D1}"/>
              </a:ext>
            </a:extLst>
          </p:cNvPr>
          <p:cNvSpPr/>
          <p:nvPr/>
        </p:nvSpPr>
        <p:spPr>
          <a:xfrm>
            <a:off x="1630271" y="2943572"/>
            <a:ext cx="1951828" cy="14606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20;g6b0ee7d360_0_31">
            <a:extLst>
              <a:ext uri="{FF2B5EF4-FFF2-40B4-BE49-F238E27FC236}">
                <a16:creationId xmlns:a16="http://schemas.microsoft.com/office/drawing/2014/main" id="{B5496D4B-53B7-450C-88F9-C80E56551735}"/>
              </a:ext>
            </a:extLst>
          </p:cNvPr>
          <p:cNvSpPr/>
          <p:nvPr/>
        </p:nvSpPr>
        <p:spPr>
          <a:xfrm>
            <a:off x="3717530" y="4404220"/>
            <a:ext cx="1951828" cy="14606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Сomics meme: &quot;False Negative False Positive&quot; - Comics - Meme-arsenal.com">
            <a:extLst>
              <a:ext uri="{FF2B5EF4-FFF2-40B4-BE49-F238E27FC236}">
                <a16:creationId xmlns:a16="http://schemas.microsoft.com/office/drawing/2014/main" id="{835F2CCA-67D4-4D81-A358-AD4AF0BB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0" y="1211835"/>
            <a:ext cx="3349917" cy="51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5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EDB66-3B6C-40B2-BDEA-4D06196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51B6BD-775F-4086-8BCD-C55BB5B4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12</a:t>
            </a:fld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6BDD18-9F84-4F46-B589-05EDD990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1809723"/>
            <a:ext cx="4552950" cy="13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60D7-8D03-48F7-AAD7-E1B8F5FA9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3748074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tudio Logo Usage Guidelines - RStudio">
            <a:extLst>
              <a:ext uri="{FF2B5EF4-FFF2-40B4-BE49-F238E27FC236}">
                <a16:creationId xmlns:a16="http://schemas.microsoft.com/office/drawing/2014/main" id="{EE15A4A5-ED28-47F7-B988-FC425020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0" y="4250402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F2A9D1-BCEB-4828-A338-C751AE5F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45" y="1550858"/>
            <a:ext cx="1676374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conda (Python distribution) - Wikipedia">
            <a:extLst>
              <a:ext uri="{FF2B5EF4-FFF2-40B4-BE49-F238E27FC236}">
                <a16:creationId xmlns:a16="http://schemas.microsoft.com/office/drawing/2014/main" id="{43CAB7D0-6AAD-4186-9191-7AE7E673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6" y="1690688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olab: saiba o que é e porque usar! - Blog da Trybe">
            <a:extLst>
              <a:ext uri="{FF2B5EF4-FFF2-40B4-BE49-F238E27FC236}">
                <a16:creationId xmlns:a16="http://schemas.microsoft.com/office/drawing/2014/main" id="{A589D287-D097-40A2-BC6B-0C5594A7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99" y="4374227"/>
            <a:ext cx="3012551" cy="15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8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6850-FF9D-4AC0-97AE-8A5BEDE7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0E35C-AA7F-4E57-8A65-652E609D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8FF0AD-1975-4760-8379-69B55DEA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BD54061-0954-4EFC-B7F6-1B5607B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0" y="2922715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Studio Logo Usage Guidelines - RStudio">
            <a:extLst>
              <a:ext uri="{FF2B5EF4-FFF2-40B4-BE49-F238E27FC236}">
                <a16:creationId xmlns:a16="http://schemas.microsoft.com/office/drawing/2014/main" id="{5A72BB43-A410-43A1-9CA6-740293F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12" y="3230883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0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60FF-936A-4A17-B38E-3F62663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9B535-C19A-4BAF-955B-A7B2EC8F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usar Data Science?</a:t>
            </a:r>
          </a:p>
          <a:p>
            <a:r>
              <a:rPr lang="pt-BR" dirty="0"/>
              <a:t>Quais dados usar?</a:t>
            </a:r>
          </a:p>
          <a:p>
            <a:r>
              <a:rPr lang="pt-BR" dirty="0"/>
              <a:t>Quantos dados usar?</a:t>
            </a:r>
          </a:p>
          <a:p>
            <a:r>
              <a:rPr lang="pt-BR" dirty="0"/>
              <a:t>Quais técnicas? </a:t>
            </a:r>
          </a:p>
          <a:p>
            <a:r>
              <a:rPr lang="pt-BR" dirty="0"/>
              <a:t>Antes de sabermos as respostas, precisamos saber o que perguntar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D7729-87F4-4291-9307-A9BFC8B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3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1376-A4D8-4FA7-BD53-98674B3F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limite?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5A7C4-B980-42BA-BF55-99F04738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5D27A8-9E87-4111-9F0C-302138B1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15</a:t>
            </a:fld>
            <a:endParaRPr lang="pt-BR"/>
          </a:p>
        </p:txBody>
      </p:sp>
      <p:pic>
        <p:nvPicPr>
          <p:cNvPr id="3074" name="Picture 2" descr="Cambridge Analytica - Wikipedia">
            <a:extLst>
              <a:ext uri="{FF2B5EF4-FFF2-40B4-BE49-F238E27FC236}">
                <a16:creationId xmlns:a16="http://schemas.microsoft.com/office/drawing/2014/main" id="{8557E90A-8632-4332-99B9-B2F9346A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08" y="2323748"/>
            <a:ext cx="282732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Great Hack | Netflix Official Site">
            <a:extLst>
              <a:ext uri="{FF2B5EF4-FFF2-40B4-BE49-F238E27FC236}">
                <a16:creationId xmlns:a16="http://schemas.microsoft.com/office/drawing/2014/main" id="{4D9AF24A-A572-4C7D-AE34-3D63B148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9" y="2323748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4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7877-E512-4751-9742-31ECCC9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E3B74-867C-4041-8C93-051E539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R: </a:t>
            </a:r>
            <a:r>
              <a:rPr lang="pt-BR" dirty="0">
                <a:hlinkClick r:id="rId2"/>
              </a:rPr>
              <a:t>https://cran.r-project.org/</a:t>
            </a:r>
            <a:r>
              <a:rPr lang="pt-BR" dirty="0"/>
              <a:t> </a:t>
            </a:r>
          </a:p>
          <a:p>
            <a:r>
              <a:rPr lang="pt-BR" dirty="0" err="1"/>
              <a:t>RStudio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https://rstudio.com/products/rstudio/download/</a:t>
            </a:r>
            <a:r>
              <a:rPr lang="pt-BR" dirty="0"/>
              <a:t> </a:t>
            </a:r>
          </a:p>
          <a:p>
            <a:r>
              <a:rPr lang="pt-BR" dirty="0"/>
              <a:t>Tutorial R: </a:t>
            </a:r>
            <a:r>
              <a:rPr lang="pt-BR" dirty="0">
                <a:hlinkClick r:id="rId4"/>
              </a:rPr>
              <a:t>https://material.curso-r.com/</a:t>
            </a:r>
            <a:r>
              <a:rPr lang="pt-BR" dirty="0"/>
              <a:t> </a:t>
            </a:r>
          </a:p>
          <a:p>
            <a:r>
              <a:rPr lang="pt-BR" dirty="0"/>
              <a:t>Pacotes: </a:t>
            </a:r>
            <a:r>
              <a:rPr lang="pt-BR" dirty="0">
                <a:hlinkClick r:id="rId5"/>
              </a:rPr>
              <a:t>https://cran.r-project.org/web/views/</a:t>
            </a:r>
            <a:r>
              <a:rPr lang="pt-BR" dirty="0"/>
              <a:t> </a:t>
            </a:r>
          </a:p>
          <a:p>
            <a:r>
              <a:rPr lang="pt-BR" dirty="0" err="1"/>
              <a:t>Kaggle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https://www.kaggle.com/</a:t>
            </a:r>
            <a:r>
              <a:rPr lang="pt-BR" dirty="0"/>
              <a:t> </a:t>
            </a:r>
          </a:p>
          <a:p>
            <a:r>
              <a:rPr lang="pt-BR" dirty="0"/>
              <a:t>Exemplo: </a:t>
            </a:r>
            <a:r>
              <a:rPr lang="pt-BR" dirty="0">
                <a:hlinkClick r:id="rId7"/>
              </a:rPr>
              <a:t>https://www.kaggle.com/adammaus/predicting-churn-for-bank-customers</a:t>
            </a:r>
            <a:r>
              <a:rPr lang="pt-BR" dirty="0"/>
              <a:t> </a:t>
            </a:r>
          </a:p>
          <a:p>
            <a:r>
              <a:rPr lang="pt-BR" dirty="0"/>
              <a:t>GitHub: </a:t>
            </a:r>
            <a:r>
              <a:rPr lang="pt-BR" dirty="0">
                <a:hlinkClick r:id="rId8"/>
              </a:rPr>
              <a:t>https://github.com/weslleiheckler/ChurnPrediction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6CAA22-5B32-41E7-AAC9-52398813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0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C759-1F04-4799-8C18-D2A7D35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23A8B-D1C4-4BD4-A929-63DB3F90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Alpaydin</a:t>
            </a:r>
            <a:r>
              <a:rPr lang="en-US" dirty="0"/>
              <a:t>, E. (2010). Introduction to Machine Learning (2°). The MIT Press. </a:t>
            </a:r>
            <a:r>
              <a:rPr lang="en-US" dirty="0">
                <a:hlinkClick r:id="rId2"/>
              </a:rPr>
              <a:t>https://doi.org/10.1016/j.neuroimage.2010.11.004</a:t>
            </a:r>
            <a:endParaRPr lang="en-US" dirty="0"/>
          </a:p>
          <a:p>
            <a:r>
              <a:rPr lang="pt-BR" dirty="0" err="1"/>
              <a:t>Hadley</a:t>
            </a:r>
            <a:r>
              <a:rPr lang="pt-BR" dirty="0"/>
              <a:t> Wickham </a:t>
            </a:r>
            <a:r>
              <a:rPr lang="pt-BR" dirty="0" err="1"/>
              <a:t>and</a:t>
            </a:r>
            <a:r>
              <a:rPr lang="pt-BR" dirty="0"/>
              <a:t> Garrett </a:t>
            </a:r>
            <a:r>
              <a:rPr lang="pt-BR" dirty="0" err="1"/>
              <a:t>Grolemund</a:t>
            </a:r>
            <a:r>
              <a:rPr lang="pt-BR" dirty="0"/>
              <a:t>. 2017. R for Data Science: </a:t>
            </a:r>
            <a:r>
              <a:rPr lang="pt-BR" dirty="0" err="1"/>
              <a:t>Import</a:t>
            </a:r>
            <a:r>
              <a:rPr lang="pt-BR" dirty="0"/>
              <a:t>, </a:t>
            </a:r>
            <a:r>
              <a:rPr lang="pt-BR" dirty="0" err="1"/>
              <a:t>Tidy</a:t>
            </a:r>
            <a:r>
              <a:rPr lang="pt-BR" dirty="0"/>
              <a:t>, </a:t>
            </a:r>
            <a:r>
              <a:rPr lang="pt-BR" dirty="0" err="1"/>
              <a:t>Transform</a:t>
            </a:r>
            <a:r>
              <a:rPr lang="pt-BR" dirty="0"/>
              <a:t>, Visualize,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Data (1st. ed.). </a:t>
            </a:r>
            <a:r>
              <a:rPr lang="pt-BR" dirty="0" err="1"/>
              <a:t>O'Reilly</a:t>
            </a:r>
            <a:r>
              <a:rPr lang="pt-BR" dirty="0"/>
              <a:t> Media, Inc. </a:t>
            </a:r>
            <a:r>
              <a:rPr lang="pt-BR" dirty="0">
                <a:hlinkClick r:id="rId3"/>
              </a:rPr>
              <a:t>https://r4ds.had.co.nz/index.html</a:t>
            </a:r>
            <a:r>
              <a:rPr lang="pt-BR" dirty="0"/>
              <a:t> </a:t>
            </a:r>
          </a:p>
          <a:p>
            <a:r>
              <a:rPr lang="en-US" dirty="0"/>
              <a:t>Mitchell, T. M. (2006). The Discipline of Machine Learning. </a:t>
            </a:r>
            <a:r>
              <a:rPr lang="en-US" dirty="0">
                <a:hlinkClick r:id="rId4"/>
              </a:rPr>
              <a:t>https://doi.org/10.1080/026404199365326</a:t>
            </a:r>
            <a:endParaRPr lang="en-US" dirty="0"/>
          </a:p>
          <a:p>
            <a:r>
              <a:rPr lang="pt-BR" dirty="0"/>
              <a:t>Tan, </a:t>
            </a:r>
            <a:r>
              <a:rPr lang="pt-BR" dirty="0" err="1"/>
              <a:t>Pang</a:t>
            </a:r>
            <a:r>
              <a:rPr lang="pt-BR" dirty="0"/>
              <a:t>-Ning; </a:t>
            </a:r>
            <a:r>
              <a:rPr lang="pt-BR" dirty="0" err="1"/>
              <a:t>Steinbach</a:t>
            </a:r>
            <a:r>
              <a:rPr lang="pt-BR" dirty="0"/>
              <a:t>, Michael; </a:t>
            </a:r>
            <a:r>
              <a:rPr lang="pt-BR" dirty="0" err="1"/>
              <a:t>Kumar</a:t>
            </a:r>
            <a:r>
              <a:rPr lang="pt-BR" dirty="0"/>
              <a:t>, </a:t>
            </a:r>
            <a:r>
              <a:rPr lang="pt-BR" dirty="0" err="1"/>
              <a:t>Vipin</a:t>
            </a:r>
            <a:r>
              <a:rPr lang="pt-BR" dirty="0"/>
              <a:t>. Introdução ao Data Mining. Editora Ciência Moderna. Rio de Janeiro. 2009.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9E9536-E820-4E86-8BF7-02C9F3D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14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F090C-B1D4-48FF-B35D-FACB2A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4B264-6A9F-4F52-804A-CBC424B8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342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800" dirty="0"/>
              <a:t>OBRIGADO!</a:t>
            </a:r>
          </a:p>
          <a:p>
            <a:pPr marL="0" indent="0" algn="ctr">
              <a:buNone/>
            </a:pPr>
            <a:endParaRPr lang="pt-BR" sz="5800" dirty="0"/>
          </a:p>
          <a:p>
            <a:pPr marL="0" indent="0" algn="ctr">
              <a:buNone/>
            </a:pPr>
            <a:r>
              <a:rPr lang="pt-BR" dirty="0"/>
              <a:t>wesllei.heckler@cigam.com.br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08EA13-70EF-433B-9C51-AC3DADDC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0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9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Data Science na Prática com 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Wesllei Heckler</a:t>
            </a:r>
          </a:p>
          <a:p>
            <a:r>
              <a:rPr lang="pt-BR" dirty="0"/>
              <a:t>Programador de Sistemas e Scrum Master </a:t>
            </a:r>
          </a:p>
          <a:p>
            <a:r>
              <a:rPr lang="pt-BR" dirty="0"/>
              <a:t>Equipe Fiscal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11141E-8994-4CA1-8873-11FFEDE4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0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Science</a:t>
            </a:r>
          </a:p>
          <a:p>
            <a:r>
              <a:rPr lang="pt-BR" dirty="0"/>
              <a:t>Machine Learning</a:t>
            </a:r>
          </a:p>
          <a:p>
            <a:r>
              <a:rPr lang="pt-BR" dirty="0"/>
              <a:t>Ferramentas</a:t>
            </a:r>
          </a:p>
          <a:p>
            <a:r>
              <a:rPr lang="pt-BR" dirty="0"/>
              <a:t>Prática</a:t>
            </a:r>
          </a:p>
          <a:p>
            <a:r>
              <a:rPr lang="pt-BR" dirty="0"/>
              <a:t>Desafios</a:t>
            </a:r>
          </a:p>
          <a:p>
            <a:r>
              <a:rPr lang="pt-BR" dirty="0"/>
              <a:t>Qual é o limite?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259EFB-0499-43EF-9C4E-0AF6620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8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7C372-64D9-42B9-A99E-BC668A6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Science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E0ADA-9F48-4273-8727-7790A638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dados brutos</a:t>
            </a:r>
          </a:p>
          <a:p>
            <a:r>
              <a:rPr lang="pt-BR" dirty="0"/>
              <a:t>Gerar conhecimento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39AE907-BCFB-44CC-AC79-E9EBD126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24" y="1243482"/>
            <a:ext cx="52101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AA988-9369-4D60-A0A5-1B06BAE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2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7BB9-702C-4121-A95A-CB26F21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Machine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B82B-014D-424C-B5B1-17EC198E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da Computação x Estatística</a:t>
            </a:r>
          </a:p>
          <a:p>
            <a:r>
              <a:rPr lang="pt-BR" dirty="0"/>
              <a:t>Construir sistemas que aprendem de forma automática de acordo com a experiência</a:t>
            </a:r>
          </a:p>
          <a:p>
            <a:r>
              <a:rPr lang="pt-BR" dirty="0"/>
              <a:t>Se tivermos uma regra que se ajusta aos dados anteriores e o futuro for semelhante ao passado, podemos fazer previsões corretas para novas instâncias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BBC75-C401-4319-9DF9-082592EC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5</a:t>
            </a:fld>
            <a:endParaRPr lang="pt-BR"/>
          </a:p>
        </p:txBody>
      </p:sp>
      <p:pic>
        <p:nvPicPr>
          <p:cNvPr id="1026" name="Picture 2" descr="Uma visão geral sobre programação · Lógica de Programação em C">
            <a:extLst>
              <a:ext uri="{FF2B5EF4-FFF2-40B4-BE49-F238E27FC236}">
                <a16:creationId xmlns:a16="http://schemas.microsoft.com/office/drawing/2014/main" id="{B32D52E9-D257-4C66-B5DC-3BF7DAFC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95" y="4400290"/>
            <a:ext cx="4572609" cy="195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C3B38-93D2-4F34-9BBF-064DB6A7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D8637-C8F2-4BA2-808D-83BCDD3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6</a:t>
            </a:fld>
            <a:endParaRPr lang="pt-BR"/>
          </a:p>
        </p:txBody>
      </p:sp>
      <p:pic>
        <p:nvPicPr>
          <p:cNvPr id="2050" name="Picture 2" descr="Facebook muda logotipo pela primeira vez desde 2005, mas poucos perceberão  | Tecnoblog">
            <a:extLst>
              <a:ext uri="{FF2B5EF4-FFF2-40B4-BE49-F238E27FC236}">
                <a16:creationId xmlns:a16="http://schemas.microsoft.com/office/drawing/2014/main" id="{DDA794A0-82A4-4ECD-A371-B12CB096A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003"/>
            <a:ext cx="2162458" cy="7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3C9B58-9C3C-458A-A233-568E540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2472098"/>
            <a:ext cx="1387764" cy="13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mail – Logos PNG">
            <a:extLst>
              <a:ext uri="{FF2B5EF4-FFF2-40B4-BE49-F238E27FC236}">
                <a16:creationId xmlns:a16="http://schemas.microsoft.com/office/drawing/2014/main" id="{55118011-2D7F-445A-BD85-583953D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8981"/>
            <a:ext cx="2064327" cy="20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tify's Asymmetrical Strokes In Its Logo Design Are Irking Some Of Its  Users | Brandikaran">
            <a:extLst>
              <a:ext uri="{FF2B5EF4-FFF2-40B4-BE49-F238E27FC236}">
                <a16:creationId xmlns:a16="http://schemas.microsoft.com/office/drawing/2014/main" id="{31CE75BB-521F-43A6-8CC0-8927F6A0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05" y="1385671"/>
            <a:ext cx="2570018" cy="17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Waze – Logos PNG">
            <a:extLst>
              <a:ext uri="{FF2B5EF4-FFF2-40B4-BE49-F238E27FC236}">
                <a16:creationId xmlns:a16="http://schemas.microsoft.com/office/drawing/2014/main" id="{7BB8B701-C8DE-4C1D-98E7-B9C71EC8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05" y="17567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22EDB030-61BB-42CD-8177-50205E25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35" y="4431647"/>
            <a:ext cx="2470298" cy="12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tflix logo and symbol, meaning, history, PNG">
            <a:extLst>
              <a:ext uri="{FF2B5EF4-FFF2-40B4-BE49-F238E27FC236}">
                <a16:creationId xmlns:a16="http://schemas.microsoft.com/office/drawing/2014/main" id="{F408EE71-2AA9-48D4-8324-5E5DBBC1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8" y="4160982"/>
            <a:ext cx="2479452" cy="13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Logo - PNG e Vetor - Download de Logo">
            <a:extLst>
              <a:ext uri="{FF2B5EF4-FFF2-40B4-BE49-F238E27FC236}">
                <a16:creationId xmlns:a16="http://schemas.microsoft.com/office/drawing/2014/main" id="{148D0017-5240-4936-B2BD-487CB311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33" y="3165980"/>
            <a:ext cx="1775609" cy="12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inkedin-logo - Nepa">
            <a:extLst>
              <a:ext uri="{FF2B5EF4-FFF2-40B4-BE49-F238E27FC236}">
                <a16:creationId xmlns:a16="http://schemas.microsoft.com/office/drawing/2014/main" id="{FDA15E30-4FC2-44EF-8E25-AA66CC87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470600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ber troca de logo para algo mais simples e minimalista - TecMundo">
            <a:extLst>
              <a:ext uri="{FF2B5EF4-FFF2-40B4-BE49-F238E27FC236}">
                <a16:creationId xmlns:a16="http://schemas.microsoft.com/office/drawing/2014/main" id="{DD3BF0F6-62AA-4A23-B744-FAB8E4AF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83" y="5222977"/>
            <a:ext cx="1897431" cy="10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Food Empresas: inovações para alimentação corporativa">
            <a:extLst>
              <a:ext uri="{FF2B5EF4-FFF2-40B4-BE49-F238E27FC236}">
                <a16:creationId xmlns:a16="http://schemas.microsoft.com/office/drawing/2014/main" id="{E276AE9C-0969-4BF0-AB09-43526EC7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80" y="125708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E916-D08A-42A9-9ED0-F1D35302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Tarefas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D1C09-C2F9-49CF-AE30-C07E9D0B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564150-D26C-4CFC-A9FC-06E2E3E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Do machine learning and deep learning tasks by Vision_ai">
            <a:extLst>
              <a:ext uri="{FF2B5EF4-FFF2-40B4-BE49-F238E27FC236}">
                <a16:creationId xmlns:a16="http://schemas.microsoft.com/office/drawing/2014/main" id="{E15CA242-D82B-43FF-B7A9-B4509872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79" y="1450814"/>
            <a:ext cx="6993441" cy="47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378F-54E8-4282-AEFD-AC7184E0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F3ADF-6A68-4320-80F7-DEA21E2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743F5-4CF1-414F-9059-24A55A2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19B74B-322C-4879-9AC7-56178A9C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0" y="1294726"/>
            <a:ext cx="8673160" cy="46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BB99-64E9-4950-976D-10373BDF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5FA7-3F5C-4404-9297-0317B9E6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946ACD-14A7-483D-B02B-B017EDF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F9DB30-BB91-49FD-B2E6-C649A238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30" y="1177254"/>
            <a:ext cx="7047140" cy="48200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84C78D-2440-46B1-B8BD-C1863D6B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1789314"/>
            <a:ext cx="414383" cy="1809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A990EB-8805-40E7-9D3C-2AA0C2CF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358" y="1790700"/>
            <a:ext cx="243317" cy="1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GAM">
      <a:majorFont>
        <a:latin typeface="Comfortaa"/>
        <a:ea typeface=""/>
        <a:cs typeface=""/>
      </a:majorFont>
      <a:minorFont>
        <a:latin typeface="Mul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EB76A653E444439F68138D64886C2F" ma:contentTypeVersion="12" ma:contentTypeDescription="Crie um novo documento." ma:contentTypeScope="" ma:versionID="190757009c560328a5cf8c48074387e4">
  <xsd:schema xmlns:xsd="http://www.w3.org/2001/XMLSchema" xmlns:xs="http://www.w3.org/2001/XMLSchema" xmlns:p="http://schemas.microsoft.com/office/2006/metadata/properties" xmlns:ns2="31905968-33d8-467a-adf4-57daa6983f1a" xmlns:ns3="1804fa8b-7ee0-4bc0-b448-284d16c42d64" targetNamespace="http://schemas.microsoft.com/office/2006/metadata/properties" ma:root="true" ma:fieldsID="29136f6397035b4c471136c707c9c25c" ns2:_="" ns3:_="">
    <xsd:import namespace="31905968-33d8-467a-adf4-57daa6983f1a"/>
    <xsd:import namespace="1804fa8b-7ee0-4bc0-b448-284d16c42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05968-33d8-467a-adf4-57daa6983f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4fa8b-7ee0-4bc0-b448-284d16c42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82653-5626-4954-B069-D5AFB03516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E73634-970C-4FDB-B95D-41BEF81AC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05968-33d8-467a-adf4-57daa6983f1a"/>
    <ds:schemaRef ds:uri="1804fa8b-7ee0-4bc0-b448-284d16c42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0DBD6-2588-4862-BF6A-F4BDB35F50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Comfortaa</vt:lpstr>
      <vt:lpstr>Muli</vt:lpstr>
      <vt:lpstr>Muli Light</vt:lpstr>
      <vt:lpstr>Tema do Office</vt:lpstr>
      <vt:lpstr>Apresentação do PowerPoint</vt:lpstr>
      <vt:lpstr>Data Science na Prática com R</vt:lpstr>
      <vt:lpstr>Agenda</vt:lpstr>
      <vt:lpstr>Data Science</vt:lpstr>
      <vt:lpstr>Machine Learning</vt:lpstr>
      <vt:lpstr>Aplicação</vt:lpstr>
      <vt:lpstr>Tipos de Tarefas</vt:lpstr>
      <vt:lpstr>Aprendizado</vt:lpstr>
      <vt:lpstr>Árvores de Decisão</vt:lpstr>
      <vt:lpstr>Treinamento</vt:lpstr>
      <vt:lpstr>Validação</vt:lpstr>
      <vt:lpstr>Ferramentas</vt:lpstr>
      <vt:lpstr>Prática</vt:lpstr>
      <vt:lpstr>Desafios</vt:lpstr>
      <vt:lpstr>Qual é o limite?</vt:lpstr>
      <vt:lpstr>Links Úteis</vt:lpstr>
      <vt:lpstr>Referências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Fernanda Lemos Backes</dc:creator>
  <cp:lastModifiedBy>Wesllei</cp:lastModifiedBy>
  <cp:revision>31</cp:revision>
  <dcterms:created xsi:type="dcterms:W3CDTF">2020-07-02T14:27:25Z</dcterms:created>
  <dcterms:modified xsi:type="dcterms:W3CDTF">2020-11-22T23:51:09Z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0x0101001FEB76A653E444439F68138D64886C2F</vt:lpwstr>
  </property>
</Properties>
</file>