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BCAAB-2054-35CC-BAAD-424006A7373B}" name="Raphael Clementino da Silva" initials="RCdS" userId="S::rsilva@ttrends.com.br::8644060d-0444-4b4c-8a80-6f66d7a0bb9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668A7-923C-4EB4-BD76-9EF13C08D069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8EE1-75FB-413F-A8AD-A25FBFFAC4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3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CAPA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678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B923D-86FE-C5AE-AED0-82FDCDA43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B003BEE-11B7-7EF2-3384-59046DEBB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807E82B-DCC3-ABD2-F259-4A08CCE5F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69DAF7-FABB-F36C-E944-003F19E84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64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0F53-44B1-F32F-A325-54CB6B241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C913685-60BC-F598-2768-771E61B55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C5261E1-BACC-48BF-5FAF-DA4623C7A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811696-E3F7-BF38-F02F-0933E2C5B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612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D6413-449A-5C5A-BC9F-00F72700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064635-9BBB-F02B-A44C-09CEEF0B5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843877D-F5C5-F1ED-1103-BE5C4D7DF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9E05B-50C3-2464-94FA-6EBBD0487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13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D1F9A-4010-3531-0CC0-AD1C6CCA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048386-E275-2875-42C5-7FE2AB0A1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938C95-B2F3-AC97-52BE-8DF61EAFE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6519CA-8435-4A61-7AEF-92C8831FB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2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AF7D-89EB-7517-6393-2B3FB6586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574C59B-783F-F21E-0E20-D31D25FF6A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1032DA4-BCDE-A487-450B-241D170C7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B5E5D1-D05E-7E67-EBC6-FD8135230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70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65020-7600-5FFA-3608-334F4193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93BE55-E18B-7C77-72D3-C93584A96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75878A7-EBA9-C2E5-0CDF-D3A3E7D2D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5C10B3-9B2B-C678-535C-B540C4534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7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6B196-73BD-27CD-E099-C3F29F30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7D3FD1A-922D-DD61-E089-741BD2969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CE8213D-67C5-9A0B-FDBB-0824D7FBC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7EACEE-0048-DB62-FE7A-41C7BB12A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0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C21A7-2B54-102A-0198-1235810B0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DDFD05-251E-4434-956C-5F7F7B4EE5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130A96-E8EF-9BBB-3897-2B4DC05FB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0F857F-0600-5FFB-F795-F53AA1EBC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594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D38F6-9FB3-1C2F-81D1-2CE7C6226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321A66D-630D-6404-7A2F-7B058F2BC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943E95-F89E-8197-6D84-6E37CDBB7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CE954B-8580-64DB-A0F8-D26670B5A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37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CB7F2-CA44-FF8D-81B2-1583A9B96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DAE8317-F87A-3FFA-722F-BFE744268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D312194-E340-4169-8204-4D5DEAED9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0C17AD-AE01-EBEE-1B68-23F9C5DE9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5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861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09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1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184C4-F03F-8FDD-07A1-3E229650A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AB3AF19-8201-9715-2625-50F259A6F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D83905D-606A-2241-FD55-D3BEBDB5E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8AFE7C-2D1E-8E24-F23C-11EDFEDA4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4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F0A29-6D01-8159-60D7-C89D4E53E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8430C3-7743-AC53-D344-59A9F6B1E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FAB854-E762-4927-7E3D-AB2ACF27A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0ACC8-C215-05BB-1852-35680D856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44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FFF03-3AF4-6EBB-BB58-EAC6ABCF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0C89FF1-3AC9-1ACE-63C7-80968BF3E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FCDC53-C402-B354-137D-A8DE62BA6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408763-B019-E6D7-59B5-C2119AAAF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02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36B47-3681-F17A-EC7C-2FC21EC39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6F64B14-0BF6-7F2A-70E8-46DA14D6B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7E0169B-F4B8-2083-043D-257DD646F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2C247C-A745-13FB-EE9B-14C6D5127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3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065BF-508D-C10E-9C60-D1BB252D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A54035-4F2C-AB49-7B30-AC10BD2F7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F910A1-C2ED-537F-8F35-6A59CC457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DE TRANSIÇÃO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1FDF37-359F-A0A3-ED47-B8566FD37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8EE1-75FB-413F-A8AD-A25FBFFAC4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3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A334E-3C43-3C43-819A-D886D6BBB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8F571B-B37F-0CC5-7F06-36811F7D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5E0F08-30B8-FB60-412A-503B5106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77C148-56CD-8BD3-FF07-4BDA43A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2AF14-9043-0510-6B96-E0A9272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12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353B2-4BBB-8CAD-186D-2C3E1FEA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675AD2-0FCE-C7F9-0566-60C831373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35ED5-EDF0-188F-9292-3D3695DB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4D095C-8A39-CE1B-8869-8C031DA6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5809F1-7796-AECD-8028-953ED951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5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63A08C-D8E5-4F3F-6D29-35560D64E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1FCF82-A918-59E5-76A3-93D34B15B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DB1FF4-275B-4582-A7C0-C75B0416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0EB17-7AE5-7191-677B-CFEC665B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5D3391-E558-8DFD-E9A6-6D0AE534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99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37A8E-A0BF-C705-A86E-B595CCD5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981A9-A6C7-206F-D10B-98CF1D51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118384-8051-9A56-64CE-04425980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DA443-CD16-F06C-CC7A-9B4D880F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FB380-1F50-899A-5E9C-68E7E4C4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51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38707-D6CE-7496-783A-565FDE1D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BADEFF-2C04-3093-30A8-8DC23B05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DDB26-04D9-72E6-01BF-50351DA9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E5928A-E318-9376-F666-C7AFA6E8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68F24-4A77-5C70-CBAF-6C83C56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7B290-AD46-B48A-3980-21567C98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652D7-87E6-25AE-6A04-5C6CD0074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696406-30A0-DB33-9B90-6EB09279A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BA9323-AD93-1B86-7198-D6DC38A9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5E3A40-0A8C-74C2-01B6-1CD35EF8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BBD59D-070C-F5DF-76C8-6C534DE3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4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39CB4-DADE-34C8-5B7C-EB765376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04718B-D578-665E-47BB-9F809DFA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5420C0-2233-20EC-C69B-D8A9752DF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728599-4A6A-054D-4FEE-DC4A9C249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D897A8-6203-D199-6E12-665032D05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CB1DCC-0294-7004-D7A3-C8F877D4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D75D76-FD8E-120A-6CF7-9D05ED41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2782C4-404D-DFDD-F560-F5317A53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C177B-61D0-EF0A-CB48-5077C1F6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900D94-E2C1-C8FE-D410-62A993A0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8C4FAB-5539-8959-E48B-62037D29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8B646D-26D7-C1EB-92BF-7963FC16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F0DD38-F719-E4B4-DD0F-87AD9746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07949A-70C9-2831-4FB4-E8EE6D9B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B0576D-568C-1BBE-A239-647B64BF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95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02799-C04F-BB14-363D-6D7A16D0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5DC0E-4681-01B1-26DC-CEE9DC403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24DEEC-AA30-14F0-1374-EC722B6F5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F5A21E-F4BD-B04A-3EDE-750F1E5E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7CD0CE-55CD-8A04-EDDA-D95144D9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BF1081-B062-0B51-3089-53129F5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135C8-AE66-7984-5FBC-0C0A357C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AF7B52-52E1-A0D0-B2F4-CA394D9D1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E136FE-0579-6273-23D2-BAD4E47DA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04CEC-CD5C-F69F-A268-800E4797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8F5FD3-6EE4-6EF9-117D-17515352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1E0A86-0CAF-94E0-BE52-A91B075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95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49523F-BB52-1089-A46D-4BFD7425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5BBAD3-B17E-B506-AB0C-9AB7FBA1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0F751-54BD-9D95-ABAB-5BB273EB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AA08E5-F8FF-40BC-B73D-AACD68E51733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186C3-40CF-F916-F7C6-4E43E3EC5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CD371C-F3D6-18D4-68FE-674FA5DEB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29764-E4B3-4FE8-8AF6-97ACD1CE2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3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3.png"/><Relationship Id="rId7" Type="http://schemas.openxmlformats.org/officeDocument/2006/relationships/hyperlink" Target="https://www.linkedin.com/company/embarcaderobr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29.sv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hyperlink" Target="https://www.instagram.com/embarcaderobrasil/" TargetMode="External"/><Relationship Id="rId9" Type="http://schemas.openxmlformats.org/officeDocument/2006/relationships/image" Target="../media/image27.svg"/><Relationship Id="rId1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DCBBD8C-9189-334C-2AD8-7F74AE14F8B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928" y="0"/>
            <a:ext cx="4184072" cy="44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EA0B79-5B09-37A6-E328-1D04E19AF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F919347-AB84-BD04-3390-7F60FC4CC59B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</a:rPr>
              <a:t>Como definir o valor de uma propriedade da instância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582FC7A-4237-42ED-22C5-D752CF549C7D}"/>
              </a:ext>
            </a:extLst>
          </p:cNvPr>
          <p:cNvSpPr txBox="1">
            <a:spLocks/>
          </p:cNvSpPr>
          <p:nvPr/>
        </p:nvSpPr>
        <p:spPr>
          <a:xfrm>
            <a:off x="725488" y="2147888"/>
            <a:ext cx="4978400" cy="2518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Aqui temos o exemplo de uso onde alteramos o </a:t>
            </a:r>
            <a:r>
              <a:rPr lang="pt-BR" sz="1400" b="1" dirty="0" err="1">
                <a:solidFill>
                  <a:srgbClr val="000000"/>
                </a:solidFill>
              </a:rPr>
              <a:t>Caption</a:t>
            </a:r>
            <a:r>
              <a:rPr lang="pt-BR" sz="1400" dirty="0">
                <a:solidFill>
                  <a:srgbClr val="000000"/>
                </a:solidFill>
              </a:rPr>
              <a:t> do formulário para </a:t>
            </a:r>
            <a:r>
              <a:rPr lang="pt-BR" sz="1400" b="1" dirty="0">
                <a:solidFill>
                  <a:srgbClr val="000000"/>
                </a:solidFill>
              </a:rPr>
              <a:t>Exemplo 03 </a:t>
            </a:r>
            <a:r>
              <a:rPr lang="pt-BR" sz="1400" dirty="0">
                <a:solidFill>
                  <a:srgbClr val="000000"/>
                </a:solidFill>
              </a:rPr>
              <a:t>em tempo de execução através do RTTI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2548FC-1472-AFFB-DB65-38D9D485B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48" y="1023802"/>
            <a:ext cx="5372174" cy="4057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68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DE249-842C-E18F-2212-24ABF0274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99BEF2B-78B9-12D5-06AA-2297EB4FA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945" y="1023801"/>
            <a:ext cx="9568873" cy="903429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solidFill>
                  <a:srgbClr val="000000"/>
                </a:solidFill>
                <a:cs typeface="Archivo" pitchFamily="2" charset="0"/>
              </a:rPr>
              <a:t>Como aumentar a produtividade com RTTI?</a:t>
            </a:r>
            <a:endParaRPr lang="pt-BR" sz="7200" dirty="0">
              <a:solidFill>
                <a:schemeClr val="tx1"/>
              </a:solidFill>
              <a:cs typeface="Archivo" pitchFamily="2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130A92A-BD14-E0A1-3591-A3B82A67F2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68945" y="2147888"/>
            <a:ext cx="9485745" cy="135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Archivo" pitchFamily="2" charset="0"/>
              </a:rPr>
              <a:t>Software ou biblioteca com objetivo bem claro</a:t>
            </a:r>
          </a:p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Archivo" pitchFamily="2" charset="0"/>
              </a:rPr>
              <a:t>Generalização das funções</a:t>
            </a:r>
          </a:p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Archivo" pitchFamily="2" charset="0"/>
              </a:rPr>
              <a:t>Dependendo das funcionalidades criar uma classe base para conter as funções</a:t>
            </a:r>
          </a:p>
        </p:txBody>
      </p:sp>
    </p:spTree>
    <p:extLst>
      <p:ext uri="{BB962C8B-B14F-4D97-AF65-F5344CB8AC3E}">
        <p14:creationId xmlns:p14="http://schemas.microsoft.com/office/powerpoint/2010/main" val="387483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740F9-3267-9270-A1C3-DBDDE7C92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23A2723-1667-ECE6-7863-4347678922B6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  <a:cs typeface="Archivo" pitchFamily="2" charset="0"/>
              </a:rPr>
              <a:t>Como aumentar a produtividade com RTTI?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60C9DC2-6F4C-2E65-7A8C-77FBE1CBAEB8}"/>
              </a:ext>
            </a:extLst>
          </p:cNvPr>
          <p:cNvSpPr txBox="1">
            <a:spLocks/>
          </p:cNvSpPr>
          <p:nvPr/>
        </p:nvSpPr>
        <p:spPr>
          <a:xfrm>
            <a:off x="725488" y="2147887"/>
            <a:ext cx="4978400" cy="389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Para exemplificar como podemos aumentar a produtividade do desenvolvimento, vamos desenvolver um software que contem primeiramente uma classe base que será herdada por todas as outras classes do projeto.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E para demonstração vamos criar uma classe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TLivro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com as propriedades Título, Autor, Data de Publicação e Ano de Aquisição, que herda a classe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TBaseClass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que tem a propriedade Nome.</a:t>
            </a:r>
            <a:endParaRPr lang="pt-BR" sz="1400" b="1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611981-BFFF-BE2D-878A-47C676098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4" y="1413656"/>
            <a:ext cx="5375772" cy="2684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06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5343AD-5FEB-24FB-B7A2-3B3A229E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7AF8BAB-7CEC-5EA3-56E5-77FF6565AE37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  <a:cs typeface="Archivo" pitchFamily="2" charset="0"/>
              </a:rPr>
              <a:t>Como aumentar a produtividade com RTTI?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33C0443-18FC-1DA0-CF1E-01C066540560}"/>
              </a:ext>
            </a:extLst>
          </p:cNvPr>
          <p:cNvSpPr txBox="1">
            <a:spLocks/>
          </p:cNvSpPr>
          <p:nvPr/>
        </p:nvSpPr>
        <p:spPr>
          <a:xfrm>
            <a:off x="725488" y="2147887"/>
            <a:ext cx="4978400" cy="334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Dentro do meu formulário vou ter um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TMemo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para representar a estrutura que está sendo gerada pelas minhas classes.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Assim como um botão que criará a instância de um livro.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No caso vamos adicionar uma função na nossa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TBaseClass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responsável por ler todas as propriedades vindas da nossa instância e retornar uma </a:t>
            </a:r>
            <a:r>
              <a:rPr lang="pt-BR" sz="1400" dirty="0" err="1">
                <a:solidFill>
                  <a:srgbClr val="000000"/>
                </a:solidFill>
                <a:cs typeface="Archivo" pitchFamily="2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com seus nomes e valores.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chemeClr val="tx1"/>
                </a:solidFill>
                <a:cs typeface="Archivo" pitchFamily="2" charset="0"/>
              </a:rPr>
              <a:t>No deixamos restrito apenas para propriedades que tem o tipo </a:t>
            </a:r>
            <a:r>
              <a:rPr lang="pt-BR" sz="1400" dirty="0" err="1">
                <a:solidFill>
                  <a:schemeClr val="tx1"/>
                </a:solidFill>
                <a:cs typeface="Archivo" pitchFamily="2" charset="0"/>
              </a:rPr>
              <a:t>string</a:t>
            </a:r>
            <a:r>
              <a:rPr lang="pt-BR" sz="1400" dirty="0">
                <a:solidFill>
                  <a:schemeClr val="tx1"/>
                </a:solidFill>
                <a:cs typeface="Archivo" pitchFamily="2" charset="0"/>
              </a:rPr>
              <a:t> para serem representadas, posteriormente adicionaremos mais, conforme a necessidade.</a:t>
            </a:r>
            <a:endParaRPr lang="pt-BR" sz="1400" dirty="0">
              <a:solidFill>
                <a:srgbClr val="000000"/>
              </a:solidFill>
              <a:cs typeface="Archivo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C12542-67B8-02CE-3972-6A188478A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4" y="88506"/>
            <a:ext cx="5399894" cy="6603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459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6B8C9-3B91-7A51-FD2C-A6DE9F002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096945-89E5-6862-BCCE-4B0E3EF51353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  <a:cs typeface="Archivo" pitchFamily="2" charset="0"/>
              </a:rPr>
              <a:t>Como aumentar a produtividade com RTTI?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31B6E63-2165-E933-8FBD-913246AED8C4}"/>
              </a:ext>
            </a:extLst>
          </p:cNvPr>
          <p:cNvSpPr txBox="1">
            <a:spLocks/>
          </p:cNvSpPr>
          <p:nvPr/>
        </p:nvSpPr>
        <p:spPr>
          <a:xfrm>
            <a:off x="725488" y="2147888"/>
            <a:ext cx="4978400" cy="3579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Aqui temos o código responsável por instanciar a classe </a:t>
            </a:r>
            <a:r>
              <a:rPr lang="pt-BR" sz="1400" b="1" dirty="0" err="1">
                <a:solidFill>
                  <a:srgbClr val="000000"/>
                </a:solidFill>
              </a:rPr>
              <a:t>TLivro</a:t>
            </a:r>
            <a:r>
              <a:rPr lang="pt-BR" sz="1400" dirty="0">
                <a:solidFill>
                  <a:srgbClr val="000000"/>
                </a:solidFill>
              </a:rPr>
              <a:t>, definir suas propriedades e retornar sua representação e adiciona-la ao </a:t>
            </a:r>
            <a:r>
              <a:rPr lang="pt-BR" sz="1400" b="1" dirty="0" err="1">
                <a:solidFill>
                  <a:srgbClr val="000000"/>
                </a:solidFill>
              </a:rPr>
              <a:t>TMemo</a:t>
            </a:r>
            <a:r>
              <a:rPr lang="pt-BR" sz="1400" dirty="0">
                <a:solidFill>
                  <a:srgbClr val="000000"/>
                </a:solidFill>
              </a:rPr>
              <a:t>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Abaixo temos o resultado da nossa função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GetRepresentacao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na instância feita, veja que apenas mostra os valores das nossas propriedades do tipo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.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1B70D0-A0DE-CBB3-65F1-C3A85269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4" y="101471"/>
            <a:ext cx="5370134" cy="3250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AB5C7B-4987-4401-5F96-2D59A042C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4" y="3351815"/>
            <a:ext cx="5370134" cy="3248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3221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A0647-9F69-D89F-A6BB-B7FBE3661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28D3A8C-6CD6-7386-4BF0-9B9A77AAD08B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  <a:cs typeface="Archivo" pitchFamily="2" charset="0"/>
              </a:rPr>
              <a:t>Como aumentar a produtividade com RTTI?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25FCBD7-78AE-B05A-B4C9-D7D40EFA93A8}"/>
              </a:ext>
            </a:extLst>
          </p:cNvPr>
          <p:cNvSpPr txBox="1">
            <a:spLocks/>
          </p:cNvSpPr>
          <p:nvPr/>
        </p:nvSpPr>
        <p:spPr>
          <a:xfrm>
            <a:off x="725488" y="2147887"/>
            <a:ext cx="4978400" cy="347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Agora vamos declarar quais são os tipos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Float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e os tipos Inteiros.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Também vamos colocar uma parte para representar os dados desses dois tipos.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Note eu para o tipo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Float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adicionei mais uma verificação, pois o tipo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TDateTime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ele é uma representação do tipo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Float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Veja que apenas de adicionar essas representações ele já consegue interpretar vários tipos de propriedades, mesmo que “descobrindo” as propriedades da minha classe em tempo de execução.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64C704-CBE3-0BBB-2664-DAC26D57D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88" y="348251"/>
            <a:ext cx="5370134" cy="1140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DC04FA2-2E2B-88B9-BCA0-409545209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4" y="1488281"/>
            <a:ext cx="5370808" cy="2566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B05DA1F-09E3-C5C8-40C0-6BA7B6C3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4" y="4054789"/>
            <a:ext cx="5370134" cy="2427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3819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84F078-23DD-558F-A8F1-ECB7FE81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58055CE-5803-3C12-831A-17031BACD2FD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  <a:cs typeface="Archivo" pitchFamily="2" charset="0"/>
              </a:rPr>
              <a:t>Como aumentar a produtividade com RTTI?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43B1900-0850-D9BB-ACF4-AD1CB1D8EF65}"/>
              </a:ext>
            </a:extLst>
          </p:cNvPr>
          <p:cNvSpPr txBox="1">
            <a:spLocks/>
          </p:cNvSpPr>
          <p:nvPr/>
        </p:nvSpPr>
        <p:spPr>
          <a:xfrm>
            <a:off x="725488" y="2147887"/>
            <a:ext cx="4978400" cy="301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Agora vamos dificultar um pouco mais, vamos criar a classe </a:t>
            </a:r>
            <a:r>
              <a:rPr lang="pt-BR" sz="1400" b="1" dirty="0" err="1">
                <a:solidFill>
                  <a:srgbClr val="000000"/>
                </a:solidFill>
              </a:rPr>
              <a:t>TEstante</a:t>
            </a:r>
            <a:r>
              <a:rPr lang="pt-BR" sz="1400" dirty="0">
                <a:solidFill>
                  <a:srgbClr val="000000"/>
                </a:solidFill>
              </a:rPr>
              <a:t>, classe que terá um </a:t>
            </a:r>
            <a:r>
              <a:rPr lang="pt-BR" sz="1400" b="1" dirty="0">
                <a:solidFill>
                  <a:srgbClr val="000000"/>
                </a:solidFill>
              </a:rPr>
              <a:t>nome</a:t>
            </a:r>
            <a:r>
              <a:rPr lang="pt-BR" sz="1400" dirty="0">
                <a:solidFill>
                  <a:srgbClr val="000000"/>
                </a:solidFill>
              </a:rPr>
              <a:t> para identificação e um conjunto de livros (</a:t>
            </a:r>
            <a:r>
              <a:rPr lang="pt-BR" sz="1400" b="1" dirty="0" err="1">
                <a:solidFill>
                  <a:srgbClr val="000000"/>
                </a:solidFill>
              </a:rPr>
              <a:t>TList</a:t>
            </a:r>
            <a:r>
              <a:rPr lang="pt-BR" sz="1400" b="1" dirty="0">
                <a:solidFill>
                  <a:srgbClr val="000000"/>
                </a:solidFill>
              </a:rPr>
              <a:t>&lt;</a:t>
            </a:r>
            <a:r>
              <a:rPr lang="pt-BR" sz="1400" b="1" dirty="0" err="1">
                <a:solidFill>
                  <a:srgbClr val="000000"/>
                </a:solidFill>
              </a:rPr>
              <a:t>TLivro</a:t>
            </a:r>
            <a:r>
              <a:rPr lang="pt-BR" sz="1400" b="1" dirty="0">
                <a:solidFill>
                  <a:srgbClr val="000000"/>
                </a:solidFill>
              </a:rPr>
              <a:t>&gt;</a:t>
            </a:r>
            <a:r>
              <a:rPr lang="pt-BR" sz="1400" dirty="0">
                <a:solidFill>
                  <a:srgbClr val="000000"/>
                </a:solidFill>
              </a:rPr>
              <a:t>).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Assim como uma classe chamada </a:t>
            </a:r>
            <a:r>
              <a:rPr lang="pt-BR" sz="1400" b="1" dirty="0" err="1">
                <a:solidFill>
                  <a:srgbClr val="000000"/>
                </a:solidFill>
              </a:rPr>
              <a:t>TBiblioteca</a:t>
            </a:r>
            <a:r>
              <a:rPr lang="pt-BR" sz="1400" dirty="0">
                <a:solidFill>
                  <a:srgbClr val="000000"/>
                </a:solidFill>
              </a:rPr>
              <a:t>, que tem um </a:t>
            </a:r>
            <a:r>
              <a:rPr lang="pt-BR" sz="1400" b="1" dirty="0">
                <a:solidFill>
                  <a:srgbClr val="000000"/>
                </a:solidFill>
              </a:rPr>
              <a:t>nome</a:t>
            </a:r>
            <a:r>
              <a:rPr lang="pt-BR" sz="1400" dirty="0">
                <a:solidFill>
                  <a:srgbClr val="000000"/>
                </a:solidFill>
              </a:rPr>
              <a:t> e um conjunto de Estantes (</a:t>
            </a:r>
            <a:r>
              <a:rPr lang="pt-BR" sz="1400" b="1" dirty="0" err="1">
                <a:solidFill>
                  <a:srgbClr val="000000"/>
                </a:solidFill>
              </a:rPr>
              <a:t>TList</a:t>
            </a:r>
            <a:r>
              <a:rPr lang="pt-BR" sz="1400" b="1" dirty="0">
                <a:solidFill>
                  <a:srgbClr val="000000"/>
                </a:solidFill>
              </a:rPr>
              <a:t>&lt;</a:t>
            </a:r>
            <a:r>
              <a:rPr lang="pt-BR" sz="1400" b="1" dirty="0" err="1">
                <a:solidFill>
                  <a:srgbClr val="000000"/>
                </a:solidFill>
              </a:rPr>
              <a:t>TEstante</a:t>
            </a:r>
            <a:r>
              <a:rPr lang="pt-BR" sz="1400" b="1" dirty="0">
                <a:solidFill>
                  <a:srgbClr val="000000"/>
                </a:solidFill>
              </a:rPr>
              <a:t>&gt;</a:t>
            </a:r>
            <a:r>
              <a:rPr lang="pt-BR" sz="1400" dirty="0">
                <a:solidFill>
                  <a:srgbClr val="000000"/>
                </a:solidFill>
              </a:rPr>
              <a:t>).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1400" b="1" dirty="0">
              <a:solidFill>
                <a:srgbClr val="000000"/>
              </a:solidFill>
              <a:cs typeface="Archivo" pitchFamily="2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Obs: Também faremos estas classes herdando de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TBaseClass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.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2889F1-D645-6DD4-EF80-2A722E509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4" y="1686994"/>
            <a:ext cx="5370676" cy="2553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7817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FF098-1B10-1BC1-B417-C916DADF9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F1E89FA-44F8-8A71-C344-B9A8C06898AC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  <a:cs typeface="Archivo" pitchFamily="2" charset="0"/>
              </a:rPr>
              <a:t>Como aumentar a produtividade com RTTI?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F2EFBBD-4434-0409-5F1E-85B1499656E6}"/>
              </a:ext>
            </a:extLst>
          </p:cNvPr>
          <p:cNvSpPr txBox="1">
            <a:spLocks/>
          </p:cNvSpPr>
          <p:nvPr/>
        </p:nvSpPr>
        <p:spPr>
          <a:xfrm>
            <a:off x="725488" y="2147888"/>
            <a:ext cx="4978400" cy="344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Notem que as classes que estou desenvolvendo agora, elas possuem um </a:t>
            </a:r>
            <a:r>
              <a:rPr lang="pt-BR" sz="1400" b="1" dirty="0" err="1">
                <a:solidFill>
                  <a:srgbClr val="000000"/>
                </a:solidFill>
              </a:rPr>
              <a:t>TList</a:t>
            </a:r>
            <a:r>
              <a:rPr lang="pt-BR" sz="1400" dirty="0">
                <a:solidFill>
                  <a:srgbClr val="000000"/>
                </a:solidFill>
              </a:rPr>
              <a:t> de uma classe diferente, e como herdam de </a:t>
            </a:r>
            <a:r>
              <a:rPr lang="pt-BR" sz="1400" b="1" dirty="0" err="1">
                <a:solidFill>
                  <a:srgbClr val="000000"/>
                </a:solidFill>
              </a:rPr>
              <a:t>TBaseClass</a:t>
            </a:r>
            <a:r>
              <a:rPr lang="pt-BR" sz="1400" dirty="0">
                <a:solidFill>
                  <a:srgbClr val="000000"/>
                </a:solidFill>
              </a:rPr>
              <a:t>, irei usar o </a:t>
            </a:r>
            <a:r>
              <a:rPr lang="pt-BR" sz="1400" b="1" dirty="0">
                <a:solidFill>
                  <a:srgbClr val="000000"/>
                </a:solidFill>
              </a:rPr>
              <a:t>RTTI</a:t>
            </a:r>
            <a:r>
              <a:rPr lang="pt-BR" sz="1400" dirty="0">
                <a:solidFill>
                  <a:srgbClr val="000000"/>
                </a:solidFill>
              </a:rPr>
              <a:t> para instanciar e destruir estas variáveis. Assim não precisando me preocupar todas as vezes com isso nas classes que forem sendo herdadas.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F5A510-DC49-2BFB-C974-222EC8C32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4" y="834754"/>
            <a:ext cx="5370808" cy="5188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2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0A44F-21E6-3970-7117-FF3AC21F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BE49362-45D3-325E-CF09-C8A1C5B9E758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  <a:cs typeface="Archivo" pitchFamily="2" charset="0"/>
              </a:rPr>
              <a:t>Como aumentar a produtividade com RTTI?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5E907BBF-2DDE-703C-063D-20DD4AA6AA64}"/>
              </a:ext>
            </a:extLst>
          </p:cNvPr>
          <p:cNvSpPr txBox="1">
            <a:spLocks/>
          </p:cNvSpPr>
          <p:nvPr/>
        </p:nvSpPr>
        <p:spPr>
          <a:xfrm>
            <a:off x="725488" y="2147888"/>
            <a:ext cx="4978400" cy="26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Agora vamos complicar mais ainda, vamos identificar se a propriedade é do tipo </a:t>
            </a:r>
            <a:r>
              <a:rPr lang="pt-BR" sz="1400" b="1" dirty="0" err="1">
                <a:solidFill>
                  <a:srgbClr val="000000"/>
                </a:solidFill>
              </a:rPr>
              <a:t>Class</a:t>
            </a:r>
            <a:r>
              <a:rPr lang="pt-BR" sz="1400" dirty="0">
                <a:solidFill>
                  <a:srgbClr val="000000"/>
                </a:solidFill>
              </a:rPr>
              <a:t>, e contém o nome </a:t>
            </a:r>
            <a:r>
              <a:rPr lang="pt-BR" sz="1400" b="1" dirty="0" err="1">
                <a:solidFill>
                  <a:srgbClr val="000000"/>
                </a:solidFill>
              </a:rPr>
              <a:t>TList</a:t>
            </a:r>
            <a:r>
              <a:rPr lang="pt-BR" sz="1400" dirty="0">
                <a:solidFill>
                  <a:srgbClr val="000000"/>
                </a:solidFill>
              </a:rPr>
              <a:t>, e também deve ser herdado da nossa </a:t>
            </a:r>
            <a:r>
              <a:rPr lang="pt-BR" sz="1400" b="1" dirty="0" err="1">
                <a:solidFill>
                  <a:srgbClr val="000000"/>
                </a:solidFill>
              </a:rPr>
              <a:t>TBaseClass</a:t>
            </a:r>
            <a:r>
              <a:rPr lang="pt-BR" sz="1400" dirty="0">
                <a:solidFill>
                  <a:srgbClr val="000000"/>
                </a:solidFill>
              </a:rPr>
              <a:t>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Quando isso ocorrer, vamos transformar o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TList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em um </a:t>
            </a:r>
            <a:r>
              <a:rPr lang="pt-BR" sz="1400" dirty="0" err="1">
                <a:solidFill>
                  <a:srgbClr val="000000"/>
                </a:solidFill>
                <a:cs typeface="Archivo" pitchFamily="2" charset="0"/>
              </a:rPr>
              <a:t>Array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com o método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ToArray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, fazer um looping por todos os </a:t>
            </a:r>
            <a:r>
              <a:rPr lang="pt-BR" sz="1400" dirty="0" err="1">
                <a:solidFill>
                  <a:srgbClr val="000000"/>
                </a:solidFill>
                <a:cs typeface="Archivo" pitchFamily="2" charset="0"/>
              </a:rPr>
              <a:t>items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deste </a:t>
            </a:r>
            <a:r>
              <a:rPr lang="pt-BR" sz="1400" dirty="0" err="1">
                <a:solidFill>
                  <a:srgbClr val="000000"/>
                </a:solidFill>
                <a:cs typeface="Archivo" pitchFamily="2" charset="0"/>
              </a:rPr>
              <a:t>array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e pegar o resultado da função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GetRepresentacao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 deste objeto, para adicioná-lo a nossa representação dentro do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TMemo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.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CBB080-9902-561D-8D0C-AE436B581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4" y="873343"/>
            <a:ext cx="5370808" cy="5111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0490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581BE-C937-86B3-A2F5-94C826A4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042363A-056C-F5CB-EC2B-C304386DB909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  <a:cs typeface="Archivo" pitchFamily="2" charset="0"/>
              </a:rPr>
              <a:t>Como aumentar a produtividade com RTTI?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E2A0BF-A091-819D-A198-E48CF987157A}"/>
              </a:ext>
            </a:extLst>
          </p:cNvPr>
          <p:cNvSpPr txBox="1">
            <a:spLocks/>
          </p:cNvSpPr>
          <p:nvPr/>
        </p:nvSpPr>
        <p:spPr>
          <a:xfrm>
            <a:off x="725488" y="2147888"/>
            <a:ext cx="4978400" cy="135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E agora só como um tratamento, vamos adicionar uma indentação nas nossas propriedades que vierem de um objeto herdado de </a:t>
            </a:r>
            <a:r>
              <a:rPr lang="pt-BR" sz="1400" b="1" dirty="0" err="1">
                <a:solidFill>
                  <a:srgbClr val="000000"/>
                </a:solidFill>
              </a:rPr>
              <a:t>TBaseClass</a:t>
            </a:r>
            <a:r>
              <a:rPr lang="pt-BR" sz="1400" dirty="0">
                <a:solidFill>
                  <a:srgbClr val="000000"/>
                </a:solidFill>
              </a:rPr>
              <a:t>.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44904E-402C-9AF2-0017-67135137B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192" y="348251"/>
            <a:ext cx="5371730" cy="1871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33014B9-4232-F8D7-DF42-FB1063EED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192" y="2218982"/>
            <a:ext cx="5371730" cy="4052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410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57CD371E-7D7D-12FE-B361-FB9F64729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399"/>
            <a:ext cx="8478981" cy="90011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Aumentando a produtividade com RTTI</a:t>
            </a:r>
          </a:p>
        </p:txBody>
      </p:sp>
      <p:sp>
        <p:nvSpPr>
          <p:cNvPr id="3" name="Subtítulo 4">
            <a:extLst>
              <a:ext uri="{FF2B5EF4-FFF2-40B4-BE49-F238E27FC236}">
                <a16:creationId xmlns:a16="http://schemas.microsoft.com/office/drawing/2014/main" id="{0809C3DB-396E-8A15-BE47-010CC40B3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52840"/>
            <a:ext cx="4991099" cy="1464391"/>
          </a:xfrm>
        </p:spPr>
        <p:txBody>
          <a:bodyPr>
            <a:noAutofit/>
          </a:bodyPr>
          <a:lstStyle/>
          <a:p>
            <a:pPr algn="l"/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4">
            <a:extLst>
              <a:ext uri="{FF2B5EF4-FFF2-40B4-BE49-F238E27FC236}">
                <a16:creationId xmlns:a16="http://schemas.microsoft.com/office/drawing/2014/main" id="{439C259A-112B-F88A-9112-4AE5250329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24000" y="3038476"/>
            <a:ext cx="2847975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rgbClr val="C00000"/>
                </a:solidFill>
              </a:rPr>
              <a:t>{</a:t>
            </a:r>
            <a:r>
              <a:rPr lang="pt-BR" sz="2000" dirty="0">
                <a:solidFill>
                  <a:schemeClr val="bg1"/>
                </a:solidFill>
              </a:rPr>
              <a:t>Weslley Capelari</a:t>
            </a:r>
            <a:endParaRPr lang="pt-BR" sz="2000" dirty="0">
              <a:solidFill>
                <a:schemeClr val="bg1"/>
              </a:solidFill>
              <a:cs typeface="Archivo" pitchFamily="2" charset="0"/>
            </a:endParaRPr>
          </a:p>
          <a:p>
            <a:pPr algn="l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4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85FCBB0-4384-4EF5-CE43-B9E9D2E21E17}"/>
              </a:ext>
            </a:extLst>
          </p:cNvPr>
          <p:cNvGrpSpPr/>
          <p:nvPr/>
        </p:nvGrpSpPr>
        <p:grpSpPr>
          <a:xfrm>
            <a:off x="7197727" y="3056319"/>
            <a:ext cx="4721223" cy="2260773"/>
            <a:chOff x="7369177" y="2571276"/>
            <a:chExt cx="4721223" cy="2260773"/>
          </a:xfrm>
        </p:grpSpPr>
        <p:sp>
          <p:nvSpPr>
            <p:cNvPr id="3" name="Título 1">
              <a:extLst>
                <a:ext uri="{FF2B5EF4-FFF2-40B4-BE49-F238E27FC236}">
                  <a16:creationId xmlns:a16="http://schemas.microsoft.com/office/drawing/2014/main" id="{DD2346F5-7BDE-4B9E-F1D0-3B753AD0C0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77" y="2571276"/>
              <a:ext cx="4721223" cy="4672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rial Nova" panose="020B0504020202020204" pitchFamily="34" charset="0"/>
                  <a:ea typeface="+mj-ea"/>
                  <a:cs typeface="+mj-cs"/>
                </a:defRPr>
              </a:lvl1pPr>
            </a:lstStyle>
            <a:p>
              <a:r>
                <a:rPr lang="pt-BR" sz="2700" b="1" dirty="0">
                  <a:latin typeface="Arial" panose="020B0604020202020204" pitchFamily="34" charset="0"/>
                  <a:cs typeface="Arial" panose="020B0604020202020204" pitchFamily="34" charset="0"/>
                </a:rPr>
                <a:t>Weslley Capelari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5E1C4B51-645A-190C-C5FA-83ED2B66464D}"/>
                </a:ext>
              </a:extLst>
            </p:cNvPr>
            <p:cNvGrpSpPr/>
            <p:nvPr/>
          </p:nvGrpSpPr>
          <p:grpSpPr>
            <a:xfrm>
              <a:off x="7470777" y="3010365"/>
              <a:ext cx="4340277" cy="1821684"/>
              <a:chOff x="7470777" y="3010365"/>
              <a:chExt cx="4340277" cy="1821684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399970E-9387-C0ED-B6D9-B809EA98F0ED}"/>
                  </a:ext>
                </a:extLst>
              </p:cNvPr>
              <p:cNvSpPr txBox="1"/>
              <p:nvPr/>
            </p:nvSpPr>
            <p:spPr>
              <a:xfrm>
                <a:off x="7662779" y="3966918"/>
                <a:ext cx="4148275" cy="38209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400" u="sng" dirty="0">
                    <a:latin typeface="Archivo" pitchFamily="2" charset="0"/>
                    <a:cs typeface="Archivo" pitchFamily="2" charset="0"/>
                  </a:rPr>
                  <a:t>weslley.capelari@gmail.com</a:t>
                </a:r>
                <a:endParaRPr lang="pt-BR" sz="1400" b="0" i="0" u="sng" dirty="0">
                  <a:effectLst/>
                  <a:latin typeface="Archivo" pitchFamily="2" charset="0"/>
                  <a:cs typeface="Archivo" pitchFamily="2" charset="0"/>
                </a:endParaRPr>
              </a:p>
            </p:txBody>
          </p:sp>
          <p:pic>
            <p:nvPicPr>
              <p:cNvPr id="9" name="Gráfico 8">
                <a:hlinkClick r:id="rId4"/>
                <a:extLst>
                  <a:ext uri="{FF2B5EF4-FFF2-40B4-BE49-F238E27FC236}">
                    <a16:creationId xmlns:a16="http://schemas.microsoft.com/office/drawing/2014/main" id="{CA5ED4A7-07C2-DF4F-655A-7C52EF786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70777" y="3154895"/>
                <a:ext cx="195217" cy="195217"/>
              </a:xfrm>
              <a:prstGeom prst="rect">
                <a:avLst/>
              </a:prstGeom>
            </p:spPr>
          </p:pic>
          <p:pic>
            <p:nvPicPr>
              <p:cNvPr id="10" name="Gráfico 9">
                <a:hlinkClick r:id="rId7"/>
                <a:extLst>
                  <a:ext uri="{FF2B5EF4-FFF2-40B4-BE49-F238E27FC236}">
                    <a16:creationId xmlns:a16="http://schemas.microsoft.com/office/drawing/2014/main" id="{77071967-EBDA-6C6D-1AEC-09FD4DF9D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470777" y="3617419"/>
                <a:ext cx="206259" cy="198893"/>
              </a:xfrm>
              <a:prstGeom prst="rect">
                <a:avLst/>
              </a:prstGeom>
            </p:spPr>
          </p:pic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428FA95-8C03-3D90-3D8A-F9BCD4C5C33D}"/>
                  </a:ext>
                </a:extLst>
              </p:cNvPr>
              <p:cNvSpPr txBox="1"/>
              <p:nvPr/>
            </p:nvSpPr>
            <p:spPr>
              <a:xfrm>
                <a:off x="7662779" y="3010365"/>
                <a:ext cx="4134018" cy="38209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400" u="sng" dirty="0">
                    <a:latin typeface="Archivo" pitchFamily="2" charset="0"/>
                    <a:cs typeface="Archivo" pitchFamily="2" charset="0"/>
                  </a:rPr>
                  <a:t>@weslley.capelari</a:t>
                </a:r>
                <a:endParaRPr lang="pt-BR" sz="1400" b="0" i="0" u="sng" dirty="0">
                  <a:effectLst/>
                  <a:latin typeface="Archivo" pitchFamily="2" charset="0"/>
                  <a:cs typeface="Archivo" pitchFamily="2" charset="0"/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8C22E32-2C34-6E5A-E5A8-69F2DBF7AFCA}"/>
                  </a:ext>
                </a:extLst>
              </p:cNvPr>
              <p:cNvSpPr txBox="1"/>
              <p:nvPr/>
            </p:nvSpPr>
            <p:spPr>
              <a:xfrm>
                <a:off x="7662779" y="3502353"/>
                <a:ext cx="4148275" cy="38209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400" u="sng" dirty="0">
                    <a:latin typeface="Archivo" pitchFamily="2" charset="0"/>
                    <a:cs typeface="Archivo" pitchFamily="2" charset="0"/>
                  </a:rPr>
                  <a:t>weslley-capelari</a:t>
                </a:r>
                <a:endParaRPr lang="pt-BR" sz="1400" b="0" i="0" u="sng" dirty="0">
                  <a:effectLst/>
                  <a:latin typeface="Archivo" pitchFamily="2" charset="0"/>
                  <a:cs typeface="Archivo" pitchFamily="2" charset="0"/>
                </a:endParaRPr>
              </a:p>
            </p:txBody>
          </p:sp>
          <p:pic>
            <p:nvPicPr>
              <p:cNvPr id="14" name="Gráfico 13" descr="E-mail com preenchimento sólido">
                <a:extLst>
                  <a:ext uri="{FF2B5EF4-FFF2-40B4-BE49-F238E27FC236}">
                    <a16:creationId xmlns:a16="http://schemas.microsoft.com/office/drawing/2014/main" id="{827F1F1F-DBEE-32D8-10E5-1B7954707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470777" y="4086261"/>
                <a:ext cx="206259" cy="206259"/>
              </a:xfrm>
              <a:prstGeom prst="rect">
                <a:avLst/>
              </a:prstGeom>
            </p:spPr>
          </p:pic>
          <p:pic>
            <p:nvPicPr>
              <p:cNvPr id="15" name="Gráfico 14" descr="Smartphone com preenchimento sólido">
                <a:extLst>
                  <a:ext uri="{FF2B5EF4-FFF2-40B4-BE49-F238E27FC236}">
                    <a16:creationId xmlns:a16="http://schemas.microsoft.com/office/drawing/2014/main" id="{DA02DCE6-9479-E26D-4B9D-F05988901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70777" y="4562469"/>
                <a:ext cx="245982" cy="24598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7E593FD-D465-5E95-5EE2-F165319E6155}"/>
                  </a:ext>
                </a:extLst>
              </p:cNvPr>
              <p:cNvSpPr txBox="1"/>
              <p:nvPr/>
            </p:nvSpPr>
            <p:spPr>
              <a:xfrm>
                <a:off x="7677036" y="4449957"/>
                <a:ext cx="4126889" cy="38209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400" u="sng" dirty="0">
                    <a:latin typeface="Archivo" pitchFamily="2" charset="0"/>
                    <a:cs typeface="Archivo" pitchFamily="2" charset="0"/>
                  </a:rPr>
                  <a:t>(18) 9 9602 4649</a:t>
                </a:r>
                <a:endParaRPr lang="pt-BR" sz="1400" b="0" i="0" u="sng" dirty="0">
                  <a:effectLst/>
                  <a:latin typeface="Archivo" pitchFamily="2" charset="0"/>
                  <a:cs typeface="Archivo" pitchFamily="2" charset="0"/>
                </a:endParaRPr>
              </a:p>
            </p:txBody>
          </p:sp>
        </p:grpSp>
      </p:grpSp>
      <p:pic>
        <p:nvPicPr>
          <p:cNvPr id="7" name="Imagem 6" descr="Homem de terno e gravata&#10;&#10;Descrição gerada automaticamente">
            <a:extLst>
              <a:ext uri="{FF2B5EF4-FFF2-40B4-BE49-F238E27FC236}">
                <a16:creationId xmlns:a16="http://schemas.microsoft.com/office/drawing/2014/main" id="{30CF8370-ED0A-10C0-A578-E3DC3DF383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17"/>
          <a:stretch/>
        </p:blipFill>
        <p:spPr>
          <a:xfrm>
            <a:off x="7299327" y="1552842"/>
            <a:ext cx="1390998" cy="13909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15F6C0E-3358-818F-C912-61FC8030C831}"/>
              </a:ext>
            </a:extLst>
          </p:cNvPr>
          <p:cNvSpPr txBox="1"/>
          <p:nvPr/>
        </p:nvSpPr>
        <p:spPr>
          <a:xfrm>
            <a:off x="7502021" y="5440921"/>
            <a:ext cx="4126889" cy="38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u="sng" dirty="0">
                <a:latin typeface="Archivo" pitchFamily="2" charset="0"/>
                <a:cs typeface="Archivo" pitchFamily="2" charset="0"/>
              </a:rPr>
              <a:t>github.com/</a:t>
            </a:r>
            <a:r>
              <a:rPr lang="pt-BR" sz="1400" u="sng" dirty="0" err="1">
                <a:latin typeface="Archivo" pitchFamily="2" charset="0"/>
                <a:cs typeface="Archivo" pitchFamily="2" charset="0"/>
              </a:rPr>
              <a:t>weslleycapelari</a:t>
            </a:r>
            <a:endParaRPr lang="pt-BR" sz="1400" b="0" i="0" u="sng" dirty="0">
              <a:effectLst/>
              <a:latin typeface="Archivo" pitchFamily="2" charset="0"/>
              <a:cs typeface="Archivo" pitchFamily="2" charset="0"/>
            </a:endParaRPr>
          </a:p>
        </p:txBody>
      </p:sp>
      <p:pic>
        <p:nvPicPr>
          <p:cNvPr id="11" name="Picture 2" descr="Github Logo - Free social media icons">
            <a:extLst>
              <a:ext uri="{FF2B5EF4-FFF2-40B4-BE49-F238E27FC236}">
                <a16:creationId xmlns:a16="http://schemas.microsoft.com/office/drawing/2014/main" id="{92E72744-92C9-FDBE-E9B8-BA91D747A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19" y="5553433"/>
            <a:ext cx="245982" cy="24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1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5CF5A7F-04AA-7D0B-22C7-84DC4744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945" y="1023801"/>
            <a:ext cx="9568873" cy="903429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solidFill>
                  <a:srgbClr val="000000"/>
                </a:solidFill>
              </a:rPr>
              <a:t>O que é RTTI?</a:t>
            </a:r>
            <a:endParaRPr lang="pt-BR" sz="7200" dirty="0">
              <a:solidFill>
                <a:schemeClr val="tx1"/>
              </a:solidFill>
              <a:cs typeface="Archivo" pitchFamily="2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3E0425D-8FC5-B8C7-3225-9C55F41459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68945" y="2147888"/>
            <a:ext cx="9485745" cy="135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</a:rPr>
              <a:t>RTTI (</a:t>
            </a:r>
            <a:r>
              <a:rPr lang="pt-BR" sz="1400" b="0" i="0" dirty="0" err="1">
                <a:solidFill>
                  <a:srgbClr val="000000"/>
                </a:solidFill>
                <a:effectLst/>
              </a:rPr>
              <a:t>Runtime</a:t>
            </a:r>
            <a:r>
              <a:rPr lang="pt-BR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</a:rPr>
              <a:t>Type</a:t>
            </a:r>
            <a:r>
              <a:rPr lang="pt-BR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</a:rPr>
              <a:t>Information</a:t>
            </a:r>
            <a:r>
              <a:rPr lang="pt-BR" sz="14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Biblioteca de reflexão/introspecção</a:t>
            </a:r>
          </a:p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Consegue em tempo de execução obter informações sobre a estrutura dos objetos instanciados ou classes</a:t>
            </a:r>
          </a:p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Consegue em tempo de execução instanciar um objeto, destruí-lo ou modificar suas propriedades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9106B5-3482-6B69-4FA9-E25B1DE4D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5A3B986-6AFF-437A-1BCB-F1237720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945" y="1023801"/>
            <a:ext cx="9568873" cy="903429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solidFill>
                  <a:srgbClr val="000000"/>
                </a:solidFill>
                <a:cs typeface="Archivo" pitchFamily="2" charset="0"/>
              </a:rPr>
              <a:t>O que preciso para usar o RTTI?</a:t>
            </a:r>
            <a:endParaRPr lang="pt-BR" sz="7200" dirty="0">
              <a:solidFill>
                <a:schemeClr val="tx1"/>
              </a:solidFill>
              <a:cs typeface="Archivo" pitchFamily="2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DE320BC-3D9B-476E-8C97-D0283F3A85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68945" y="2147888"/>
            <a:ext cx="9485745" cy="135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Archivo" pitchFamily="2" charset="0"/>
              </a:rPr>
              <a:t>Importar a biblioteca </a:t>
            </a:r>
            <a:r>
              <a:rPr lang="pt-BR" sz="1400" b="1" dirty="0" err="1">
                <a:solidFill>
                  <a:schemeClr val="tx1"/>
                </a:solidFill>
                <a:cs typeface="Archivo" pitchFamily="2" charset="0"/>
              </a:rPr>
              <a:t>System.RTTI</a:t>
            </a:r>
            <a:r>
              <a:rPr lang="pt-BR" sz="1400" dirty="0">
                <a:solidFill>
                  <a:schemeClr val="tx1"/>
                </a:solidFill>
                <a:cs typeface="Archivo" pitchFamily="2" charset="0"/>
              </a:rPr>
              <a:t> na </a:t>
            </a:r>
            <a:r>
              <a:rPr lang="pt-BR" sz="1400" dirty="0" err="1">
                <a:solidFill>
                  <a:schemeClr val="tx1"/>
                </a:solidFill>
                <a:cs typeface="Archivo" pitchFamily="2" charset="0"/>
              </a:rPr>
              <a:t>unit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Archivo" pitchFamily="2" charset="0"/>
              </a:rPr>
              <a:t>Criar um “contexto” (</a:t>
            </a:r>
            <a:r>
              <a:rPr lang="pt-BR" sz="1400" dirty="0" err="1">
                <a:solidFill>
                  <a:schemeClr val="tx1"/>
                </a:solidFill>
                <a:cs typeface="Archivo" pitchFamily="2" charset="0"/>
              </a:rPr>
              <a:t>TRTTIContext</a:t>
            </a:r>
            <a:r>
              <a:rPr lang="pt-BR" sz="1400" dirty="0">
                <a:solidFill>
                  <a:schemeClr val="tx1"/>
                </a:solidFill>
                <a:cs typeface="Archivo" pitchFamily="2" charset="0"/>
              </a:rPr>
              <a:t>)</a:t>
            </a:r>
          </a:p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Archivo" pitchFamily="2" charset="0"/>
              </a:rPr>
              <a:t>Buscar o “tipo” (</a:t>
            </a:r>
            <a:r>
              <a:rPr lang="pt-BR" sz="1400" dirty="0" err="1">
                <a:solidFill>
                  <a:schemeClr val="tx1"/>
                </a:solidFill>
                <a:cs typeface="Archivo" pitchFamily="2" charset="0"/>
              </a:rPr>
              <a:t>TRTTIType</a:t>
            </a:r>
            <a:r>
              <a:rPr lang="pt-BR" sz="1400" dirty="0">
                <a:solidFill>
                  <a:schemeClr val="tx1"/>
                </a:solidFill>
                <a:cs typeface="Archivo" pitchFamily="2" charset="0"/>
              </a:rPr>
              <a:t>) da instância ou classe desejada</a:t>
            </a:r>
          </a:p>
        </p:txBody>
      </p:sp>
    </p:spTree>
    <p:extLst>
      <p:ext uri="{BB962C8B-B14F-4D97-AF65-F5344CB8AC3E}">
        <p14:creationId xmlns:p14="http://schemas.microsoft.com/office/powerpoint/2010/main" val="56712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D287372B-DF39-6707-B57C-32A3D80884A3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>
                <a:solidFill>
                  <a:srgbClr val="000000"/>
                </a:solidFill>
              </a:rPr>
              <a:t>Estrutura simples do uso do RTTI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7AC7977-A117-7991-9A7B-08E1B05363A9}"/>
              </a:ext>
            </a:extLst>
          </p:cNvPr>
          <p:cNvSpPr txBox="1">
            <a:spLocks/>
          </p:cNvSpPr>
          <p:nvPr/>
        </p:nvSpPr>
        <p:spPr>
          <a:xfrm>
            <a:off x="725488" y="2147887"/>
            <a:ext cx="4978400" cy="221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>
                <a:solidFill>
                  <a:srgbClr val="000000"/>
                </a:solidFill>
              </a:rPr>
              <a:t>Aqui vemos um exemplo básico de como utilizar o RTTI dentro do nosso código.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1400">
              <a:solidFill>
                <a:srgbClr val="000000"/>
              </a:solidFill>
              <a:cs typeface="Archivo" pitchFamily="2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>
                <a:solidFill>
                  <a:srgbClr val="000000"/>
                </a:solidFill>
                <a:cs typeface="Archivo" pitchFamily="2" charset="0"/>
              </a:rPr>
              <a:t>Obs: não é necessário a destruição das instâncias criadas com as classes do RTTI, pois eles possuem um gerenciamento próprio de memória.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AD0CA4-E560-7847-5CC0-55015BCC6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4" y="1475515"/>
            <a:ext cx="5420717" cy="3695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642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C00BAE-F171-E1E6-1B6F-FE16AD475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97DA0F6-23A2-5F07-EC42-A86683C356FE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  <a:cs typeface="Archivo" pitchFamily="2" charset="0"/>
              </a:rPr>
              <a:t>Como “conhecer” a instância ou classe através do RTTI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83DED48-DA19-82BA-0087-4D2ED6A51A25}"/>
              </a:ext>
            </a:extLst>
          </p:cNvPr>
          <p:cNvSpPr txBox="1">
            <a:spLocks/>
          </p:cNvSpPr>
          <p:nvPr/>
        </p:nvSpPr>
        <p:spPr>
          <a:xfrm>
            <a:off x="725488" y="2147888"/>
            <a:ext cx="4978400" cy="3126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Primeiramente devemos instanciar nosso contexto e tipo, com o tipo podemos pegar seus:</a:t>
            </a:r>
          </a:p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Campos (Fields)</a:t>
            </a:r>
          </a:p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Métodos (</a:t>
            </a:r>
            <a:r>
              <a:rPr lang="pt-BR" sz="1400" dirty="0" err="1">
                <a:solidFill>
                  <a:srgbClr val="000000"/>
                </a:solidFill>
                <a:cs typeface="Archivo" pitchFamily="2" charset="0"/>
              </a:rPr>
              <a:t>Methods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)</a:t>
            </a:r>
          </a:p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Propriedades (Properties)</a:t>
            </a:r>
          </a:p>
          <a:p>
            <a:pPr marL="285750" indent="-2857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Atributos Personalizados (Custom </a:t>
            </a:r>
            <a:r>
              <a:rPr lang="pt-BR" sz="1400" dirty="0" err="1">
                <a:solidFill>
                  <a:srgbClr val="000000"/>
                </a:solidFill>
                <a:cs typeface="Archivo" pitchFamily="2" charset="0"/>
              </a:rPr>
              <a:t>Attributes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)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Sejam eles publicados, privados, protegidos ou públicos*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1400" dirty="0">
              <a:solidFill>
                <a:srgbClr val="000000"/>
              </a:solidFill>
              <a:cs typeface="Archivo" pitchFamily="2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*Desde que habilitado a diretiva em sua classe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0161A8-4E54-8B52-E68D-40B97DABC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4" y="1023801"/>
            <a:ext cx="5370808" cy="4025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810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1FDEE2-944B-DC8A-3CFB-72B0BB429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E078D4B-957D-7C55-2426-7C08808B92D2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</a:rPr>
              <a:t>Como buscar o valor de uma propriedade da instância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B00161F-6C6D-CE70-C9D6-5F34BC5BCDA2}"/>
              </a:ext>
            </a:extLst>
          </p:cNvPr>
          <p:cNvSpPr txBox="1">
            <a:spLocks/>
          </p:cNvSpPr>
          <p:nvPr/>
        </p:nvSpPr>
        <p:spPr>
          <a:xfrm>
            <a:off x="725488" y="2147888"/>
            <a:ext cx="4978400" cy="2479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Esta função ao lado está presente no Exemplo 02 do repositório, é um exemplo de código que pega todas as propriedades da classe </a:t>
            </a:r>
            <a:r>
              <a:rPr lang="pt-BR" sz="1400" b="1" dirty="0" err="1">
                <a:solidFill>
                  <a:srgbClr val="000000"/>
                </a:solidFill>
              </a:rPr>
              <a:t>TFrmPrincipal</a:t>
            </a:r>
            <a:r>
              <a:rPr lang="pt-BR" sz="1400" dirty="0">
                <a:solidFill>
                  <a:srgbClr val="000000"/>
                </a:solidFill>
              </a:rPr>
              <a:t> através do método </a:t>
            </a:r>
            <a:r>
              <a:rPr lang="pt-BR" sz="1400" b="1" dirty="0" err="1">
                <a:solidFill>
                  <a:srgbClr val="000000"/>
                </a:solidFill>
              </a:rPr>
              <a:t>GetValue</a:t>
            </a:r>
            <a:r>
              <a:rPr lang="pt-BR" sz="1400" dirty="0">
                <a:solidFill>
                  <a:srgbClr val="000000"/>
                </a:solidFill>
              </a:rPr>
              <a:t>, e caso ela seja do tipo </a:t>
            </a:r>
            <a:r>
              <a:rPr lang="pt-BR" sz="1400" dirty="0" err="1">
                <a:solidFill>
                  <a:srgbClr val="000000"/>
                </a:solidFill>
              </a:rPr>
              <a:t>string</a:t>
            </a:r>
            <a:r>
              <a:rPr lang="pt-BR" sz="1400" dirty="0">
                <a:solidFill>
                  <a:srgbClr val="000000"/>
                </a:solidFill>
              </a:rPr>
              <a:t>, o RTTI pega o valor contido na propriedade da instância </a:t>
            </a:r>
            <a:r>
              <a:rPr lang="pt-BR" sz="1400" b="1" dirty="0" err="1">
                <a:solidFill>
                  <a:srgbClr val="000000"/>
                </a:solidFill>
              </a:rPr>
              <a:t>FrmPrincipal</a:t>
            </a:r>
            <a:r>
              <a:rPr lang="pt-BR" sz="1400" dirty="0">
                <a:solidFill>
                  <a:srgbClr val="000000"/>
                </a:solidFill>
              </a:rPr>
              <a:t> e adiciona ao um </a:t>
            </a:r>
            <a:r>
              <a:rPr lang="pt-BR" sz="1400" b="1" dirty="0" err="1">
                <a:solidFill>
                  <a:srgbClr val="000000"/>
                </a:solidFill>
              </a:rPr>
              <a:t>TMemo</a:t>
            </a:r>
            <a:r>
              <a:rPr lang="pt-BR" sz="1400" dirty="0">
                <a:solidFill>
                  <a:srgbClr val="000000"/>
                </a:solidFill>
              </a:rPr>
              <a:t> no formulário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B0457F-601D-E212-6D98-CF21A409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4" y="1023801"/>
            <a:ext cx="5370808" cy="4386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239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BD1219-0727-F7FC-1962-C7E48EF30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5D082DF-B8A7-AA8E-425E-DB0C340E008F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</a:rPr>
              <a:t>Como buscar o valor de uma propriedade da instância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5272580-F8CE-B51D-B366-226628F0DCA8}"/>
              </a:ext>
            </a:extLst>
          </p:cNvPr>
          <p:cNvSpPr txBox="1">
            <a:spLocks/>
          </p:cNvSpPr>
          <p:nvPr/>
        </p:nvSpPr>
        <p:spPr>
          <a:xfrm>
            <a:off x="725488" y="2147888"/>
            <a:ext cx="4978400" cy="135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Aqui podemos ver o valor retornado pela função no </a:t>
            </a:r>
            <a:r>
              <a:rPr lang="pt-BR" sz="1400" b="1" dirty="0" err="1">
                <a:solidFill>
                  <a:srgbClr val="000000"/>
                </a:solidFill>
              </a:rPr>
              <a:t>TMemo</a:t>
            </a:r>
            <a:r>
              <a:rPr lang="pt-BR" sz="1400" dirty="0">
                <a:solidFill>
                  <a:srgbClr val="000000"/>
                </a:solidFill>
              </a:rPr>
              <a:t> do </a:t>
            </a:r>
            <a:r>
              <a:rPr lang="pt-BR" sz="1400" b="1" dirty="0">
                <a:solidFill>
                  <a:srgbClr val="000000"/>
                </a:solidFill>
              </a:rPr>
              <a:t>Exemplo 02</a:t>
            </a:r>
            <a:endParaRPr lang="pt-BR" sz="1400" b="1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83A92D-E7C4-F77C-A67E-C2B7C1DE3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4" y="1023802"/>
            <a:ext cx="5370808" cy="4058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695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55C469-32EC-60DB-4662-7A27BBFDC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2A9BA1B-9169-E5B2-013C-F58031E1A7D2}"/>
              </a:ext>
            </a:extLst>
          </p:cNvPr>
          <p:cNvSpPr txBox="1">
            <a:spLocks/>
          </p:cNvSpPr>
          <p:nvPr/>
        </p:nvSpPr>
        <p:spPr>
          <a:xfrm>
            <a:off x="726053" y="1023801"/>
            <a:ext cx="4977161" cy="90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000000"/>
                </a:solidFill>
              </a:rPr>
              <a:t>Como definir o valor de uma propriedade da instância</a:t>
            </a:r>
            <a:endParaRPr lang="pt-BR" sz="7200" dirty="0">
              <a:cs typeface="Archivo" pitchFamily="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D7C7E50-0783-A94C-D7F4-475A5715810A}"/>
              </a:ext>
            </a:extLst>
          </p:cNvPr>
          <p:cNvSpPr txBox="1">
            <a:spLocks/>
          </p:cNvSpPr>
          <p:nvPr/>
        </p:nvSpPr>
        <p:spPr>
          <a:xfrm>
            <a:off x="725488" y="2147887"/>
            <a:ext cx="4978400" cy="27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</a:rPr>
              <a:t>O mesmo podemos fazer para definir o valor, mas desta vez pegando as propriedades de </a:t>
            </a:r>
            <a:r>
              <a:rPr lang="pt-BR" sz="1400" b="1" dirty="0" err="1">
                <a:solidFill>
                  <a:srgbClr val="000000"/>
                </a:solidFill>
              </a:rPr>
              <a:t>TFrmPrincipal</a:t>
            </a:r>
            <a:r>
              <a:rPr lang="pt-BR" sz="1400" dirty="0">
                <a:solidFill>
                  <a:srgbClr val="000000"/>
                </a:solidFill>
              </a:rPr>
              <a:t>, e caso encontre um valor para ela no </a:t>
            </a:r>
            <a:r>
              <a:rPr lang="pt-BR" sz="1400" b="1" dirty="0" err="1">
                <a:solidFill>
                  <a:srgbClr val="000000"/>
                </a:solidFill>
              </a:rPr>
              <a:t>TMemo</a:t>
            </a:r>
            <a:r>
              <a:rPr lang="pt-BR" sz="1400" dirty="0">
                <a:solidFill>
                  <a:srgbClr val="000000"/>
                </a:solidFill>
              </a:rPr>
              <a:t> do formulário, ele o define na instância </a:t>
            </a:r>
            <a:r>
              <a:rPr lang="pt-BR" sz="1400" b="1" dirty="0" err="1">
                <a:solidFill>
                  <a:srgbClr val="000000"/>
                </a:solidFill>
              </a:rPr>
              <a:t>FrmPrincipal</a:t>
            </a:r>
            <a:endParaRPr lang="pt-BR" sz="1400" b="1" dirty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Também se encontra no </a:t>
            </a:r>
            <a:r>
              <a:rPr lang="pt-BR" sz="1400" b="1" dirty="0">
                <a:solidFill>
                  <a:srgbClr val="000000"/>
                </a:solidFill>
                <a:cs typeface="Archivo" pitchFamily="2" charset="0"/>
              </a:rPr>
              <a:t>Exemplo 02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1400" b="1" dirty="0">
              <a:solidFill>
                <a:srgbClr val="000000"/>
              </a:solidFill>
              <a:cs typeface="Archivo" pitchFamily="2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Obs: No caso o valor que será definido deve ser passado através de um </a:t>
            </a:r>
            <a:r>
              <a:rPr lang="pt-BR" sz="1400" b="1" dirty="0" err="1">
                <a:solidFill>
                  <a:srgbClr val="000000"/>
                </a:solidFill>
                <a:cs typeface="Archivo" pitchFamily="2" charset="0"/>
              </a:rPr>
              <a:t>TValue</a:t>
            </a:r>
            <a:r>
              <a:rPr lang="pt-BR" sz="1400" dirty="0">
                <a:solidFill>
                  <a:srgbClr val="000000"/>
                </a:solidFill>
                <a:cs typeface="Archivo" pitchFamily="2" charset="0"/>
              </a:rPr>
              <a:t>, que é a classe do RTTI responsável por representar os valores de uma forma generalizada.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FFE467-55F9-F26F-6723-723181FDD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4" y="1023801"/>
            <a:ext cx="5370808" cy="3832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2644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1076</Words>
  <Application>Microsoft Office PowerPoint</Application>
  <PresentationFormat>Widescreen</PresentationFormat>
  <Paragraphs>113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Archivo</vt:lpstr>
      <vt:lpstr>Arial</vt:lpstr>
      <vt:lpstr>Arial Black</vt:lpstr>
      <vt:lpstr>Tema do Office</vt:lpstr>
      <vt:lpstr>Apresentação do PowerPoint</vt:lpstr>
      <vt:lpstr>Aumentando a produtividade com RTTI</vt:lpstr>
      <vt:lpstr>O que é RTTI?</vt:lpstr>
      <vt:lpstr>O que preciso para usar o RTTI?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aumentar a produtividade com RTTI?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Aumentando a Produtividade com o RTTI</dc:title>
  <dc:creator>Weslley Capelari</dc:creator>
  <cp:keywords>Embarcadero</cp:keywords>
  <cp:lastModifiedBy>Weslley Capelari</cp:lastModifiedBy>
  <cp:revision>4</cp:revision>
  <dcterms:created xsi:type="dcterms:W3CDTF">2024-08-16T20:14:00Z</dcterms:created>
  <dcterms:modified xsi:type="dcterms:W3CDTF">2024-09-03T01:59:56Z</dcterms:modified>
</cp:coreProperties>
</file>