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78" r:id="rId3"/>
    <p:sldId id="290" r:id="rId4"/>
    <p:sldId id="289" r:id="rId5"/>
    <p:sldId id="276" r:id="rId6"/>
    <p:sldId id="291" r:id="rId7"/>
    <p:sldId id="302" r:id="rId8"/>
    <p:sldId id="303" r:id="rId9"/>
    <p:sldId id="292" r:id="rId10"/>
    <p:sldId id="295" r:id="rId11"/>
    <p:sldId id="296" r:id="rId12"/>
    <p:sldId id="297" r:id="rId13"/>
    <p:sldId id="300" r:id="rId14"/>
    <p:sldId id="294" r:id="rId15"/>
    <p:sldId id="304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2CC8D8"/>
    <a:srgbClr val="12E2F2"/>
    <a:srgbClr val="444444"/>
    <a:srgbClr val="FF8637"/>
    <a:srgbClr val="3A3A3A"/>
    <a:srgbClr val="F5CA46"/>
    <a:srgbClr val="B8AE8D"/>
    <a:srgbClr val="AAA688"/>
    <a:srgbClr val="E18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69201" autoAdjust="0"/>
  </p:normalViewPr>
  <p:slideViewPr>
    <p:cSldViewPr snapToGrid="0">
      <p:cViewPr>
        <p:scale>
          <a:sx n="50" d="100"/>
          <a:sy n="50" d="100"/>
        </p:scale>
        <p:origin x="-312" y="-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저는 </a:t>
            </a:r>
            <a:r>
              <a:rPr lang="en-US" altLang="ko-KR" dirty="0" smtClean="0"/>
              <a:t>3S Calendar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제안서 발표를 </a:t>
            </a:r>
            <a:r>
              <a:rPr lang="ko-KR" altLang="en-US" baseline="0" dirty="0" err="1" smtClean="0"/>
              <a:t>맡게된</a:t>
            </a:r>
            <a:r>
              <a:rPr lang="ko-KR" altLang="en-US" baseline="0" dirty="0" smtClean="0"/>
              <a:t> 유우재 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Android 4.0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Calendar Provider API</a:t>
            </a:r>
            <a:r>
              <a:rPr lang="ko-KR" altLang="en-US" dirty="0" smtClean="0"/>
              <a:t>가 추가되면서 </a:t>
            </a:r>
            <a:r>
              <a:rPr lang="en-US" altLang="ko-KR" dirty="0" smtClean="0"/>
              <a:t>Google </a:t>
            </a:r>
            <a:r>
              <a:rPr lang="ko-KR" altLang="en-US" dirty="0" smtClean="0"/>
              <a:t>캘린더 등의 </a:t>
            </a:r>
            <a:r>
              <a:rPr lang="en-US" altLang="ko-KR" dirty="0" smtClean="0"/>
              <a:t>Web API</a:t>
            </a:r>
            <a:r>
              <a:rPr lang="ko-KR" altLang="en-US" dirty="0" smtClean="0"/>
              <a:t>에 접근하지 않고</a:t>
            </a:r>
          </a:p>
          <a:p>
            <a:r>
              <a:rPr lang="ko-KR" altLang="en-US" dirty="0" smtClean="0"/>
              <a:t> 단말기에 동기화된 캘린더의 정보를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캘린더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데이터 모델은 다음과 같은 테이블에 저장되어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캘린더와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스케줄을 이벤트라고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지칭함</a:t>
            </a:r>
            <a:r>
              <a:rPr lang="en-US" altLang="ko-KR" dirty="0" smtClean="0"/>
              <a:t>), event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event </a:t>
            </a:r>
            <a:r>
              <a:rPr lang="ko-KR" altLang="en-US" dirty="0" smtClean="0"/>
              <a:t>참가자들 </a:t>
            </a:r>
          </a:p>
          <a:p>
            <a:r>
              <a:rPr lang="ko-KR" altLang="en-US" dirty="0" smtClean="0"/>
              <a:t>그리고 이벤트에 대한 경고나 알림 기능을 담당하는 </a:t>
            </a:r>
            <a:r>
              <a:rPr lang="ko-KR" altLang="en-US" dirty="0" err="1" smtClean="0"/>
              <a:t>리마인더</a:t>
            </a:r>
            <a:r>
              <a:rPr lang="en-US" altLang="ko-KR" dirty="0" smtClean="0"/>
              <a:t>(reminder)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사용자의 권한에는 </a:t>
            </a:r>
            <a:r>
              <a:rPr lang="en-US" altLang="ko-KR" dirty="0" smtClean="0"/>
              <a:t>READ_CALENDAR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WRITE_CALENAR</a:t>
            </a:r>
            <a:r>
              <a:rPr lang="ko-KR" altLang="en-US" dirty="0" smtClean="0"/>
              <a:t>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전자는 캘린더 읽기만 가능한 권한이고</a:t>
            </a:r>
          </a:p>
          <a:p>
            <a:r>
              <a:rPr lang="ko-KR" altLang="en-US" dirty="0" smtClean="0"/>
              <a:t>후자는 캘린더를 읽고 쓸 수 있는 권한이다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Calendars </a:t>
            </a:r>
            <a:r>
              <a:rPr lang="ko-KR" altLang="en-US" dirty="0" smtClean="0"/>
              <a:t>테이블에는 </a:t>
            </a:r>
            <a:r>
              <a:rPr lang="ko-KR" altLang="en-US" dirty="0" err="1" smtClean="0"/>
              <a:t>캘린더별</a:t>
            </a:r>
            <a:r>
              <a:rPr lang="ko-KR" altLang="en-US" dirty="0" smtClean="0"/>
              <a:t> 정보가 담겨져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테이블의 행마다  한 캘린더의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동기화 정보 등이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Events </a:t>
            </a:r>
            <a:r>
              <a:rPr lang="ko-KR" altLang="en-US" dirty="0" smtClean="0"/>
              <a:t>테이블에는 </a:t>
            </a:r>
            <a:r>
              <a:rPr lang="ko-KR" altLang="en-US" dirty="0" err="1" smtClean="0"/>
              <a:t>이벤트별</a:t>
            </a:r>
            <a:r>
              <a:rPr lang="ko-KR" altLang="en-US" dirty="0" smtClean="0"/>
              <a:t> 정보가 담겨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테이블에는  이벤트의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종료시간 등의 정보가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Instance </a:t>
            </a:r>
            <a:r>
              <a:rPr lang="ko-KR" altLang="en-US" dirty="0" smtClean="0"/>
              <a:t>테이블에는 이벤트 발생의 시작 시간과 종료 시간이 담겨져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테이블의 각 행이 하나의 이벤트 발생을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Attendees </a:t>
            </a:r>
            <a:r>
              <a:rPr lang="ko-KR" altLang="en-US" dirty="0" smtClean="0"/>
              <a:t>테이블에는 이벤트 참석자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정보가 담겨져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Reminder </a:t>
            </a:r>
            <a:r>
              <a:rPr lang="ko-KR" altLang="en-US" dirty="0" smtClean="0"/>
              <a:t>테이블에는 경고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알림 데이터가 담겨져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테이블의 각 행이</a:t>
            </a:r>
          </a:p>
          <a:p>
            <a:r>
              <a:rPr lang="ko-KR" altLang="en-US" dirty="0" smtClean="0"/>
              <a:t>해당 이벤트에 대한 경고 하나를 나타낸다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소개할 것은 </a:t>
            </a: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파이어 베이스는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제공하는 </a:t>
            </a:r>
            <a:r>
              <a:rPr lang="ko-KR" altLang="en-US" dirty="0" err="1" smtClean="0"/>
              <a:t>플렛폼으로</a:t>
            </a:r>
            <a:r>
              <a:rPr lang="ko-KR" altLang="en-US" dirty="0" smtClean="0"/>
              <a:t> 고품질의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빠르게 개발하고 사용자층을 확대하고 더 많은 수익을 창출할 수 있게 도와줍니다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그림처럼 사용자 계정 관리부터 실시간 </a:t>
            </a:r>
            <a:r>
              <a:rPr lang="ko-KR" altLang="en-US" dirty="0" err="1" smtClean="0"/>
              <a:t>디비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노티피케이션</a:t>
            </a:r>
            <a:r>
              <a:rPr lang="ko-KR" altLang="en-US" baseline="0" dirty="0" smtClean="0"/>
              <a:t> 등 많은 기능을 제공해 주는데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안드로이드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ios</a:t>
            </a:r>
            <a:r>
              <a:rPr lang="en-US" altLang="ko-KR" baseline="0" dirty="0" smtClean="0"/>
              <a:t>, web</a:t>
            </a:r>
            <a:r>
              <a:rPr lang="ko-KR" altLang="en-US" baseline="0" dirty="0" smtClean="0"/>
              <a:t>을 모두 지원해줘서 연동을 하는데 어려움을 덜 수 있는 특징이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9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파이어 베이스에는</a:t>
            </a:r>
            <a:r>
              <a:rPr lang="ko-KR" altLang="en-US" baseline="0" dirty="0" smtClean="0"/>
              <a:t> 많은 기능이 있지만 저희 </a:t>
            </a:r>
            <a:r>
              <a:rPr lang="en-US" altLang="ko-KR" baseline="0" dirty="0" smtClean="0"/>
              <a:t>3s</a:t>
            </a:r>
            <a:r>
              <a:rPr lang="ko-KR" altLang="en-US" baseline="0" dirty="0" smtClean="0"/>
              <a:t>에 핵심이 되는 </a:t>
            </a:r>
            <a:r>
              <a:rPr lang="en-US" altLang="ko-KR" baseline="0" dirty="0" smtClean="0"/>
              <a:t>FCM</a:t>
            </a:r>
            <a:r>
              <a:rPr lang="ko-KR" altLang="en-US" baseline="0" dirty="0" smtClean="0"/>
              <a:t>에 대해서만 </a:t>
            </a:r>
            <a:r>
              <a:rPr lang="ko-KR" altLang="en-US" baseline="0" dirty="0" err="1" smtClean="0"/>
              <a:t>설명드리겠습니다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Firebase</a:t>
            </a:r>
            <a:r>
              <a:rPr lang="ko-KR" altLang="en-US" baseline="0" dirty="0" smtClean="0"/>
              <a:t>를 유저가 사용하게 되는 과정입니다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[1~4 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FCM</a:t>
            </a:r>
            <a:r>
              <a:rPr lang="ko-KR" altLang="en-US" dirty="0" smtClean="0"/>
              <a:t>이 실행되는 과정입니다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FCM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Firebase Cloud</a:t>
            </a:r>
            <a:r>
              <a:rPr lang="en-US" altLang="ko-KR" baseline="0" dirty="0" smtClean="0"/>
              <a:t> Messaging</a:t>
            </a:r>
            <a:r>
              <a:rPr lang="ko-KR" altLang="en-US" baseline="0" dirty="0" smtClean="0"/>
              <a:t>의 약자로 유저가 보내는 메시지를 다양한 환경을 가진 유저들에게 뿌려줄 수 있는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서비스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과정은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[1~4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일정표입니다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 까지는 설계를 모두 끝내두고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주차부터 구현을 시작할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중간중간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로고등</a:t>
            </a:r>
            <a:r>
              <a:rPr lang="ko-KR" altLang="en-US" dirty="0" smtClean="0"/>
              <a:t> 자료 수집에도 박차를 가하겠습니다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최종적으로 저희가 </a:t>
            </a:r>
            <a:r>
              <a:rPr lang="ko-KR" altLang="en-US" dirty="0" err="1" smtClean="0"/>
              <a:t>사용하게될</a:t>
            </a:r>
            <a:r>
              <a:rPr lang="ko-KR" altLang="en-US" dirty="0" smtClean="0"/>
              <a:t> 도구와 환경들입니다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3S Calendar</a:t>
            </a:r>
            <a:r>
              <a:rPr lang="ko-KR" altLang="en-US" dirty="0" smtClean="0"/>
              <a:t>에 대한 간단한 소개를 하고 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개발도구 및 환경으로 </a:t>
            </a:r>
            <a:endParaRPr lang="en-US" altLang="ko-KR" dirty="0" smtClean="0"/>
          </a:p>
          <a:p>
            <a:r>
              <a:rPr lang="ko-KR" altLang="en-US" dirty="0" smtClean="0"/>
              <a:t>발표를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저의 </a:t>
            </a:r>
            <a:r>
              <a:rPr lang="en-US" altLang="ko-KR" dirty="0" smtClean="0"/>
              <a:t>3S </a:t>
            </a:r>
            <a:r>
              <a:rPr lang="ko-KR" altLang="en-US" dirty="0" smtClean="0"/>
              <a:t>캘린더의 </a:t>
            </a:r>
            <a:r>
              <a:rPr lang="en-US" altLang="ko-KR" dirty="0" smtClean="0"/>
              <a:t>3S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Smart, Schedule, Secretary</a:t>
            </a:r>
            <a:r>
              <a:rPr lang="ko-KR" altLang="en-US" dirty="0" smtClean="0"/>
              <a:t>라는 뜻을 가지고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똑똑한 스케줄링을 위한 </a:t>
            </a:r>
            <a:r>
              <a:rPr lang="ko-KR" altLang="en-US" dirty="0" err="1" smtClean="0"/>
              <a:t>비서같은</a:t>
            </a:r>
            <a:r>
              <a:rPr lang="ko-KR" altLang="en-US" dirty="0" smtClean="0"/>
              <a:t> 프로그램을 만들기 때문에 이런 이름을 붙였습니다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en-US" altLang="ko-KR" dirty="0" smtClean="0"/>
              <a:t>3S </a:t>
            </a:r>
            <a:r>
              <a:rPr lang="ko-KR" altLang="en-US" dirty="0" smtClean="0"/>
              <a:t>캘린더가 중점적으로 다루는 부분은 그룹을 만들어서 스케줄 관리를 할 수 있다는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스케줄러를 많이 사용하는 사람들이 사용하기 간편한 기능들도</a:t>
            </a:r>
            <a:r>
              <a:rPr lang="ko-KR" altLang="en-US" baseline="0" dirty="0" smtClean="0"/>
              <a:t> 많이 포함되어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기능으로는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첫째로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 실시간 연동으로 어떤 기기에서든지 똑같은 스케줄을 </a:t>
            </a:r>
            <a:r>
              <a:rPr lang="ko-KR" altLang="en-US" dirty="0" err="1" smtClean="0"/>
              <a:t>확인하는것이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둘째로 장소를 </a:t>
            </a:r>
            <a:r>
              <a:rPr lang="ko-KR" altLang="en-US" dirty="0" err="1" smtClean="0"/>
              <a:t>정할때에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검색을 해서 올릴 수 있고 스케줄 </a:t>
            </a:r>
            <a:r>
              <a:rPr lang="ko-KR" altLang="en-US" dirty="0" err="1" smtClean="0"/>
              <a:t>확인할때도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장소를 </a:t>
            </a:r>
            <a:r>
              <a:rPr lang="ko-KR" altLang="en-US" dirty="0" err="1" smtClean="0"/>
              <a:t>확인하는것이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셋째로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메시지를 사용해서 보낸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프로그램이 깔려있지 않다면 스토어로 깔려있다면 프로그램 화면으로 바로 </a:t>
            </a:r>
            <a:endParaRPr lang="en-US" altLang="ko-KR" dirty="0" smtClean="0"/>
          </a:p>
          <a:p>
            <a:r>
              <a:rPr lang="ko-KR" altLang="en-US" dirty="0" smtClean="0"/>
              <a:t>이동시켜줄 수 있어서 누구나 손쉽게 설치와 실행이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넷째로 스케줄을 태그로 분리하여 </a:t>
            </a:r>
            <a:r>
              <a:rPr lang="ko-KR" altLang="en-US" dirty="0" err="1" smtClean="0"/>
              <a:t>색깔별로</a:t>
            </a:r>
            <a:r>
              <a:rPr lang="ko-KR" altLang="en-US" dirty="0" smtClean="0"/>
              <a:t> 확인이 가능하고 입맛에 맞게 활성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 하여 더욱 깔끔한 캘린더를 이용할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그룹을 사용함으로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공통된 빈 시간을 찾아주거나 </a:t>
            </a:r>
            <a:r>
              <a:rPr lang="ko-KR" altLang="en-US" dirty="0" err="1" smtClean="0"/>
              <a:t>한명만</a:t>
            </a:r>
            <a:r>
              <a:rPr lang="ko-KR" altLang="en-US" dirty="0" smtClean="0"/>
              <a:t> 등록해도 모든 </a:t>
            </a:r>
            <a:r>
              <a:rPr lang="ko-KR" altLang="en-US" dirty="0" err="1" smtClean="0"/>
              <a:t>그룹원들에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등록되는등</a:t>
            </a:r>
            <a:r>
              <a:rPr lang="ko-KR" altLang="en-US" dirty="0" smtClean="0"/>
              <a:t> 편리한 스케줄링이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3S</a:t>
            </a:r>
            <a:r>
              <a:rPr lang="en-US" altLang="ko-KR" baseline="0" dirty="0" smtClean="0"/>
              <a:t> Calendar</a:t>
            </a:r>
            <a:r>
              <a:rPr lang="ko-KR" altLang="en-US" baseline="0" dirty="0" smtClean="0"/>
              <a:t>의 기대효과에 대해서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경제적인 측면에서의 기대효과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빠른 동기화로 인한 자동 업데이트로 어떤 기기에서든지 </a:t>
            </a:r>
            <a:r>
              <a:rPr lang="ko-KR" altLang="en-US" dirty="0" err="1" smtClean="0"/>
              <a:t>착오없이</a:t>
            </a:r>
            <a:r>
              <a:rPr lang="ko-KR" altLang="en-US" dirty="0" smtClean="0"/>
              <a:t> 같은 스케줄 확인이 가능해지고</a:t>
            </a:r>
            <a:endParaRPr lang="en-US" altLang="ko-KR" dirty="0" smtClean="0"/>
          </a:p>
          <a:p>
            <a:r>
              <a:rPr lang="ko-KR" altLang="en-US" dirty="0" smtClean="0"/>
              <a:t>또한 단체 약속은 약속 시간을 정하는데 오래 걸리는 경우가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저희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사용하면 모든 사용자의 스케줄에서 공통된 빈 시간을 보여주어서</a:t>
            </a:r>
            <a:endParaRPr lang="en-US" altLang="ko-KR" dirty="0" smtClean="0"/>
          </a:p>
          <a:p>
            <a:r>
              <a:rPr lang="ko-KR" altLang="en-US" dirty="0" smtClean="0"/>
              <a:t>많은 시간을 절약할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다음은 기술적인 측면에서의 기대효과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</a:t>
            </a:r>
            <a:r>
              <a:rPr lang="en-US" altLang="ko-KR" dirty="0" smtClean="0"/>
              <a:t>3S Calendar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캘린더만을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보다 더 보기 쉽고 효율적인 시간분배가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스케줄 태그기능을 넣어서 사적인 스케줄과 공적인 스케줄을 분류하고 그때 내가 확인하고</a:t>
            </a:r>
            <a:endParaRPr lang="en-US" altLang="ko-KR" dirty="0" smtClean="0"/>
          </a:p>
          <a:p>
            <a:r>
              <a:rPr lang="ko-KR" altLang="en-US" dirty="0" smtClean="0"/>
              <a:t>싶은 스케줄 종류만 따로 모아서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사회적인 측면에서의 기대효과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약속 장소를 정하는데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사용하기 때문에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기능들인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길찾기를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r>
              <a:rPr lang="ko-KR" altLang="en-US" dirty="0" smtClean="0"/>
              <a:t>초행길이라 하더라도 약속장소에 </a:t>
            </a:r>
            <a:r>
              <a:rPr lang="ko-KR" altLang="en-US" dirty="0" err="1" smtClean="0"/>
              <a:t>헤메지</a:t>
            </a:r>
            <a:r>
              <a:rPr lang="ko-KR" altLang="en-US" dirty="0" smtClean="0"/>
              <a:t> 않고 도착할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ko-KR" altLang="en-US" baseline="0" dirty="0" smtClean="0"/>
              <a:t> 스케줄 </a:t>
            </a:r>
            <a:r>
              <a:rPr lang="ko-KR" altLang="en-US" baseline="0" dirty="0" err="1" smtClean="0"/>
              <a:t>알람으로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잊지않고</a:t>
            </a:r>
            <a:r>
              <a:rPr lang="ko-KR" altLang="en-US" baseline="0" dirty="0" smtClean="0"/>
              <a:t> 약속을 잘 이행할 수 있도록 해서 개인 신뢰도를 향상시킬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소개할 기술은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구글의</a:t>
            </a:r>
            <a:r>
              <a:rPr lang="ko-KR" altLang="en-US" dirty="0" smtClean="0"/>
              <a:t> 캘린더 서비스는 가장 오래된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서비스 중의 하나이다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웹 상에서 다양한 스케줄 관리를 할 수 있는 서비스이다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권한을 획득한다면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캘린더에 스케줄을 추가하고 삭제하고 수정하는 것이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캘린더를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사용함으로써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캘린더와의 깊은 통합이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어플리케이션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등 다른 시스템을 이용해서 만들 수도 있고  캘린더 데이터와 동기화가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jpe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/>
          <p:cNvSpPr/>
          <p:nvPr/>
        </p:nvSpPr>
        <p:spPr>
          <a:xfrm>
            <a:off x="-4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57059" y="4846038"/>
            <a:ext cx="240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팀장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유우재</a:t>
            </a:r>
            <a:endParaRPr lang="en-US" altLang="ko-KR" sz="2000" dirty="0" smtClean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팀원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손성환</a:t>
            </a:r>
            <a:endParaRPr lang="en-US" altLang="ko-KR" sz="2000" dirty="0" smtClean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   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이임경</a:t>
            </a:r>
            <a:endParaRPr lang="en-US" altLang="ko-KR" sz="2000" dirty="0" smtClean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           최보윤</a:t>
            </a: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547" y="2245591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제안서 발표</a:t>
            </a:r>
            <a:endParaRPr lang="en-US" sz="50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-46167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5122" name="Picture 2" descr="C:\Users\Owner\Desktop\Calendar Provi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541845"/>
            <a:ext cx="5831836" cy="59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5838" y="2828835"/>
            <a:ext cx="4075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안드로이드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 Provider</a:t>
            </a:r>
          </a:p>
        </p:txBody>
      </p:sp>
    </p:spTree>
    <p:extLst>
      <p:ext uri="{BB962C8B-B14F-4D97-AF65-F5344CB8AC3E}">
        <p14:creationId xmlns:p14="http://schemas.microsoft.com/office/powerpoint/2010/main" val="891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-17817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6" y="675592"/>
            <a:ext cx="21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Firebase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81" y="1647043"/>
            <a:ext cx="8105646" cy="44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-17817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6" y="675592"/>
            <a:ext cx="21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Firebase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472403" y="1235784"/>
            <a:ext cx="6067168" cy="4783450"/>
            <a:chOff x="5580652" y="1161281"/>
            <a:chExt cx="6067168" cy="4783450"/>
          </a:xfrm>
        </p:grpSpPr>
        <p:pic>
          <p:nvPicPr>
            <p:cNvPr id="2054" name="Picture 6" descr="C:\Users\Owner\Desktop\이미지\php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794" y="3410126"/>
              <a:ext cx="1137558" cy="86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Owner\Desktop\이미지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790" y="4814276"/>
              <a:ext cx="848361" cy="106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7573075" y="4104978"/>
              <a:ext cx="2609001" cy="1839753"/>
              <a:chOff x="6749415" y="4076620"/>
              <a:chExt cx="2609001" cy="1839753"/>
            </a:xfrm>
          </p:grpSpPr>
          <p:pic>
            <p:nvPicPr>
              <p:cNvPr id="2050" name="Picture 2" descr="C:\Users\Owner\Desktop\이미지\an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9415" y="4601527"/>
                <a:ext cx="419100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Owner\Desktop\이미지\an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5995" y="4605972"/>
                <a:ext cx="419100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C:\Users\Owner\Desktop\이미지\PC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945" y="4076620"/>
                <a:ext cx="1924471" cy="1839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7413625" y="4826000"/>
                <a:ext cx="264160" cy="264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826885" y="4864417"/>
                <a:ext cx="264160" cy="264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995363" y="5447546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</a:rPr>
                  <a:t>유저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75260" y="1161281"/>
              <a:ext cx="2294728" cy="1558948"/>
              <a:chOff x="6957007" y="1789791"/>
              <a:chExt cx="1095375" cy="790575"/>
            </a:xfrm>
          </p:grpSpPr>
          <p:pic>
            <p:nvPicPr>
              <p:cNvPr id="2056" name="Picture 8" descr="C:\Users\Owner\Desktop\이미지\FBserver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7007" y="1789791"/>
                <a:ext cx="1095375" cy="790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6998208" y="1871472"/>
                <a:ext cx="1042416" cy="694944"/>
              </a:xfrm>
              <a:custGeom>
                <a:avLst/>
                <a:gdLst>
                  <a:gd name="connsiteX0" fmla="*/ 749808 w 1042416"/>
                  <a:gd name="connsiteY0" fmla="*/ 36576 h 694944"/>
                  <a:gd name="connsiteX1" fmla="*/ 822960 w 1042416"/>
                  <a:gd name="connsiteY1" fmla="*/ 73152 h 694944"/>
                  <a:gd name="connsiteX2" fmla="*/ 859536 w 1042416"/>
                  <a:gd name="connsiteY2" fmla="*/ 128016 h 694944"/>
                  <a:gd name="connsiteX3" fmla="*/ 871728 w 1042416"/>
                  <a:gd name="connsiteY3" fmla="*/ 182880 h 694944"/>
                  <a:gd name="connsiteX4" fmla="*/ 871728 w 1042416"/>
                  <a:gd name="connsiteY4" fmla="*/ 237744 h 694944"/>
                  <a:gd name="connsiteX5" fmla="*/ 920496 w 1042416"/>
                  <a:gd name="connsiteY5" fmla="*/ 292608 h 694944"/>
                  <a:gd name="connsiteX6" fmla="*/ 981456 w 1042416"/>
                  <a:gd name="connsiteY6" fmla="*/ 347472 h 694944"/>
                  <a:gd name="connsiteX7" fmla="*/ 1030224 w 1042416"/>
                  <a:gd name="connsiteY7" fmla="*/ 390144 h 694944"/>
                  <a:gd name="connsiteX8" fmla="*/ 1042416 w 1042416"/>
                  <a:gd name="connsiteY8" fmla="*/ 469392 h 694944"/>
                  <a:gd name="connsiteX9" fmla="*/ 1024128 w 1042416"/>
                  <a:gd name="connsiteY9" fmla="*/ 542544 h 694944"/>
                  <a:gd name="connsiteX10" fmla="*/ 975360 w 1042416"/>
                  <a:gd name="connsiteY10" fmla="*/ 621792 h 694944"/>
                  <a:gd name="connsiteX11" fmla="*/ 902208 w 1042416"/>
                  <a:gd name="connsiteY11" fmla="*/ 676656 h 694944"/>
                  <a:gd name="connsiteX12" fmla="*/ 865632 w 1042416"/>
                  <a:gd name="connsiteY12" fmla="*/ 682752 h 694944"/>
                  <a:gd name="connsiteX13" fmla="*/ 188976 w 1042416"/>
                  <a:gd name="connsiteY13" fmla="*/ 694944 h 694944"/>
                  <a:gd name="connsiteX14" fmla="*/ 97536 w 1042416"/>
                  <a:gd name="connsiteY14" fmla="*/ 664464 h 694944"/>
                  <a:gd name="connsiteX15" fmla="*/ 42672 w 1042416"/>
                  <a:gd name="connsiteY15" fmla="*/ 615696 h 694944"/>
                  <a:gd name="connsiteX16" fmla="*/ 0 w 1042416"/>
                  <a:gd name="connsiteY16" fmla="*/ 505968 h 694944"/>
                  <a:gd name="connsiteX17" fmla="*/ 0 w 1042416"/>
                  <a:gd name="connsiteY17" fmla="*/ 396240 h 694944"/>
                  <a:gd name="connsiteX18" fmla="*/ 36576 w 1042416"/>
                  <a:gd name="connsiteY18" fmla="*/ 329184 h 694944"/>
                  <a:gd name="connsiteX19" fmla="*/ 128016 w 1042416"/>
                  <a:gd name="connsiteY19" fmla="*/ 243840 h 694944"/>
                  <a:gd name="connsiteX20" fmla="*/ 207264 w 1042416"/>
                  <a:gd name="connsiteY20" fmla="*/ 225552 h 694944"/>
                  <a:gd name="connsiteX21" fmla="*/ 207264 w 1042416"/>
                  <a:gd name="connsiteY21" fmla="*/ 225552 h 694944"/>
                  <a:gd name="connsiteX22" fmla="*/ 237744 w 1042416"/>
                  <a:gd name="connsiteY22" fmla="*/ 231648 h 694944"/>
                  <a:gd name="connsiteX23" fmla="*/ 249936 w 1042416"/>
                  <a:gd name="connsiteY23" fmla="*/ 152400 h 694944"/>
                  <a:gd name="connsiteX24" fmla="*/ 335280 w 1042416"/>
                  <a:gd name="connsiteY24" fmla="*/ 91440 h 694944"/>
                  <a:gd name="connsiteX25" fmla="*/ 426720 w 1042416"/>
                  <a:gd name="connsiteY25" fmla="*/ 97536 h 694944"/>
                  <a:gd name="connsiteX26" fmla="*/ 463296 w 1042416"/>
                  <a:gd name="connsiteY26" fmla="*/ 109728 h 694944"/>
                  <a:gd name="connsiteX27" fmla="*/ 554736 w 1042416"/>
                  <a:gd name="connsiteY27" fmla="*/ 0 h 694944"/>
                  <a:gd name="connsiteX28" fmla="*/ 701040 w 1042416"/>
                  <a:gd name="connsiteY28" fmla="*/ 12192 h 694944"/>
                  <a:gd name="connsiteX29" fmla="*/ 749808 w 1042416"/>
                  <a:gd name="connsiteY29" fmla="*/ 36576 h 69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42416" h="694944">
                    <a:moveTo>
                      <a:pt x="749808" y="36576"/>
                    </a:moveTo>
                    <a:lnTo>
                      <a:pt x="822960" y="73152"/>
                    </a:lnTo>
                    <a:lnTo>
                      <a:pt x="859536" y="128016"/>
                    </a:lnTo>
                    <a:lnTo>
                      <a:pt x="871728" y="182880"/>
                    </a:lnTo>
                    <a:lnTo>
                      <a:pt x="871728" y="237744"/>
                    </a:lnTo>
                    <a:lnTo>
                      <a:pt x="920496" y="292608"/>
                    </a:lnTo>
                    <a:lnTo>
                      <a:pt x="981456" y="347472"/>
                    </a:lnTo>
                    <a:lnTo>
                      <a:pt x="1030224" y="390144"/>
                    </a:lnTo>
                    <a:lnTo>
                      <a:pt x="1042416" y="469392"/>
                    </a:lnTo>
                    <a:lnTo>
                      <a:pt x="1024128" y="542544"/>
                    </a:lnTo>
                    <a:lnTo>
                      <a:pt x="975360" y="621792"/>
                    </a:lnTo>
                    <a:lnTo>
                      <a:pt x="902208" y="676656"/>
                    </a:lnTo>
                    <a:lnTo>
                      <a:pt x="865632" y="682752"/>
                    </a:lnTo>
                    <a:lnTo>
                      <a:pt x="188976" y="694944"/>
                    </a:lnTo>
                    <a:lnTo>
                      <a:pt x="97536" y="664464"/>
                    </a:lnTo>
                    <a:lnTo>
                      <a:pt x="42672" y="615696"/>
                    </a:lnTo>
                    <a:lnTo>
                      <a:pt x="0" y="505968"/>
                    </a:lnTo>
                    <a:lnTo>
                      <a:pt x="0" y="396240"/>
                    </a:lnTo>
                    <a:lnTo>
                      <a:pt x="36576" y="329184"/>
                    </a:lnTo>
                    <a:lnTo>
                      <a:pt x="128016" y="243840"/>
                    </a:lnTo>
                    <a:lnTo>
                      <a:pt x="207264" y="225552"/>
                    </a:lnTo>
                    <a:lnTo>
                      <a:pt x="207264" y="225552"/>
                    </a:lnTo>
                    <a:lnTo>
                      <a:pt x="237744" y="231648"/>
                    </a:lnTo>
                    <a:lnTo>
                      <a:pt x="249936" y="152400"/>
                    </a:lnTo>
                    <a:lnTo>
                      <a:pt x="335280" y="91440"/>
                    </a:lnTo>
                    <a:lnTo>
                      <a:pt x="426720" y="97536"/>
                    </a:lnTo>
                    <a:lnTo>
                      <a:pt x="463296" y="109728"/>
                    </a:lnTo>
                    <a:lnTo>
                      <a:pt x="554736" y="0"/>
                    </a:lnTo>
                    <a:lnTo>
                      <a:pt x="701040" y="12192"/>
                    </a:lnTo>
                    <a:lnTo>
                      <a:pt x="749808" y="36576"/>
                    </a:lnTo>
                    <a:close/>
                  </a:path>
                </a:pathLst>
              </a:cu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8" name="Picture 10" descr="C:\Users\Owner\Desktop\이미지\구글플레이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0832" y="2049205"/>
              <a:ext cx="1789396" cy="134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직선 연결선 33"/>
            <p:cNvCxnSpPr/>
            <p:nvPr/>
          </p:nvCxnSpPr>
          <p:spPr>
            <a:xfrm flipV="1">
              <a:off x="10355947" y="3391252"/>
              <a:ext cx="0" cy="1765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9754063" y="5150919"/>
              <a:ext cx="601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448709" y="3904762"/>
              <a:ext cx="119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1.App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다운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 flipV="1">
              <a:off x="8257605" y="2676275"/>
              <a:ext cx="798370" cy="184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846454" y="3628754"/>
              <a:ext cx="13356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2.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계정 등록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요</a:t>
              </a:r>
              <a:r>
                <a:rPr lang="ko-KR" altLang="en-US" dirty="0">
                  <a:ln w="3175">
                    <a:noFill/>
                  </a:ln>
                  <a:solidFill>
                    <a:schemeClr val="bg1"/>
                  </a:solidFill>
                </a:rPr>
                <a:t>청</a:t>
              </a: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8068706" y="2720229"/>
              <a:ext cx="747145" cy="181456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281377" y="328132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3.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키 발송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075260" y="4274094"/>
              <a:ext cx="0" cy="6186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 flipV="1">
              <a:off x="6795921" y="3656473"/>
              <a:ext cx="1037852" cy="9269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580652" y="3128324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App Server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95775" y="430671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4.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서버</a:t>
              </a:r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,DB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에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키 저장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9620" y="2950491"/>
            <a:ext cx="4075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Firebase</a:t>
            </a:r>
            <a:endParaRPr lang="en-US" altLang="ko-KR" sz="36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Cloud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42055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899" y="3335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-14406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6" y="675592"/>
            <a:ext cx="21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Firebase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2632" y="1506589"/>
            <a:ext cx="5777227" cy="4432386"/>
            <a:chOff x="5749614" y="1686384"/>
            <a:chExt cx="5777227" cy="4432386"/>
          </a:xfrm>
        </p:grpSpPr>
        <p:pic>
          <p:nvPicPr>
            <p:cNvPr id="2054" name="Picture 6" descr="C:\Users\Owner\Desktop\이미지\php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017" y="3584165"/>
              <a:ext cx="1137558" cy="86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Owner\Desktop\이미지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013" y="4988315"/>
              <a:ext cx="848361" cy="106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8295298" y="4279017"/>
              <a:ext cx="2609001" cy="1839753"/>
              <a:chOff x="6749415" y="4076620"/>
              <a:chExt cx="2609001" cy="1839753"/>
            </a:xfrm>
          </p:grpSpPr>
          <p:pic>
            <p:nvPicPr>
              <p:cNvPr id="2050" name="Picture 2" descr="C:\Users\Owner\Desktop\이미지\an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9415" y="4601527"/>
                <a:ext cx="419100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Owner\Desktop\이미지\an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5995" y="4605972"/>
                <a:ext cx="419100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C:\Users\Owner\Desktop\이미지\PC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945" y="4076620"/>
                <a:ext cx="1924471" cy="1839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7413625" y="4826000"/>
                <a:ext cx="264160" cy="264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826885" y="4864417"/>
                <a:ext cx="264160" cy="264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995363" y="5447546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</a:rPr>
                  <a:t>유저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9219592" y="1686384"/>
              <a:ext cx="2294728" cy="1558948"/>
              <a:chOff x="6957007" y="1789791"/>
              <a:chExt cx="1095375" cy="790575"/>
            </a:xfrm>
          </p:grpSpPr>
          <p:pic>
            <p:nvPicPr>
              <p:cNvPr id="2056" name="Picture 8" descr="C:\Users\Owner\Desktop\이미지\FBserver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7007" y="1789791"/>
                <a:ext cx="1095375" cy="790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6998208" y="1871472"/>
                <a:ext cx="1042416" cy="694944"/>
              </a:xfrm>
              <a:custGeom>
                <a:avLst/>
                <a:gdLst>
                  <a:gd name="connsiteX0" fmla="*/ 749808 w 1042416"/>
                  <a:gd name="connsiteY0" fmla="*/ 36576 h 694944"/>
                  <a:gd name="connsiteX1" fmla="*/ 822960 w 1042416"/>
                  <a:gd name="connsiteY1" fmla="*/ 73152 h 694944"/>
                  <a:gd name="connsiteX2" fmla="*/ 859536 w 1042416"/>
                  <a:gd name="connsiteY2" fmla="*/ 128016 h 694944"/>
                  <a:gd name="connsiteX3" fmla="*/ 871728 w 1042416"/>
                  <a:gd name="connsiteY3" fmla="*/ 182880 h 694944"/>
                  <a:gd name="connsiteX4" fmla="*/ 871728 w 1042416"/>
                  <a:gd name="connsiteY4" fmla="*/ 237744 h 694944"/>
                  <a:gd name="connsiteX5" fmla="*/ 920496 w 1042416"/>
                  <a:gd name="connsiteY5" fmla="*/ 292608 h 694944"/>
                  <a:gd name="connsiteX6" fmla="*/ 981456 w 1042416"/>
                  <a:gd name="connsiteY6" fmla="*/ 347472 h 694944"/>
                  <a:gd name="connsiteX7" fmla="*/ 1030224 w 1042416"/>
                  <a:gd name="connsiteY7" fmla="*/ 390144 h 694944"/>
                  <a:gd name="connsiteX8" fmla="*/ 1042416 w 1042416"/>
                  <a:gd name="connsiteY8" fmla="*/ 469392 h 694944"/>
                  <a:gd name="connsiteX9" fmla="*/ 1024128 w 1042416"/>
                  <a:gd name="connsiteY9" fmla="*/ 542544 h 694944"/>
                  <a:gd name="connsiteX10" fmla="*/ 975360 w 1042416"/>
                  <a:gd name="connsiteY10" fmla="*/ 621792 h 694944"/>
                  <a:gd name="connsiteX11" fmla="*/ 902208 w 1042416"/>
                  <a:gd name="connsiteY11" fmla="*/ 676656 h 694944"/>
                  <a:gd name="connsiteX12" fmla="*/ 865632 w 1042416"/>
                  <a:gd name="connsiteY12" fmla="*/ 682752 h 694944"/>
                  <a:gd name="connsiteX13" fmla="*/ 188976 w 1042416"/>
                  <a:gd name="connsiteY13" fmla="*/ 694944 h 694944"/>
                  <a:gd name="connsiteX14" fmla="*/ 97536 w 1042416"/>
                  <a:gd name="connsiteY14" fmla="*/ 664464 h 694944"/>
                  <a:gd name="connsiteX15" fmla="*/ 42672 w 1042416"/>
                  <a:gd name="connsiteY15" fmla="*/ 615696 h 694944"/>
                  <a:gd name="connsiteX16" fmla="*/ 0 w 1042416"/>
                  <a:gd name="connsiteY16" fmla="*/ 505968 h 694944"/>
                  <a:gd name="connsiteX17" fmla="*/ 0 w 1042416"/>
                  <a:gd name="connsiteY17" fmla="*/ 396240 h 694944"/>
                  <a:gd name="connsiteX18" fmla="*/ 36576 w 1042416"/>
                  <a:gd name="connsiteY18" fmla="*/ 329184 h 694944"/>
                  <a:gd name="connsiteX19" fmla="*/ 128016 w 1042416"/>
                  <a:gd name="connsiteY19" fmla="*/ 243840 h 694944"/>
                  <a:gd name="connsiteX20" fmla="*/ 207264 w 1042416"/>
                  <a:gd name="connsiteY20" fmla="*/ 225552 h 694944"/>
                  <a:gd name="connsiteX21" fmla="*/ 207264 w 1042416"/>
                  <a:gd name="connsiteY21" fmla="*/ 225552 h 694944"/>
                  <a:gd name="connsiteX22" fmla="*/ 237744 w 1042416"/>
                  <a:gd name="connsiteY22" fmla="*/ 231648 h 694944"/>
                  <a:gd name="connsiteX23" fmla="*/ 249936 w 1042416"/>
                  <a:gd name="connsiteY23" fmla="*/ 152400 h 694944"/>
                  <a:gd name="connsiteX24" fmla="*/ 335280 w 1042416"/>
                  <a:gd name="connsiteY24" fmla="*/ 91440 h 694944"/>
                  <a:gd name="connsiteX25" fmla="*/ 426720 w 1042416"/>
                  <a:gd name="connsiteY25" fmla="*/ 97536 h 694944"/>
                  <a:gd name="connsiteX26" fmla="*/ 463296 w 1042416"/>
                  <a:gd name="connsiteY26" fmla="*/ 109728 h 694944"/>
                  <a:gd name="connsiteX27" fmla="*/ 554736 w 1042416"/>
                  <a:gd name="connsiteY27" fmla="*/ 0 h 694944"/>
                  <a:gd name="connsiteX28" fmla="*/ 701040 w 1042416"/>
                  <a:gd name="connsiteY28" fmla="*/ 12192 h 694944"/>
                  <a:gd name="connsiteX29" fmla="*/ 749808 w 1042416"/>
                  <a:gd name="connsiteY29" fmla="*/ 36576 h 69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42416" h="694944">
                    <a:moveTo>
                      <a:pt x="749808" y="36576"/>
                    </a:moveTo>
                    <a:lnTo>
                      <a:pt x="822960" y="73152"/>
                    </a:lnTo>
                    <a:lnTo>
                      <a:pt x="859536" y="128016"/>
                    </a:lnTo>
                    <a:lnTo>
                      <a:pt x="871728" y="182880"/>
                    </a:lnTo>
                    <a:lnTo>
                      <a:pt x="871728" y="237744"/>
                    </a:lnTo>
                    <a:lnTo>
                      <a:pt x="920496" y="292608"/>
                    </a:lnTo>
                    <a:lnTo>
                      <a:pt x="981456" y="347472"/>
                    </a:lnTo>
                    <a:lnTo>
                      <a:pt x="1030224" y="390144"/>
                    </a:lnTo>
                    <a:lnTo>
                      <a:pt x="1042416" y="469392"/>
                    </a:lnTo>
                    <a:lnTo>
                      <a:pt x="1024128" y="542544"/>
                    </a:lnTo>
                    <a:lnTo>
                      <a:pt x="975360" y="621792"/>
                    </a:lnTo>
                    <a:lnTo>
                      <a:pt x="902208" y="676656"/>
                    </a:lnTo>
                    <a:lnTo>
                      <a:pt x="865632" y="682752"/>
                    </a:lnTo>
                    <a:lnTo>
                      <a:pt x="188976" y="694944"/>
                    </a:lnTo>
                    <a:lnTo>
                      <a:pt x="97536" y="664464"/>
                    </a:lnTo>
                    <a:lnTo>
                      <a:pt x="42672" y="615696"/>
                    </a:lnTo>
                    <a:lnTo>
                      <a:pt x="0" y="505968"/>
                    </a:lnTo>
                    <a:lnTo>
                      <a:pt x="0" y="396240"/>
                    </a:lnTo>
                    <a:lnTo>
                      <a:pt x="36576" y="329184"/>
                    </a:lnTo>
                    <a:lnTo>
                      <a:pt x="128016" y="243840"/>
                    </a:lnTo>
                    <a:lnTo>
                      <a:pt x="207264" y="225552"/>
                    </a:lnTo>
                    <a:lnTo>
                      <a:pt x="207264" y="225552"/>
                    </a:lnTo>
                    <a:lnTo>
                      <a:pt x="237744" y="231648"/>
                    </a:lnTo>
                    <a:lnTo>
                      <a:pt x="249936" y="152400"/>
                    </a:lnTo>
                    <a:lnTo>
                      <a:pt x="335280" y="91440"/>
                    </a:lnTo>
                    <a:lnTo>
                      <a:pt x="426720" y="97536"/>
                    </a:lnTo>
                    <a:lnTo>
                      <a:pt x="463296" y="109728"/>
                    </a:lnTo>
                    <a:lnTo>
                      <a:pt x="554736" y="0"/>
                    </a:lnTo>
                    <a:lnTo>
                      <a:pt x="701040" y="12192"/>
                    </a:lnTo>
                    <a:lnTo>
                      <a:pt x="749808" y="36576"/>
                    </a:lnTo>
                    <a:close/>
                  </a:path>
                </a:pathLst>
              </a:cu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881320" y="3371591"/>
              <a:ext cx="1391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1.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서버에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메시지 전송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9829821" y="3283924"/>
              <a:ext cx="441565" cy="1447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050603" y="4084643"/>
              <a:ext cx="1476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4.FCM</a:t>
              </a:r>
              <a:r>
                <a:rPr lang="ko-KR" altLang="en-US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메세지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발</a:t>
              </a:r>
              <a:r>
                <a:rPr lang="ko-KR" altLang="en-US" dirty="0">
                  <a:ln w="3175">
                    <a:noFill/>
                  </a:ln>
                  <a:solidFill>
                    <a:schemeClr val="bg1"/>
                  </a:solidFill>
                </a:rPr>
                <a:t>송</a:t>
              </a: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7211507" y="4448133"/>
              <a:ext cx="0" cy="6186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 flipV="1">
              <a:off x="7606648" y="3771348"/>
              <a:ext cx="1632225" cy="9210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02875" y="3302363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App Server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49614" y="4450616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2.DB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에서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정보 요청</a:t>
              </a:r>
              <a:endParaRPr lang="ko-KR" altLang="en-US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 flipV="1">
              <a:off x="7069626" y="4448133"/>
              <a:ext cx="5284" cy="60074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6923342" y="2244675"/>
              <a:ext cx="2477187" cy="1062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922812" y="2103676"/>
              <a:ext cx="158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 w="3175">
                    <a:noFill/>
                  </a:ln>
                  <a:solidFill>
                    <a:schemeClr val="bg1"/>
                  </a:solidFill>
                </a:rPr>
                <a:t>3. FCM </a:t>
              </a:r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메시지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ln w="3175">
                    <a:noFill/>
                  </a:ln>
                  <a:solidFill>
                    <a:schemeClr val="bg1"/>
                  </a:solidFill>
                </a:rPr>
                <a:t>요</a:t>
              </a:r>
              <a:r>
                <a:rPr lang="ko-KR" altLang="en-US" dirty="0">
                  <a:ln w="3175">
                    <a:noFill/>
                  </a:ln>
                  <a:solidFill>
                    <a:schemeClr val="bg1"/>
                  </a:solidFill>
                </a:rPr>
                <a:t>청</a:t>
              </a:r>
              <a:endParaRPr lang="en-US" altLang="ko-KR" dirty="0" smtClean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9620" y="2950491"/>
            <a:ext cx="4075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Firebase</a:t>
            </a:r>
            <a:endParaRPr lang="en-US" altLang="ko-KR" sz="36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Cloud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37018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-26036" y="10196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220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개발 일정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1027" name="Picture 3" descr="C:\Users\Owner\Desktop\개발일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73" y="581361"/>
            <a:ext cx="7776845" cy="59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21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개발도구 및 환경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7170" name="Picture 2" descr="C:\Users\Owner\Desktop\안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68" y="1266190"/>
            <a:ext cx="2506663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Owner\Desktop\PH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30" y="4385872"/>
            <a:ext cx="20653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Owner\Desktop\이클립스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46" y="353914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501221" y="1028055"/>
            <a:ext cx="1439862" cy="1883410"/>
            <a:chOff x="3323908" y="3031490"/>
            <a:chExt cx="1439862" cy="1883410"/>
          </a:xfrm>
        </p:grpSpPr>
        <p:pic>
          <p:nvPicPr>
            <p:cNvPr id="7174" name="Picture 6" descr="C:\Users\Owner\Desktop\이미지\구글 캘린더 컬러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08" y="3429000"/>
              <a:ext cx="1439862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C:\Users\Owner\Desktop\이미지\구글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226" y="3031490"/>
              <a:ext cx="1165225" cy="47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6" name="Picture 8" descr="C:\Users\Owner\Desktop\파이어베이스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86" y="4592909"/>
            <a:ext cx="3759835" cy="19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esktop\mySQ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90" y="2808102"/>
            <a:ext cx="279870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esktop\오토셋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86" y="1440832"/>
            <a:ext cx="2892107" cy="10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pic>
        <p:nvPicPr>
          <p:cNvPr id="8195" name="Picture 3" descr="C:\Users\Owner\Desktop\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77" y="1868192"/>
            <a:ext cx="4855845" cy="31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Rectangle 15"/>
          <p:cNvSpPr/>
          <p:nvPr/>
        </p:nvSpPr>
        <p:spPr>
          <a:xfrm>
            <a:off x="1" y="-1"/>
            <a:ext cx="6095996" cy="65749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20549" y="2856597"/>
            <a:ext cx="2929172" cy="861774"/>
            <a:chOff x="7720549" y="2856597"/>
            <a:chExt cx="2929172" cy="861774"/>
          </a:xfrm>
        </p:grpSpPr>
        <p:sp>
          <p:nvSpPr>
            <p:cNvPr id="21" name="TextBox 20"/>
            <p:cNvSpPr txBox="1"/>
            <p:nvPr/>
          </p:nvSpPr>
          <p:spPr>
            <a:xfrm>
              <a:off x="7720549" y="2856597"/>
              <a:ext cx="292917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Estrangelo Edessa" panose="03080600000000000000" pitchFamily="66" charset="0"/>
                </a:rPr>
                <a:t>Contents</a:t>
              </a:r>
              <a:endParaRPr lang="en-US" sz="50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2" name="Rectangle 15"/>
            <p:cNvSpPr/>
            <p:nvPr/>
          </p:nvSpPr>
          <p:spPr>
            <a:xfrm>
              <a:off x="7925336" y="2911335"/>
              <a:ext cx="2519598" cy="54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23" name="Rectangle 15"/>
            <p:cNvSpPr/>
            <p:nvPr/>
          </p:nvSpPr>
          <p:spPr>
            <a:xfrm>
              <a:off x="7925336" y="3654229"/>
              <a:ext cx="2519598" cy="54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5921" y="181957"/>
            <a:ext cx="53441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란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?</a:t>
            </a:r>
          </a:p>
          <a:p>
            <a:pPr marL="514350" indent="-514350">
              <a:buFontTx/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의 기능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기대효과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altLang="ko-K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 </a:t>
            </a: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개발 일정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개발도구 및 환경</a:t>
            </a: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29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란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?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4586" y="1067241"/>
            <a:ext cx="56786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Smart</a:t>
            </a:r>
          </a:p>
          <a:p>
            <a:pPr>
              <a:lnSpc>
                <a:spcPct val="15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Scheduler</a:t>
            </a:r>
          </a:p>
          <a:p>
            <a:pPr>
              <a:lnSpc>
                <a:spcPct val="15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Secretary</a:t>
            </a:r>
            <a:endParaRPr lang="en-US" sz="6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1030" name="Picture 6" descr="C:\Users\Owner\Desktop\schad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08" y="1446081"/>
            <a:ext cx="60975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wner\Desktop\zz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04" y="3242820"/>
            <a:ext cx="2921431" cy="31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esktop\sma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94" y="974976"/>
            <a:ext cx="1483102" cy="17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8459" y="1526164"/>
            <a:ext cx="455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그룹을 만들어서 </a:t>
            </a:r>
            <a:endParaRPr lang="en-US" altLang="ko-KR" sz="40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스케줄을 공유한다</a:t>
            </a:r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.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9173" y="4072864"/>
            <a:ext cx="4881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사용하기 간편한 </a:t>
            </a:r>
            <a:endParaRPr lang="en-US" altLang="ko-KR" sz="48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스케줄러</a:t>
            </a:r>
            <a:endParaRPr lang="en-US" sz="4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29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란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?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2050" name="Picture 2" descr="C:\Users\Owner\Desktop\이미지\스케줄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85" y="3572298"/>
            <a:ext cx="2625289" cy="25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이미지\친구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5" y="824848"/>
            <a:ext cx="5966407" cy="27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4" y="-6394"/>
            <a:ext cx="12192000" cy="6870787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0" y="3712033"/>
            <a:ext cx="12192000" cy="314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0297959" y="3345916"/>
            <a:ext cx="870857" cy="827314"/>
          </a:xfrm>
          <a:prstGeom prst="ellipse">
            <a:avLst/>
          </a:prstGeom>
          <a:solidFill>
            <a:srgbClr val="44444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733387" y="122293"/>
            <a:ext cx="1" cy="3294743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93331" y="101600"/>
            <a:ext cx="1" cy="3294743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99038"/>
            <a:ext cx="1" cy="3294743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5956" y="98697"/>
            <a:ext cx="1" cy="3294743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57904" y="3345916"/>
            <a:ext cx="870857" cy="827314"/>
          </a:xfrm>
          <a:prstGeom prst="ellipse">
            <a:avLst/>
          </a:prstGeom>
          <a:solidFill>
            <a:srgbClr val="44444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50405" y="3345916"/>
            <a:ext cx="870857" cy="827314"/>
          </a:xfrm>
          <a:prstGeom prst="ellipse">
            <a:avLst/>
          </a:prstGeom>
          <a:solidFill>
            <a:srgbClr val="44444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47669" y="3345916"/>
            <a:ext cx="870857" cy="827314"/>
          </a:xfrm>
          <a:prstGeom prst="ellipse">
            <a:avLst/>
          </a:prstGeom>
          <a:solidFill>
            <a:srgbClr val="44444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1200" y="3345916"/>
            <a:ext cx="870857" cy="827314"/>
          </a:xfrm>
          <a:prstGeom prst="ellipse">
            <a:avLst/>
          </a:prstGeom>
          <a:solidFill>
            <a:srgbClr val="44444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6628" y="124102"/>
            <a:ext cx="1" cy="3294743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3610" y="4232076"/>
            <a:ext cx="14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실시간 </a:t>
            </a:r>
            <a:r>
              <a:rPr lang="ko-KR" altLang="en-US" u="sng" dirty="0" err="1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구글</a:t>
            </a:r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캘린더 연동</a:t>
            </a:r>
            <a:endParaRPr lang="en-US" u="sng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0315" y="4232076"/>
            <a:ext cx="14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구글</a:t>
            </a:r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ko-KR" altLang="en-US" u="sng" dirty="0" err="1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맵으로</a:t>
            </a:r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간편하게</a:t>
            </a:r>
            <a:endParaRPr lang="en-US" u="sng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15540" y="4232076"/>
            <a:ext cx="214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다이나믹</a:t>
            </a:r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메시지로 손쉬운 초대</a:t>
            </a:r>
            <a:endParaRPr lang="en-US" u="sng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5446" y="4232073"/>
            <a:ext cx="21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스케줄 태그로 한눈에 보기</a:t>
            </a:r>
            <a:endParaRPr lang="en-US" u="sng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20371" y="4232074"/>
            <a:ext cx="14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그룹으로 간편하게</a:t>
            </a:r>
            <a:endParaRPr lang="en-US" u="sng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2" y="3356848"/>
            <a:ext cx="679897" cy="67989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34652" y="4946009"/>
            <a:ext cx="2023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실시간으로 </a:t>
            </a:r>
            <a:r>
              <a:rPr lang="ko-KR" altLang="en-US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구글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캘린더와 연동시켜서</a:t>
            </a:r>
            <a:endParaRPr lang="en-US" altLang="ko-KR" sz="1600" i="1" dirty="0" smtClean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어떤 기기에서든지 같은 스케줄을 확인</a:t>
            </a:r>
            <a:endParaRPr lang="en-US" sz="1600" i="1" dirty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9549" y="5192229"/>
            <a:ext cx="182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구글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</a:t>
            </a:r>
            <a:r>
              <a:rPr lang="ko-KR" altLang="en-US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맵으로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검색</a:t>
            </a:r>
            <a:r>
              <a:rPr lang="en-US" altLang="ko-KR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, </a:t>
            </a:r>
            <a:r>
              <a:rPr lang="ko-KR" altLang="en-US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길찾기까지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한번에</a:t>
            </a:r>
            <a:endParaRPr lang="en-US" altLang="ko-KR" sz="1600" i="1" dirty="0" smtClean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3177" y="5192227"/>
            <a:ext cx="1925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누구나 </a:t>
            </a:r>
            <a:r>
              <a:rPr lang="en-US" altLang="ko-KR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Url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로 손쉽게 프로그램 다운로드와 실행을 </a:t>
            </a:r>
            <a:endParaRPr lang="en-US" sz="1600" i="1" dirty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42336" y="5069119"/>
            <a:ext cx="1647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</a:rPr>
              <a:t>스케줄 태그 </a:t>
            </a:r>
            <a:r>
              <a:rPr lang="en-US" altLang="ko-KR" sz="1600" i="1" dirty="0" smtClean="0">
                <a:solidFill>
                  <a:schemeClr val="bg1">
                    <a:lumMod val="85000"/>
                  </a:schemeClr>
                </a:solidFill>
              </a:rPr>
              <a:t>on/off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</a:rPr>
              <a:t>로 상황에 맞는 캘린더를 확인하자</a:t>
            </a:r>
            <a:endParaRPr lang="en-US" sz="1600" i="1" dirty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05609" y="5069119"/>
            <a:ext cx="2045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 err="1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그룹원들의</a:t>
            </a:r>
            <a:r>
              <a:rPr lang="ko-KR" altLang="en-US" sz="1600" i="1" dirty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</a:t>
            </a:r>
            <a:r>
              <a:rPr lang="ko-KR" altLang="en-US" sz="1600" i="1" dirty="0" smtClean="0">
                <a:solidFill>
                  <a:schemeClr val="bg1">
                    <a:lumMod val="85000"/>
                  </a:schemeClr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공통된 시간대를 찾고 스케줄을 등록해서 공유하자</a:t>
            </a:r>
            <a:endParaRPr lang="en-US" sz="1600" i="1" dirty="0">
              <a:solidFill>
                <a:schemeClr val="bg1">
                  <a:lumMod val="85000"/>
                </a:schemeClr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51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0196"/>
            <a:ext cx="348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의 기능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3074" name="Picture 2" descr="C:\Users\Owner\Desktop\이미지\구글 맵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97" y="3455884"/>
            <a:ext cx="615309" cy="6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esktop\이미지\구글캘린더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3" y="3403600"/>
            <a:ext cx="653977" cy="7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esktop\이미지\ic_event_note_black_48dp_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33" y="3423551"/>
            <a:ext cx="701773" cy="7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esktop\이미지\ic_supervisor_account_black_48dp_2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905" y="3345916"/>
            <a:ext cx="728544" cy="7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4" y="-6394"/>
            <a:ext cx="12192000" cy="6870787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" y="3727917"/>
            <a:ext cx="6095996" cy="314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0196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의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기대효과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경제적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Rectangle 38"/>
          <p:cNvSpPr/>
          <p:nvPr/>
        </p:nvSpPr>
        <p:spPr>
          <a:xfrm>
            <a:off x="6095996" y="527241"/>
            <a:ext cx="6102629" cy="3184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43581" y="1242473"/>
            <a:ext cx="5407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안드로이드</a:t>
            </a:r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, PC,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구글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캘린더가 동기화되</a:t>
            </a:r>
            <a:r>
              <a:rPr lang="ko-KR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어</a:t>
            </a:r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자동업데이트가 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가</a:t>
            </a:r>
            <a:r>
              <a:rPr lang="ko-KR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능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335" y="4500184"/>
            <a:ext cx="518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그룹간에 스케줄공유로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단체 약속 시간을 자동 업데이트 해서 시간을 절약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4102" name="Picture 6" descr="C:\Users\Owner\Desktop\단체약속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22" y="3925156"/>
            <a:ext cx="4079575" cy="27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Owner\Desktop\동기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13" y="1018575"/>
            <a:ext cx="3719368" cy="220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4" y="-6394"/>
            <a:ext cx="12192000" cy="6870787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5996" y="3727917"/>
            <a:ext cx="6095996" cy="314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0196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의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기대효과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기술적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Rectangle 38"/>
          <p:cNvSpPr/>
          <p:nvPr/>
        </p:nvSpPr>
        <p:spPr>
          <a:xfrm>
            <a:off x="-6633" y="527237"/>
            <a:ext cx="6102629" cy="3184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427" y="1519470"/>
            <a:ext cx="4559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효율적인 시간분배를 통한 편리한 스케줄링</a:t>
            </a:r>
            <a:endParaRPr lang="en-US" altLang="ko-KR" sz="36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423" y="4700736"/>
            <a:ext cx="4559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사적</a:t>
            </a:r>
            <a:r>
              <a:rPr lang="en-US" altLang="ko-KR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/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공적 스케줄을 손쉽게 나눠서 관리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5122" name="Picture 2" descr="C:\Users\Owner\Desktop\이미지\공,사구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9" y="3171826"/>
            <a:ext cx="5552994" cy="370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wner\Desktop\초시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24" y="740096"/>
            <a:ext cx="298774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4" y="-6394"/>
            <a:ext cx="12192000" cy="6870787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" y="3727917"/>
            <a:ext cx="6095996" cy="314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0196"/>
            <a:ext cx="56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Calendar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의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기대효과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사회적</a:t>
            </a:r>
            <a:r>
              <a:rPr lang="en-US" altLang="ko-K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Rectangle 38"/>
          <p:cNvSpPr/>
          <p:nvPr/>
        </p:nvSpPr>
        <p:spPr>
          <a:xfrm>
            <a:off x="6095996" y="527241"/>
            <a:ext cx="6102629" cy="3184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8069" y="1242472"/>
            <a:ext cx="517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구글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맵을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활용 정확한 약속장소 확인으로</a:t>
            </a:r>
            <a:endParaRPr lang="en-US" altLang="ko-KR" sz="36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헤메지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않고 도착</a:t>
            </a:r>
            <a:endParaRPr lang="en-US" altLang="ko-KR" sz="36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335" y="4516071"/>
            <a:ext cx="518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단체 스케줄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알람으로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약속을 더욱 잘 지켜서</a:t>
            </a:r>
            <a:endParaRPr lang="en-US" altLang="ko-KR" sz="3200" b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개인 신뢰도를 향상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6147" name="Picture 3" descr="C:\Users\Owner\Desktop\구글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3" y="1098195"/>
            <a:ext cx="4283458" cy="20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Owner\Desktop\기다림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663" y="5080959"/>
            <a:ext cx="1893887" cy="17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Owner\Desktop\늦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69" y="3927475"/>
            <a:ext cx="1870209" cy="18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 flipV="1">
            <a:off x="8686800" y="4531311"/>
            <a:ext cx="1110143" cy="1747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-17817"/>
            <a:ext cx="12192004" cy="6858000"/>
            <a:chOff x="-4" y="0"/>
            <a:chExt cx="12192004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-4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Rectangle 15"/>
            <p:cNvSpPr/>
            <p:nvPr/>
          </p:nvSpPr>
          <p:spPr>
            <a:xfrm>
              <a:off x="0" y="6574971"/>
              <a:ext cx="12192000" cy="2830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4" y="1"/>
            <a:ext cx="12192000" cy="533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196"/>
            <a:ext cx="379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3S 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Calendar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기술소개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6" name="Rectangle 15"/>
          <p:cNvSpPr/>
          <p:nvPr/>
        </p:nvSpPr>
        <p:spPr>
          <a:xfrm>
            <a:off x="-4" y="533417"/>
            <a:ext cx="6095996" cy="602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3376" y="3053032"/>
            <a:ext cx="392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구글</a:t>
            </a:r>
            <a:r>
              <a:rPr lang="ko-KR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캘린더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Api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2231" y="1097107"/>
            <a:ext cx="5367534" cy="4632022"/>
            <a:chOff x="262231" y="1097107"/>
            <a:chExt cx="5367534" cy="4632022"/>
          </a:xfrm>
        </p:grpSpPr>
        <p:pic>
          <p:nvPicPr>
            <p:cNvPr id="4099" name="Picture 3" descr="C:\Users\Owner\Desktop\이미지\구글 캘린더 컬러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870" y="1097107"/>
              <a:ext cx="1550718" cy="16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Owner\Desktop\이미지\구글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218" y="1417033"/>
              <a:ext cx="2370772" cy="97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Owner\Desktop\이미지\핸드폰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31" y="3443129"/>
              <a:ext cx="222567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1581164" y="2621280"/>
              <a:ext cx="320040" cy="7549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752511" y="2697408"/>
              <a:ext cx="317718" cy="7457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C:\Users\Owner\Desktop\이미지\PC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590" y="3376197"/>
              <a:ext cx="2416175" cy="230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0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993</Words>
  <Application>Microsoft Office PowerPoint</Application>
  <PresentationFormat>사용자 지정</PresentationFormat>
  <Paragraphs>175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유우재</cp:lastModifiedBy>
  <cp:revision>678</cp:revision>
  <dcterms:created xsi:type="dcterms:W3CDTF">2015-12-31T02:20:12Z</dcterms:created>
  <dcterms:modified xsi:type="dcterms:W3CDTF">2017-03-17T03:06:52Z</dcterms:modified>
</cp:coreProperties>
</file>