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4" r:id="rId9"/>
    <p:sldId id="263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sley Matson" initials="WM" lastIdx="1" clrIdx="0">
    <p:extLst>
      <p:ext uri="{19B8F6BF-5375-455C-9EA6-DF929625EA0E}">
        <p15:presenceInfo xmlns:p15="http://schemas.microsoft.com/office/powerpoint/2012/main" userId="Wesley Mat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04T10:24:43.649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9577-09AF-40E4-A2FD-D4A695A6AD73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1F3A-473F-4E44-9A89-6E1DE403771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04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9577-09AF-40E4-A2FD-D4A695A6AD73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1F3A-473F-4E44-9A89-6E1DE4037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03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9577-09AF-40E4-A2FD-D4A695A6AD73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1F3A-473F-4E44-9A89-6E1DE4037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15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9577-09AF-40E4-A2FD-D4A695A6AD73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1F3A-473F-4E44-9A89-6E1DE4037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9577-09AF-40E4-A2FD-D4A695A6AD73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1F3A-473F-4E44-9A89-6E1DE403771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49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9577-09AF-40E4-A2FD-D4A695A6AD73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1F3A-473F-4E44-9A89-6E1DE4037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54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9577-09AF-40E4-A2FD-D4A695A6AD73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1F3A-473F-4E44-9A89-6E1DE4037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7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9577-09AF-40E4-A2FD-D4A695A6AD73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1F3A-473F-4E44-9A89-6E1DE4037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30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9577-09AF-40E4-A2FD-D4A695A6AD73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1F3A-473F-4E44-9A89-6E1DE4037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85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F299577-09AF-40E4-A2FD-D4A695A6AD73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1A1F3A-473F-4E44-9A89-6E1DE4037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5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9577-09AF-40E4-A2FD-D4A695A6AD73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1F3A-473F-4E44-9A89-6E1DE4037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53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F299577-09AF-40E4-A2FD-D4A695A6AD73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1A1F3A-473F-4E44-9A89-6E1DE403771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61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A07FE-A409-491F-962F-F26A19A6C5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MS Bike For America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D8774-B960-402C-A801-40E87736EE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Wesley Matson – Data Analytics Capstone Final Project</a:t>
            </a:r>
          </a:p>
        </p:txBody>
      </p:sp>
    </p:spTree>
    <p:extLst>
      <p:ext uri="{BB962C8B-B14F-4D97-AF65-F5344CB8AC3E}">
        <p14:creationId xmlns:p14="http://schemas.microsoft.com/office/powerpoint/2010/main" val="2362554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BA2602-800A-4742-9098-5986CED43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Markets</a:t>
            </a:r>
            <a:br>
              <a:rPr lang="en-US" dirty="0"/>
            </a:br>
            <a:r>
              <a:rPr lang="en-US" sz="2400" dirty="0"/>
              <a:t>Opportunities on East Cost, Upper Midwest and Washington State and Texas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AE2A759-D3BD-4047-97BD-1C4FB42DFE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 of Riders in each State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9883F74F-7C34-4D26-B2CA-7076F01468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96963" y="2889970"/>
            <a:ext cx="4938712" cy="2763985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142777A-3EAA-46C1-AFC5-DFD1BF808B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Median Income by county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B69C00-7A25-46EE-BBD3-331D4F739C3B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8238" y="3006613"/>
            <a:ext cx="4937125" cy="253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286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A24947-3EBC-4C33-BB63-1543393EF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Bike for America 5-year outlook, how can we reverse the trend?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090A67-A48E-458A-924B-36E0234D98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29% Decrease in revenue since 2013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C05B704-B2E5-4B18-8116-E5C7DC11316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79939" y="2582863"/>
            <a:ext cx="4772759" cy="337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4A155F-32C2-4421-9453-A17CC043D7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Average donation is steadily increasing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98AFED-AE21-4113-AB62-E55BB1E34C06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4630" y="2582863"/>
            <a:ext cx="4544340" cy="337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419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5FF9A-C3A2-4414-81BB-70745142E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Regression analysis to determine which factors affect gift amount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B962D6-D7FF-4B80-AB9C-DD21559A70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Regression coefficients:</a:t>
            </a:r>
          </a:p>
          <a:p>
            <a:r>
              <a:rPr lang="en-US" dirty="0"/>
              <a:t>Intercept: 223.16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7CE4CCF-96F9-478A-B523-E4815F663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09870" y="2505075"/>
            <a:ext cx="5157787" cy="3684588"/>
          </a:xfrm>
        </p:spPr>
        <p:txBody>
          <a:bodyPr>
            <a:normAutofit/>
          </a:bodyPr>
          <a:lstStyle/>
          <a:p>
            <a:r>
              <a:rPr lang="en-US" dirty="0"/>
              <a:t>A donor with connection to MS increases average donation by 22.18</a:t>
            </a:r>
          </a:p>
          <a:p>
            <a:r>
              <a:rPr lang="en-US" dirty="0"/>
              <a:t>A donation to a prior participant increases average donation by 60.42</a:t>
            </a:r>
          </a:p>
          <a:p>
            <a:r>
              <a:rPr lang="en-US" dirty="0"/>
              <a:t>A credit card donation decreases average gift amount by 156.29</a:t>
            </a:r>
          </a:p>
          <a:p>
            <a:r>
              <a:rPr lang="en-US" dirty="0"/>
              <a:t>A donation to a team is 112.66 higher than the average donation</a:t>
            </a:r>
          </a:p>
          <a:p>
            <a:r>
              <a:rPr lang="en-US" dirty="0"/>
              <a:t>A donation to event is 11.00 higher than average donation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96AF0C9-717E-4251-88B9-45B8E965B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Effect on Gift amount: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0B92AA-3027-4945-99A5-CA4D59227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950" y="2582334"/>
            <a:ext cx="3316630" cy="283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025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FF42FAC-E31C-4C65-BEBD-ED97A6CE5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Examine top 3 events with highest average donation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C337851-7752-44B0-8483-8738FB813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3 events have 6% more offline/check gifts that average</a:t>
            </a:r>
          </a:p>
          <a:p>
            <a:r>
              <a:rPr lang="en-US" dirty="0"/>
              <a:t>Top 3 events have 10% higher donors who provide email</a:t>
            </a:r>
          </a:p>
          <a:p>
            <a:r>
              <a:rPr lang="en-US" dirty="0"/>
              <a:t>Top 3 events have 5% higher donors who have a connection to MS</a:t>
            </a:r>
          </a:p>
          <a:p>
            <a:r>
              <a:rPr lang="en-US" dirty="0"/>
              <a:t>Best events have 3% more team captains</a:t>
            </a:r>
          </a:p>
          <a:p>
            <a:r>
              <a:rPr lang="en-US" dirty="0"/>
              <a:t>These 4 attributes contributed to a 72.5% (91.20 to 157.60) increase in average donation</a:t>
            </a:r>
          </a:p>
          <a:p>
            <a:r>
              <a:rPr lang="en-US" dirty="0"/>
              <a:t>Improving these attributes 50% compared top 3 events could lead to an average donation increase of 36.3% to 124.4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622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61180E-1BB9-453F-8AA9-745FC2F47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4589"/>
            <a:ext cx="3200400" cy="2053390"/>
          </a:xfrm>
        </p:spPr>
        <p:txBody>
          <a:bodyPr/>
          <a:lstStyle/>
          <a:p>
            <a:r>
              <a:rPr lang="en-US" dirty="0"/>
              <a:t>Increase number of riders by increasing retention rate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93071B1-0C7B-4483-AF5C-715C7A985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F45868-AC32-4E0C-97E1-A6E3A7A57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277979"/>
            <a:ext cx="3537284" cy="4027225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Targeting previous riders will help curb the trend of decreasing number of donations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Returning riders will also provide a boost to average donation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Use logistic regression model to see which attributes are common among riders who return year after year and those who do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Determine a probability and expected value for each rider to use in a targeted marketing campaign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006926-D2DB-489A-80E4-33C2D47E0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860884"/>
            <a:ext cx="5879432" cy="4750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538C47-A159-4593-8F07-D831388C3C75}"/>
              </a:ext>
            </a:extLst>
          </p:cNvPr>
          <p:cNvSpPr txBox="1"/>
          <p:nvPr/>
        </p:nvSpPr>
        <p:spPr>
          <a:xfrm>
            <a:off x="4800600" y="594359"/>
            <a:ext cx="6492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Percentage of returning riders is holding steady, we can do better</a:t>
            </a:r>
          </a:p>
        </p:txBody>
      </p:sp>
    </p:spTree>
    <p:extLst>
      <p:ext uri="{BB962C8B-B14F-4D97-AF65-F5344CB8AC3E}">
        <p14:creationId xmlns:p14="http://schemas.microsoft.com/office/powerpoint/2010/main" val="102256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2D99-19D0-485B-91D3-1F142AF94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400" cy="1158940"/>
          </a:xfrm>
        </p:spPr>
        <p:txBody>
          <a:bodyPr/>
          <a:lstStyle/>
          <a:p>
            <a:r>
              <a:rPr lang="en-US" dirty="0"/>
              <a:t>Regression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D8DBA-5E75-46DD-A951-09F11E1AD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Response Variable: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Returned – 1 if a rider returned in the following year and 0 if they did not</a:t>
            </a:r>
          </a:p>
          <a:p>
            <a:r>
              <a:rPr lang="en-US" dirty="0"/>
              <a:t>Explanatory Variables: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Registration active – Current status of registration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Email Status – Whether a participant receives emails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Number from participant – Amount donated by participant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Number not from participant – Amount donated on behalf of participant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Number of years – Total number of years of participation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Registration type – Whether a participant is a volunteer or rider</a:t>
            </a:r>
          </a:p>
          <a:p>
            <a:r>
              <a:rPr lang="en-US" dirty="0"/>
              <a:t>Model Development: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list of 2016 riders was used to train the model based on if they returned in 2017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list of 2017 riders was run through the algorithm to estimate the probability they will return in 2018</a:t>
            </a:r>
          </a:p>
          <a:p>
            <a:pPr marL="201168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9CA80-6776-4E75-8B95-3293F5D0C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197768"/>
            <a:ext cx="3200400" cy="4107436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Advantages of logistic regression: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Preferred method on analysis when the response variable is binary.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Coefficients can be intuitively interpreted as odds.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By mapping 0 to negative infinity and 1 to positive infinity we transform our response variable into a continuous target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10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42848-763E-4996-AA83-DE2DAFD62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BB750D-5164-4063-A490-524D75EB25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5323" y="164583"/>
            <a:ext cx="6178789" cy="614062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08FAA-9617-49B8-AA4B-5E841D71A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Factors that negatively affect retention: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Inactive registration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Inactive email address</a:t>
            </a:r>
          </a:p>
          <a:p>
            <a:r>
              <a:rPr lang="en-US" dirty="0"/>
              <a:t>Factors that increase retention rate: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Connection to 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Gift amount from participant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years participated</a:t>
            </a:r>
          </a:p>
          <a:p>
            <a:r>
              <a:rPr lang="en-US" dirty="0"/>
              <a:t>Not a significant impact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Email Sent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Gift amount not from participant</a:t>
            </a:r>
          </a:p>
        </p:txBody>
      </p:sp>
    </p:spTree>
    <p:extLst>
      <p:ext uri="{BB962C8B-B14F-4D97-AF65-F5344CB8AC3E}">
        <p14:creationId xmlns:p14="http://schemas.microsoft.com/office/powerpoint/2010/main" val="478127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C8D674-D67D-4F25-B3DE-0F0C6713C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Odds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910C88-DDB3-4B1F-A09E-B41936CD3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Consider a group of riders in which 10 ride next year and 10 will not: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 change from active to inactive registration status implies 6.2 will ride next year and 13.8 will not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 change from active to inactive email status implies 8 will ride next year and 12 will not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 change from no connection to MS to a connection implies that 11.6 will ride next year and 8.4 will not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An increase on 1 year of participation implies 12.7 will ride next year and 7.3 will not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An increase in donations by 1$ implies 10.8 will ride next year and 9.2 will not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48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42C9-94E3-4495-BCFA-C066B3254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05969"/>
          </a:xfrm>
        </p:spPr>
        <p:txBody>
          <a:bodyPr/>
          <a:lstStyle/>
          <a:p>
            <a:r>
              <a:rPr lang="en-US" dirty="0"/>
              <a:t>Growth opportunities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C2417C6-9E44-49EF-832E-CACD332799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05262" y="1690688"/>
            <a:ext cx="7796464" cy="433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2616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321</TotalTime>
  <Words>615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Retrospect</vt:lpstr>
      <vt:lpstr>MS Bike For America </vt:lpstr>
      <vt:lpstr>Bike for America 5-year outlook, how can we reverse the trend?</vt:lpstr>
      <vt:lpstr>Regression analysis to determine which factors affect gift amount</vt:lpstr>
      <vt:lpstr>Examine top 3 events with highest average donation </vt:lpstr>
      <vt:lpstr>Increase number of riders by increasing retention rate</vt:lpstr>
      <vt:lpstr>Regression Details</vt:lpstr>
      <vt:lpstr>Logistic Regression Model</vt:lpstr>
      <vt:lpstr>Logistic Regression Odds</vt:lpstr>
      <vt:lpstr>Growth opportunities</vt:lpstr>
      <vt:lpstr>Additional Markets Opportunities on East Cost, Upper Midwest and Washington State and Texas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 Bike For America Project</dc:title>
  <dc:creator>Wesley Matson</dc:creator>
  <cp:lastModifiedBy>Wesley Matson</cp:lastModifiedBy>
  <cp:revision>28</cp:revision>
  <dcterms:created xsi:type="dcterms:W3CDTF">2019-08-03T15:55:02Z</dcterms:created>
  <dcterms:modified xsi:type="dcterms:W3CDTF">2019-08-05T23:06:53Z</dcterms:modified>
</cp:coreProperties>
</file>