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59" r:id="rId6"/>
    <p:sldId id="266" r:id="rId7"/>
    <p:sldId id="267" r:id="rId8"/>
    <p:sldId id="271" r:id="rId9"/>
    <p:sldId id="260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21FE3-9D7F-41C6-945C-DA95E2CDACB5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74242-B4DA-4590-843E-CAC536DA16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74242-B4DA-4590-843E-CAC536DA16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74242-B4DA-4590-843E-CAC536DA164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74242-B4DA-4590-843E-CAC536DA164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74242-B4DA-4590-843E-CAC536DA16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74242-B4DA-4590-843E-CAC536DA16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74242-B4DA-4590-843E-CAC536DA16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74242-B4DA-4590-843E-CAC536DA16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74242-B4DA-4590-843E-CAC536DA16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2A33-0419-42BE-97C9-69724C4697AC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8718-77E9-4246-82D0-FA7099B38D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TAMU CSCE 313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MP2 </a:t>
            </a:r>
            <a:r>
              <a:rPr lang="en-US" dirty="0" smtClean="0"/>
              <a:t>– Memory Allocator)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(</a:t>
            </a:r>
            <a:r>
              <a:rPr lang="en-US" dirty="0" err="1" smtClean="0"/>
              <a:t>my_malloc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Calculate actual request size (remember our header placement)</a:t>
            </a:r>
          </a:p>
          <a:p>
            <a:r>
              <a:rPr lang="en-US" dirty="0" smtClean="0"/>
              <a:t>search in free list at corresponding index to the fib multiple x Basic Block size that first fits</a:t>
            </a:r>
          </a:p>
          <a:p>
            <a:r>
              <a:rPr lang="en-US" dirty="0" smtClean="0"/>
              <a:t>if found, remove from list and pass them the pointer (not the header pointer, they’ll destroy it!)</a:t>
            </a:r>
          </a:p>
          <a:p>
            <a:r>
              <a:rPr lang="en-US" dirty="0" smtClean="0"/>
              <a:t>if not, check larger free list indices and subdivide recursively to satisfy request if it is possible (with case of no memory just output an error message and continue)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UPDATE the Free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eturning Memory (</a:t>
            </a:r>
            <a:r>
              <a:rPr lang="en-US" dirty="0" err="1" smtClean="0"/>
              <a:t>my_free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check and see if pointer is a valid memory location (not null or out of memory size established)</a:t>
            </a:r>
          </a:p>
          <a:p>
            <a:r>
              <a:rPr lang="en-US" dirty="0" smtClean="0"/>
              <a:t>jump to the header to get the block info (use pointer arithmetic using type-casting)</a:t>
            </a:r>
          </a:p>
          <a:p>
            <a:r>
              <a:rPr lang="en-US" dirty="0" smtClean="0"/>
              <a:t>locate address of the buddy header (use your buddy bit and size info) and see if can combine blocks</a:t>
            </a:r>
          </a:p>
          <a:p>
            <a:pPr lvl="1"/>
            <a:r>
              <a:rPr lang="en-US" dirty="0" smtClean="0"/>
              <a:t>Correct cases:</a:t>
            </a:r>
          </a:p>
          <a:p>
            <a:pPr lvl="2"/>
            <a:r>
              <a:rPr lang="en-US" dirty="0" smtClean="0"/>
              <a:t>buddy’s address is found located in correct index list of free list</a:t>
            </a:r>
          </a:p>
          <a:p>
            <a:pPr lvl="2"/>
            <a:r>
              <a:rPr lang="en-US" dirty="0" smtClean="0"/>
              <a:t>buddy has been marked as free (another possible header variable) and the buddy is of the correct size</a:t>
            </a:r>
          </a:p>
          <a:p>
            <a:r>
              <a:rPr lang="en-US" dirty="0" smtClean="0"/>
              <a:t>combine with the buddy if possible and see if the newly combined block has a free buddy to combine with</a:t>
            </a:r>
          </a:p>
          <a:p>
            <a:r>
              <a:rPr lang="en-US" dirty="0" smtClean="0"/>
              <a:t>repeat process until either you can’t combine with the buddy or no buddy exists (case of top/initial block)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UPDATE the Free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an operating system view and handle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setup: one contiguous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Block is broken up and ‘handed out’ to requesting programs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57400" y="2209800"/>
            <a:ext cx="4876800" cy="1524000"/>
            <a:chOff x="1447800" y="2743200"/>
            <a:chExt cx="6324600" cy="2057400"/>
          </a:xfrm>
        </p:grpSpPr>
        <p:sp>
          <p:nvSpPr>
            <p:cNvPr id="4" name="Rounded Rectangle 3"/>
            <p:cNvSpPr/>
            <p:nvPr/>
          </p:nvSpPr>
          <p:spPr>
            <a:xfrm>
              <a:off x="1447800" y="2743200"/>
              <a:ext cx="6324600" cy="2057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5600" y="3124200"/>
              <a:ext cx="3733800" cy="1038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/>
                <a:t>Memory</a:t>
              </a:r>
              <a:endParaRPr lang="en-US" sz="5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0" y="5105400"/>
            <a:ext cx="4953000" cy="1447800"/>
            <a:chOff x="1600200" y="5105400"/>
            <a:chExt cx="4953000" cy="1447800"/>
          </a:xfrm>
        </p:grpSpPr>
        <p:sp>
          <p:nvSpPr>
            <p:cNvPr id="7" name="Rounded Rectangle 6"/>
            <p:cNvSpPr/>
            <p:nvPr/>
          </p:nvSpPr>
          <p:spPr>
            <a:xfrm>
              <a:off x="1600200" y="5105400"/>
              <a:ext cx="4953000" cy="1447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5105400"/>
              <a:ext cx="685800" cy="1447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prog</a:t>
              </a:r>
              <a:r>
                <a:rPr lang="en-US" dirty="0" smtClean="0"/>
                <a:t>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0400" y="5105400"/>
              <a:ext cx="1219200" cy="1447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prog</a:t>
              </a:r>
              <a:endParaRPr lang="en-US" dirty="0" smtClean="0"/>
            </a:p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14600" y="5105400"/>
              <a:ext cx="685800" cy="1447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prog</a:t>
              </a:r>
              <a:r>
                <a:rPr lang="en-US" dirty="0" smtClean="0"/>
                <a:t> 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5105400"/>
              <a:ext cx="1371600" cy="1447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prog</a:t>
              </a:r>
              <a:endParaRPr lang="en-US" dirty="0" smtClean="0"/>
            </a:p>
            <a:p>
              <a:pPr algn="ctr"/>
              <a:r>
                <a:rPr lang="en-US" dirty="0"/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a Memory Manager(1)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sz="3800" u="sng" dirty="0" smtClean="0"/>
              <a:t>A way to </a:t>
            </a:r>
            <a:r>
              <a:rPr lang="en-US" sz="3800" b="1" u="sng" dirty="0" smtClean="0"/>
              <a:t>distinguish</a:t>
            </a:r>
            <a:r>
              <a:rPr lang="en-US" sz="3800" u="sng" dirty="0" smtClean="0"/>
              <a:t> between </a:t>
            </a:r>
            <a:r>
              <a:rPr lang="en-US" sz="3800" b="1" u="sng" dirty="0" smtClean="0"/>
              <a:t>free</a:t>
            </a:r>
            <a:r>
              <a:rPr lang="en-US" sz="3800" u="sng" dirty="0" smtClean="0"/>
              <a:t> and </a:t>
            </a:r>
            <a:r>
              <a:rPr lang="en-US" sz="3800" b="1" u="sng" dirty="0" smtClean="0"/>
              <a:t>allocated</a:t>
            </a:r>
            <a:r>
              <a:rPr lang="en-US" sz="3800" u="sng" dirty="0" smtClean="0"/>
              <a:t> </a:t>
            </a:r>
          </a:p>
          <a:p>
            <a:r>
              <a:rPr lang="en-US" sz="3300" dirty="0" smtClean="0"/>
              <a:t>In MP1, we used </a:t>
            </a:r>
            <a:r>
              <a:rPr lang="en-US" sz="3300" dirty="0" err="1" smtClean="0"/>
              <a:t>FreePointer</a:t>
            </a:r>
            <a:r>
              <a:rPr lang="en-US" sz="3300" dirty="0" smtClean="0"/>
              <a:t> to divide the memory</a:t>
            </a:r>
          </a:p>
          <a:p>
            <a:pPr lvl="1"/>
            <a:r>
              <a:rPr lang="en-US" dirty="0" smtClean="0"/>
              <a:t>Too simple, FP cannot go back</a:t>
            </a:r>
          </a:p>
          <a:p>
            <a:pPr lvl="1"/>
            <a:r>
              <a:rPr lang="en-US" dirty="0" smtClean="0"/>
              <a:t>Cannot handle holes</a:t>
            </a:r>
          </a:p>
          <a:p>
            <a:r>
              <a:rPr lang="en-US" sz="3300" dirty="0" smtClean="0"/>
              <a:t>Another way is a free/used bitmap for each byte</a:t>
            </a:r>
          </a:p>
          <a:p>
            <a:pPr lvl="1"/>
            <a:r>
              <a:rPr lang="en-US" dirty="0" smtClean="0"/>
              <a:t>Very expensive, the bitmap itself takes huge memory space</a:t>
            </a:r>
          </a:p>
          <a:p>
            <a:r>
              <a:rPr lang="en-US" sz="3300" dirty="0" smtClean="0"/>
              <a:t>More practical: Keep a bitmap, but </a:t>
            </a:r>
            <a:r>
              <a:rPr lang="en-US" sz="3300" dirty="0" smtClean="0">
                <a:solidFill>
                  <a:srgbClr val="FF0000"/>
                </a:solidFill>
              </a:rPr>
              <a:t>not for each byte</a:t>
            </a:r>
            <a:r>
              <a:rPr lang="en-US" sz="3300" dirty="0" smtClean="0"/>
              <a:t>, rather for a </a:t>
            </a:r>
            <a:r>
              <a:rPr lang="en-US" sz="3300" dirty="0" smtClean="0">
                <a:solidFill>
                  <a:srgbClr val="00B050"/>
                </a:solidFill>
              </a:rPr>
              <a:t>block of memory, </a:t>
            </a:r>
            <a:r>
              <a:rPr lang="en-US" sz="3300" dirty="0" smtClean="0"/>
              <a:t>block size &gt; 1 byte</a:t>
            </a:r>
            <a:endParaRPr lang="en-US" sz="3300" dirty="0" smtClean="0">
              <a:solidFill>
                <a:srgbClr val="00B050"/>
              </a:solidFill>
            </a:endParaRPr>
          </a:p>
          <a:p>
            <a:r>
              <a:rPr lang="en-US" sz="3300" dirty="0" smtClean="0"/>
              <a:t>How big should a block be? </a:t>
            </a:r>
          </a:p>
          <a:p>
            <a:pPr lvl="1"/>
            <a:r>
              <a:rPr lang="en-US" dirty="0" smtClean="0"/>
              <a:t>Trade-off between small bitmap and </a:t>
            </a:r>
            <a:r>
              <a:rPr lang="en-US" dirty="0" smtClean="0">
                <a:solidFill>
                  <a:srgbClr val="FF0000"/>
                </a:solidFill>
              </a:rPr>
              <a:t>fragmentation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86400" y="2438400"/>
            <a:ext cx="3200400" cy="838200"/>
            <a:chOff x="3200400" y="3048000"/>
            <a:chExt cx="36576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3200400" y="3048000"/>
              <a:ext cx="3657600" cy="838200"/>
              <a:chOff x="3200400" y="3048000"/>
              <a:chExt cx="3657600" cy="8382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200400" y="3352800"/>
                <a:ext cx="3657600" cy="533400"/>
                <a:chOff x="3200400" y="3581400"/>
                <a:chExt cx="3657600" cy="533400"/>
              </a:xfrm>
              <a:noFill/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3200400" y="3581400"/>
                  <a:ext cx="3657600" cy="53340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495800" y="3581400"/>
                  <a:ext cx="0" cy="533400"/>
                </a:xfrm>
                <a:prstGeom prst="line">
                  <a:avLst/>
                </a:prstGeom>
                <a:grp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Isosceles Triangle 11"/>
              <p:cNvSpPr/>
              <p:nvPr/>
            </p:nvSpPr>
            <p:spPr>
              <a:xfrm flipV="1">
                <a:off x="4343400" y="3048000"/>
                <a:ext cx="228600" cy="2286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276600" y="34290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6200" y="3429000"/>
              <a:ext cx="533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71800" y="6019800"/>
            <a:ext cx="1828800" cy="533400"/>
            <a:chOff x="3657600" y="5638800"/>
            <a:chExt cx="1828800" cy="533400"/>
          </a:xfrm>
        </p:grpSpPr>
        <p:sp>
          <p:nvSpPr>
            <p:cNvPr id="17" name="Rectangle 16"/>
            <p:cNvSpPr/>
            <p:nvPr/>
          </p:nvSpPr>
          <p:spPr>
            <a:xfrm>
              <a:off x="3657600" y="5638800"/>
              <a:ext cx="1828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7600" y="5715000"/>
              <a:ext cx="1066800" cy="381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24400" y="5715000"/>
              <a:ext cx="762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5715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a Memory Manager(2)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u="sng" dirty="0" smtClean="0"/>
              <a:t>A </a:t>
            </a:r>
            <a:r>
              <a:rPr lang="en-US" b="1" u="sng" dirty="0" smtClean="0"/>
              <a:t>fast </a:t>
            </a:r>
            <a:r>
              <a:rPr lang="en-US" u="sng" dirty="0" smtClean="0"/>
              <a:t>way to </a:t>
            </a:r>
            <a:r>
              <a:rPr lang="en-US" b="1" u="sng" dirty="0" smtClean="0"/>
              <a:t>find </a:t>
            </a:r>
            <a:r>
              <a:rPr lang="en-US" u="sng" dirty="0" smtClean="0"/>
              <a:t>free memory and serve</a:t>
            </a:r>
          </a:p>
          <a:p>
            <a:pPr marL="514350" indent="-514350"/>
            <a:r>
              <a:rPr lang="en-US" sz="2800" dirty="0" smtClean="0"/>
              <a:t>Naïve way: Going through the bitmap linearly</a:t>
            </a:r>
          </a:p>
          <a:p>
            <a:pPr marL="914400" lvl="1" indent="-514350"/>
            <a:r>
              <a:rPr lang="en-US" sz="2400" dirty="0" smtClean="0"/>
              <a:t>Slow</a:t>
            </a:r>
          </a:p>
          <a:p>
            <a:pPr marL="914400" lvl="1" indent="-514350"/>
            <a:r>
              <a:rPr lang="en-US" sz="2400" dirty="0" smtClean="0"/>
              <a:t>No separation between large and small blocks</a:t>
            </a:r>
          </a:p>
          <a:p>
            <a:pPr marL="514350" indent="-514350"/>
            <a:r>
              <a:rPr lang="en-US" sz="2800" dirty="0" smtClean="0"/>
              <a:t>Better Way: Sort of a stratified list, where division is based on size</a:t>
            </a:r>
          </a:p>
          <a:p>
            <a:pPr marL="514350" indent="-514350"/>
            <a:r>
              <a:rPr lang="en-US" sz="2800" dirty="0" smtClean="0"/>
              <a:t>This MP2 implements a </a:t>
            </a:r>
            <a:r>
              <a:rPr lang="en-US" sz="2800" b="1" dirty="0" smtClean="0"/>
              <a:t>buddy system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Allocator</a:t>
            </a:r>
          </a:p>
          <a:p>
            <a:pPr marL="914400" lvl="1" indent="-514350"/>
            <a:r>
              <a:rPr lang="en-US" sz="2400" dirty="0" smtClean="0"/>
              <a:t>Sets a unit of blocks size, called </a:t>
            </a:r>
            <a:r>
              <a:rPr lang="en-US" sz="2400" b="1" dirty="0" smtClean="0"/>
              <a:t>basic block size (</a:t>
            </a:r>
            <a:r>
              <a:rPr lang="en-US" sz="2400" b="1" dirty="0" err="1" smtClean="0"/>
              <a:t>bbs</a:t>
            </a:r>
            <a:r>
              <a:rPr lang="en-US" sz="2400" b="1" dirty="0" smtClean="0"/>
              <a:t>)</a:t>
            </a:r>
          </a:p>
          <a:p>
            <a:pPr marL="914400" lvl="1" indent="-514350"/>
            <a:r>
              <a:rPr lang="en-US" sz="2400" dirty="0" smtClean="0"/>
              <a:t>Each block’s size is </a:t>
            </a:r>
            <a:r>
              <a:rPr lang="en-US" sz="2400" i="1" dirty="0" smtClean="0"/>
              <a:t>2</a:t>
            </a:r>
            <a:r>
              <a:rPr lang="en-US" sz="2400" i="1" baseline="30000" dirty="0" smtClean="0"/>
              <a:t>i</a:t>
            </a:r>
            <a:r>
              <a:rPr lang="en-US" sz="2400" i="1" dirty="0" smtClean="0"/>
              <a:t> x </a:t>
            </a:r>
            <a:r>
              <a:rPr lang="en-US" sz="2400" i="1" dirty="0" err="1" smtClean="0"/>
              <a:t>bbs</a:t>
            </a:r>
            <a:r>
              <a:rPr lang="en-US" sz="2400" i="1" dirty="0" smtClean="0"/>
              <a:t> </a:t>
            </a:r>
            <a:r>
              <a:rPr lang="en-US" sz="2400" dirty="0" smtClean="0"/>
              <a:t>where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is 0 or more</a:t>
            </a:r>
            <a:endParaRPr lang="en-US" sz="2400" i="1" dirty="0" smtClean="0"/>
          </a:p>
          <a:p>
            <a:pPr marL="514350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organize and keep track of ‘free’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Establish a free list – an array of pointers to linked lists, with each index pointing to a list of blocks (of memory) of a particular size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have linked list with memory blocks?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headers: the first section of memory inside the block that we will use for storing info of size, next pointer, </a:t>
            </a:r>
            <a:r>
              <a:rPr lang="en-US" dirty="0" smtClean="0"/>
              <a:t>symbol, free/used indicator</a:t>
            </a:r>
            <a:endParaRPr lang="en-US" dirty="0" smtClean="0"/>
          </a:p>
        </p:txBody>
      </p:sp>
      <p:cxnSp>
        <p:nvCxnSpPr>
          <p:cNvPr id="46" name="Curved Connector 45"/>
          <p:cNvCxnSpPr>
            <a:stCxn id="33" idx="2"/>
            <a:endCxn id="31" idx="2"/>
          </p:cNvCxnSpPr>
          <p:nvPr/>
        </p:nvCxnSpPr>
        <p:spPr>
          <a:xfrm rot="5400000">
            <a:off x="6438900" y="3124994"/>
            <a:ext cx="1588" cy="12192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219200" y="3124200"/>
            <a:ext cx="7300701" cy="1132126"/>
            <a:chOff x="1143000" y="3047206"/>
            <a:chExt cx="7300701" cy="1132126"/>
          </a:xfrm>
        </p:grpSpPr>
        <p:grpSp>
          <p:nvGrpSpPr>
            <p:cNvPr id="9" name="Group 8"/>
            <p:cNvGrpSpPr/>
            <p:nvPr/>
          </p:nvGrpSpPr>
          <p:grpSpPr>
            <a:xfrm>
              <a:off x="1295400" y="3124200"/>
              <a:ext cx="2667000" cy="609600"/>
              <a:chOff x="1295400" y="3124200"/>
              <a:chExt cx="2667000" cy="609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95400" y="3124200"/>
                <a:ext cx="5334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828800" y="3124200"/>
                <a:ext cx="5334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62200" y="3124200"/>
                <a:ext cx="5334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895600" y="3124200"/>
                <a:ext cx="5334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29000" y="3124200"/>
                <a:ext cx="533400" cy="609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null</a:t>
                </a:r>
                <a:endParaRPr lang="en-US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876800" y="3048000"/>
              <a:ext cx="5334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96000" y="3048000"/>
              <a:ext cx="5334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3048000"/>
              <a:ext cx="533400" cy="6096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cxnSp>
          <p:nvCxnSpPr>
            <p:cNvPr id="18" name="Shape 17"/>
            <p:cNvCxnSpPr>
              <a:stCxn id="6" idx="2"/>
              <a:endCxn id="10" idx="2"/>
            </p:cNvCxnSpPr>
            <p:nvPr/>
          </p:nvCxnSpPr>
          <p:spPr>
            <a:xfrm rot="5400000" flipH="1" flipV="1">
              <a:off x="3848100" y="2438400"/>
              <a:ext cx="76200" cy="2514600"/>
            </a:xfrm>
            <a:prstGeom prst="curvedConnector3">
              <a:avLst>
                <a:gd name="adj1" fmla="val -300000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0"/>
              <a:endCxn id="11" idx="0"/>
            </p:cNvCxnSpPr>
            <p:nvPr/>
          </p:nvCxnSpPr>
          <p:spPr>
            <a:xfrm rot="5400000" flipH="1" flipV="1">
              <a:off x="5753100" y="2438400"/>
              <a:ext cx="1588" cy="1219200"/>
            </a:xfrm>
            <a:prstGeom prst="curved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11" idx="0"/>
              <a:endCxn id="12" idx="0"/>
            </p:cNvCxnSpPr>
            <p:nvPr/>
          </p:nvCxnSpPr>
          <p:spPr>
            <a:xfrm rot="5400000" flipH="1" flipV="1">
              <a:off x="7200900" y="2209800"/>
              <a:ext cx="1588" cy="1676400"/>
            </a:xfrm>
            <a:prstGeom prst="curved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410200" y="3048000"/>
              <a:ext cx="685800" cy="609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9400" y="3048000"/>
              <a:ext cx="685800" cy="609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15200" y="3048000"/>
              <a:ext cx="457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40" name="Curved Connector 39"/>
            <p:cNvCxnSpPr>
              <a:stCxn id="7" idx="2"/>
              <a:endCxn id="33" idx="2"/>
            </p:cNvCxnSpPr>
            <p:nvPr/>
          </p:nvCxnSpPr>
          <p:spPr>
            <a:xfrm rot="5400000" flipH="1" flipV="1">
              <a:off x="5029200" y="1790700"/>
              <a:ext cx="76200" cy="3810000"/>
            </a:xfrm>
            <a:prstGeom prst="curvedConnector3">
              <a:avLst>
                <a:gd name="adj1" fmla="val -3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5" idx="2"/>
              <a:endCxn id="36" idx="2"/>
            </p:cNvCxnSpPr>
            <p:nvPr/>
          </p:nvCxnSpPr>
          <p:spPr>
            <a:xfrm rot="5400000" flipH="1" flipV="1">
              <a:off x="4781550" y="971550"/>
              <a:ext cx="76200" cy="5448300"/>
            </a:xfrm>
            <a:prstGeom prst="curvedConnector3">
              <a:avLst>
                <a:gd name="adj1" fmla="val -682979"/>
              </a:avLst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43000" y="3810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list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67600" y="3810000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971800" y="6019800"/>
            <a:ext cx="2667000" cy="685800"/>
            <a:chOff x="2971800" y="6019800"/>
            <a:chExt cx="2667000" cy="685800"/>
          </a:xfrm>
        </p:grpSpPr>
        <p:sp>
          <p:nvSpPr>
            <p:cNvPr id="58" name="Rectangle 57"/>
            <p:cNvSpPr/>
            <p:nvPr/>
          </p:nvSpPr>
          <p:spPr>
            <a:xfrm>
              <a:off x="2971800" y="6019800"/>
              <a:ext cx="266700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8000" y="6096000"/>
              <a:ext cx="762000" cy="533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header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86200" y="6096000"/>
              <a:ext cx="1676400" cy="533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memory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break or combine 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Breaking: </a:t>
            </a:r>
          </a:p>
          <a:p>
            <a:pPr lvl="1"/>
            <a:r>
              <a:rPr lang="en-US" dirty="0" smtClean="0"/>
              <a:t>Calculate right child’s header location and write in header for it, while left child just takes the parent header and overwrites that</a:t>
            </a:r>
          </a:p>
          <a:p>
            <a:r>
              <a:rPr lang="en-US" dirty="0" smtClean="0"/>
              <a:t>Combining:</a:t>
            </a:r>
          </a:p>
          <a:p>
            <a:pPr lvl="1"/>
            <a:r>
              <a:rPr lang="en-US" dirty="0" smtClean="0"/>
              <a:t>Overwrite left buddy’s header with parent header and overwrite the right buddy’s header with junk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sz="2400" dirty="0" smtClean="0"/>
              <a:t>NOTE: Symbol is used solely to verify you are in a valid location, thus upon creation of a header set it to a constant and when ‘removing’ overwrite it.  Basically it helps check later when you do pointer arithmetic to get to some header that you are at a valid header location, because at the place the symbol should be the constant has already been written.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UPDATE the Free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5715000"/>
            <a:ext cx="2819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400" y="5715000"/>
            <a:ext cx="762000" cy="685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header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48400" y="5715000"/>
            <a:ext cx="10668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6248400"/>
            <a:ext cx="76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00400" y="6324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to header?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>
            <a:off x="5105400" y="6096000"/>
            <a:ext cx="228600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Blocks When Allocating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457200" y="1282700"/>
            <a:ext cx="3886200" cy="2222500"/>
            <a:chOff x="457200" y="1295400"/>
            <a:chExt cx="3886200" cy="2667000"/>
          </a:xfrm>
        </p:grpSpPr>
        <p:sp>
          <p:nvSpPr>
            <p:cNvPr id="4" name="Rectangle 3"/>
            <p:cNvSpPr/>
            <p:nvPr/>
          </p:nvSpPr>
          <p:spPr>
            <a:xfrm>
              <a:off x="1828800" y="1295400"/>
              <a:ext cx="1676400" cy="4549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1024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1981200"/>
              <a:ext cx="1143000" cy="454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512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1981200"/>
              <a:ext cx="1219200" cy="4549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2743200"/>
              <a:ext cx="609600" cy="454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256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9800" y="2743200"/>
              <a:ext cx="685800" cy="4549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4" idx="2"/>
              <a:endCxn id="6" idx="0"/>
            </p:cNvCxnSpPr>
            <p:nvPr/>
          </p:nvCxnSpPr>
          <p:spPr>
            <a:xfrm flipH="1">
              <a:off x="1790700" y="1750359"/>
              <a:ext cx="876300" cy="23084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8" idx="0"/>
            </p:cNvCxnSpPr>
            <p:nvPr/>
          </p:nvCxnSpPr>
          <p:spPr>
            <a:xfrm flipH="1">
              <a:off x="1219200" y="2436159"/>
              <a:ext cx="571500" cy="30704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9" idx="0"/>
            </p:cNvCxnSpPr>
            <p:nvPr/>
          </p:nvCxnSpPr>
          <p:spPr>
            <a:xfrm>
              <a:off x="1790700" y="2436159"/>
              <a:ext cx="762000" cy="30704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2"/>
              <a:endCxn id="7" idx="0"/>
            </p:cNvCxnSpPr>
            <p:nvPr/>
          </p:nvCxnSpPr>
          <p:spPr>
            <a:xfrm>
              <a:off x="2667000" y="1750359"/>
              <a:ext cx="1066800" cy="23084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57200" y="3505200"/>
              <a:ext cx="609600" cy="4549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128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8" idx="2"/>
              <a:endCxn id="41" idx="0"/>
            </p:cNvCxnSpPr>
            <p:nvPr/>
          </p:nvCxnSpPr>
          <p:spPr>
            <a:xfrm flipH="1">
              <a:off x="762000" y="3198159"/>
              <a:ext cx="457200" cy="30704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600200" y="3507441"/>
              <a:ext cx="609600" cy="4549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8" idx="2"/>
              <a:endCxn id="47" idx="0"/>
            </p:cNvCxnSpPr>
            <p:nvPr/>
          </p:nvCxnSpPr>
          <p:spPr>
            <a:xfrm>
              <a:off x="1219200" y="3198159"/>
              <a:ext cx="685800" cy="309282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5486400" y="1526241"/>
            <a:ext cx="3352800" cy="454959"/>
            <a:chOff x="5410200" y="1371600"/>
            <a:chExt cx="3352800" cy="454959"/>
          </a:xfrm>
          <a:solidFill>
            <a:schemeClr val="bg1">
              <a:lumMod val="85000"/>
            </a:schemeClr>
          </a:solidFill>
        </p:grpSpPr>
        <p:sp>
          <p:nvSpPr>
            <p:cNvPr id="57" name="Rectangle 56"/>
            <p:cNvSpPr/>
            <p:nvPr/>
          </p:nvSpPr>
          <p:spPr>
            <a:xfrm>
              <a:off x="5410200" y="1371600"/>
              <a:ext cx="3352800" cy="45495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86600" y="1371600"/>
              <a:ext cx="1676400" cy="4549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512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24600" y="1371600"/>
              <a:ext cx="762000" cy="4549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256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67400" y="1371600"/>
              <a:ext cx="457200" cy="4549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128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 rot="5400000">
            <a:off x="3848100" y="2324100"/>
            <a:ext cx="1981199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4648200" y="1981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648200" y="2438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648200" y="2971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endCxn id="59" idx="2"/>
          </p:cNvCxnSpPr>
          <p:nvPr/>
        </p:nvCxnSpPr>
        <p:spPr>
          <a:xfrm flipV="1">
            <a:off x="4876800" y="1981200"/>
            <a:ext cx="1905000" cy="228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58" idx="2"/>
          </p:cNvCxnSpPr>
          <p:nvPr/>
        </p:nvCxnSpPr>
        <p:spPr>
          <a:xfrm flipV="1">
            <a:off x="4876800" y="1981200"/>
            <a:ext cx="3124200" cy="762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60" idx="0"/>
          </p:cNvCxnSpPr>
          <p:nvPr/>
        </p:nvCxnSpPr>
        <p:spPr>
          <a:xfrm flipV="1">
            <a:off x="4800600" y="1526241"/>
            <a:ext cx="1371600" cy="226359"/>
          </a:xfrm>
          <a:prstGeom prst="bentConnector4">
            <a:avLst>
              <a:gd name="adj1" fmla="val 41667"/>
              <a:gd name="adj2" fmla="val 2009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152400" y="4025900"/>
            <a:ext cx="3886200" cy="2222500"/>
            <a:chOff x="152400" y="4025900"/>
            <a:chExt cx="3886200" cy="2222500"/>
          </a:xfrm>
        </p:grpSpPr>
        <p:grpSp>
          <p:nvGrpSpPr>
            <p:cNvPr id="91" name="Group 90"/>
            <p:cNvGrpSpPr/>
            <p:nvPr/>
          </p:nvGrpSpPr>
          <p:grpSpPr>
            <a:xfrm>
              <a:off x="152400" y="4025900"/>
              <a:ext cx="3886200" cy="2222500"/>
              <a:chOff x="457200" y="1295400"/>
              <a:chExt cx="3886200" cy="26670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828800" y="1295400"/>
                <a:ext cx="1676400" cy="4549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1024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219200" y="1981200"/>
                <a:ext cx="1143000" cy="4549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512</a:t>
                </a:r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124200" y="1981200"/>
                <a:ext cx="1219200" cy="4549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914400" y="2743200"/>
                <a:ext cx="609600" cy="4549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256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743200" y="2743200"/>
                <a:ext cx="685800" cy="45496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256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Straight Arrow Connector 96"/>
              <p:cNvCxnSpPr>
                <a:stCxn id="92" idx="2"/>
                <a:endCxn id="93" idx="0"/>
              </p:cNvCxnSpPr>
              <p:nvPr/>
            </p:nvCxnSpPr>
            <p:spPr>
              <a:xfrm flipH="1">
                <a:off x="1790700" y="1750359"/>
                <a:ext cx="876300" cy="23084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93" idx="2"/>
                <a:endCxn id="95" idx="0"/>
              </p:cNvCxnSpPr>
              <p:nvPr/>
            </p:nvCxnSpPr>
            <p:spPr>
              <a:xfrm flipH="1">
                <a:off x="1219200" y="2436159"/>
                <a:ext cx="571500" cy="30704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3" idx="2"/>
                <a:endCxn id="96" idx="0"/>
              </p:cNvCxnSpPr>
              <p:nvPr/>
            </p:nvCxnSpPr>
            <p:spPr>
              <a:xfrm>
                <a:off x="1790700" y="2436160"/>
                <a:ext cx="1295400" cy="30704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92" idx="2"/>
                <a:endCxn id="94" idx="0"/>
              </p:cNvCxnSpPr>
              <p:nvPr/>
            </p:nvCxnSpPr>
            <p:spPr>
              <a:xfrm>
                <a:off x="2667000" y="1750359"/>
                <a:ext cx="1066800" cy="23084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457200" y="3505200"/>
                <a:ext cx="609600" cy="4549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128</a:t>
                </a:r>
                <a:endParaRPr lang="en-US" dirty="0"/>
              </a:p>
            </p:txBody>
          </p:sp>
          <p:cxnSp>
            <p:nvCxnSpPr>
              <p:cNvPr id="102" name="Straight Arrow Connector 101"/>
              <p:cNvCxnSpPr>
                <a:stCxn id="95" idx="2"/>
                <a:endCxn id="101" idx="0"/>
              </p:cNvCxnSpPr>
              <p:nvPr/>
            </p:nvCxnSpPr>
            <p:spPr>
              <a:xfrm flipH="1">
                <a:off x="762000" y="3198159"/>
                <a:ext cx="457200" cy="307041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1600200" y="3507441"/>
                <a:ext cx="609600" cy="4549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128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Arrow Connector 103"/>
              <p:cNvCxnSpPr>
                <a:stCxn id="95" idx="2"/>
                <a:endCxn id="103" idx="0"/>
              </p:cNvCxnSpPr>
              <p:nvPr/>
            </p:nvCxnSpPr>
            <p:spPr>
              <a:xfrm>
                <a:off x="1219200" y="3198159"/>
                <a:ext cx="685800" cy="309282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/>
            <p:cNvSpPr/>
            <p:nvPr/>
          </p:nvSpPr>
          <p:spPr>
            <a:xfrm>
              <a:off x="2133600" y="5867400"/>
              <a:ext cx="609600" cy="379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128</a:t>
              </a:r>
              <a:endParaRPr lang="en-US" dirty="0"/>
            </a:p>
          </p:txBody>
        </p:sp>
        <p:cxnSp>
          <p:nvCxnSpPr>
            <p:cNvPr id="112" name="Straight Arrow Connector 111"/>
            <p:cNvCxnSpPr>
              <a:endCxn id="111" idx="0"/>
            </p:cNvCxnSpPr>
            <p:nvPr/>
          </p:nvCxnSpPr>
          <p:spPr>
            <a:xfrm flipH="1">
              <a:off x="2438400" y="5638800"/>
              <a:ext cx="381000" cy="2286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895600" y="5867400"/>
              <a:ext cx="609600" cy="3791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Arrow Connector 113"/>
            <p:cNvCxnSpPr>
              <a:stCxn id="96" idx="2"/>
              <a:endCxn id="113" idx="0"/>
            </p:cNvCxnSpPr>
            <p:nvPr/>
          </p:nvCxnSpPr>
          <p:spPr>
            <a:xfrm>
              <a:off x="2781300" y="5611533"/>
              <a:ext cx="419100" cy="2558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5486401" y="4040841"/>
            <a:ext cx="3352800" cy="454959"/>
            <a:chOff x="5410200" y="1371600"/>
            <a:chExt cx="3352800" cy="454959"/>
          </a:xfrm>
          <a:solidFill>
            <a:schemeClr val="bg1">
              <a:lumMod val="85000"/>
            </a:schemeClr>
          </a:solidFill>
        </p:grpSpPr>
        <p:sp>
          <p:nvSpPr>
            <p:cNvPr id="119" name="Rectangle 118"/>
            <p:cNvSpPr/>
            <p:nvPr/>
          </p:nvSpPr>
          <p:spPr>
            <a:xfrm>
              <a:off x="5410200" y="1371600"/>
              <a:ext cx="3352800" cy="45495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086600" y="1371600"/>
              <a:ext cx="1676400" cy="4549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512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791199" y="1371600"/>
              <a:ext cx="457200" cy="4549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128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 rot="5400000">
            <a:off x="3848101" y="4838700"/>
            <a:ext cx="1981199" cy="381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648201" y="4495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648201" y="49530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648201" y="54864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endCxn id="120" idx="2"/>
          </p:cNvCxnSpPr>
          <p:nvPr/>
        </p:nvCxnSpPr>
        <p:spPr>
          <a:xfrm flipV="1">
            <a:off x="4876801" y="4495800"/>
            <a:ext cx="3124200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705600" y="4038600"/>
            <a:ext cx="457200" cy="454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128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3" name="Elbow Connector 86"/>
          <p:cNvCxnSpPr>
            <a:stCxn id="122" idx="0"/>
            <a:endCxn id="132" idx="0"/>
          </p:cNvCxnSpPr>
          <p:nvPr/>
        </p:nvCxnSpPr>
        <p:spPr>
          <a:xfrm rot="5400000" flipH="1" flipV="1">
            <a:off x="6513980" y="3620621"/>
            <a:ext cx="2241" cy="838200"/>
          </a:xfrm>
          <a:prstGeom prst="bentConnector3">
            <a:avLst>
              <a:gd name="adj1" fmla="val 103008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endCxn id="122" idx="1"/>
          </p:cNvCxnSpPr>
          <p:nvPr/>
        </p:nvCxnSpPr>
        <p:spPr>
          <a:xfrm>
            <a:off x="4724399" y="4191000"/>
            <a:ext cx="1143001" cy="77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Blocks When Freeing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How to find buddies?</a:t>
            </a:r>
          </a:p>
          <a:p>
            <a:pPr lvl="1"/>
            <a:r>
              <a:rPr lang="en-US" sz="2400" dirty="0" smtClean="0"/>
              <a:t>Simple: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BuddyAddr</a:t>
            </a:r>
            <a:r>
              <a:rPr lang="en-US" sz="2400" dirty="0" smtClean="0"/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2400" dirty="0" smtClean="0"/>
              <a:t> </a:t>
            </a:r>
            <a:r>
              <a:rPr lang="en-US" sz="2400" b="1" dirty="0" smtClean="0"/>
              <a:t>XOR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block_size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/>
              <a:t>Then peek into the </a:t>
            </a:r>
            <a:r>
              <a:rPr lang="en-US" sz="2400" dirty="0" err="1" smtClean="0"/>
              <a:t>BuddyAddr</a:t>
            </a:r>
            <a:r>
              <a:rPr lang="en-US" sz="2400" dirty="0" smtClean="0"/>
              <a:t> </a:t>
            </a:r>
            <a:r>
              <a:rPr lang="en-US" sz="2400" dirty="0" smtClean="0"/>
              <a:t>(basically its header) and see if it’s free. If so, merge and keep going (recursively). </a:t>
            </a:r>
            <a:endParaRPr lang="en-US" sz="24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3400" y="1752600"/>
            <a:ext cx="3886200" cy="2057400"/>
            <a:chOff x="1828800" y="1752600"/>
            <a:chExt cx="3886200" cy="2883932"/>
          </a:xfrm>
        </p:grpSpPr>
        <p:grpSp>
          <p:nvGrpSpPr>
            <p:cNvPr id="18" name="Group 17"/>
            <p:cNvGrpSpPr/>
            <p:nvPr/>
          </p:nvGrpSpPr>
          <p:grpSpPr>
            <a:xfrm>
              <a:off x="1828800" y="1752600"/>
              <a:ext cx="3886200" cy="2222500"/>
              <a:chOff x="152400" y="4025900"/>
              <a:chExt cx="3886200" cy="2222500"/>
            </a:xfrm>
          </p:grpSpPr>
          <p:grpSp>
            <p:nvGrpSpPr>
              <p:cNvPr id="19" name="Group 90"/>
              <p:cNvGrpSpPr/>
              <p:nvPr/>
            </p:nvGrpSpPr>
            <p:grpSpPr>
              <a:xfrm>
                <a:off x="152400" y="4025900"/>
                <a:ext cx="3886200" cy="2222500"/>
                <a:chOff x="457200" y="1295400"/>
                <a:chExt cx="3886200" cy="26670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1828800" y="1295400"/>
                  <a:ext cx="1676400" cy="4549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 1024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1219200" y="1981200"/>
                  <a:ext cx="1143000" cy="4549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512</a:t>
                  </a:r>
                  <a:endParaRPr lang="en-US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24200" y="1981200"/>
                  <a:ext cx="1219200" cy="4549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512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914400" y="2743200"/>
                  <a:ext cx="609600" cy="4549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256</a:t>
                  </a:r>
                  <a:endParaRPr lang="en-US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743200" y="2743200"/>
                  <a:ext cx="685800" cy="45496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256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9" name="Straight Arrow Connector 28"/>
                <p:cNvCxnSpPr>
                  <a:stCxn id="24" idx="2"/>
                  <a:endCxn id="25" idx="0"/>
                </p:cNvCxnSpPr>
                <p:nvPr/>
              </p:nvCxnSpPr>
              <p:spPr>
                <a:xfrm flipH="1">
                  <a:off x="1790700" y="1750359"/>
                  <a:ext cx="876300" cy="230841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5" idx="2"/>
                  <a:endCxn id="27" idx="0"/>
                </p:cNvCxnSpPr>
                <p:nvPr/>
              </p:nvCxnSpPr>
              <p:spPr>
                <a:xfrm flipH="1">
                  <a:off x="1219200" y="2436159"/>
                  <a:ext cx="571500" cy="307041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5" idx="2"/>
                  <a:endCxn id="28" idx="0"/>
                </p:cNvCxnSpPr>
                <p:nvPr/>
              </p:nvCxnSpPr>
              <p:spPr>
                <a:xfrm>
                  <a:off x="1790700" y="2436160"/>
                  <a:ext cx="1295400" cy="307040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4" idx="2"/>
                  <a:endCxn id="26" idx="0"/>
                </p:cNvCxnSpPr>
                <p:nvPr/>
              </p:nvCxnSpPr>
              <p:spPr>
                <a:xfrm>
                  <a:off x="2667000" y="1750359"/>
                  <a:ext cx="1066800" cy="230841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/>
                <p:cNvSpPr/>
                <p:nvPr/>
              </p:nvSpPr>
              <p:spPr>
                <a:xfrm>
                  <a:off x="457200" y="3505200"/>
                  <a:ext cx="609600" cy="4549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128</a:t>
                  </a:r>
                  <a:endParaRPr lang="en-US" dirty="0"/>
                </a:p>
              </p:txBody>
            </p:sp>
            <p:cxnSp>
              <p:nvCxnSpPr>
                <p:cNvPr id="34" name="Straight Arrow Connector 33"/>
                <p:cNvCxnSpPr>
                  <a:stCxn id="27" idx="2"/>
                  <a:endCxn id="33" idx="0"/>
                </p:cNvCxnSpPr>
                <p:nvPr/>
              </p:nvCxnSpPr>
              <p:spPr>
                <a:xfrm flipH="1">
                  <a:off x="762000" y="3198159"/>
                  <a:ext cx="457200" cy="307041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/>
                <p:cNvSpPr/>
                <p:nvPr/>
              </p:nvSpPr>
              <p:spPr>
                <a:xfrm>
                  <a:off x="1600200" y="3507441"/>
                  <a:ext cx="609600" cy="4549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128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Arrow Connector 35"/>
                <p:cNvCxnSpPr>
                  <a:stCxn id="27" idx="2"/>
                  <a:endCxn id="35" idx="0"/>
                </p:cNvCxnSpPr>
                <p:nvPr/>
              </p:nvCxnSpPr>
              <p:spPr>
                <a:xfrm>
                  <a:off x="1219200" y="3198159"/>
                  <a:ext cx="685800" cy="309282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2971800" y="5854700"/>
                <a:ext cx="609600" cy="3791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128</a:t>
                </a:r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endCxn id="20" idx="0"/>
              </p:cNvCxnSpPr>
              <p:nvPr/>
            </p:nvCxnSpPr>
            <p:spPr>
              <a:xfrm>
                <a:off x="2819400" y="5626100"/>
                <a:ext cx="457200" cy="22860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057400" y="5854700"/>
                <a:ext cx="609600" cy="3791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128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28" idx="2"/>
                <a:endCxn id="22" idx="0"/>
              </p:cNvCxnSpPr>
              <p:nvPr/>
            </p:nvCxnSpPr>
            <p:spPr>
              <a:xfrm flipH="1">
                <a:off x="2362200" y="5611533"/>
                <a:ext cx="419100" cy="243167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/>
            <p:cNvSpPr/>
            <p:nvPr/>
          </p:nvSpPr>
          <p:spPr>
            <a:xfrm>
              <a:off x="2819400" y="3352800"/>
              <a:ext cx="1676400" cy="838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935069"/>
              <a:ext cx="3850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x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0" y="4267200"/>
              <a:ext cx="2710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buddies, do not merge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43400" y="1752600"/>
            <a:ext cx="4038600" cy="2057400"/>
            <a:chOff x="1676400" y="1752600"/>
            <a:chExt cx="4038600" cy="2883932"/>
          </a:xfrm>
        </p:grpSpPr>
        <p:grpSp>
          <p:nvGrpSpPr>
            <p:cNvPr id="46" name="Group 17"/>
            <p:cNvGrpSpPr/>
            <p:nvPr/>
          </p:nvGrpSpPr>
          <p:grpSpPr>
            <a:xfrm>
              <a:off x="1828800" y="1752600"/>
              <a:ext cx="3886200" cy="2222501"/>
              <a:chOff x="152400" y="4025900"/>
              <a:chExt cx="3886200" cy="2222501"/>
            </a:xfrm>
          </p:grpSpPr>
          <p:grpSp>
            <p:nvGrpSpPr>
              <p:cNvPr id="50" name="Group 90"/>
              <p:cNvGrpSpPr/>
              <p:nvPr/>
            </p:nvGrpSpPr>
            <p:grpSpPr>
              <a:xfrm>
                <a:off x="152400" y="4025900"/>
                <a:ext cx="3886200" cy="2222501"/>
                <a:chOff x="457200" y="1295400"/>
                <a:chExt cx="3886200" cy="2667001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1828800" y="1295400"/>
                  <a:ext cx="1676400" cy="4549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 1024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219200" y="1981200"/>
                  <a:ext cx="1143000" cy="4549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512</a:t>
                  </a:r>
                  <a:endParaRPr lang="en-US" dirty="0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3124200" y="1981200"/>
                  <a:ext cx="1219200" cy="4549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512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914400" y="2743200"/>
                  <a:ext cx="609600" cy="45495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256</a:t>
                  </a:r>
                  <a:endParaRPr lang="en-US" dirty="0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743200" y="2743200"/>
                  <a:ext cx="685800" cy="45496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</a:rPr>
                    <a:t>256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0" name="Straight Arrow Connector 59"/>
                <p:cNvCxnSpPr>
                  <a:stCxn id="55" idx="2"/>
                  <a:endCxn id="56" idx="0"/>
                </p:cNvCxnSpPr>
                <p:nvPr/>
              </p:nvCxnSpPr>
              <p:spPr>
                <a:xfrm flipH="1">
                  <a:off x="1790700" y="1750359"/>
                  <a:ext cx="876300" cy="230841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56" idx="2"/>
                  <a:endCxn id="58" idx="0"/>
                </p:cNvCxnSpPr>
                <p:nvPr/>
              </p:nvCxnSpPr>
              <p:spPr>
                <a:xfrm flipH="1">
                  <a:off x="1219200" y="2436159"/>
                  <a:ext cx="571500" cy="307041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56" idx="2"/>
                  <a:endCxn id="59" idx="0"/>
                </p:cNvCxnSpPr>
                <p:nvPr/>
              </p:nvCxnSpPr>
              <p:spPr>
                <a:xfrm>
                  <a:off x="1790700" y="2436160"/>
                  <a:ext cx="1295400" cy="307040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55" idx="2"/>
                  <a:endCxn id="57" idx="0"/>
                </p:cNvCxnSpPr>
                <p:nvPr/>
              </p:nvCxnSpPr>
              <p:spPr>
                <a:xfrm>
                  <a:off x="2667000" y="1750359"/>
                  <a:ext cx="1066800" cy="230841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ectangle 63"/>
                <p:cNvSpPr/>
                <p:nvPr/>
              </p:nvSpPr>
              <p:spPr>
                <a:xfrm>
                  <a:off x="457200" y="3505200"/>
                  <a:ext cx="609600" cy="4549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128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Straight Arrow Connector 64"/>
                <p:cNvCxnSpPr>
                  <a:stCxn id="58" idx="2"/>
                  <a:endCxn id="64" idx="0"/>
                </p:cNvCxnSpPr>
                <p:nvPr/>
              </p:nvCxnSpPr>
              <p:spPr>
                <a:xfrm flipH="1">
                  <a:off x="762000" y="3198159"/>
                  <a:ext cx="457200" cy="307041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1447800" y="3507441"/>
                  <a:ext cx="609600" cy="454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128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Straight Arrow Connector 66"/>
                <p:cNvCxnSpPr>
                  <a:stCxn id="58" idx="2"/>
                  <a:endCxn id="66" idx="0"/>
                </p:cNvCxnSpPr>
                <p:nvPr/>
              </p:nvCxnSpPr>
              <p:spPr>
                <a:xfrm>
                  <a:off x="1219200" y="3198159"/>
                  <a:ext cx="533400" cy="309282"/>
                </a:xfrm>
                <a:prstGeom prst="straightConnector1">
                  <a:avLst/>
                </a:prstGeom>
                <a:ln>
                  <a:headEnd type="arrow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Rectangle 50"/>
              <p:cNvSpPr/>
              <p:nvPr/>
            </p:nvSpPr>
            <p:spPr>
              <a:xfrm>
                <a:off x="2971800" y="5854700"/>
                <a:ext cx="609600" cy="3791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128</a:t>
                </a:r>
                <a:endParaRPr lang="en-US" dirty="0"/>
              </a:p>
            </p:txBody>
          </p:sp>
          <p:cxnSp>
            <p:nvCxnSpPr>
              <p:cNvPr id="52" name="Straight Arrow Connector 51"/>
              <p:cNvCxnSpPr>
                <a:endCxn id="51" idx="0"/>
              </p:cNvCxnSpPr>
              <p:nvPr/>
            </p:nvCxnSpPr>
            <p:spPr>
              <a:xfrm>
                <a:off x="2819400" y="5626100"/>
                <a:ext cx="457200" cy="228600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2057400" y="5854700"/>
                <a:ext cx="609600" cy="3791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128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Arrow Connector 53"/>
              <p:cNvCxnSpPr>
                <a:stCxn id="59" idx="2"/>
                <a:endCxn id="53" idx="0"/>
              </p:cNvCxnSpPr>
              <p:nvPr/>
            </p:nvCxnSpPr>
            <p:spPr>
              <a:xfrm flipH="1">
                <a:off x="2362200" y="5611533"/>
                <a:ext cx="419100" cy="243167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/>
            <p:cNvSpPr/>
            <p:nvPr/>
          </p:nvSpPr>
          <p:spPr>
            <a:xfrm>
              <a:off x="1676400" y="3352800"/>
              <a:ext cx="1981200" cy="8382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6400" y="4267200"/>
              <a:ext cx="2194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Buddies, merge them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295962" y="3273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105400" y="32004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128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6170620" y="3273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256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7085020" y="3276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r>
              <a:rPr lang="en-US" sz="1400" dirty="0" smtClean="0"/>
              <a:t>84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Great, now how </a:t>
            </a:r>
            <a:r>
              <a:rPr lang="en-US" dirty="0" smtClean="0"/>
              <a:t>can </a:t>
            </a:r>
            <a:r>
              <a:rPr lang="en-US" dirty="0" smtClean="0"/>
              <a:t>we code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user specifications on the basic block size and memory segment size from the command line using </a:t>
            </a:r>
            <a:r>
              <a:rPr lang="en-US" dirty="0" err="1" smtClean="0"/>
              <a:t>getopt</a:t>
            </a:r>
            <a:r>
              <a:rPr lang="en-US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your memory segment and free list as well as your initial block segments in </a:t>
            </a:r>
            <a:r>
              <a:rPr lang="en-US" dirty="0" err="1" smtClean="0">
                <a:solidFill>
                  <a:srgbClr val="FF0000"/>
                </a:solidFill>
              </a:rPr>
              <a:t>init_allocator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my_malloc</a:t>
            </a:r>
            <a:r>
              <a:rPr lang="en-US" dirty="0" smtClean="0"/>
              <a:t> is defined to return a block of free memory of certain size from the free list if available (breaking up larger blocks into smaller buddies if needed)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my_free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is defined to take back memory user returns and combine blocks to ensure that large requests are satisfied if possible (in Fibonacci buddy scheme)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upon exit the program </a:t>
            </a:r>
            <a:r>
              <a:rPr lang="en-US" dirty="0" err="1" smtClean="0">
                <a:solidFill>
                  <a:srgbClr val="FF0000"/>
                </a:solidFill>
              </a:rPr>
              <a:t>release_allocator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is called and gives the system back the memory we reserved dynamically for the free list and memory segment (use </a:t>
            </a:r>
            <a:r>
              <a:rPr lang="en-US" dirty="0" err="1" smtClean="0"/>
              <a:t>atexit</a:t>
            </a:r>
            <a:r>
              <a:rPr lang="en-US" dirty="0" smtClean="0"/>
              <a:t> command)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926</Words>
  <Application>Microsoft Office PowerPoint</Application>
  <PresentationFormat>On-screen Show (4:3)</PresentationFormat>
  <Paragraphs>157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TAMU CSCE 313 (MP2 – Memory Allocator)</vt:lpstr>
      <vt:lpstr>How does an operating system view and handle memory?</vt:lpstr>
      <vt:lpstr>Components of a Memory Manager(1)</vt:lpstr>
      <vt:lpstr>Components of a Memory Manager(2)</vt:lpstr>
      <vt:lpstr>How do we organize and keep track of ‘free’ memory?</vt:lpstr>
      <vt:lpstr>How do you break or combine a block</vt:lpstr>
      <vt:lpstr>Split Blocks When Allocating</vt:lpstr>
      <vt:lpstr>Merge Blocks When Freeing</vt:lpstr>
      <vt:lpstr>Great, now how can we code this?</vt:lpstr>
      <vt:lpstr>Requests (my_malloc)</vt:lpstr>
      <vt:lpstr>Returning Memory (my_free)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TAMU CSCE 313 (MP1 – Memory Allocator)</dc:title>
  <dc:creator>dmiller</dc:creator>
  <cp:lastModifiedBy>tanzir</cp:lastModifiedBy>
  <cp:revision>268</cp:revision>
  <dcterms:created xsi:type="dcterms:W3CDTF">2010-01-26T16:53:17Z</dcterms:created>
  <dcterms:modified xsi:type="dcterms:W3CDTF">2016-02-11T05:28:59Z</dcterms:modified>
</cp:coreProperties>
</file>