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5" r:id="rId1"/>
  </p:sldMasterIdLst>
  <p:notesMasterIdLst>
    <p:notesMasterId r:id="rId9"/>
  </p:notesMasterIdLst>
  <p:handoutMasterIdLst>
    <p:handoutMasterId r:id="rId10"/>
  </p:handoutMasterIdLst>
  <p:sldIdLst>
    <p:sldId id="256" r:id="rId2"/>
    <p:sldId id="310" r:id="rId3"/>
    <p:sldId id="331" r:id="rId4"/>
    <p:sldId id="372" r:id="rId5"/>
    <p:sldId id="328" r:id="rId6"/>
    <p:sldId id="373" r:id="rId7"/>
    <p:sldId id="37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6C15"/>
    <a:srgbClr val="F8D7CD"/>
    <a:srgbClr val="ED7C2F"/>
    <a:srgbClr val="160A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5" autoAdjust="0"/>
    <p:restoredTop sz="89017" autoAdjust="0"/>
  </p:normalViewPr>
  <p:slideViewPr>
    <p:cSldViewPr snapToGrid="0">
      <p:cViewPr varScale="1">
        <p:scale>
          <a:sx n="82" d="100"/>
          <a:sy n="82" d="100"/>
        </p:scale>
        <p:origin x="102" y="1032"/>
      </p:cViewPr>
      <p:guideLst/>
    </p:cSldViewPr>
  </p:slideViewPr>
  <p:notesTextViewPr>
    <p:cViewPr>
      <p:scale>
        <a:sx n="1" d="1"/>
        <a:sy n="1" d="1"/>
      </p:scale>
      <p:origin x="0" y="0"/>
    </p:cViewPr>
  </p:notesTextViewPr>
  <p:sorterViewPr>
    <p:cViewPr>
      <p:scale>
        <a:sx n="150" d="100"/>
        <a:sy n="150" d="100"/>
      </p:scale>
      <p:origin x="0" y="0"/>
    </p:cViewPr>
  </p:sorterViewPr>
  <p:notesViewPr>
    <p:cSldViewPr snapToGrid="0">
      <p:cViewPr varScale="1">
        <p:scale>
          <a:sx n="111" d="100"/>
          <a:sy n="111" d="100"/>
        </p:scale>
        <p:origin x="2850" y="1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4D1320-6E5B-4360-B3E0-422BD38750D4}" type="datetimeFigureOut">
              <a:rPr lang="en-US" smtClean="0"/>
              <a:t>2/8/2019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D08C86-981B-4AE0-94F1-59C06211B231}" type="slidenum">
              <a:rPr lang="en-US" smtClean="0"/>
              <a:t>‹#›</a:t>
            </a:fld>
            <a:endParaRPr lang="en-US"/>
          </a:p>
        </p:txBody>
      </p:sp>
    </p:spTree>
    <p:extLst>
      <p:ext uri="{BB962C8B-B14F-4D97-AF65-F5344CB8AC3E}">
        <p14:creationId xmlns:p14="http://schemas.microsoft.com/office/powerpoint/2010/main" val="34886857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F0AF00-6514-4ED4-A0FB-36BC7C563F14}" type="datetimeFigureOut">
              <a:rPr lang="en-US" smtClean="0"/>
              <a:t>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3E68B7-86A5-41DD-A8B4-BA0FDF2B1F31}" type="slidenum">
              <a:rPr lang="en-US" smtClean="0"/>
              <a:t>‹#›</a:t>
            </a:fld>
            <a:endParaRPr lang="en-US"/>
          </a:p>
        </p:txBody>
      </p:sp>
    </p:spTree>
    <p:extLst>
      <p:ext uri="{BB962C8B-B14F-4D97-AF65-F5344CB8AC3E}">
        <p14:creationId xmlns:p14="http://schemas.microsoft.com/office/powerpoint/2010/main" val="3755986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3E68B7-86A5-41DD-A8B4-BA0FDF2B1F31}" type="slidenum">
              <a:rPr lang="en-US" smtClean="0"/>
              <a:t>1</a:t>
            </a:fld>
            <a:endParaRPr lang="en-US"/>
          </a:p>
        </p:txBody>
      </p:sp>
    </p:spTree>
    <p:extLst>
      <p:ext uri="{BB962C8B-B14F-4D97-AF65-F5344CB8AC3E}">
        <p14:creationId xmlns:p14="http://schemas.microsoft.com/office/powerpoint/2010/main" val="4775395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4" descr="Texas State University Logo">
            <a:extLst>
              <a:ext uri="{FF2B5EF4-FFF2-40B4-BE49-F238E27FC236}">
                <a16:creationId xmlns:a16="http://schemas.microsoft.com/office/drawing/2014/main" id="{EA3D9A89-F0BC-417C-9460-A1D768FE053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422295" y="6441147"/>
            <a:ext cx="1674132" cy="281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919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0E10208-CFDC-418F-8DDB-500C43EF5BF7}" type="datetimeFigureOut">
              <a:rPr lang="en-US" smtClean="0"/>
              <a:t>2/8/2019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C48D9196-7146-4672-A4BA-DB29036C6B41}" type="slidenum">
              <a:rPr lang="en-US" smtClean="0"/>
              <a:pPr/>
              <a:t>‹#›</a:t>
            </a:fld>
            <a:endParaRPr lang="en-US" dirty="0"/>
          </a:p>
        </p:txBody>
      </p:sp>
      <p:pic>
        <p:nvPicPr>
          <p:cNvPr id="7" name="Picture 4" descr="Texas State University Logo">
            <a:extLst>
              <a:ext uri="{FF2B5EF4-FFF2-40B4-BE49-F238E27FC236}">
                <a16:creationId xmlns:a16="http://schemas.microsoft.com/office/drawing/2014/main" id="{279DCAD2-2AA8-4640-AE8B-E9CEA3B2C94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422295" y="6441147"/>
            <a:ext cx="1674132" cy="281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932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0E10208-CFDC-418F-8DDB-500C43EF5BF7}" type="datetimeFigureOut">
              <a:rPr lang="en-US" smtClean="0"/>
              <a:t>2/8/2019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C48D9196-7146-4672-A4BA-DB29036C6B41}" type="slidenum">
              <a:rPr lang="en-US" smtClean="0"/>
              <a:pPr/>
              <a:t>‹#›</a:t>
            </a:fld>
            <a:endParaRPr lang="en-US" dirty="0"/>
          </a:p>
        </p:txBody>
      </p:sp>
      <p:pic>
        <p:nvPicPr>
          <p:cNvPr id="7" name="Picture 4" descr="Texas State University Logo">
            <a:extLst>
              <a:ext uri="{FF2B5EF4-FFF2-40B4-BE49-F238E27FC236}">
                <a16:creationId xmlns:a16="http://schemas.microsoft.com/office/drawing/2014/main" id="{399FBBAF-D0C8-49BA-8418-6D4A169514A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422295" y="6441147"/>
            <a:ext cx="1674132" cy="281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8247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Bullet Slid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237391" y="6356351"/>
            <a:ext cx="465136" cy="366183"/>
          </a:xfrm>
          <a:prstGeom prst="rect">
            <a:avLst/>
          </a:prstGeom>
        </p:spPr>
        <p:txBody>
          <a:bodyPr/>
          <a:lstStyle>
            <a:lvl1pPr>
              <a:defRPr>
                <a:solidFill>
                  <a:schemeClr val="tx1"/>
                </a:solidFill>
              </a:defRPr>
            </a:lvl1pPr>
          </a:lstStyle>
          <a:p>
            <a:fld id="{C48D9196-7146-4672-A4BA-DB29036C6B41}" type="slidenum">
              <a:rPr lang="en-US" smtClean="0"/>
              <a:pPr/>
              <a:t>‹#›</a:t>
            </a:fld>
            <a:endParaRPr lang="en-US" dirty="0"/>
          </a:p>
        </p:txBody>
      </p:sp>
      <p:sp>
        <p:nvSpPr>
          <p:cNvPr id="6" name="Title 10"/>
          <p:cNvSpPr>
            <a:spLocks noGrp="1"/>
          </p:cNvSpPr>
          <p:nvPr>
            <p:ph type="title" hasCustomPrompt="1"/>
          </p:nvPr>
        </p:nvSpPr>
        <p:spPr>
          <a:xfrm>
            <a:off x="237391" y="275170"/>
            <a:ext cx="11717219" cy="627944"/>
          </a:xfrm>
          <a:prstGeom prst="rect">
            <a:avLst/>
          </a:prstGeom>
        </p:spPr>
        <p:txBody>
          <a:bodyPr vert="horz">
            <a:noAutofit/>
          </a:bodyPr>
          <a:lstStyle>
            <a:lvl1pPr algn="l">
              <a:defRPr sz="3000" b="1">
                <a:solidFill>
                  <a:schemeClr val="tx1"/>
                </a:solidFill>
              </a:defRPr>
            </a:lvl1pPr>
          </a:lstStyle>
          <a:p>
            <a:r>
              <a:rPr lang="en-US" dirty="0"/>
              <a:t>Subject Title</a:t>
            </a:r>
          </a:p>
        </p:txBody>
      </p:sp>
      <p:sp>
        <p:nvSpPr>
          <p:cNvPr id="8" name="Text Placeholder 8"/>
          <p:cNvSpPr>
            <a:spLocks noGrp="1"/>
          </p:cNvSpPr>
          <p:nvPr>
            <p:ph type="body" sz="quarter" idx="15" hasCustomPrompt="1"/>
          </p:nvPr>
        </p:nvSpPr>
        <p:spPr>
          <a:xfrm>
            <a:off x="237392" y="1222023"/>
            <a:ext cx="11717542" cy="621828"/>
          </a:xfrm>
          <a:prstGeom prst="rect">
            <a:avLst/>
          </a:prstGeom>
        </p:spPr>
        <p:txBody>
          <a:bodyPr vert="horz" lIns="162547" tIns="81273" rIns="162547" bIns="81273"/>
          <a:lstStyle>
            <a:lvl1pPr marL="0" marR="0" indent="0" algn="l" defTabSz="609488" rtl="0" eaLnBrk="1" fontAlgn="auto" latinLnBrk="0" hangingPunct="1">
              <a:lnSpc>
                <a:spcPct val="100000"/>
              </a:lnSpc>
              <a:spcBef>
                <a:spcPct val="20000"/>
              </a:spcBef>
              <a:spcAft>
                <a:spcPts val="0"/>
              </a:spcAft>
              <a:buClrTx/>
              <a:buSzTx/>
              <a:buFont typeface="Arial"/>
              <a:buNone/>
              <a:tabLst/>
              <a:defRPr sz="2400" b="1">
                <a:solidFill>
                  <a:schemeClr val="tx1"/>
                </a:solidFill>
              </a:defRPr>
            </a:lvl1pPr>
            <a:lvl2pPr>
              <a:defRPr sz="2175"/>
            </a:lvl2pPr>
            <a:lvl3pPr>
              <a:defRPr sz="1875"/>
            </a:lvl3pPr>
            <a:lvl4pPr>
              <a:defRPr sz="1575"/>
            </a:lvl4pPr>
            <a:lvl5pPr>
              <a:defRPr sz="1575"/>
            </a:lvl5pPr>
          </a:lstStyle>
          <a:p>
            <a:pPr lvl="0"/>
            <a:r>
              <a:rPr lang="en-US" dirty="0"/>
              <a:t>Subhead Goes Here</a:t>
            </a:r>
          </a:p>
        </p:txBody>
      </p:sp>
      <p:sp>
        <p:nvSpPr>
          <p:cNvPr id="10" name="Text Placeholder 8"/>
          <p:cNvSpPr>
            <a:spLocks noGrp="1"/>
          </p:cNvSpPr>
          <p:nvPr>
            <p:ph type="body" sz="quarter" idx="16" hasCustomPrompt="1"/>
          </p:nvPr>
        </p:nvSpPr>
        <p:spPr>
          <a:xfrm>
            <a:off x="237392" y="1843854"/>
            <a:ext cx="11717542" cy="1066175"/>
          </a:xfrm>
          <a:prstGeom prst="rect">
            <a:avLst/>
          </a:prstGeom>
        </p:spPr>
        <p:txBody>
          <a:bodyPr vert="horz" lIns="162547" tIns="81273" rIns="162547" bIns="81273"/>
          <a:lstStyle>
            <a:lvl1pPr marL="0" marR="0" indent="0" algn="l" defTabSz="609488" rtl="0" eaLnBrk="1" fontAlgn="auto" latinLnBrk="0" hangingPunct="1">
              <a:lnSpc>
                <a:spcPct val="100000"/>
              </a:lnSpc>
              <a:spcBef>
                <a:spcPct val="20000"/>
              </a:spcBef>
              <a:spcAft>
                <a:spcPts val="0"/>
              </a:spcAft>
              <a:buClrTx/>
              <a:buSzTx/>
              <a:buFont typeface="Arial"/>
              <a:buNone/>
              <a:tabLst/>
              <a:defRPr sz="1875" b="1">
                <a:solidFill>
                  <a:schemeClr val="tx1"/>
                </a:solidFill>
              </a:defRPr>
            </a:lvl1pPr>
            <a:lvl2pPr>
              <a:defRPr sz="2175"/>
            </a:lvl2pPr>
            <a:lvl3pPr>
              <a:defRPr sz="1875"/>
            </a:lvl3pPr>
            <a:lvl4pPr>
              <a:defRPr sz="1575"/>
            </a:lvl4pPr>
            <a:lvl5pPr>
              <a:defRPr sz="1575"/>
            </a:lvl5pPr>
          </a:lstStyle>
          <a:p>
            <a:pPr lvl="0"/>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Decima</a:t>
            </a:r>
            <a:r>
              <a:rPr lang="en-US" dirty="0"/>
              <a:t> </a:t>
            </a:r>
            <a:r>
              <a:rPr lang="en-US" dirty="0" err="1"/>
              <a:t>eodem</a:t>
            </a:r>
            <a:r>
              <a:rPr lang="en-US" dirty="0"/>
              <a:t> </a:t>
            </a:r>
            <a:r>
              <a:rPr lang="en-US" dirty="0" err="1"/>
              <a:t>modo</a:t>
            </a:r>
            <a:r>
              <a:rPr lang="en-US" dirty="0"/>
              <a:t> </a:t>
            </a:r>
            <a:r>
              <a:rPr lang="en-US" dirty="0" err="1"/>
              <a:t>typi</a:t>
            </a:r>
            <a:r>
              <a:rPr lang="en-US" dirty="0"/>
              <a:t>, qui </a:t>
            </a:r>
            <a:r>
              <a:rPr lang="en-US" dirty="0" err="1"/>
              <a:t>nunc</a:t>
            </a:r>
            <a:r>
              <a:rPr lang="en-US" dirty="0"/>
              <a:t> </a:t>
            </a:r>
            <a:r>
              <a:rPr lang="en-US" dirty="0" err="1"/>
              <a:t>nobis</a:t>
            </a:r>
            <a:r>
              <a:rPr lang="en-US" dirty="0"/>
              <a:t> </a:t>
            </a:r>
            <a:r>
              <a:rPr lang="en-US" dirty="0" err="1"/>
              <a:t>videntu</a:t>
            </a:r>
            <a:r>
              <a:rPr lang="en-US" dirty="0"/>
              <a:t> </a:t>
            </a:r>
            <a:r>
              <a:rPr lang="en-US" dirty="0" err="1"/>
              <a:t>parum</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a:t>
            </a:r>
          </a:p>
        </p:txBody>
      </p:sp>
      <p:sp>
        <p:nvSpPr>
          <p:cNvPr id="12" name="Text Placeholder 11"/>
          <p:cNvSpPr>
            <a:spLocks noGrp="1"/>
          </p:cNvSpPr>
          <p:nvPr>
            <p:ph type="body" sz="quarter" idx="17" hasCustomPrompt="1"/>
          </p:nvPr>
        </p:nvSpPr>
        <p:spPr>
          <a:xfrm>
            <a:off x="237069" y="3104446"/>
            <a:ext cx="8173156" cy="3116440"/>
          </a:xfrm>
          <a:prstGeom prst="rect">
            <a:avLst/>
          </a:prstGeom>
        </p:spPr>
        <p:txBody>
          <a:bodyPr vert="horz" lIns="162547" tIns="81273" rIns="162547" bIns="81273"/>
          <a:lstStyle>
            <a:lvl1pPr marL="342900" indent="-342900">
              <a:spcAft>
                <a:spcPts val="800"/>
              </a:spcAft>
              <a:buSzPct val="90000"/>
              <a:buFont typeface="Arial" panose="020B0604020202020204" pitchFamily="34" charset="0"/>
              <a:buChar char="•"/>
              <a:defRPr sz="1875">
                <a:solidFill>
                  <a:schemeClr val="tx1"/>
                </a:solidFill>
              </a:defRPr>
            </a:lvl1pPr>
            <a:lvl2pPr marL="700202" indent="-285750">
              <a:spcAft>
                <a:spcPts val="800"/>
              </a:spcAft>
              <a:buFont typeface="Arial" panose="020B0604020202020204" pitchFamily="34" charset="0"/>
              <a:buChar char="•"/>
              <a:defRPr sz="1575">
                <a:solidFill>
                  <a:schemeClr val="tx1"/>
                </a:solidFill>
              </a:defRPr>
            </a:lvl2pPr>
            <a:lvl3pPr>
              <a:defRPr sz="1575">
                <a:solidFill>
                  <a:srgbClr val="787878"/>
                </a:solidFill>
              </a:defRPr>
            </a:lvl3pPr>
            <a:lvl4pPr>
              <a:defRPr sz="1575">
                <a:solidFill>
                  <a:srgbClr val="787878"/>
                </a:solidFill>
              </a:defRPr>
            </a:lvl4pPr>
            <a:lvl5pPr>
              <a:defRPr sz="1575">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pic>
        <p:nvPicPr>
          <p:cNvPr id="9" name="Picture 4" descr="Texas State University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89491" y="6442136"/>
            <a:ext cx="1674132" cy="2813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Texas State University Logo">
            <a:extLst>
              <a:ext uri="{FF2B5EF4-FFF2-40B4-BE49-F238E27FC236}">
                <a16:creationId xmlns:a16="http://schemas.microsoft.com/office/drawing/2014/main" id="{DB07C0B9-7B72-47FA-918D-867DD65E398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22295" y="6441147"/>
            <a:ext cx="1674132" cy="28138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Texas State University Logo">
            <a:extLst>
              <a:ext uri="{FF2B5EF4-FFF2-40B4-BE49-F238E27FC236}">
                <a16:creationId xmlns:a16="http://schemas.microsoft.com/office/drawing/2014/main" id="{F0F8F40E-6218-4A1C-B1BF-AA2512BB7F3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422295" y="6441147"/>
            <a:ext cx="1674132" cy="281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62611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Divider Slide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390" y="2935113"/>
            <a:ext cx="11748684" cy="865483"/>
          </a:xfrm>
          <a:effectLst/>
        </p:spPr>
        <p:txBody>
          <a:bodyPr>
            <a:normAutofit/>
          </a:bodyPr>
          <a:lstStyle>
            <a:lvl1pPr>
              <a:defRPr sz="3450"/>
            </a:lvl1pPr>
          </a:lstStyle>
          <a:p>
            <a:r>
              <a:rPr lang="en-US" dirty="0"/>
              <a:t>Subject Divider</a:t>
            </a:r>
          </a:p>
        </p:txBody>
      </p:sp>
      <p:pic>
        <p:nvPicPr>
          <p:cNvPr id="7" name="Picture 4" descr="Texas State University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22294" y="6398748"/>
            <a:ext cx="1674132" cy="281387"/>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2"/>
          <p:cNvSpPr>
            <a:spLocks noGrp="1"/>
          </p:cNvSpPr>
          <p:nvPr>
            <p:ph type="sldNum" sz="quarter" idx="10"/>
          </p:nvPr>
        </p:nvSpPr>
        <p:spPr>
          <a:xfrm>
            <a:off x="237391" y="6356351"/>
            <a:ext cx="465136" cy="366183"/>
          </a:xfrm>
        </p:spPr>
        <p:txBody>
          <a:bodyPr/>
          <a:lstStyle>
            <a:lvl1pPr>
              <a:defRPr>
                <a:solidFill>
                  <a:schemeClr val="bg1"/>
                </a:solidFill>
              </a:defRPr>
            </a:lvl1pPr>
          </a:lstStyle>
          <a:p>
            <a:fld id="{C48D9196-7146-4672-A4BA-DB29036C6B41}" type="slidenum">
              <a:rPr lang="en-US" smtClean="0"/>
              <a:pPr/>
              <a:t>‹#›</a:t>
            </a:fld>
            <a:endParaRPr lang="en-US" dirty="0"/>
          </a:p>
        </p:txBody>
      </p:sp>
    </p:spTree>
    <p:extLst>
      <p:ext uri="{BB962C8B-B14F-4D97-AF65-F5344CB8AC3E}">
        <p14:creationId xmlns:p14="http://schemas.microsoft.com/office/powerpoint/2010/main" val="163077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nk Slide">
    <p:spTree>
      <p:nvGrpSpPr>
        <p:cNvPr id="1" name=""/>
        <p:cNvGrpSpPr/>
        <p:nvPr/>
      </p:nvGrpSpPr>
      <p:grpSpPr>
        <a:xfrm>
          <a:off x="0" y="0"/>
          <a:ext cx="0" cy="0"/>
          <a:chOff x="0" y="0"/>
          <a:chExt cx="0" cy="0"/>
        </a:xfrm>
      </p:grpSpPr>
      <p:sp>
        <p:nvSpPr>
          <p:cNvPr id="6" name="Title 10"/>
          <p:cNvSpPr>
            <a:spLocks noGrp="1"/>
          </p:cNvSpPr>
          <p:nvPr>
            <p:ph type="title" hasCustomPrompt="1"/>
          </p:nvPr>
        </p:nvSpPr>
        <p:spPr>
          <a:xfrm>
            <a:off x="237391" y="275170"/>
            <a:ext cx="11717219" cy="627944"/>
          </a:xfrm>
          <a:prstGeom prst="rect">
            <a:avLst/>
          </a:prstGeom>
        </p:spPr>
        <p:txBody>
          <a:bodyPr vert="horz">
            <a:noAutofit/>
          </a:bodyPr>
          <a:lstStyle>
            <a:lvl1pPr algn="l">
              <a:defRPr sz="3000" b="1">
                <a:solidFill>
                  <a:schemeClr val="tx1"/>
                </a:solidFill>
              </a:defRPr>
            </a:lvl1pPr>
          </a:lstStyle>
          <a:p>
            <a:r>
              <a:rPr lang="en-US" dirty="0"/>
              <a:t>Subject Title</a:t>
            </a:r>
          </a:p>
        </p:txBody>
      </p:sp>
      <p:pic>
        <p:nvPicPr>
          <p:cNvPr id="8" name="Picture 4" descr="Texas State University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66313" y="6371286"/>
            <a:ext cx="1674132" cy="281387"/>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2"/>
          <p:cNvSpPr>
            <a:spLocks noGrp="1"/>
          </p:cNvSpPr>
          <p:nvPr>
            <p:ph type="sldNum" sz="quarter" idx="10"/>
          </p:nvPr>
        </p:nvSpPr>
        <p:spPr>
          <a:xfrm>
            <a:off x="237391" y="6356351"/>
            <a:ext cx="465136" cy="366183"/>
          </a:xfrm>
        </p:spPr>
        <p:txBody>
          <a:bodyPr/>
          <a:lstStyle>
            <a:lvl1pPr>
              <a:defRPr>
                <a:solidFill>
                  <a:schemeClr val="bg1"/>
                </a:solidFill>
              </a:defRPr>
            </a:lvl1pPr>
          </a:lstStyle>
          <a:p>
            <a:fld id="{C48D9196-7146-4672-A4BA-DB29036C6B41}" type="slidenum">
              <a:rPr lang="en-US" smtClean="0"/>
              <a:pPr/>
              <a:t>‹#›</a:t>
            </a:fld>
            <a:endParaRPr lang="en-US" dirty="0"/>
          </a:p>
        </p:txBody>
      </p:sp>
    </p:spTree>
    <p:extLst>
      <p:ext uri="{BB962C8B-B14F-4D97-AF65-F5344CB8AC3E}">
        <p14:creationId xmlns:p14="http://schemas.microsoft.com/office/powerpoint/2010/main" val="4071124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4" descr="Texas State University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22295" y="6441147"/>
            <a:ext cx="1674132" cy="2813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Texas State University Logo">
            <a:extLst>
              <a:ext uri="{FF2B5EF4-FFF2-40B4-BE49-F238E27FC236}">
                <a16:creationId xmlns:a16="http://schemas.microsoft.com/office/drawing/2014/main" id="{D422C315-8099-4792-A39F-1BF39AEA9BB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422295" y="6441147"/>
            <a:ext cx="1674132" cy="281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277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Slide Number Placeholder 2">
            <a:extLst>
              <a:ext uri="{FF2B5EF4-FFF2-40B4-BE49-F238E27FC236}">
                <a16:creationId xmlns:a16="http://schemas.microsoft.com/office/drawing/2014/main" id="{F93870EF-B774-44ED-893A-33083E414CF8}"/>
              </a:ext>
            </a:extLst>
          </p:cNvPr>
          <p:cNvSpPr>
            <a:spLocks noGrp="1"/>
          </p:cNvSpPr>
          <p:nvPr>
            <p:ph type="sldNum" sz="quarter" idx="10"/>
          </p:nvPr>
        </p:nvSpPr>
        <p:spPr>
          <a:xfrm>
            <a:off x="237391" y="6356351"/>
            <a:ext cx="465136" cy="366183"/>
          </a:xfrm>
          <a:prstGeom prst="rect">
            <a:avLst/>
          </a:prstGeom>
        </p:spPr>
        <p:txBody>
          <a:bodyPr/>
          <a:lstStyle>
            <a:lvl1pPr>
              <a:defRPr>
                <a:solidFill>
                  <a:schemeClr val="tx1"/>
                </a:solidFill>
              </a:defRPr>
            </a:lvl1pPr>
          </a:lstStyle>
          <a:p>
            <a:fld id="{3B74CC8B-EC10-4738-9124-EACA9DF2229F}" type="slidenum">
              <a:rPr lang="en-US" smtClean="0"/>
              <a:t>‹#›</a:t>
            </a:fld>
            <a:endParaRPr lang="en-US"/>
          </a:p>
        </p:txBody>
      </p:sp>
      <p:pic>
        <p:nvPicPr>
          <p:cNvPr id="8" name="Picture 4" descr="Texas State University Logo">
            <a:extLst>
              <a:ext uri="{FF2B5EF4-FFF2-40B4-BE49-F238E27FC236}">
                <a16:creationId xmlns:a16="http://schemas.microsoft.com/office/drawing/2014/main" id="{6BFE8454-2FA5-4F3C-9C43-3A036D02060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89491" y="6442136"/>
            <a:ext cx="1674132" cy="281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257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2">
            <a:extLst>
              <a:ext uri="{FF2B5EF4-FFF2-40B4-BE49-F238E27FC236}">
                <a16:creationId xmlns:a16="http://schemas.microsoft.com/office/drawing/2014/main" id="{5CFF28A0-079D-4D60-874F-86F95F7EB85A}"/>
              </a:ext>
            </a:extLst>
          </p:cNvPr>
          <p:cNvSpPr>
            <a:spLocks noGrp="1"/>
          </p:cNvSpPr>
          <p:nvPr>
            <p:ph type="sldNum" sz="quarter" idx="10"/>
          </p:nvPr>
        </p:nvSpPr>
        <p:spPr>
          <a:xfrm>
            <a:off x="237391" y="6356351"/>
            <a:ext cx="465136" cy="366183"/>
          </a:xfrm>
          <a:prstGeom prst="rect">
            <a:avLst/>
          </a:prstGeom>
        </p:spPr>
        <p:txBody>
          <a:bodyPr/>
          <a:lstStyle>
            <a:lvl1pPr>
              <a:defRPr>
                <a:solidFill>
                  <a:schemeClr val="tx1"/>
                </a:solidFill>
              </a:defRPr>
            </a:lvl1pPr>
          </a:lstStyle>
          <a:p>
            <a:fld id="{C48D9196-7146-4672-A4BA-DB29036C6B41}" type="slidenum">
              <a:rPr lang="en-US" smtClean="0"/>
              <a:pPr/>
              <a:t>‹#›</a:t>
            </a:fld>
            <a:endParaRPr lang="en-US" dirty="0"/>
          </a:p>
        </p:txBody>
      </p:sp>
      <p:pic>
        <p:nvPicPr>
          <p:cNvPr id="9" name="Picture 4" descr="Texas State University Logo">
            <a:extLst>
              <a:ext uri="{FF2B5EF4-FFF2-40B4-BE49-F238E27FC236}">
                <a16:creationId xmlns:a16="http://schemas.microsoft.com/office/drawing/2014/main" id="{B2CE91CC-7852-4363-9BFD-FBEDBB2189F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89491" y="6442136"/>
            <a:ext cx="1674132" cy="281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Texas State University Logo">
            <a:extLst>
              <a:ext uri="{FF2B5EF4-FFF2-40B4-BE49-F238E27FC236}">
                <a16:creationId xmlns:a16="http://schemas.microsoft.com/office/drawing/2014/main" id="{F7F9937D-F2AD-4DC3-A859-99C07990D2C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422295" y="6441147"/>
            <a:ext cx="1674132" cy="281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383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2">
            <a:extLst>
              <a:ext uri="{FF2B5EF4-FFF2-40B4-BE49-F238E27FC236}">
                <a16:creationId xmlns:a16="http://schemas.microsoft.com/office/drawing/2014/main" id="{F4030852-E515-4F50-BB47-E23F7C4D6B97}"/>
              </a:ext>
            </a:extLst>
          </p:cNvPr>
          <p:cNvSpPr>
            <a:spLocks noGrp="1"/>
          </p:cNvSpPr>
          <p:nvPr>
            <p:ph type="sldNum" sz="quarter" idx="10"/>
          </p:nvPr>
        </p:nvSpPr>
        <p:spPr>
          <a:xfrm>
            <a:off x="237391" y="6356351"/>
            <a:ext cx="465136" cy="366183"/>
          </a:xfrm>
          <a:prstGeom prst="rect">
            <a:avLst/>
          </a:prstGeom>
        </p:spPr>
        <p:txBody>
          <a:bodyPr/>
          <a:lstStyle>
            <a:lvl1pPr>
              <a:defRPr>
                <a:solidFill>
                  <a:schemeClr val="tx1"/>
                </a:solidFill>
              </a:defRPr>
            </a:lvl1pPr>
          </a:lstStyle>
          <a:p>
            <a:fld id="{C48D9196-7146-4672-A4BA-DB29036C6B41}" type="slidenum">
              <a:rPr lang="en-US" smtClean="0"/>
              <a:pPr/>
              <a:t>‹#›</a:t>
            </a:fld>
            <a:endParaRPr lang="en-US" dirty="0"/>
          </a:p>
        </p:txBody>
      </p:sp>
      <p:pic>
        <p:nvPicPr>
          <p:cNvPr id="11" name="Picture 4" descr="Texas State University Logo">
            <a:extLst>
              <a:ext uri="{FF2B5EF4-FFF2-40B4-BE49-F238E27FC236}">
                <a16:creationId xmlns:a16="http://schemas.microsoft.com/office/drawing/2014/main" id="{621F4648-3051-4AC0-8072-4DB2F3208F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89491" y="6442136"/>
            <a:ext cx="1674132" cy="28138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Texas State University Logo">
            <a:extLst>
              <a:ext uri="{FF2B5EF4-FFF2-40B4-BE49-F238E27FC236}">
                <a16:creationId xmlns:a16="http://schemas.microsoft.com/office/drawing/2014/main" id="{8BF2EC95-AB73-46F2-BCC8-82BB62585B57}"/>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422295" y="6441147"/>
            <a:ext cx="1674132" cy="281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898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6" name="Slide Number Placeholder 2">
            <a:extLst>
              <a:ext uri="{FF2B5EF4-FFF2-40B4-BE49-F238E27FC236}">
                <a16:creationId xmlns:a16="http://schemas.microsoft.com/office/drawing/2014/main" id="{617CE7FB-C00B-4B5E-B6C6-8E885B61C8C7}"/>
              </a:ext>
            </a:extLst>
          </p:cNvPr>
          <p:cNvSpPr>
            <a:spLocks noGrp="1"/>
          </p:cNvSpPr>
          <p:nvPr>
            <p:ph type="sldNum" sz="quarter" idx="10"/>
          </p:nvPr>
        </p:nvSpPr>
        <p:spPr>
          <a:xfrm>
            <a:off x="237391" y="6356351"/>
            <a:ext cx="465136" cy="366183"/>
          </a:xfrm>
          <a:prstGeom prst="rect">
            <a:avLst/>
          </a:prstGeom>
        </p:spPr>
        <p:txBody>
          <a:bodyPr/>
          <a:lstStyle>
            <a:lvl1pPr>
              <a:defRPr>
                <a:solidFill>
                  <a:schemeClr val="tx1"/>
                </a:solidFill>
              </a:defRPr>
            </a:lvl1pPr>
          </a:lstStyle>
          <a:p>
            <a:fld id="{C48D9196-7146-4672-A4BA-DB29036C6B41}" type="slidenum">
              <a:rPr lang="en-US" smtClean="0"/>
              <a:pPr/>
              <a:t>‹#›</a:t>
            </a:fld>
            <a:endParaRPr lang="en-US" dirty="0"/>
          </a:p>
        </p:txBody>
      </p:sp>
      <p:pic>
        <p:nvPicPr>
          <p:cNvPr id="7" name="Picture 4" descr="Texas State University Logo">
            <a:extLst>
              <a:ext uri="{FF2B5EF4-FFF2-40B4-BE49-F238E27FC236}">
                <a16:creationId xmlns:a16="http://schemas.microsoft.com/office/drawing/2014/main" id="{14B7B8C9-AD06-42E6-AA3F-C566F68BF4F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89491" y="6442136"/>
            <a:ext cx="1674132" cy="2813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Texas State University Logo">
            <a:extLst>
              <a:ext uri="{FF2B5EF4-FFF2-40B4-BE49-F238E27FC236}">
                <a16:creationId xmlns:a16="http://schemas.microsoft.com/office/drawing/2014/main" id="{83FFB06B-F9EC-4730-8F61-883FED205D34}"/>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422295" y="6441147"/>
            <a:ext cx="1674132" cy="281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861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2">
            <a:extLst>
              <a:ext uri="{FF2B5EF4-FFF2-40B4-BE49-F238E27FC236}">
                <a16:creationId xmlns:a16="http://schemas.microsoft.com/office/drawing/2014/main" id="{F1D94DF0-F0E8-4C9D-9054-2C5F2DEA3276}"/>
              </a:ext>
            </a:extLst>
          </p:cNvPr>
          <p:cNvSpPr>
            <a:spLocks noGrp="1"/>
          </p:cNvSpPr>
          <p:nvPr>
            <p:ph type="sldNum" sz="quarter" idx="10"/>
          </p:nvPr>
        </p:nvSpPr>
        <p:spPr>
          <a:xfrm>
            <a:off x="237391" y="6356351"/>
            <a:ext cx="465136" cy="366183"/>
          </a:xfrm>
          <a:prstGeom prst="rect">
            <a:avLst/>
          </a:prstGeom>
        </p:spPr>
        <p:txBody>
          <a:bodyPr/>
          <a:lstStyle>
            <a:lvl1pPr>
              <a:defRPr>
                <a:solidFill>
                  <a:schemeClr val="tx1"/>
                </a:solidFill>
              </a:defRPr>
            </a:lvl1pPr>
          </a:lstStyle>
          <a:p>
            <a:fld id="{C48D9196-7146-4672-A4BA-DB29036C6B41}" type="slidenum">
              <a:rPr lang="en-US" smtClean="0"/>
              <a:pPr/>
              <a:t>‹#›</a:t>
            </a:fld>
            <a:endParaRPr lang="en-US" dirty="0"/>
          </a:p>
        </p:txBody>
      </p:sp>
      <p:pic>
        <p:nvPicPr>
          <p:cNvPr id="6" name="Picture 4" descr="Texas State University Logo">
            <a:extLst>
              <a:ext uri="{FF2B5EF4-FFF2-40B4-BE49-F238E27FC236}">
                <a16:creationId xmlns:a16="http://schemas.microsoft.com/office/drawing/2014/main" id="{3E433E2D-6FA6-4DEB-BC47-6C8CA54387B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89491" y="6442136"/>
            <a:ext cx="1674132" cy="28138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Texas State University Logo">
            <a:extLst>
              <a:ext uri="{FF2B5EF4-FFF2-40B4-BE49-F238E27FC236}">
                <a16:creationId xmlns:a16="http://schemas.microsoft.com/office/drawing/2014/main" id="{34B54769-4C43-4FAF-8486-4DF7C34E194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422295" y="6441147"/>
            <a:ext cx="1674132" cy="281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441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Slide Number Placeholder 2">
            <a:extLst>
              <a:ext uri="{FF2B5EF4-FFF2-40B4-BE49-F238E27FC236}">
                <a16:creationId xmlns:a16="http://schemas.microsoft.com/office/drawing/2014/main" id="{0D0AFBC9-E3B6-4875-AC90-500E8D54B6D4}"/>
              </a:ext>
            </a:extLst>
          </p:cNvPr>
          <p:cNvSpPr>
            <a:spLocks noGrp="1"/>
          </p:cNvSpPr>
          <p:nvPr>
            <p:ph type="sldNum" sz="quarter" idx="10"/>
          </p:nvPr>
        </p:nvSpPr>
        <p:spPr>
          <a:xfrm>
            <a:off x="237391" y="6356351"/>
            <a:ext cx="465136" cy="366183"/>
          </a:xfrm>
          <a:prstGeom prst="rect">
            <a:avLst/>
          </a:prstGeom>
        </p:spPr>
        <p:txBody>
          <a:bodyPr/>
          <a:lstStyle>
            <a:lvl1pPr>
              <a:defRPr>
                <a:solidFill>
                  <a:schemeClr val="tx1"/>
                </a:solidFill>
              </a:defRPr>
            </a:lvl1pPr>
          </a:lstStyle>
          <a:p>
            <a:fld id="{C48D9196-7146-4672-A4BA-DB29036C6B41}" type="slidenum">
              <a:rPr lang="en-US" smtClean="0"/>
              <a:pPr/>
              <a:t>‹#›</a:t>
            </a:fld>
            <a:endParaRPr lang="en-US" dirty="0"/>
          </a:p>
        </p:txBody>
      </p:sp>
      <p:pic>
        <p:nvPicPr>
          <p:cNvPr id="9" name="Picture 4" descr="Texas State University Logo">
            <a:extLst>
              <a:ext uri="{FF2B5EF4-FFF2-40B4-BE49-F238E27FC236}">
                <a16:creationId xmlns:a16="http://schemas.microsoft.com/office/drawing/2014/main" id="{429B77B6-9843-4A1E-A99F-5A608EA88D8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89491" y="6442136"/>
            <a:ext cx="1674132" cy="281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Texas State University Logo">
            <a:extLst>
              <a:ext uri="{FF2B5EF4-FFF2-40B4-BE49-F238E27FC236}">
                <a16:creationId xmlns:a16="http://schemas.microsoft.com/office/drawing/2014/main" id="{04EFCED6-5E55-48B7-8B3E-A92BD13E6555}"/>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422295" y="6441147"/>
            <a:ext cx="1674132" cy="281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406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Slide Number Placeholder 2">
            <a:extLst>
              <a:ext uri="{FF2B5EF4-FFF2-40B4-BE49-F238E27FC236}">
                <a16:creationId xmlns:a16="http://schemas.microsoft.com/office/drawing/2014/main" id="{1E559B15-7B99-4C2E-970C-B117F79003C1}"/>
              </a:ext>
            </a:extLst>
          </p:cNvPr>
          <p:cNvSpPr>
            <a:spLocks noGrp="1"/>
          </p:cNvSpPr>
          <p:nvPr>
            <p:ph type="sldNum" sz="quarter" idx="10"/>
          </p:nvPr>
        </p:nvSpPr>
        <p:spPr>
          <a:xfrm>
            <a:off x="237391" y="6356351"/>
            <a:ext cx="465136" cy="366183"/>
          </a:xfrm>
          <a:prstGeom prst="rect">
            <a:avLst/>
          </a:prstGeom>
        </p:spPr>
        <p:txBody>
          <a:bodyPr/>
          <a:lstStyle>
            <a:lvl1pPr>
              <a:defRPr>
                <a:solidFill>
                  <a:schemeClr val="tx1"/>
                </a:solidFill>
              </a:defRPr>
            </a:lvl1pPr>
          </a:lstStyle>
          <a:p>
            <a:fld id="{C48D9196-7146-4672-A4BA-DB29036C6B41}" type="slidenum">
              <a:rPr lang="en-US" smtClean="0"/>
              <a:pPr/>
              <a:t>‹#›</a:t>
            </a:fld>
            <a:endParaRPr lang="en-US" dirty="0"/>
          </a:p>
        </p:txBody>
      </p:sp>
      <p:pic>
        <p:nvPicPr>
          <p:cNvPr id="9" name="Picture 4" descr="Texas State University Logo">
            <a:extLst>
              <a:ext uri="{FF2B5EF4-FFF2-40B4-BE49-F238E27FC236}">
                <a16:creationId xmlns:a16="http://schemas.microsoft.com/office/drawing/2014/main" id="{FA38C567-D167-47C3-89B0-851D4A34F8F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89491" y="6442136"/>
            <a:ext cx="1674132" cy="281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Texas State University Logo">
            <a:extLst>
              <a:ext uri="{FF2B5EF4-FFF2-40B4-BE49-F238E27FC236}">
                <a16:creationId xmlns:a16="http://schemas.microsoft.com/office/drawing/2014/main" id="{07CE2731-FBC5-41B5-9468-7F10A20EFFB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422295" y="6441147"/>
            <a:ext cx="1674132" cy="281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95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58183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4" descr="Texas State University Logo">
            <a:extLst>
              <a:ext uri="{FF2B5EF4-FFF2-40B4-BE49-F238E27FC236}">
                <a16:creationId xmlns:a16="http://schemas.microsoft.com/office/drawing/2014/main" id="{467B756E-8E67-4582-B2F0-1C4C86CCD695}"/>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0422295" y="6441147"/>
            <a:ext cx="1674132" cy="281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6917459"/>
      </p:ext>
    </p:extLst>
  </p:cSld>
  <p:clrMap bg1="dk1" tx1="lt1" bg2="dk2" tx2="lt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 id="2147483907" r:id="rId12"/>
    <p:sldLayoutId id="2147483908" r:id="rId13"/>
    <p:sldLayoutId id="214748390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hyperlink" Target="https://www.mathsisfun.com/algebra/matrix-introduction.html"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EE4321 Digital Systems Design using HDL</a:t>
            </a:r>
          </a:p>
        </p:txBody>
      </p:sp>
      <p:sp>
        <p:nvSpPr>
          <p:cNvPr id="3" name="Subtitle 2"/>
          <p:cNvSpPr>
            <a:spLocks noGrp="1"/>
          </p:cNvSpPr>
          <p:nvPr>
            <p:ph type="subTitle" idx="1"/>
          </p:nvPr>
        </p:nvSpPr>
        <p:spPr/>
        <p:txBody>
          <a:bodyPr>
            <a:normAutofit/>
          </a:bodyPr>
          <a:lstStyle/>
          <a:p>
            <a:r>
              <a:rPr lang="en-US" sz="3600" dirty="0"/>
              <a:t>Final Project</a:t>
            </a:r>
          </a:p>
          <a:p>
            <a:endParaRPr lang="en-US" dirty="0"/>
          </a:p>
          <a:p>
            <a:r>
              <a:rPr lang="en-US" dirty="0"/>
              <a:t>Mark W. Welker</a:t>
            </a:r>
          </a:p>
        </p:txBody>
      </p:sp>
      <p:pic>
        <p:nvPicPr>
          <p:cNvPr id="4" name="Picture 2" descr="Texas State Universit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0" y="5553584"/>
            <a:ext cx="2959455" cy="1192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616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D29EC6-0D90-46E8-BEE3-43A934A79854}"/>
              </a:ext>
            </a:extLst>
          </p:cNvPr>
          <p:cNvSpPr>
            <a:spLocks noGrp="1"/>
          </p:cNvSpPr>
          <p:nvPr>
            <p:ph type="sldNum" sz="quarter" idx="10"/>
          </p:nvPr>
        </p:nvSpPr>
        <p:spPr/>
        <p:txBody>
          <a:bodyPr/>
          <a:lstStyle/>
          <a:p>
            <a:fld id="{C48D9196-7146-4672-A4BA-DB29036C6B41}" type="slidenum">
              <a:rPr lang="en-US" smtClean="0"/>
              <a:pPr/>
              <a:t>2</a:t>
            </a:fld>
            <a:endParaRPr lang="en-US" dirty="0"/>
          </a:p>
        </p:txBody>
      </p:sp>
      <p:sp>
        <p:nvSpPr>
          <p:cNvPr id="3" name="Title 2">
            <a:extLst>
              <a:ext uri="{FF2B5EF4-FFF2-40B4-BE49-F238E27FC236}">
                <a16:creationId xmlns:a16="http://schemas.microsoft.com/office/drawing/2014/main" id="{07554090-351F-4A75-9714-8721BCA39356}"/>
              </a:ext>
            </a:extLst>
          </p:cNvPr>
          <p:cNvSpPr>
            <a:spLocks noGrp="1"/>
          </p:cNvSpPr>
          <p:nvPr>
            <p:ph type="title"/>
          </p:nvPr>
        </p:nvSpPr>
        <p:spPr>
          <a:xfrm>
            <a:off x="237390" y="269315"/>
            <a:ext cx="11717219" cy="627944"/>
          </a:xfrm>
        </p:spPr>
        <p:txBody>
          <a:bodyPr/>
          <a:lstStyle/>
          <a:p>
            <a:r>
              <a:rPr lang="en-US" dirty="0"/>
              <a:t>Project: Simplistic Matrix engine</a:t>
            </a:r>
          </a:p>
        </p:txBody>
      </p:sp>
      <p:sp>
        <p:nvSpPr>
          <p:cNvPr id="6" name="Text Placeholder 5">
            <a:extLst>
              <a:ext uri="{FF2B5EF4-FFF2-40B4-BE49-F238E27FC236}">
                <a16:creationId xmlns:a16="http://schemas.microsoft.com/office/drawing/2014/main" id="{6AF57636-AF02-4E6A-BE3D-AF1DD79B071C}"/>
              </a:ext>
            </a:extLst>
          </p:cNvPr>
          <p:cNvSpPr>
            <a:spLocks noGrp="1"/>
          </p:cNvSpPr>
          <p:nvPr>
            <p:ph type="body" sz="quarter" idx="17"/>
          </p:nvPr>
        </p:nvSpPr>
        <p:spPr>
          <a:xfrm>
            <a:off x="237390" y="970613"/>
            <a:ext cx="11346258" cy="5239030"/>
          </a:xfrm>
        </p:spPr>
        <p:txBody>
          <a:bodyPr>
            <a:normAutofit/>
          </a:bodyPr>
          <a:lstStyle/>
          <a:p>
            <a:r>
              <a:rPr lang="en-US" sz="2800" dirty="0"/>
              <a:t>You will be creating the basic matrix unit that could be utilized in deep learning. </a:t>
            </a:r>
          </a:p>
          <a:p>
            <a:r>
              <a:rPr lang="en-US" sz="2800" dirty="0"/>
              <a:t>The matrix unit will perform matrix multiplication, scaler multiplication, subtraction, addition,  and transposition. </a:t>
            </a:r>
          </a:p>
          <a:p>
            <a:r>
              <a:rPr lang="en-US" sz="2800" dirty="0"/>
              <a:t>A testbench will place a starting set of matrix in RAM. It will also place the opcodes for the execution unit to perform the matrix functions using the matrix modules. </a:t>
            </a:r>
          </a:p>
          <a:p>
            <a:endParaRPr lang="en-US" sz="2800" dirty="0"/>
          </a:p>
          <a:p>
            <a:endParaRPr lang="en-US" sz="2800" dirty="0"/>
          </a:p>
        </p:txBody>
      </p:sp>
    </p:spTree>
    <p:extLst>
      <p:ext uri="{BB962C8B-B14F-4D97-AF65-F5344CB8AC3E}">
        <p14:creationId xmlns:p14="http://schemas.microsoft.com/office/powerpoint/2010/main" val="204357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3324A5-EC12-4E6E-96AE-211DAA8947DF}"/>
              </a:ext>
            </a:extLst>
          </p:cNvPr>
          <p:cNvSpPr>
            <a:spLocks noGrp="1"/>
          </p:cNvSpPr>
          <p:nvPr>
            <p:ph type="sldNum" sz="quarter" idx="10"/>
          </p:nvPr>
        </p:nvSpPr>
        <p:spPr/>
        <p:txBody>
          <a:bodyPr/>
          <a:lstStyle/>
          <a:p>
            <a:fld id="{C48D9196-7146-4672-A4BA-DB29036C6B41}" type="slidenum">
              <a:rPr lang="en-US" smtClean="0"/>
              <a:pPr/>
              <a:t>3</a:t>
            </a:fld>
            <a:endParaRPr lang="en-US" dirty="0"/>
          </a:p>
        </p:txBody>
      </p:sp>
      <p:sp>
        <p:nvSpPr>
          <p:cNvPr id="3" name="Title 2">
            <a:extLst>
              <a:ext uri="{FF2B5EF4-FFF2-40B4-BE49-F238E27FC236}">
                <a16:creationId xmlns:a16="http://schemas.microsoft.com/office/drawing/2014/main" id="{20AB4E7B-1A59-4CEA-B89B-69141A2289C8}"/>
              </a:ext>
            </a:extLst>
          </p:cNvPr>
          <p:cNvSpPr>
            <a:spLocks noGrp="1"/>
          </p:cNvSpPr>
          <p:nvPr>
            <p:ph type="title"/>
          </p:nvPr>
        </p:nvSpPr>
        <p:spPr/>
        <p:txBody>
          <a:bodyPr/>
          <a:lstStyle/>
          <a:p>
            <a:r>
              <a:rPr lang="en-US" dirty="0"/>
              <a:t>Project Details</a:t>
            </a:r>
          </a:p>
        </p:txBody>
      </p:sp>
      <p:sp>
        <p:nvSpPr>
          <p:cNvPr id="6" name="Text Placeholder 5">
            <a:extLst>
              <a:ext uri="{FF2B5EF4-FFF2-40B4-BE49-F238E27FC236}">
                <a16:creationId xmlns:a16="http://schemas.microsoft.com/office/drawing/2014/main" id="{293815B6-A5AD-44E7-84B1-143F773BDB59}"/>
              </a:ext>
            </a:extLst>
          </p:cNvPr>
          <p:cNvSpPr>
            <a:spLocks noGrp="1"/>
          </p:cNvSpPr>
          <p:nvPr>
            <p:ph type="body" sz="quarter" idx="17"/>
          </p:nvPr>
        </p:nvSpPr>
        <p:spPr>
          <a:xfrm>
            <a:off x="237391" y="773723"/>
            <a:ext cx="11717218" cy="5720862"/>
          </a:xfrm>
        </p:spPr>
        <p:txBody>
          <a:bodyPr>
            <a:normAutofit lnSpcReduction="10000"/>
          </a:bodyPr>
          <a:lstStyle/>
          <a:p>
            <a:r>
              <a:rPr lang="en-US" sz="2800" dirty="0"/>
              <a:t>All math functions will have a clear input to set it to 0. </a:t>
            </a:r>
          </a:p>
          <a:p>
            <a:r>
              <a:rPr lang="en-US" sz="2800" dirty="0"/>
              <a:t>The Register value needs to be able to be written back into a memory location</a:t>
            </a:r>
          </a:p>
          <a:p>
            <a:r>
              <a:rPr lang="en-US" sz="2800" dirty="0"/>
              <a:t>All Matrices will be 4x4 16 bit deep.</a:t>
            </a:r>
          </a:p>
          <a:p>
            <a:r>
              <a:rPr lang="en-US" sz="2800" dirty="0"/>
              <a:t>Matrix multiplier will multiple two 4x4 matrix and return a 4x4 matrix</a:t>
            </a:r>
          </a:p>
          <a:p>
            <a:r>
              <a:rPr lang="en-US" sz="2800" dirty="0"/>
              <a:t>Scalar multiplication is multiplying a matrix by a single number</a:t>
            </a:r>
          </a:p>
          <a:p>
            <a:r>
              <a:rPr lang="en-US" sz="2800" dirty="0"/>
              <a:t>Add and Subtract will add and subtract 2 4x4 matrix</a:t>
            </a:r>
          </a:p>
          <a:p>
            <a:r>
              <a:rPr lang="en-US" sz="2800" dirty="0"/>
              <a:t>Transpose will flip a matrix along its diagonal. </a:t>
            </a:r>
          </a:p>
          <a:p>
            <a:r>
              <a:rPr lang="en-US" sz="2800" dirty="0"/>
              <a:t>If you want to brush up an Matrix Math</a:t>
            </a:r>
          </a:p>
          <a:p>
            <a:pPr lvl="1"/>
            <a:r>
              <a:rPr lang="en-US" sz="2500" dirty="0">
                <a:hlinkClick r:id="rId2"/>
              </a:rPr>
              <a:t>https://www.mathsisfun.com/algebra/matrix-introduction.html</a:t>
            </a:r>
            <a:r>
              <a:rPr lang="en-US" sz="2500" dirty="0"/>
              <a:t>  </a:t>
            </a:r>
          </a:p>
        </p:txBody>
      </p:sp>
    </p:spTree>
    <p:extLst>
      <p:ext uri="{BB962C8B-B14F-4D97-AF65-F5344CB8AC3E}">
        <p14:creationId xmlns:p14="http://schemas.microsoft.com/office/powerpoint/2010/main" val="3429839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D1E21-BF34-4EB7-A4AA-4110B9FC8037}"/>
              </a:ext>
            </a:extLst>
          </p:cNvPr>
          <p:cNvSpPr>
            <a:spLocks noGrp="1"/>
          </p:cNvSpPr>
          <p:nvPr>
            <p:ph type="title"/>
          </p:nvPr>
        </p:nvSpPr>
        <p:spPr>
          <a:xfrm>
            <a:off x="838200" y="365125"/>
            <a:ext cx="10515600" cy="613219"/>
          </a:xfrm>
        </p:spPr>
        <p:txBody>
          <a:bodyPr>
            <a:noAutofit/>
          </a:bodyPr>
          <a:lstStyle/>
          <a:p>
            <a:r>
              <a:rPr lang="en-US" sz="3600" b="1" dirty="0"/>
              <a:t>Project: Test Bench operation</a:t>
            </a:r>
            <a:endParaRPr lang="en-US" sz="3200" b="1" dirty="0"/>
          </a:p>
        </p:txBody>
      </p:sp>
      <p:sp>
        <p:nvSpPr>
          <p:cNvPr id="3" name="Slide Number Placeholder 2">
            <a:extLst>
              <a:ext uri="{FF2B5EF4-FFF2-40B4-BE49-F238E27FC236}">
                <a16:creationId xmlns:a16="http://schemas.microsoft.com/office/drawing/2014/main" id="{871532AD-4EBE-47F8-B620-B171CF58D2EB}"/>
              </a:ext>
            </a:extLst>
          </p:cNvPr>
          <p:cNvSpPr>
            <a:spLocks noGrp="1"/>
          </p:cNvSpPr>
          <p:nvPr>
            <p:ph type="sldNum" sz="quarter" idx="10"/>
          </p:nvPr>
        </p:nvSpPr>
        <p:spPr/>
        <p:txBody>
          <a:bodyPr/>
          <a:lstStyle/>
          <a:p>
            <a:fld id="{C48D9196-7146-4672-A4BA-DB29036C6B41}" type="slidenum">
              <a:rPr lang="en-US" smtClean="0"/>
              <a:pPr/>
              <a:t>4</a:t>
            </a:fld>
            <a:endParaRPr lang="en-US" dirty="0"/>
          </a:p>
        </p:txBody>
      </p:sp>
      <p:sp>
        <p:nvSpPr>
          <p:cNvPr id="4" name="TextBox 3">
            <a:extLst>
              <a:ext uri="{FF2B5EF4-FFF2-40B4-BE49-F238E27FC236}">
                <a16:creationId xmlns:a16="http://schemas.microsoft.com/office/drawing/2014/main" id="{6233EDD2-2039-435E-B471-9994EAECDE38}"/>
              </a:ext>
            </a:extLst>
          </p:cNvPr>
          <p:cNvSpPr txBox="1"/>
          <p:nvPr/>
        </p:nvSpPr>
        <p:spPr>
          <a:xfrm>
            <a:off x="107918" y="1332731"/>
            <a:ext cx="11976164" cy="4832092"/>
          </a:xfrm>
          <a:prstGeom prst="rect">
            <a:avLst/>
          </a:prstGeom>
          <a:noFill/>
        </p:spPr>
        <p:txBody>
          <a:bodyPr wrap="square" rtlCol="0">
            <a:spAutoFit/>
          </a:bodyPr>
          <a:lstStyle/>
          <a:p>
            <a:r>
              <a:rPr lang="en-US" sz="2800" dirty="0"/>
              <a:t>Load 2 matrix’s into RAM</a:t>
            </a:r>
          </a:p>
          <a:p>
            <a:r>
              <a:rPr lang="en-US" sz="2800" dirty="0"/>
              <a:t>Load opcodes into RAM for the execution unit.</a:t>
            </a:r>
          </a:p>
          <a:p>
            <a:endParaRPr lang="en-US" sz="2800" dirty="0"/>
          </a:p>
          <a:p>
            <a:r>
              <a:rPr lang="en-US" sz="2800" dirty="0"/>
              <a:t>Operations to be performed</a:t>
            </a:r>
          </a:p>
          <a:p>
            <a:pPr marL="457200" indent="-457200">
              <a:buFont typeface="+mj-lt"/>
              <a:buAutoNum type="arabicPeriod"/>
            </a:pPr>
            <a:r>
              <a:rPr lang="en-US" sz="2800" dirty="0"/>
              <a:t>Add the first matrix to the second matrix and store the result.</a:t>
            </a:r>
          </a:p>
          <a:p>
            <a:pPr marL="457200" indent="-457200">
              <a:buFont typeface="+mj-lt"/>
              <a:buAutoNum type="arabicPeriod"/>
            </a:pPr>
            <a:r>
              <a:rPr lang="en-US" sz="2800" dirty="0"/>
              <a:t>Transpose the result from step 1 store in memory</a:t>
            </a:r>
          </a:p>
          <a:p>
            <a:pPr marL="457200" indent="-457200">
              <a:buFont typeface="+mj-lt"/>
              <a:buAutoNum type="arabicPeriod"/>
            </a:pPr>
            <a:r>
              <a:rPr lang="en-US" sz="2800" dirty="0"/>
              <a:t>Subtract the second matrix from the result in step 2 and store the result somewhere else in memory. </a:t>
            </a:r>
          </a:p>
          <a:p>
            <a:pPr marL="457200" indent="-457200">
              <a:buFont typeface="+mj-lt"/>
              <a:buAutoNum type="arabicPeriod"/>
            </a:pPr>
            <a:r>
              <a:rPr lang="en-US" sz="2800" dirty="0"/>
              <a:t>Scale the result in step 3</a:t>
            </a:r>
          </a:p>
          <a:p>
            <a:pPr marL="457200" indent="-457200">
              <a:buFont typeface="+mj-lt"/>
              <a:buAutoNum type="arabicPeriod"/>
            </a:pPr>
            <a:r>
              <a:rPr lang="en-US" sz="2800" dirty="0"/>
              <a:t>Multiply the result from step 4 by the result in step 3, store in memory. </a:t>
            </a:r>
          </a:p>
          <a:p>
            <a:endParaRPr lang="en-US" sz="2800" dirty="0"/>
          </a:p>
        </p:txBody>
      </p:sp>
    </p:spTree>
    <p:extLst>
      <p:ext uri="{BB962C8B-B14F-4D97-AF65-F5344CB8AC3E}">
        <p14:creationId xmlns:p14="http://schemas.microsoft.com/office/powerpoint/2010/main" val="819335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Rounded Corners 26">
            <a:extLst>
              <a:ext uri="{FF2B5EF4-FFF2-40B4-BE49-F238E27FC236}">
                <a16:creationId xmlns:a16="http://schemas.microsoft.com/office/drawing/2014/main" id="{81C0AAD1-3769-4DD5-AFB1-711B5455A46C}"/>
              </a:ext>
            </a:extLst>
          </p:cNvPr>
          <p:cNvSpPr/>
          <p:nvPr/>
        </p:nvSpPr>
        <p:spPr>
          <a:xfrm>
            <a:off x="4449371" y="2286976"/>
            <a:ext cx="2052604" cy="3699118"/>
          </a:xfrm>
          <a:prstGeom prst="roundRect">
            <a:avLst/>
          </a:prstGeom>
          <a:gradFill>
            <a:gsLst>
              <a:gs pos="0">
                <a:schemeClr val="accent2">
                  <a:satMod val="103000"/>
                  <a:lumMod val="102000"/>
                  <a:tint val="94000"/>
                </a:schemeClr>
              </a:gs>
              <a:gs pos="39000">
                <a:schemeClr val="accent2">
                  <a:satMod val="110000"/>
                  <a:lumMod val="100000"/>
                  <a:shade val="100000"/>
                </a:schemeClr>
              </a:gs>
              <a:gs pos="80000">
                <a:schemeClr val="accent2">
                  <a:lumMod val="99000"/>
                  <a:satMod val="120000"/>
                  <a:shade val="78000"/>
                </a:schemeClr>
              </a:gs>
            </a:gsLst>
          </a:gradFill>
        </p:spPr>
        <p:style>
          <a:lnRef idx="0">
            <a:schemeClr val="accent2"/>
          </a:lnRef>
          <a:fillRef idx="3">
            <a:schemeClr val="accent2"/>
          </a:fillRef>
          <a:effectRef idx="3">
            <a:schemeClr val="accent2"/>
          </a:effectRef>
          <a:fontRef idx="minor">
            <a:schemeClr val="lt1"/>
          </a:fontRef>
        </p:style>
        <p:txBody>
          <a:bodyPr rtlCol="0" anchor="t" anchorCtr="0"/>
          <a:lstStyle/>
          <a:p>
            <a:pPr algn="ctr"/>
            <a:r>
              <a:rPr lang="en-US" dirty="0"/>
              <a:t>Matrix Modules</a:t>
            </a:r>
          </a:p>
        </p:txBody>
      </p:sp>
      <p:sp>
        <p:nvSpPr>
          <p:cNvPr id="2" name="Slide Number Placeholder 1">
            <a:extLst>
              <a:ext uri="{FF2B5EF4-FFF2-40B4-BE49-F238E27FC236}">
                <a16:creationId xmlns:a16="http://schemas.microsoft.com/office/drawing/2014/main" id="{A2D29EC6-0D90-46E8-BEE3-43A934A79854}"/>
              </a:ext>
            </a:extLst>
          </p:cNvPr>
          <p:cNvSpPr>
            <a:spLocks noGrp="1"/>
          </p:cNvSpPr>
          <p:nvPr>
            <p:ph type="sldNum" sz="quarter" idx="10"/>
          </p:nvPr>
        </p:nvSpPr>
        <p:spPr/>
        <p:txBody>
          <a:bodyPr/>
          <a:lstStyle/>
          <a:p>
            <a:fld id="{C48D9196-7146-4672-A4BA-DB29036C6B41}" type="slidenum">
              <a:rPr lang="en-US" smtClean="0"/>
              <a:pPr/>
              <a:t>5</a:t>
            </a:fld>
            <a:endParaRPr lang="en-US" dirty="0"/>
          </a:p>
        </p:txBody>
      </p:sp>
      <p:sp>
        <p:nvSpPr>
          <p:cNvPr id="3" name="Title 2">
            <a:extLst>
              <a:ext uri="{FF2B5EF4-FFF2-40B4-BE49-F238E27FC236}">
                <a16:creationId xmlns:a16="http://schemas.microsoft.com/office/drawing/2014/main" id="{07554090-351F-4A75-9714-8721BCA39356}"/>
              </a:ext>
            </a:extLst>
          </p:cNvPr>
          <p:cNvSpPr>
            <a:spLocks noGrp="1"/>
          </p:cNvSpPr>
          <p:nvPr>
            <p:ph type="title"/>
          </p:nvPr>
        </p:nvSpPr>
        <p:spPr>
          <a:xfrm>
            <a:off x="237390" y="269315"/>
            <a:ext cx="11717219" cy="627944"/>
          </a:xfrm>
        </p:spPr>
        <p:txBody>
          <a:bodyPr/>
          <a:lstStyle/>
          <a:p>
            <a:r>
              <a:rPr lang="en-US" dirty="0"/>
              <a:t>Project:  Matrix MATH function and Accumulator</a:t>
            </a:r>
          </a:p>
        </p:txBody>
      </p:sp>
      <p:sp>
        <p:nvSpPr>
          <p:cNvPr id="6" name="Rectangle: Rounded Corners 5">
            <a:extLst>
              <a:ext uri="{FF2B5EF4-FFF2-40B4-BE49-F238E27FC236}">
                <a16:creationId xmlns:a16="http://schemas.microsoft.com/office/drawing/2014/main" id="{9F1CCEB3-CD2C-4A8B-8CA8-A1EB16DAAA42}"/>
              </a:ext>
            </a:extLst>
          </p:cNvPr>
          <p:cNvSpPr/>
          <p:nvPr/>
        </p:nvSpPr>
        <p:spPr>
          <a:xfrm>
            <a:off x="1080658" y="3049466"/>
            <a:ext cx="2052604" cy="112541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RAM</a:t>
            </a:r>
          </a:p>
        </p:txBody>
      </p:sp>
      <p:sp>
        <p:nvSpPr>
          <p:cNvPr id="8" name="Rectangle: Rounded Corners 7">
            <a:extLst>
              <a:ext uri="{FF2B5EF4-FFF2-40B4-BE49-F238E27FC236}">
                <a16:creationId xmlns:a16="http://schemas.microsoft.com/office/drawing/2014/main" id="{2DD8D671-4984-4056-AC8A-756F2491E1A0}"/>
              </a:ext>
            </a:extLst>
          </p:cNvPr>
          <p:cNvSpPr/>
          <p:nvPr/>
        </p:nvSpPr>
        <p:spPr>
          <a:xfrm>
            <a:off x="4667383" y="2839388"/>
            <a:ext cx="1609592" cy="72139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Adder / Subtractor</a:t>
            </a:r>
          </a:p>
        </p:txBody>
      </p:sp>
      <p:sp>
        <p:nvSpPr>
          <p:cNvPr id="9" name="Rectangle: Rounded Corners 8">
            <a:extLst>
              <a:ext uri="{FF2B5EF4-FFF2-40B4-BE49-F238E27FC236}">
                <a16:creationId xmlns:a16="http://schemas.microsoft.com/office/drawing/2014/main" id="{C13080AE-6642-4F3C-BD71-C4E0D37C383C}"/>
              </a:ext>
            </a:extLst>
          </p:cNvPr>
          <p:cNvSpPr/>
          <p:nvPr/>
        </p:nvSpPr>
        <p:spPr>
          <a:xfrm>
            <a:off x="4657856" y="3565542"/>
            <a:ext cx="1619119" cy="72139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Scalar Multiplication</a:t>
            </a:r>
          </a:p>
        </p:txBody>
      </p:sp>
      <p:sp>
        <p:nvSpPr>
          <p:cNvPr id="10" name="Rectangle: Rounded Corners 9">
            <a:extLst>
              <a:ext uri="{FF2B5EF4-FFF2-40B4-BE49-F238E27FC236}">
                <a16:creationId xmlns:a16="http://schemas.microsoft.com/office/drawing/2014/main" id="{93FB6FDF-0950-4E40-B0E1-A91D1276B3C3}"/>
              </a:ext>
            </a:extLst>
          </p:cNvPr>
          <p:cNvSpPr/>
          <p:nvPr/>
        </p:nvSpPr>
        <p:spPr>
          <a:xfrm>
            <a:off x="4638875" y="4291696"/>
            <a:ext cx="1638100" cy="723435"/>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Multiply</a:t>
            </a:r>
          </a:p>
        </p:txBody>
      </p:sp>
      <p:sp>
        <p:nvSpPr>
          <p:cNvPr id="11" name="Rectangle: Rounded Corners 10">
            <a:extLst>
              <a:ext uri="{FF2B5EF4-FFF2-40B4-BE49-F238E27FC236}">
                <a16:creationId xmlns:a16="http://schemas.microsoft.com/office/drawing/2014/main" id="{D1AD7C44-4930-4CEF-9B56-3CA21E5FF6A8}"/>
              </a:ext>
            </a:extLst>
          </p:cNvPr>
          <p:cNvSpPr/>
          <p:nvPr/>
        </p:nvSpPr>
        <p:spPr>
          <a:xfrm>
            <a:off x="4638875" y="5024656"/>
            <a:ext cx="1638100" cy="723435"/>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Transpose</a:t>
            </a:r>
          </a:p>
        </p:txBody>
      </p:sp>
      <p:sp>
        <p:nvSpPr>
          <p:cNvPr id="12" name="Rectangle: Rounded Corners 11">
            <a:extLst>
              <a:ext uri="{FF2B5EF4-FFF2-40B4-BE49-F238E27FC236}">
                <a16:creationId xmlns:a16="http://schemas.microsoft.com/office/drawing/2014/main" id="{A3E52FD9-7B40-4CD5-B5F1-E96B5D14A48D}"/>
              </a:ext>
            </a:extLst>
          </p:cNvPr>
          <p:cNvSpPr/>
          <p:nvPr/>
        </p:nvSpPr>
        <p:spPr>
          <a:xfrm>
            <a:off x="7874711" y="3049466"/>
            <a:ext cx="2052604" cy="112541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Register</a:t>
            </a:r>
          </a:p>
        </p:txBody>
      </p:sp>
      <p:cxnSp>
        <p:nvCxnSpPr>
          <p:cNvPr id="33" name="Connector: Elbow 32">
            <a:extLst>
              <a:ext uri="{FF2B5EF4-FFF2-40B4-BE49-F238E27FC236}">
                <a16:creationId xmlns:a16="http://schemas.microsoft.com/office/drawing/2014/main" id="{EB609566-1BD7-4EA5-BDC6-A8DBF8BF123D}"/>
              </a:ext>
            </a:extLst>
          </p:cNvPr>
          <p:cNvCxnSpPr>
            <a:stCxn id="12" idx="2"/>
            <a:endCxn id="6" idx="2"/>
          </p:cNvCxnSpPr>
          <p:nvPr/>
        </p:nvCxnSpPr>
        <p:spPr>
          <a:xfrm rot="5400000">
            <a:off x="5503987" y="777856"/>
            <a:ext cx="12700" cy="6794053"/>
          </a:xfrm>
          <a:prstGeom prst="bentConnector3">
            <a:avLst>
              <a:gd name="adj1" fmla="val 154447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2DB37C6E-1407-44C6-83E6-0930B15C7EAA}"/>
              </a:ext>
            </a:extLst>
          </p:cNvPr>
          <p:cNvSpPr/>
          <p:nvPr/>
        </p:nvSpPr>
        <p:spPr>
          <a:xfrm>
            <a:off x="4725706" y="1027176"/>
            <a:ext cx="1487233" cy="72139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Execution Unit</a:t>
            </a:r>
          </a:p>
        </p:txBody>
      </p:sp>
      <p:cxnSp>
        <p:nvCxnSpPr>
          <p:cNvPr id="22" name="Connector: Elbow 21">
            <a:extLst>
              <a:ext uri="{FF2B5EF4-FFF2-40B4-BE49-F238E27FC236}">
                <a16:creationId xmlns:a16="http://schemas.microsoft.com/office/drawing/2014/main" id="{A99D0017-863A-4255-A967-6AAB6DD0C100}"/>
              </a:ext>
            </a:extLst>
          </p:cNvPr>
          <p:cNvCxnSpPr>
            <a:cxnSpLocks/>
            <a:stCxn id="6" idx="0"/>
            <a:endCxn id="20" idx="1"/>
          </p:cNvCxnSpPr>
          <p:nvPr/>
        </p:nvCxnSpPr>
        <p:spPr>
          <a:xfrm rot="5400000" flipH="1" flipV="1">
            <a:off x="2585536" y="909296"/>
            <a:ext cx="1661594" cy="2618746"/>
          </a:xfrm>
          <a:prstGeom prst="bentConnector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8ACE511D-3E96-46E4-8ED4-8CC6C08B1DD9}"/>
              </a:ext>
            </a:extLst>
          </p:cNvPr>
          <p:cNvCxnSpPr>
            <a:cxnSpLocks/>
            <a:stCxn id="12" idx="0"/>
          </p:cNvCxnSpPr>
          <p:nvPr/>
        </p:nvCxnSpPr>
        <p:spPr>
          <a:xfrm rot="16200000" flipV="1">
            <a:off x="6726179" y="874632"/>
            <a:ext cx="1661594" cy="2688074"/>
          </a:xfrm>
          <a:prstGeom prst="bentConnector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C39E1A87-9321-42FD-A7FF-5CA7629D4B42}"/>
              </a:ext>
            </a:extLst>
          </p:cNvPr>
          <p:cNvCxnSpPr>
            <a:cxnSpLocks/>
            <a:stCxn id="12" idx="1"/>
            <a:endCxn id="27" idx="3"/>
          </p:cNvCxnSpPr>
          <p:nvPr/>
        </p:nvCxnSpPr>
        <p:spPr>
          <a:xfrm rot="10800000" flipV="1">
            <a:off x="6501975" y="3612173"/>
            <a:ext cx="1372736" cy="524361"/>
          </a:xfrm>
          <a:prstGeom prst="bentConnector3">
            <a:avLst>
              <a:gd name="adj1" fmla="val 50000"/>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E88CC5BB-600E-4EA8-B969-F029E754DF14}"/>
              </a:ext>
            </a:extLst>
          </p:cNvPr>
          <p:cNvCxnSpPr>
            <a:cxnSpLocks/>
            <a:stCxn id="27" idx="1"/>
            <a:endCxn id="6" idx="3"/>
          </p:cNvCxnSpPr>
          <p:nvPr/>
        </p:nvCxnSpPr>
        <p:spPr>
          <a:xfrm rot="10800000">
            <a:off x="3133263" y="3612175"/>
            <a:ext cx="1316109" cy="524361"/>
          </a:xfrm>
          <a:prstGeom prst="bentConnector3">
            <a:avLst>
              <a:gd name="adj1" fmla="val 50000"/>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68438503-8E59-4105-B9C5-CA376C0041F8}"/>
              </a:ext>
            </a:extLst>
          </p:cNvPr>
          <p:cNvCxnSpPr>
            <a:cxnSpLocks/>
            <a:stCxn id="27" idx="0"/>
            <a:endCxn id="20" idx="2"/>
          </p:cNvCxnSpPr>
          <p:nvPr/>
        </p:nvCxnSpPr>
        <p:spPr>
          <a:xfrm rot="16200000" flipV="1">
            <a:off x="5203294" y="2014597"/>
            <a:ext cx="538408" cy="6350"/>
          </a:xfrm>
          <a:prstGeom prst="bentConnector3">
            <a:avLst>
              <a:gd name="adj1" fmla="val 50000"/>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938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3324A5-EC12-4E6E-96AE-211DAA8947DF}"/>
              </a:ext>
            </a:extLst>
          </p:cNvPr>
          <p:cNvSpPr>
            <a:spLocks noGrp="1"/>
          </p:cNvSpPr>
          <p:nvPr>
            <p:ph type="sldNum" sz="quarter" idx="10"/>
          </p:nvPr>
        </p:nvSpPr>
        <p:spPr/>
        <p:txBody>
          <a:bodyPr/>
          <a:lstStyle/>
          <a:p>
            <a:fld id="{C48D9196-7146-4672-A4BA-DB29036C6B41}" type="slidenum">
              <a:rPr lang="en-US" smtClean="0"/>
              <a:pPr/>
              <a:t>6</a:t>
            </a:fld>
            <a:endParaRPr lang="en-US" dirty="0"/>
          </a:p>
        </p:txBody>
      </p:sp>
      <p:sp>
        <p:nvSpPr>
          <p:cNvPr id="3" name="Title 2">
            <a:extLst>
              <a:ext uri="{FF2B5EF4-FFF2-40B4-BE49-F238E27FC236}">
                <a16:creationId xmlns:a16="http://schemas.microsoft.com/office/drawing/2014/main" id="{20AB4E7B-1A59-4CEA-B89B-69141A2289C8}"/>
              </a:ext>
            </a:extLst>
          </p:cNvPr>
          <p:cNvSpPr>
            <a:spLocks noGrp="1"/>
          </p:cNvSpPr>
          <p:nvPr>
            <p:ph type="title"/>
          </p:nvPr>
        </p:nvSpPr>
        <p:spPr/>
        <p:txBody>
          <a:bodyPr/>
          <a:lstStyle/>
          <a:p>
            <a:r>
              <a:rPr lang="en-US" dirty="0"/>
              <a:t>Project Details</a:t>
            </a:r>
          </a:p>
        </p:txBody>
      </p:sp>
      <p:sp>
        <p:nvSpPr>
          <p:cNvPr id="6" name="Text Placeholder 5">
            <a:extLst>
              <a:ext uri="{FF2B5EF4-FFF2-40B4-BE49-F238E27FC236}">
                <a16:creationId xmlns:a16="http://schemas.microsoft.com/office/drawing/2014/main" id="{293815B6-A5AD-44E7-84B1-143F773BDB59}"/>
              </a:ext>
            </a:extLst>
          </p:cNvPr>
          <p:cNvSpPr>
            <a:spLocks noGrp="1"/>
          </p:cNvSpPr>
          <p:nvPr>
            <p:ph type="body" sz="quarter" idx="17"/>
          </p:nvPr>
        </p:nvSpPr>
        <p:spPr>
          <a:xfrm>
            <a:off x="237391" y="1189921"/>
            <a:ext cx="11717218" cy="5166430"/>
          </a:xfrm>
        </p:spPr>
        <p:txBody>
          <a:bodyPr>
            <a:normAutofit/>
          </a:bodyPr>
          <a:lstStyle/>
          <a:p>
            <a:r>
              <a:rPr lang="en-US" sz="2800" dirty="0"/>
              <a:t>The test bench will place the starting matrixes in memory and toggle reset</a:t>
            </a:r>
          </a:p>
          <a:p>
            <a:r>
              <a:rPr lang="en-US" sz="2800" dirty="0"/>
              <a:t>Execution engine will fetch the first opcode from memory and begin execution.</a:t>
            </a:r>
          </a:p>
          <a:p>
            <a:r>
              <a:rPr lang="en-US" sz="2800" dirty="0"/>
              <a:t>The execution engine will direct the transfer of data between the memory, the appropriate matrix modules and memory. </a:t>
            </a:r>
          </a:p>
          <a:p>
            <a:r>
              <a:rPr lang="en-US" sz="2800" dirty="0"/>
              <a:t>The execution engine will continue executing programs until is finds a STOP opcode.</a:t>
            </a:r>
          </a:p>
          <a:p>
            <a:r>
              <a:rPr lang="en-US" sz="2800" dirty="0"/>
              <a:t>The test bench will instantiate ALL models and create an output waveform to determine correct operation. The test bench will ALSO provide the system clock as well as the number of clock cycles required to complete the tasks.</a:t>
            </a:r>
          </a:p>
        </p:txBody>
      </p:sp>
    </p:spTree>
    <p:extLst>
      <p:ext uri="{BB962C8B-B14F-4D97-AF65-F5344CB8AC3E}">
        <p14:creationId xmlns:p14="http://schemas.microsoft.com/office/powerpoint/2010/main" val="3609044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3324A5-EC12-4E6E-96AE-211DAA8947DF}"/>
              </a:ext>
            </a:extLst>
          </p:cNvPr>
          <p:cNvSpPr>
            <a:spLocks noGrp="1"/>
          </p:cNvSpPr>
          <p:nvPr>
            <p:ph type="sldNum" sz="quarter" idx="10"/>
          </p:nvPr>
        </p:nvSpPr>
        <p:spPr/>
        <p:txBody>
          <a:bodyPr/>
          <a:lstStyle/>
          <a:p>
            <a:fld id="{C48D9196-7146-4672-A4BA-DB29036C6B41}" type="slidenum">
              <a:rPr lang="en-US" smtClean="0"/>
              <a:pPr/>
              <a:t>7</a:t>
            </a:fld>
            <a:endParaRPr lang="en-US" dirty="0"/>
          </a:p>
        </p:txBody>
      </p:sp>
      <p:sp>
        <p:nvSpPr>
          <p:cNvPr id="3" name="Title 2">
            <a:extLst>
              <a:ext uri="{FF2B5EF4-FFF2-40B4-BE49-F238E27FC236}">
                <a16:creationId xmlns:a16="http://schemas.microsoft.com/office/drawing/2014/main" id="{20AB4E7B-1A59-4CEA-B89B-69141A2289C8}"/>
              </a:ext>
            </a:extLst>
          </p:cNvPr>
          <p:cNvSpPr>
            <a:spLocks noGrp="1"/>
          </p:cNvSpPr>
          <p:nvPr>
            <p:ph type="title"/>
          </p:nvPr>
        </p:nvSpPr>
        <p:spPr/>
        <p:txBody>
          <a:bodyPr/>
          <a:lstStyle/>
          <a:p>
            <a:r>
              <a:rPr lang="en-US" dirty="0"/>
              <a:t>Project Recommendations</a:t>
            </a:r>
          </a:p>
        </p:txBody>
      </p:sp>
      <p:sp>
        <p:nvSpPr>
          <p:cNvPr id="6" name="Text Placeholder 5">
            <a:extLst>
              <a:ext uri="{FF2B5EF4-FFF2-40B4-BE49-F238E27FC236}">
                <a16:creationId xmlns:a16="http://schemas.microsoft.com/office/drawing/2014/main" id="{293815B6-A5AD-44E7-84B1-143F773BDB59}"/>
              </a:ext>
            </a:extLst>
          </p:cNvPr>
          <p:cNvSpPr>
            <a:spLocks noGrp="1"/>
          </p:cNvSpPr>
          <p:nvPr>
            <p:ph type="body" sz="quarter" idx="17"/>
          </p:nvPr>
        </p:nvSpPr>
        <p:spPr>
          <a:xfrm>
            <a:off x="237391" y="808892"/>
            <a:ext cx="11717218" cy="5773938"/>
          </a:xfrm>
        </p:spPr>
        <p:txBody>
          <a:bodyPr>
            <a:normAutofit lnSpcReduction="10000"/>
          </a:bodyPr>
          <a:lstStyle/>
          <a:p>
            <a:r>
              <a:rPr lang="en-US" sz="2800" dirty="0"/>
              <a:t>Execution engine</a:t>
            </a:r>
          </a:p>
          <a:p>
            <a:pPr lvl="1"/>
            <a:r>
              <a:rPr lang="en-US" sz="2500" dirty="0"/>
              <a:t>You will need to generate your own opcode set it should include opcodes for</a:t>
            </a:r>
          </a:p>
          <a:p>
            <a:pPr lvl="2"/>
            <a:r>
              <a:rPr lang="en-US" sz="2500" dirty="0">
                <a:solidFill>
                  <a:schemeClr val="tx1"/>
                </a:solidFill>
              </a:rPr>
              <a:t>STOP</a:t>
            </a:r>
          </a:p>
          <a:p>
            <a:pPr lvl="2"/>
            <a:r>
              <a:rPr lang="en-US" sz="2500" dirty="0">
                <a:solidFill>
                  <a:schemeClr val="tx1"/>
                </a:solidFill>
              </a:rPr>
              <a:t>Matrix Addition  to/from memory, to/from register</a:t>
            </a:r>
          </a:p>
          <a:p>
            <a:pPr lvl="2"/>
            <a:r>
              <a:rPr lang="en-US" sz="2500" dirty="0">
                <a:solidFill>
                  <a:schemeClr val="tx1"/>
                </a:solidFill>
              </a:rPr>
              <a:t>Matrix Subtraction  to/from memory, to/from register</a:t>
            </a:r>
          </a:p>
          <a:p>
            <a:pPr lvl="2"/>
            <a:r>
              <a:rPr lang="en-US" sz="2500" dirty="0">
                <a:solidFill>
                  <a:schemeClr val="tx1"/>
                </a:solidFill>
              </a:rPr>
              <a:t>Matrix Multiply  to/from memory, to/from register</a:t>
            </a:r>
          </a:p>
          <a:p>
            <a:pPr lvl="2"/>
            <a:r>
              <a:rPr lang="en-US" sz="2500" dirty="0">
                <a:solidFill>
                  <a:schemeClr val="tx1"/>
                </a:solidFill>
              </a:rPr>
              <a:t>Matrix Transpose to/from memory, to/from register</a:t>
            </a:r>
          </a:p>
          <a:p>
            <a:pPr lvl="2"/>
            <a:r>
              <a:rPr lang="en-US" sz="2500" dirty="0">
                <a:solidFill>
                  <a:schemeClr val="tx1"/>
                </a:solidFill>
              </a:rPr>
              <a:t>Matrix scale  to/from memory, to/from register</a:t>
            </a:r>
          </a:p>
          <a:p>
            <a:pPr lvl="1"/>
            <a:r>
              <a:rPr lang="en-US" sz="2500" dirty="0"/>
              <a:t>You are free to designate the opcodes any way you wish</a:t>
            </a:r>
          </a:p>
          <a:p>
            <a:r>
              <a:rPr lang="en-US" sz="2800" dirty="0"/>
              <a:t>Registers can be implemented as a register file or as a registers in the modules. </a:t>
            </a:r>
          </a:p>
          <a:p>
            <a:r>
              <a:rPr lang="en-US" sz="2800" dirty="0"/>
              <a:t>You will need to determine how you wish to transfer the matrix between modules. </a:t>
            </a:r>
          </a:p>
          <a:p>
            <a:pPr lvl="2"/>
            <a:endParaRPr lang="en-US" sz="2500" dirty="0"/>
          </a:p>
          <a:p>
            <a:pPr lvl="2"/>
            <a:endParaRPr lang="en-US" sz="2500" dirty="0"/>
          </a:p>
        </p:txBody>
      </p:sp>
    </p:spTree>
    <p:extLst>
      <p:ext uri="{BB962C8B-B14F-4D97-AF65-F5344CB8AC3E}">
        <p14:creationId xmlns:p14="http://schemas.microsoft.com/office/powerpoint/2010/main" val="2684568857"/>
      </p:ext>
    </p:extLst>
  </p:cSld>
  <p:clrMapOvr>
    <a:masterClrMapping/>
  </p:clrMapOvr>
</p:sld>
</file>

<file path=ppt/theme/theme1.xml><?xml version="1.0" encoding="utf-8"?>
<a:theme xmlns:a="http://schemas.openxmlformats.org/drawingml/2006/main" name="Lecture_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Lecture_1</Template>
  <TotalTime>9171</TotalTime>
  <Words>518</Words>
  <Application>Microsoft Office PowerPoint</Application>
  <PresentationFormat>Widescreen</PresentationFormat>
  <Paragraphs>62</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Lecture_1</vt:lpstr>
      <vt:lpstr>EE4321 Digital Systems Design using HDL</vt:lpstr>
      <vt:lpstr>Project: Simplistic Matrix engine</vt:lpstr>
      <vt:lpstr>Project Details</vt:lpstr>
      <vt:lpstr>Project: Test Bench operation</vt:lpstr>
      <vt:lpstr>Project:  Matrix MATH function and Accumulator</vt:lpstr>
      <vt:lpstr>Project Details</vt:lpstr>
      <vt:lpstr>Project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Susan Welker</dc:creator>
  <cp:lastModifiedBy>Mark Welker</cp:lastModifiedBy>
  <cp:revision>142</cp:revision>
  <dcterms:created xsi:type="dcterms:W3CDTF">2018-01-16T20:21:53Z</dcterms:created>
  <dcterms:modified xsi:type="dcterms:W3CDTF">2019-02-08T22:29:27Z</dcterms:modified>
</cp:coreProperties>
</file>